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3"/>
  </p:notesMasterIdLst>
  <p:handoutMasterIdLst>
    <p:handoutMasterId r:id="rId14"/>
  </p:handoutMasterIdLst>
  <p:sldIdLst>
    <p:sldId id="285" r:id="rId5"/>
    <p:sldId id="283" r:id="rId6"/>
    <p:sldId id="284" r:id="rId7"/>
    <p:sldId id="288" r:id="rId8"/>
    <p:sldId id="286" r:id="rId9"/>
    <p:sldId id="290" r:id="rId10"/>
    <p:sldId id="287"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varScale="1">
        <p:scale>
          <a:sx n="89" d="100"/>
          <a:sy n="89" d="100"/>
        </p:scale>
        <p:origin x="466"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4/24/2024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286820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anchor="t" anchorCtr="0">
            <a:normAutofit/>
          </a:bodyPr>
          <a:lstStyle>
            <a:lvl1pPr algn="l">
              <a:lnSpc>
                <a:spcPct val="100000"/>
              </a:lnSpc>
              <a:defRPr sz="6400"/>
            </a:lvl1pPr>
          </a:lstStyle>
          <a:p>
            <a:r>
              <a:rPr lang="en-US" dirty="0"/>
              <a:t>Click to add title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a:normAutofit/>
          </a:bodyPr>
          <a:lstStyle>
            <a:lvl1pPr marL="0" indent="0" algn="l">
              <a:lnSpc>
                <a:spcPct val="100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500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6099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35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80611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4356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8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7" r:id="rId3"/>
    <p:sldLayoutId id="2147483703" r:id="rId4"/>
    <p:sldLayoutId id="2147483698" r:id="rId5"/>
    <p:sldLayoutId id="2147483704" r:id="rId6"/>
    <p:sldLayoutId id="2147483699" r:id="rId7"/>
    <p:sldLayoutId id="2147483688" r:id="rId8"/>
    <p:sldLayoutId id="2147483701" r:id="rId9"/>
    <p:sldLayoutId id="2147483686" r:id="rId10"/>
    <p:sldLayoutId id="214748368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121309"/>
            <a:ext cx="12407661" cy="6979309"/>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218433" y="963702"/>
            <a:ext cx="8413630" cy="1307669"/>
          </a:xfrm>
        </p:spPr>
        <p:txBody>
          <a:bodyPr/>
          <a:lstStyle/>
          <a:p>
            <a:r>
              <a:rPr lang="en-US" sz="6600" dirty="0">
                <a:latin typeface="Algerian" panose="04020705040A02060702" pitchFamily="82" charset="0"/>
              </a:rPr>
              <a:t>SmartPik</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381000" y="3444240"/>
            <a:ext cx="6584830" cy="884303"/>
          </a:xfrm>
        </p:spPr>
        <p:txBody>
          <a:bodyPr/>
          <a:lstStyle/>
          <a:p>
            <a:r>
              <a:rPr lang="en-US" sz="3600" dirty="0">
                <a:latin typeface="Amasis MT Pro Medium" panose="02040604050005020304" pitchFamily="18" charset="0"/>
                <a:cs typeface="Aldhabi" panose="020F0502020204030204" pitchFamily="2" charset="-78"/>
              </a:rPr>
              <a:t>PRASHANT CHAUHAN </a:t>
            </a:r>
          </a:p>
        </p:txBody>
      </p:sp>
      <p:sp>
        <p:nvSpPr>
          <p:cNvPr id="2" name="TextBox 1">
            <a:extLst>
              <a:ext uri="{FF2B5EF4-FFF2-40B4-BE49-F238E27FC236}">
                <a16:creationId xmlns:a16="http://schemas.microsoft.com/office/drawing/2014/main" id="{F3BFE7A2-DBFA-719B-EC10-343840D6E72B}"/>
              </a:ext>
            </a:extLst>
          </p:cNvPr>
          <p:cNvSpPr txBox="1"/>
          <p:nvPr/>
        </p:nvSpPr>
        <p:spPr>
          <a:xfrm>
            <a:off x="4795328" y="4505680"/>
            <a:ext cx="3161443" cy="646331"/>
          </a:xfrm>
          <a:prstGeom prst="rect">
            <a:avLst/>
          </a:prstGeom>
          <a:noFill/>
        </p:spPr>
        <p:txBody>
          <a:bodyPr wrap="none" rtlCol="0">
            <a:spAutoFit/>
          </a:bodyPr>
          <a:lstStyle/>
          <a:p>
            <a:r>
              <a:rPr lang="en-US" sz="3600" dirty="0">
                <a:latin typeface="Amasis MT Pro Medium" panose="02040604050005020304" pitchFamily="18" charset="0"/>
                <a:cs typeface="Aldhabi" panose="01000000000000000000" pitchFamily="2" charset="-78"/>
              </a:rPr>
              <a:t>E22CSEU0743</a:t>
            </a:r>
          </a:p>
        </p:txBody>
      </p:sp>
    </p:spTree>
    <p:extLst>
      <p:ext uri="{BB962C8B-B14F-4D97-AF65-F5344CB8AC3E}">
        <p14:creationId xmlns:p14="http://schemas.microsoft.com/office/powerpoint/2010/main" val="28555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859203" y="483629"/>
            <a:ext cx="5132388" cy="5132388"/>
          </a:xfrm>
          <a:solidFill>
            <a:schemeClr val="accent5"/>
          </a:solidFill>
        </p:spPr>
      </p:pic>
      <p:sp>
        <p:nvSpPr>
          <p:cNvPr id="4" name="TextBox 3">
            <a:extLst>
              <a:ext uri="{FF2B5EF4-FFF2-40B4-BE49-F238E27FC236}">
                <a16:creationId xmlns:a16="http://schemas.microsoft.com/office/drawing/2014/main" id="{253F2FC5-CC92-6E91-3283-3DEF6AEAE07A}"/>
              </a:ext>
            </a:extLst>
          </p:cNvPr>
          <p:cNvSpPr txBox="1"/>
          <p:nvPr/>
        </p:nvSpPr>
        <p:spPr>
          <a:xfrm>
            <a:off x="569343" y="2708694"/>
            <a:ext cx="4485736" cy="3785652"/>
          </a:xfrm>
          <a:prstGeom prst="rect">
            <a:avLst/>
          </a:prstGeom>
          <a:noFill/>
        </p:spPr>
        <p:txBody>
          <a:bodyPr wrap="square" rtlCol="0">
            <a:spAutoFit/>
          </a:bodyPr>
          <a:lstStyle/>
          <a:p>
            <a:r>
              <a:rPr lang="en-US" sz="2000" b="0" i="0" dirty="0">
                <a:solidFill>
                  <a:srgbClr val="ECECEC"/>
                </a:solidFill>
                <a:effectLst/>
                <a:latin typeface="Söhne"/>
              </a:rPr>
              <a:t>A product recommendation system is a type of filtering system that predicts and suggests items or products that a user might be interested in based on their preferences, past interactions, behavior, or other relevant data. </a:t>
            </a:r>
          </a:p>
          <a:p>
            <a:endParaRPr lang="en-US" sz="2000" b="0" i="0" dirty="0">
              <a:solidFill>
                <a:srgbClr val="ECECEC"/>
              </a:solidFill>
              <a:effectLst/>
              <a:latin typeface="Söhne"/>
            </a:endParaRPr>
          </a:p>
          <a:p>
            <a:pPr algn="just"/>
            <a:r>
              <a:rPr lang="en-US" sz="2000" b="0" i="0" dirty="0">
                <a:solidFill>
                  <a:srgbClr val="ECECEC"/>
                </a:solidFill>
                <a:effectLst/>
                <a:latin typeface="Söhne"/>
              </a:rPr>
              <a:t>These systems are commonly used in e-commerce platforms, streaming services, social media platforms, and other online platforms to enhance user experience and increase engagement and sales.</a:t>
            </a:r>
            <a:endParaRPr lang="en-US" sz="2000" dirty="0"/>
          </a:p>
        </p:txBody>
      </p:sp>
      <p:sp>
        <p:nvSpPr>
          <p:cNvPr id="5" name="TextBox 4">
            <a:extLst>
              <a:ext uri="{FF2B5EF4-FFF2-40B4-BE49-F238E27FC236}">
                <a16:creationId xmlns:a16="http://schemas.microsoft.com/office/drawing/2014/main" id="{46BEBEE9-76AA-230F-6D81-4C2E5CDAF0AA}"/>
              </a:ext>
            </a:extLst>
          </p:cNvPr>
          <p:cNvSpPr txBox="1"/>
          <p:nvPr/>
        </p:nvSpPr>
        <p:spPr>
          <a:xfrm>
            <a:off x="323266" y="671431"/>
            <a:ext cx="5772734" cy="1323439"/>
          </a:xfrm>
          <a:prstGeom prst="rect">
            <a:avLst/>
          </a:prstGeom>
          <a:noFill/>
        </p:spPr>
        <p:txBody>
          <a:bodyPr wrap="none" rtlCol="0">
            <a:spAutoFit/>
          </a:bodyPr>
          <a:lstStyle/>
          <a:p>
            <a:r>
              <a:rPr lang="en-US" sz="4000" dirty="0"/>
              <a:t>What is a Product</a:t>
            </a:r>
          </a:p>
          <a:p>
            <a:r>
              <a:rPr lang="en-US" sz="4000" dirty="0"/>
              <a:t>Recommendation System?</a:t>
            </a:r>
          </a:p>
        </p:txBody>
      </p:sp>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user and content processing&#10;&#10;Description automatically generated with medium confidence">
            <a:extLst>
              <a:ext uri="{FF2B5EF4-FFF2-40B4-BE49-F238E27FC236}">
                <a16:creationId xmlns:a16="http://schemas.microsoft.com/office/drawing/2014/main" id="{2B79CB69-DFA5-27EF-C1A0-900F600FDF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0862" y="1572260"/>
            <a:ext cx="5359400" cy="2613025"/>
          </a:xfrm>
        </p:spPr>
      </p:pic>
      <p:pic>
        <p:nvPicPr>
          <p:cNvPr id="11" name="Picture 10" descr="A diagram of a content based recommender&#10;&#10;Description automatically generated">
            <a:extLst>
              <a:ext uri="{FF2B5EF4-FFF2-40B4-BE49-F238E27FC236}">
                <a16:creationId xmlns:a16="http://schemas.microsoft.com/office/drawing/2014/main" id="{8FA35F84-88BA-C5A9-D166-72F237A6C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62" y="4551045"/>
            <a:ext cx="5359400" cy="1631950"/>
          </a:xfrm>
          <a:prstGeom prst="rect">
            <a:avLst/>
          </a:prstGeom>
        </p:spPr>
      </p:pic>
      <p:sp>
        <p:nvSpPr>
          <p:cNvPr id="7" name="Title 6">
            <a:extLst>
              <a:ext uri="{FF2B5EF4-FFF2-40B4-BE49-F238E27FC236}">
                <a16:creationId xmlns:a16="http://schemas.microsoft.com/office/drawing/2014/main" id="{19081005-89DC-3312-5062-F22DAD638A52}"/>
              </a:ext>
            </a:extLst>
          </p:cNvPr>
          <p:cNvSpPr>
            <a:spLocks noGrp="1"/>
          </p:cNvSpPr>
          <p:nvPr>
            <p:ph type="title"/>
          </p:nvPr>
        </p:nvSpPr>
        <p:spPr>
          <a:xfrm>
            <a:off x="7407224" y="978980"/>
            <a:ext cx="4173537" cy="1186560"/>
          </a:xfrm>
        </p:spPr>
        <p:txBody>
          <a:bodyPr wrap="square" anchor="t">
            <a:normAutofit/>
          </a:bodyPr>
          <a:lstStyle/>
          <a:p>
            <a:r>
              <a:rPr lang="en-US" dirty="0">
                <a:latin typeface="Algerian" panose="04020705040A02060702" pitchFamily="82" charset="0"/>
              </a:rPr>
              <a:t>TECHNIQUES</a:t>
            </a:r>
          </a:p>
        </p:txBody>
      </p:sp>
      <p:sp>
        <p:nvSpPr>
          <p:cNvPr id="15" name="TextBox 14">
            <a:extLst>
              <a:ext uri="{FF2B5EF4-FFF2-40B4-BE49-F238E27FC236}">
                <a16:creationId xmlns:a16="http://schemas.microsoft.com/office/drawing/2014/main" id="{42DE5A54-5FB5-4A7D-E1DF-505CB64F9684}"/>
              </a:ext>
            </a:extLst>
          </p:cNvPr>
          <p:cNvSpPr txBox="1"/>
          <p:nvPr/>
        </p:nvSpPr>
        <p:spPr>
          <a:xfrm>
            <a:off x="6854787" y="2269797"/>
            <a:ext cx="4876656" cy="461665"/>
          </a:xfrm>
          <a:prstGeom prst="rect">
            <a:avLst/>
          </a:prstGeom>
          <a:noFill/>
        </p:spPr>
        <p:txBody>
          <a:bodyPr wrap="none" rtlCol="0">
            <a:spAutoFit/>
          </a:bodyPr>
          <a:lstStyle/>
          <a:p>
            <a:pPr marL="285750" indent="-285750" algn="ctr">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 CONTENT-BASED FILTERING</a:t>
            </a:r>
          </a:p>
        </p:txBody>
      </p:sp>
      <p:sp>
        <p:nvSpPr>
          <p:cNvPr id="16" name="TextBox 15">
            <a:extLst>
              <a:ext uri="{FF2B5EF4-FFF2-40B4-BE49-F238E27FC236}">
                <a16:creationId xmlns:a16="http://schemas.microsoft.com/office/drawing/2014/main" id="{4E3A7A36-B20A-B3EA-DDE6-3ABEF7549611}"/>
              </a:ext>
            </a:extLst>
          </p:cNvPr>
          <p:cNvSpPr txBox="1"/>
          <p:nvPr/>
        </p:nvSpPr>
        <p:spPr>
          <a:xfrm>
            <a:off x="6854787" y="3305049"/>
            <a:ext cx="4725974" cy="461665"/>
          </a:xfrm>
          <a:prstGeom prst="rect">
            <a:avLst/>
          </a:prstGeom>
          <a:noFill/>
        </p:spPr>
        <p:txBody>
          <a:bodyPr wrap="none" rtlCol="0">
            <a:spAutoFit/>
          </a:bodyPr>
          <a:lstStyle/>
          <a:p>
            <a:pPr marL="285750" indent="-28575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COLLABORATIVE FILTERING</a:t>
            </a:r>
          </a:p>
        </p:txBody>
      </p:sp>
      <p:sp>
        <p:nvSpPr>
          <p:cNvPr id="17" name="TextBox 16">
            <a:extLst>
              <a:ext uri="{FF2B5EF4-FFF2-40B4-BE49-F238E27FC236}">
                <a16:creationId xmlns:a16="http://schemas.microsoft.com/office/drawing/2014/main" id="{2D8FB48B-F7E8-47FF-3116-26ED358B03B3}"/>
              </a:ext>
            </a:extLst>
          </p:cNvPr>
          <p:cNvSpPr txBox="1"/>
          <p:nvPr/>
        </p:nvSpPr>
        <p:spPr>
          <a:xfrm>
            <a:off x="6854787" y="4340301"/>
            <a:ext cx="3324949" cy="461665"/>
          </a:xfrm>
          <a:prstGeom prst="rect">
            <a:avLst/>
          </a:prstGeom>
          <a:noFill/>
        </p:spPr>
        <p:txBody>
          <a:bodyPr wrap="none" rtlCol="0">
            <a:spAutoFit/>
          </a:bodyPr>
          <a:lstStyle/>
          <a:p>
            <a:pPr marL="285750" indent="-28575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HYBRID FILTERING</a:t>
            </a:r>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a:xfrm>
            <a:off x="6095588" y="0"/>
            <a:ext cx="6095998" cy="6858000"/>
          </a:xfrm>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TextBox 4">
            <a:extLst>
              <a:ext uri="{FF2B5EF4-FFF2-40B4-BE49-F238E27FC236}">
                <a16:creationId xmlns:a16="http://schemas.microsoft.com/office/drawing/2014/main" id="{ABD9F43B-9E6D-1ACC-FF1E-660971EBBA56}"/>
              </a:ext>
            </a:extLst>
          </p:cNvPr>
          <p:cNvSpPr txBox="1"/>
          <p:nvPr/>
        </p:nvSpPr>
        <p:spPr>
          <a:xfrm>
            <a:off x="2094133" y="2282673"/>
            <a:ext cx="5190226"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 COLD START PROBLEM</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SCALABILITY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DATA SPARSITY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LATENCY CHALLENGES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PRIVACY CONCERNS</a:t>
            </a:r>
          </a:p>
          <a:p>
            <a:endParaRPr lang="en-US" sz="2400" dirty="0"/>
          </a:p>
        </p:txBody>
      </p:sp>
      <p:sp>
        <p:nvSpPr>
          <p:cNvPr id="13" name="TextBox 12">
            <a:extLst>
              <a:ext uri="{FF2B5EF4-FFF2-40B4-BE49-F238E27FC236}">
                <a16:creationId xmlns:a16="http://schemas.microsoft.com/office/drawing/2014/main" id="{209A7FED-94E4-6AF3-FDFD-40415EADE550}"/>
              </a:ext>
            </a:extLst>
          </p:cNvPr>
          <p:cNvSpPr txBox="1"/>
          <p:nvPr/>
        </p:nvSpPr>
        <p:spPr>
          <a:xfrm>
            <a:off x="243428" y="789675"/>
            <a:ext cx="5852160" cy="1077218"/>
          </a:xfrm>
          <a:prstGeom prst="rect">
            <a:avLst/>
          </a:prstGeom>
          <a:noFill/>
        </p:spPr>
        <p:txBody>
          <a:bodyPr wrap="square" rtlCol="0">
            <a:spAutoFit/>
          </a:bodyPr>
          <a:lstStyle/>
          <a:p>
            <a:r>
              <a:rPr lang="en-US" sz="3200" dirty="0">
                <a:latin typeface="Algerian" panose="04020705040A02060702" pitchFamily="82" charset="0"/>
              </a:rPr>
              <a:t>CHALLENGES FACED IN</a:t>
            </a:r>
            <a:br>
              <a:rPr lang="en-US" sz="3200" dirty="0">
                <a:latin typeface="Algerian" panose="04020705040A02060702" pitchFamily="82" charset="0"/>
              </a:rPr>
            </a:br>
            <a:r>
              <a:rPr lang="en-US" sz="3200" dirty="0">
                <a:latin typeface="Algerian" panose="04020705040A02060702" pitchFamily="82" charset="0"/>
              </a:rPr>
              <a:t> RECOMMENDATION SYSTEM </a:t>
            </a:r>
            <a:endParaRPr lang="en-US" sz="3200" dirty="0"/>
          </a:p>
        </p:txBody>
      </p:sp>
    </p:spTree>
    <p:extLst>
      <p:ext uri="{BB962C8B-B14F-4D97-AF65-F5344CB8AC3E}">
        <p14:creationId xmlns:p14="http://schemas.microsoft.com/office/powerpoint/2010/main" val="41452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3917791" y="559435"/>
            <a:ext cx="4356417" cy="1332000"/>
          </a:xfrm>
        </p:spPr>
        <p:txBody>
          <a:bodyPr/>
          <a:lstStyle/>
          <a:p>
            <a:r>
              <a:rPr lang="en-US" dirty="0">
                <a:latin typeface="Algerian" panose="04020705040A02060702" pitchFamily="82" charset="0"/>
              </a:rPr>
              <a:t>HYBRID FILTERING</a:t>
            </a:r>
          </a:p>
        </p:txBody>
      </p:sp>
      <p:sp>
        <p:nvSpPr>
          <p:cNvPr id="10" name="TextBox 9">
            <a:extLst>
              <a:ext uri="{FF2B5EF4-FFF2-40B4-BE49-F238E27FC236}">
                <a16:creationId xmlns:a16="http://schemas.microsoft.com/office/drawing/2014/main" id="{866E99DA-CD7F-2276-14B5-8E996683AEF0}"/>
              </a:ext>
            </a:extLst>
          </p:cNvPr>
          <p:cNvSpPr txBox="1"/>
          <p:nvPr/>
        </p:nvSpPr>
        <p:spPr>
          <a:xfrm>
            <a:off x="1092199" y="1574800"/>
            <a:ext cx="10007600" cy="1938992"/>
          </a:xfrm>
          <a:prstGeom prst="rect">
            <a:avLst/>
          </a:prstGeom>
          <a:noFill/>
        </p:spPr>
        <p:txBody>
          <a:bodyPr wrap="square" rtlCol="0">
            <a:spAutoFit/>
          </a:bodyPr>
          <a:lstStyle/>
          <a:p>
            <a:pPr algn="ctr"/>
            <a:r>
              <a:rPr lang="en-US" sz="2000" b="0" i="0" dirty="0">
                <a:solidFill>
                  <a:srgbClr val="ECECEC"/>
                </a:solidFill>
                <a:effectLst/>
              </a:rPr>
              <a:t>Hybrid filtering in recommender systems combines collaborative and content-based filtering techniques to provide more accurate and diverse recommendations. Collaborative filtering relies on user interactions to make recommendations, while content-based filtering uses item attributes or features. By integrating both approaches, hybrid filtering overcomes the limitations of individual methods and provides robust recommendations even in cases of new users or items and missing features.</a:t>
            </a:r>
            <a:endParaRPr lang="en-US" sz="2000" dirty="0"/>
          </a:p>
        </p:txBody>
      </p:sp>
      <p:sp>
        <p:nvSpPr>
          <p:cNvPr id="11" name="TextBox 10">
            <a:extLst>
              <a:ext uri="{FF2B5EF4-FFF2-40B4-BE49-F238E27FC236}">
                <a16:creationId xmlns:a16="http://schemas.microsoft.com/office/drawing/2014/main" id="{F9429AD2-B089-95F5-3C00-581AFF108F38}"/>
              </a:ext>
            </a:extLst>
          </p:cNvPr>
          <p:cNvSpPr txBox="1"/>
          <p:nvPr/>
        </p:nvSpPr>
        <p:spPr>
          <a:xfrm>
            <a:off x="1092199" y="3651984"/>
            <a:ext cx="10007600" cy="1631216"/>
          </a:xfrm>
          <a:prstGeom prst="rect">
            <a:avLst/>
          </a:prstGeom>
          <a:noFill/>
        </p:spPr>
        <p:txBody>
          <a:bodyPr wrap="square" rtlCol="0">
            <a:spAutoFit/>
          </a:bodyPr>
          <a:lstStyle/>
          <a:p>
            <a:r>
              <a:rPr lang="en-US" sz="2000" dirty="0"/>
              <a:t>Such approaches may be used to solve typical challenges, such as cold start or data paucity, in recommendation systems. Netflix's use of hybrid recommendation systems is a prime example. The website recommends comparing the viewing and browsing behaviors (i.e. collaborative filtering) of similar users as well as offering movies that share features with highly rated movies (content-based filtering).</a:t>
            </a:r>
          </a:p>
        </p:txBody>
      </p:sp>
    </p:spTree>
    <p:extLst>
      <p:ext uri="{BB962C8B-B14F-4D97-AF65-F5344CB8AC3E}">
        <p14:creationId xmlns:p14="http://schemas.microsoft.com/office/powerpoint/2010/main" val="23301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3623151" y="903200"/>
            <a:ext cx="4671377" cy="1332000"/>
          </a:xfrm>
          <a:noFill/>
        </p:spPr>
        <p:txBody>
          <a:bodyPr lIns="0">
            <a:normAutofit fontScale="90000"/>
          </a:bodyPr>
          <a:lstStyle/>
          <a:p>
            <a:pPr algn="ctr"/>
            <a:r>
              <a:rPr lang="en-US" dirty="0">
                <a:latin typeface="Algerian" panose="04020705040A02060702" pitchFamily="82" charset="0"/>
              </a:rPr>
              <a:t>Technique Used For</a:t>
            </a:r>
            <a:br>
              <a:rPr lang="en-US" dirty="0">
                <a:latin typeface="Algerian" panose="04020705040A02060702" pitchFamily="82" charset="0"/>
              </a:rPr>
            </a:br>
            <a:r>
              <a:rPr lang="en-US" dirty="0">
                <a:latin typeface="Algerian" panose="04020705040A02060702" pitchFamily="82" charset="0"/>
              </a:rPr>
              <a:t>Hybrid Filtering</a:t>
            </a:r>
          </a:p>
        </p:txBody>
      </p:sp>
      <p:sp>
        <p:nvSpPr>
          <p:cNvPr id="9" name="TextBox 8">
            <a:extLst>
              <a:ext uri="{FF2B5EF4-FFF2-40B4-BE49-F238E27FC236}">
                <a16:creationId xmlns:a16="http://schemas.microsoft.com/office/drawing/2014/main" id="{9616A495-9DFB-942A-BD7D-B603C916952E}"/>
              </a:ext>
            </a:extLst>
          </p:cNvPr>
          <p:cNvSpPr txBox="1"/>
          <p:nvPr/>
        </p:nvSpPr>
        <p:spPr>
          <a:xfrm>
            <a:off x="1869440" y="2235200"/>
            <a:ext cx="8178800" cy="3693319"/>
          </a:xfrm>
          <a:prstGeom prst="rect">
            <a:avLst/>
          </a:prstGeom>
          <a:noFill/>
        </p:spPr>
        <p:txBody>
          <a:bodyPr wrap="square" rtlCol="0">
            <a:spAutoFit/>
          </a:bodyPr>
          <a:lstStyle/>
          <a:p>
            <a:pPr algn="ct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b="0" i="0" dirty="0">
                <a:solidFill>
                  <a:srgbClr val="ECECEC"/>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In the project, a hybrid recommender system is created by integrating content-based filtering, utilizing TF-IDF vectorization and cosine similarity to compute item similarity based on content attributes such as product name, brand, category, color, and size, and collaborative filtering, employing the SVD (Singular Value Decomposition) algorithm for matrix factorization to personalize recommendations based on user behavior and preferences. This hybrid system evaluates the precision, recall, and mean average precision (MAP) to measure the quality of the recommendations. By combining both techniques, the recommendation system leverages the strengths of both content-based and collaborative filtering to deliver accurate and relevant item suggestions, catering to individual user preferences and enhancing the overall user experience. </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186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3594655" y="488315"/>
            <a:ext cx="5002689" cy="1332000"/>
          </a:xfrm>
        </p:spPr>
        <p:txBody>
          <a:bodyPr>
            <a:normAutofit/>
          </a:bodyPr>
          <a:lstStyle/>
          <a:p>
            <a:pPr algn="ctr"/>
            <a:r>
              <a:rPr lang="en-US" sz="3600" dirty="0">
                <a:latin typeface="Algerian" panose="04020705040A02060702" pitchFamily="82" charset="0"/>
              </a:rPr>
              <a:t>Benefits of hybrid filtering</a:t>
            </a:r>
          </a:p>
        </p:txBody>
      </p:sp>
      <p:sp>
        <p:nvSpPr>
          <p:cNvPr id="4" name="TextBox 3">
            <a:extLst>
              <a:ext uri="{FF2B5EF4-FFF2-40B4-BE49-F238E27FC236}">
                <a16:creationId xmlns:a16="http://schemas.microsoft.com/office/drawing/2014/main" id="{2D28316C-438B-658C-8675-21FB1655DE14}"/>
              </a:ext>
            </a:extLst>
          </p:cNvPr>
          <p:cNvSpPr txBox="1"/>
          <p:nvPr/>
        </p:nvSpPr>
        <p:spPr>
          <a:xfrm>
            <a:off x="1076960" y="1899920"/>
            <a:ext cx="10566400" cy="4093428"/>
          </a:xfrm>
          <a:prstGeom prst="rect">
            <a:avLst/>
          </a:prstGeom>
          <a:noFill/>
        </p:spPr>
        <p:txBody>
          <a:bodyPr wrap="square" rtlCol="0">
            <a:spAutoFit/>
          </a:bodyPr>
          <a:lstStyle/>
          <a:p>
            <a:pPr algn="l"/>
            <a:r>
              <a:rPr lang="en-US" sz="2000" b="0" i="0" dirty="0">
                <a:solidFill>
                  <a:srgbClr val="ECECEC"/>
                </a:solidFill>
                <a:effectLst/>
                <a:highlight>
                  <a:srgbClr val="212121"/>
                </a:highlight>
                <a:latin typeface="Söhne"/>
              </a:rPr>
              <a:t>Hybrid filtering, combining collaborative and content-based filtering techniques, offers a robust solution to the challenges faced in recommendation systems, as demonstrated in this project. By integrating collaborative filtering, which leverages user interactions and preferences, with content-based filtering, which analyzes item attributes, our approach delivers recommendations that are both accurate and diverse.</a:t>
            </a:r>
          </a:p>
          <a:p>
            <a:pPr algn="l"/>
            <a:r>
              <a:rPr lang="en-US" sz="2000" b="0" i="0" dirty="0">
                <a:solidFill>
                  <a:srgbClr val="ECECEC"/>
                </a:solidFill>
                <a:effectLst/>
                <a:highlight>
                  <a:srgbClr val="212121"/>
                </a:highlight>
                <a:latin typeface="Söhne"/>
              </a:rPr>
              <a:t>Similar to the strategies employed by industry leaders such as Netflix, our hybrid method provides personalized recommendations tailored to individual users. Through the analysis of user interactions and item attributes, our approach effectively addresses challenges like the cold start problem, scalability issues, data sparsity, synonymy, latency challenges, and privacy concerns.</a:t>
            </a:r>
          </a:p>
          <a:p>
            <a:pPr algn="l"/>
            <a:r>
              <a:rPr lang="en-US" sz="2000" b="0" i="0" dirty="0">
                <a:solidFill>
                  <a:srgbClr val="ECECEC"/>
                </a:solidFill>
                <a:effectLst/>
                <a:highlight>
                  <a:srgbClr val="212121"/>
                </a:highlight>
                <a:latin typeface="Söhne"/>
              </a:rPr>
              <a:t>The flexibility of our hybrid approach allows us to optimize recommendation accuracy and relevance while ensuring efficient data usage and respecting user privacy preferences. Overall, our hybrid filtering method enhances the recommendation process, improving user experience and engagement.</a:t>
            </a:r>
          </a:p>
        </p:txBody>
      </p:sp>
    </p:spTree>
    <p:extLst>
      <p:ext uri="{BB962C8B-B14F-4D97-AF65-F5344CB8AC3E}">
        <p14:creationId xmlns:p14="http://schemas.microsoft.com/office/powerpoint/2010/main" val="335346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2841829"/>
          </a:xfrm>
          <a:noFill/>
        </p:spPr>
        <p:txBody>
          <a:bodyPr anchor="b">
            <a:normAutofit/>
          </a:bodyPr>
          <a:lstStyle/>
          <a:p>
            <a:r>
              <a:rPr lang="en-US" dirty="0">
                <a:latin typeface="Algerian" panose="04020705040A02060702" pitchFamily="82" charset="0"/>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6" y="3941344"/>
            <a:ext cx="5179330" cy="1128496"/>
          </a:xfrm>
          <a:noFill/>
        </p:spPr>
        <p:txBody>
          <a:bodyPr>
            <a:normAutofit/>
          </a:bodyPr>
          <a:lstStyle/>
          <a:p>
            <a:r>
              <a:rPr lang="en-US" dirty="0"/>
              <a:t>SmartPiker  Team</a:t>
            </a:r>
          </a:p>
          <a:p>
            <a:r>
              <a:rPr lang="en-US" dirty="0"/>
              <a:t>E22CSEU0743@gmail.com</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a:xfrm>
            <a:off x="5926138" y="549275"/>
            <a:ext cx="5654675" cy="5788025"/>
          </a:xfrm>
        </p:spPr>
      </p:pic>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13516_win32_SL_V10" id="{E46C2CD7-2554-477F-A8C8-CFF94EB09A28}" vid="{537905CE-FEA4-4496-8A76-17AAC9F79B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{B6DC5C67-F2DB-4F4D-9E95-1A35052DD38F}tf33713516_win32</Template>
  <TotalTime>1248</TotalTime>
  <Words>564</Words>
  <Application>Microsoft Office PowerPoint</Application>
  <PresentationFormat>Widescreen</PresentationFormat>
  <Paragraphs>38</Paragraphs>
  <Slides>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Amasis MT Pro Medium</vt:lpstr>
      <vt:lpstr>Arial</vt:lpstr>
      <vt:lpstr>Calibri</vt:lpstr>
      <vt:lpstr>Gill Sans MT</vt:lpstr>
      <vt:lpstr>Microsoft Sans Serif</vt:lpstr>
      <vt:lpstr>Söhne</vt:lpstr>
      <vt:lpstr>Walbaum Display</vt:lpstr>
      <vt:lpstr>Wingdings</vt:lpstr>
      <vt:lpstr>3DFloatVTI</vt:lpstr>
      <vt:lpstr>SmartPik</vt:lpstr>
      <vt:lpstr>PowerPoint Presentation</vt:lpstr>
      <vt:lpstr>TECHNIQUES</vt:lpstr>
      <vt:lpstr>PowerPoint Presentation</vt:lpstr>
      <vt:lpstr>HYBRID FILTERING</vt:lpstr>
      <vt:lpstr>Technique Used For Hybrid Filtering</vt:lpstr>
      <vt:lpstr>Benefits of hybrid filtering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SmartPik</dc:title>
  <dc:creator>PRASHANT  CHAUHAN</dc:creator>
  <cp:lastModifiedBy>PRASHANT  CHAUHAN</cp:lastModifiedBy>
  <cp:revision>2</cp:revision>
  <dcterms:created xsi:type="dcterms:W3CDTF">2024-03-02T09:32:03Z</dcterms:created>
  <dcterms:modified xsi:type="dcterms:W3CDTF">2024-04-24T06:18:27Z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