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hdphoto2.wdp" ContentType="image/vnd.ms-photo"/>
  <Override PartName="/ppt/media/hdphoto1.wdp" ContentType="image/vnd.ms-photo"/>
  <Override PartName="/ppt/media/image3.png" ContentType="image/png"/>
  <Override PartName="/ppt/media/image4.png" ContentType="image/png"/>
  <Override PartName="/ppt/media/image1.png" ContentType="image/png"/>
  <Override PartName="/ppt/media/image5.wmf" ContentType="image/x-wmf"/>
  <Override PartName="/ppt/media/image7.wmf" ContentType="image/x-wmf"/>
  <Override PartName="/ppt/media/image9.wmf" ContentType="image/x-wmf"/>
  <Override PartName="/ppt/media/image1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2.jpeg" ContentType="image/jpeg"/>
  <Override PartName="/ppt/media/image8.jpeg" ContentType="image/jpeg"/>
  <Override PartName="/ppt/media/image10.png" ContentType="image/png"/>
  <Override PartName="/ppt/media/image13.png" ContentType="image/png"/>
  <Override PartName="/ppt/media/image14.png" ContentType="image/png"/>
  <Override PartName="/ppt/media/image20.wmf" ContentType="image/x-wmf"/>
  <Override PartName="/ppt/media/image12.wmf" ContentType="image/x-wmf"/>
  <Override PartName="/ppt/media/image15.wmf" ContentType="image/x-wmf"/>
  <Override PartName="/ppt/media/image1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DBF7AB-7A67-4410-AF08-5283AFD7BAB6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67F84BA4-B1C5-49D4-ACC4-3D78EE25BBDD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9971E0EA-CB75-452E-8007-AA38DA311B09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94811705-E27D-4079-B2EB-996305A90F9C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5239495A-5DE0-4181-ACF5-4B65EE886806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90F64611-AF36-4EB7-8576-453B7BDBDA69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1EEB0207-4BF8-4FD7-B5A4-03FA8D49F941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2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06480" y="4715640"/>
            <a:ext cx="4984200" cy="4465800"/>
          </a:xfrm>
          <a:prstGeom prst="rect">
            <a:avLst/>
          </a:prstGeom>
        </p:spPr>
        <p:txBody>
          <a:bodyPr lIns="95400" rIns="95400" tIns="47880" bIns="4788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51280" y="9429840"/>
            <a:ext cx="294552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/>
          <a:p>
            <a:pPr algn="r">
              <a:lnSpc>
                <a:spcPct val="100000"/>
              </a:lnSpc>
            </a:pPr>
            <a:fld id="{EB76FB03-65D1-494C-876E-AF229EB5808C}" type="slidenum">
              <a:rPr b="0" lang="de-DE" sz="1300" spc="-1" strike="noStrike">
                <a:solidFill>
                  <a:srgbClr val="000000"/>
                </a:solidFill>
                <a:latin typeface="Arial Unicode MS"/>
                <a:ea typeface="+mn-ea"/>
              </a:rPr>
              <a:t>&lt;Foliennummer&gt;</a:t>
            </a:fld>
            <a:endParaRPr b="0" lang="de-DE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hyperlink" Target="http://www.in.tum.dehttps/www4.in.tum.de/" TargetMode="Externa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97360"/>
            <a:ext cx="9142920" cy="259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360" y="8640"/>
            <a:ext cx="9143280" cy="871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2" name="Bild 6" descr=""/>
          <p:cNvPicPr/>
          <p:nvPr/>
        </p:nvPicPr>
        <p:blipFill>
          <a:blip r:embed="rId2"/>
          <a:stretch/>
        </p:blipFill>
        <p:spPr>
          <a:xfrm>
            <a:off x="8172360" y="377640"/>
            <a:ext cx="679680" cy="362160"/>
          </a:xfrm>
          <a:prstGeom prst="rect">
            <a:avLst/>
          </a:prstGeom>
          <a:ln>
            <a:noFill/>
          </a:ln>
        </p:spPr>
      </p:pic>
      <p:pic>
        <p:nvPicPr>
          <p:cNvPr id="3" name="Grafik 13" descr=""/>
          <p:cNvPicPr/>
          <p:nvPr/>
        </p:nvPicPr>
        <p:blipFill>
          <a:blip r:embed="rId3"/>
          <a:stretch/>
        </p:blipFill>
        <p:spPr>
          <a:xfrm>
            <a:off x="-360" y="864000"/>
            <a:ext cx="9143640" cy="59932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57200" y="2466000"/>
            <a:ext cx="8722080" cy="1301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0" y="4821480"/>
            <a:ext cx="8132760" cy="134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0" rIns="144000" tIns="140400" bIns="140400"/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  <a:ea typeface="DejaVu Sans"/>
              </a:rPr>
              <a:t>Software- and Systems Engineering Research Group 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  <a:ea typeface="DejaVu Sans"/>
              </a:rPr>
              <a:t>Fakultät für Informatik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>
                <a:solidFill>
                  <a:srgbClr val="666666"/>
                </a:solidFill>
                <a:latin typeface="Arial"/>
                <a:ea typeface="DejaVu Sans"/>
              </a:rPr>
              <a:t>Technische Universität München</a:t>
            </a: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endParaRPr b="0" lang="de-DE" sz="1400" spc="-1" strike="noStrike">
              <a:latin typeface="Arial"/>
            </a:endParaRPr>
          </a:p>
          <a:p>
            <a:pPr marL="180000">
              <a:lnSpc>
                <a:spcPct val="100000"/>
              </a:lnSpc>
            </a:pPr>
            <a:r>
              <a:rPr b="0" lang="de-DE" sz="1400" spc="-1" strike="noStrike" u="sng">
                <a:solidFill>
                  <a:srgbClr val="64a0c8"/>
                </a:solidFill>
                <a:uFillTx/>
                <a:latin typeface="Arial"/>
                <a:ea typeface="DejaVu Sans"/>
                <a:hlinkClick r:id="rId4"/>
              </a:rPr>
              <a:t>www4.in.tum.de/</a:t>
            </a:r>
            <a:r>
              <a:rPr b="0" lang="de-DE" sz="1400" spc="-1" strike="noStrike">
                <a:solidFill>
                  <a:srgbClr val="666666"/>
                </a:solidFill>
                <a:latin typeface="Arial"/>
                <a:ea typeface="DejaVu Sans"/>
              </a:rPr>
              <a:t> 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6" name="Bild 6" descr=""/>
          <p:cNvPicPr/>
          <p:nvPr/>
        </p:nvPicPr>
        <p:blipFill>
          <a:blip r:embed="rId5"/>
          <a:srcRect l="0" t="0" r="29089" b="0"/>
          <a:stretch/>
        </p:blipFill>
        <p:spPr>
          <a:xfrm>
            <a:off x="6269040" y="398160"/>
            <a:ext cx="1829880" cy="36216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597360"/>
            <a:ext cx="9142920" cy="259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-360" y="8640"/>
            <a:ext cx="9143280" cy="871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47" name="Bild 6" descr=""/>
          <p:cNvPicPr/>
          <p:nvPr/>
        </p:nvPicPr>
        <p:blipFill>
          <a:blip r:embed="rId2"/>
          <a:stretch/>
        </p:blipFill>
        <p:spPr>
          <a:xfrm>
            <a:off x="8172360" y="377640"/>
            <a:ext cx="679680" cy="362160"/>
          </a:xfrm>
          <a:prstGeom prst="rect">
            <a:avLst/>
          </a:prstGeom>
          <a:ln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microsoft.com/office/2007/relationships/hdphoto" Target="../media/hdphoto1.wdp"/><Relationship Id="rId3" Type="http://schemas.openxmlformats.org/officeDocument/2006/relationships/image" Target="../media/image18.png"/><Relationship Id="rId4" Type="http://schemas.microsoft.com/office/2007/relationships/hdphoto" Target="../media/hdphoto2.wdp"/><Relationship Id="rId5" Type="http://schemas.openxmlformats.org/officeDocument/2006/relationships/image" Target="../media/image19.png"/><Relationship Id="rId6" Type="http://schemas.openxmlformats.org/officeDocument/2006/relationships/image" Target="../media/image20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457200" y="2465280"/>
            <a:ext cx="8686080" cy="103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rmAutofit/>
          </a:bodyPr>
          <a:p>
            <a:pPr marL="180000">
              <a:lnSpc>
                <a:spcPct val="100000"/>
              </a:lnSpc>
            </a:pPr>
            <a:r>
              <a:rPr b="1" lang="de-DE" sz="3200" spc="-1" strike="noStrike">
                <a:solidFill>
                  <a:srgbClr val="002143"/>
                </a:solidFill>
                <a:latin typeface="Arial"/>
              </a:rPr>
              <a:t>Team Number: 6 </a:t>
            </a:r>
            <a:br/>
            <a:r>
              <a:rPr b="1" lang="de-DE" sz="3200" spc="-1" strike="noStrike">
                <a:solidFill>
                  <a:srgbClr val="002143"/>
                </a:solidFill>
                <a:latin typeface="Arial"/>
              </a:rPr>
              <a:t>Distance Based Application Trigger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7200" y="3766680"/>
            <a:ext cx="8722080" cy="36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0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Mehdi Yosofie &amp; Philipp Schlieker, 21.12.2018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10D951-7CBF-4624-AD05-0EE1D13DF899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01" name="Grafik 9" descr=""/>
          <p:cNvPicPr/>
          <p:nvPr/>
        </p:nvPicPr>
        <p:blipFill>
          <a:blip r:embed="rId1"/>
          <a:stretch/>
        </p:blipFill>
        <p:spPr>
          <a:xfrm>
            <a:off x="0" y="2205000"/>
            <a:ext cx="8892360" cy="2729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C5821F-5F09-48ED-BC9C-FFB6E89BD21B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08" name="Grafik 8" descr=""/>
          <p:cNvPicPr/>
          <p:nvPr/>
        </p:nvPicPr>
        <p:blipFill>
          <a:blip r:embed="rId1"/>
          <a:stretch/>
        </p:blipFill>
        <p:spPr>
          <a:xfrm>
            <a:off x="0" y="2133000"/>
            <a:ext cx="8892360" cy="27356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Helvetica Neue"/>
              </a:rPr>
              <a:t>Project Architecture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58200" y="1080000"/>
            <a:ext cx="8713800" cy="519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Conceptual approach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0920" y="981000"/>
            <a:ext cx="8641800" cy="54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059888-0BA4-42DD-883B-F9C389FC8B00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18" name="Grafik 8" descr=""/>
          <p:cNvPicPr/>
          <p:nvPr/>
        </p:nvPicPr>
        <p:blipFill>
          <a:blip r:embed="rId1"/>
          <a:stretch/>
        </p:blipFill>
        <p:spPr>
          <a:xfrm>
            <a:off x="227880" y="1224720"/>
            <a:ext cx="8687160" cy="50281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Sensors used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160" y="5356080"/>
            <a:ext cx="4872960" cy="79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Bluetooth Low Energy (BLE)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7E94B8-2A16-43C2-9BF5-C641125782F7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6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26" name="Grafik 9" descr=""/>
          <p:cNvPicPr/>
          <p:nvPr/>
        </p:nvPicPr>
        <p:blipFill>
          <a:blip r:embed="rId1"/>
          <a:stretch/>
        </p:blipFill>
        <p:spPr>
          <a:xfrm>
            <a:off x="492120" y="1506960"/>
            <a:ext cx="3845520" cy="3177720"/>
          </a:xfrm>
          <a:prstGeom prst="rect">
            <a:avLst/>
          </a:prstGeom>
          <a:ln>
            <a:noFill/>
          </a:ln>
        </p:spPr>
      </p:pic>
      <p:pic>
        <p:nvPicPr>
          <p:cNvPr id="127" name="Grafik 10" descr=""/>
          <p:cNvPicPr/>
          <p:nvPr/>
        </p:nvPicPr>
        <p:blipFill>
          <a:blip r:embed="rId2"/>
          <a:stretch/>
        </p:blipFill>
        <p:spPr>
          <a:xfrm>
            <a:off x="5214600" y="1506960"/>
            <a:ext cx="3228120" cy="317772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4764600" y="5356080"/>
            <a:ext cx="4127760" cy="79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Beacons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Potential Problems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50920" y="981000"/>
            <a:ext cx="8641800" cy="54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Accuracy of position estimates</a:t>
            </a:r>
            <a:endParaRPr b="0" lang="de-DE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Response time for detection of beacons in the background</a:t>
            </a:r>
            <a:endParaRPr b="0" lang="de-DE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Compatibility of different beacons</a:t>
            </a:r>
            <a:endParaRPr b="0" lang="de-DE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Compatibility of BLE libraries between Android versions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2565A8-C951-4284-9AA4-601B1DC1E9A6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7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50920" y="44280"/>
            <a:ext cx="7535160" cy="72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How would the prototype function?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49840" y="6568920"/>
            <a:ext cx="43203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Distance Based Application Trigger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643960" y="6570720"/>
            <a:ext cx="24840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461415-D2AE-4D82-AD85-645C25C5CEFB}" type="slidenum">
              <a:rPr b="0" lang="de-DE" sz="8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037280" y="6570720"/>
            <a:ext cx="1605960" cy="2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Arial"/>
              </a:rPr>
              <a:t>Software- and Systems Engineering Research Group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42" name="Inhaltsplatzhalter 1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colorTemp="6200" sat="23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272760" y="1499040"/>
            <a:ext cx="2595600" cy="2355840"/>
          </a:xfrm>
          <a:prstGeom prst="rect">
            <a:avLst/>
          </a:prstGeom>
          <a:ln w="9360">
            <a:noFill/>
          </a:ln>
        </p:spPr>
      </p:pic>
      <p:pic>
        <p:nvPicPr>
          <p:cNvPr id="143" name="Grafik 14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7640" y="1459800"/>
            <a:ext cx="3031920" cy="2355840"/>
          </a:xfrm>
          <a:prstGeom prst="rect">
            <a:avLst/>
          </a:prstGeom>
          <a:ln>
            <a:noFill/>
          </a:ln>
        </p:spPr>
      </p:pic>
      <p:pic>
        <p:nvPicPr>
          <p:cNvPr id="144" name="Grafik 15" descr=""/>
          <p:cNvPicPr/>
          <p:nvPr/>
        </p:nvPicPr>
        <p:blipFill>
          <a:blip r:embed="rId5"/>
          <a:stretch/>
        </p:blipFill>
        <p:spPr>
          <a:xfrm>
            <a:off x="6220080" y="1459800"/>
            <a:ext cx="2595600" cy="235584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107640" y="4002480"/>
            <a:ext cx="3031920" cy="118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Android App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 AltBeacon Framework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3002760" y="4002480"/>
            <a:ext cx="3031920" cy="155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 Raspberry Pi or Sonoff Smart Switch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35400" y="4002480"/>
            <a:ext cx="3031920" cy="191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Beacon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 Raspberry Pi,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Laptop or dedicated Beacon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LibreOffice/6.1.2.1$Linux_X86_64 LibreOffice_project/10$Build-1</Application>
  <Words>158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2014-12-17T12:44:59Z</dcterms:created>
  <dc:creator/>
  <dc:description/>
  <dc:language>de-DE</dc:language>
  <cp:lastModifiedBy/>
  <cp:lastPrinted>2015-09-08T12:30:02Z</cp:lastPrinted>
  <dcterms:modified xsi:type="dcterms:W3CDTF">2018-12-20T21:43:06Z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