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hdphoto2.wdp" ContentType="image/vnd.ms-photo"/>
  <Override PartName="/ppt/media/hdphoto1.wdp" ContentType="image/vnd.ms-photo"/>
  <Override PartName="/ppt/media/image3.png" ContentType="image/png"/>
  <Override PartName="/ppt/media/image4.png" ContentType="image/png"/>
  <Override PartName="/ppt/media/image1.png" ContentType="image/png"/>
  <Override PartName="/ppt/media/image5.wmf" ContentType="image/x-wmf"/>
  <Override PartName="/ppt/media/image7.wmf" ContentType="image/x-wmf"/>
  <Override PartName="/ppt/media/image9.wmf" ContentType="image/x-wmf"/>
  <Override PartName="/ppt/media/image10.jpeg" ContentType="image/jpeg"/>
  <Override PartName="/ppt/media/image19.wmf" ContentType="image/x-wmf"/>
  <Override PartName="/ppt/media/image11.wmf" ContentType="image/x-wmf"/>
  <Override PartName="/ppt/media/image14.wmf" ContentType="image/x-wmf"/>
  <Override PartName="/ppt/media/image15.wmf" ContentType="image/x-wmf"/>
  <Override PartName="/ppt/media/image18.png" ContentType="image/png"/>
  <Override PartName="/ppt/media/image17.png" ContentType="image/png"/>
  <Override PartName="/ppt/media/image6.jpeg" ContentType="image/jpeg"/>
  <Override PartName="/ppt/media/image2.jpeg" ContentType="image/jpeg"/>
  <Override PartName="/ppt/media/image8.jpeg" ContentType="image/jpeg"/>
  <Override PartName="/ppt/media/image12.png" ContentType="image/png"/>
  <Override PartName="/ppt/media/image13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2400" spc="-1" strike="noStrike">
                <a:solidFill>
                  <a:srgbClr val="000000"/>
                </a:solidFill>
                <a:latin typeface="Helvetica Neue"/>
              </a:rPr>
              <a:t>Folie mittels Klicken verschieben</a:t>
            </a:r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0D4DF07-2057-4964-A938-E377182B3888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9000" cy="372060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560" cy="446616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51280" y="9429840"/>
            <a:ext cx="2945880" cy="49644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93F7A8E9-E004-4470-A2D2-A712F73EEDC6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9000" cy="37206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560" cy="446616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851280" y="9429840"/>
            <a:ext cx="2945880" cy="49644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6A4FB04C-5B2F-4E36-95CE-02953FADC267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9000" cy="37206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560" cy="446616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51280" y="9429840"/>
            <a:ext cx="2945880" cy="49644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22BC6156-0C9F-4DAF-B4C0-F0FA164420E9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9000" cy="37206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560" cy="446616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51280" y="9429840"/>
            <a:ext cx="2945880" cy="49644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160A5097-861F-421E-A7A1-4A23B82F6CFC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9000" cy="372060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560" cy="446616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51280" y="9429840"/>
            <a:ext cx="2945880" cy="49644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EBF6EDFF-1A57-40B7-A04A-10A49666336B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9000" cy="372060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560" cy="446616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51280" y="9429840"/>
            <a:ext cx="2945880" cy="49644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6C10D040-835F-4CF4-9382-4AC719AB2061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9000" cy="372060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560" cy="446616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51280" y="9429840"/>
            <a:ext cx="2945880" cy="49644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4CD710EE-2626-4D34-864E-27F403B3AF2D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216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50920" y="3801960"/>
            <a:ext cx="864216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9280" y="98100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50920" y="380196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9280" y="380196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27824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73040" y="981000"/>
            <a:ext cx="27824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0" y="981000"/>
            <a:ext cx="27824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250920" y="3801960"/>
            <a:ext cx="27824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173040" y="3801960"/>
            <a:ext cx="27824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94800" y="3801960"/>
            <a:ext cx="27824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250920" y="981000"/>
            <a:ext cx="8642160" cy="540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216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70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9280" y="981000"/>
            <a:ext cx="42170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250920" y="44280"/>
            <a:ext cx="7535520" cy="334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9280" y="981000"/>
            <a:ext cx="42170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50920" y="380196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50920" y="981000"/>
            <a:ext cx="8642160" cy="540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70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9280" y="98100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9280" y="380196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9280" y="98100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50920" y="3801960"/>
            <a:ext cx="864216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216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50920" y="3801960"/>
            <a:ext cx="864216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9280" y="98100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50920" y="380196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9280" y="380196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27824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173040" y="981000"/>
            <a:ext cx="27824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0" y="981000"/>
            <a:ext cx="27824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250920" y="3801960"/>
            <a:ext cx="27824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173040" y="3801960"/>
            <a:ext cx="27824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94800" y="3801960"/>
            <a:ext cx="27824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216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70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9280" y="981000"/>
            <a:ext cx="42170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0920" y="44280"/>
            <a:ext cx="7535520" cy="334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9280" y="981000"/>
            <a:ext cx="42170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0920" y="380196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70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9280" y="98100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9280" y="380196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9280" y="981000"/>
            <a:ext cx="42170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50920" y="3801960"/>
            <a:ext cx="864216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hyperlink" Target="http://www.in.tum.dehttps/www4.in.tum.de/" TargetMode="Externa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597360"/>
            <a:ext cx="9143280" cy="2602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rou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-360" y="8640"/>
            <a:ext cx="9143640" cy="8722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rou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2" name="Bild 6" descr=""/>
          <p:cNvPicPr/>
          <p:nvPr/>
        </p:nvPicPr>
        <p:blipFill>
          <a:blip r:embed="rId2"/>
          <a:stretch/>
        </p:blipFill>
        <p:spPr>
          <a:xfrm>
            <a:off x="8172360" y="377640"/>
            <a:ext cx="680040" cy="362520"/>
          </a:xfrm>
          <a:prstGeom prst="rect">
            <a:avLst/>
          </a:prstGeom>
          <a:ln>
            <a:noFill/>
          </a:ln>
        </p:spPr>
      </p:pic>
      <p:pic>
        <p:nvPicPr>
          <p:cNvPr id="3" name="Grafik 13" descr=""/>
          <p:cNvPicPr/>
          <p:nvPr/>
        </p:nvPicPr>
        <p:blipFill>
          <a:blip r:embed="rId3"/>
          <a:stretch/>
        </p:blipFill>
        <p:spPr>
          <a:xfrm>
            <a:off x="-360" y="864000"/>
            <a:ext cx="9144000" cy="599364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457200" y="2466000"/>
            <a:ext cx="8722440" cy="1301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0" y="4821480"/>
            <a:ext cx="8133120" cy="1346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0" rIns="144000" tIns="140400" bIns="140400"/>
          <a:p>
            <a:pPr marL="180000">
              <a:lnSpc>
                <a:spcPct val="100000"/>
              </a:lnSpc>
            </a:pPr>
            <a:r>
              <a:rPr b="0" lang="de-DE" sz="1400" spc="-1" strike="noStrike">
                <a:solidFill>
                  <a:srgbClr val="666666"/>
                </a:solidFill>
                <a:latin typeface="Arial"/>
              </a:rPr>
              <a:t>Software- and Systems Engineering Research Group </a:t>
            </a:r>
            <a:endParaRPr b="0" lang="de-DE" sz="1400" spc="-1" strike="noStrike">
              <a:latin typeface="Arial"/>
            </a:endParaRPr>
          </a:p>
          <a:p>
            <a:pPr marL="180000">
              <a:lnSpc>
                <a:spcPct val="100000"/>
              </a:lnSpc>
            </a:pPr>
            <a:r>
              <a:rPr b="0" lang="de-DE" sz="1400" spc="-1" strike="noStrike">
                <a:solidFill>
                  <a:srgbClr val="666666"/>
                </a:solidFill>
                <a:latin typeface="Arial"/>
              </a:rPr>
              <a:t>Fakultät für Informatik</a:t>
            </a:r>
            <a:endParaRPr b="0" lang="de-DE" sz="1400" spc="-1" strike="noStrike">
              <a:latin typeface="Arial"/>
            </a:endParaRPr>
          </a:p>
          <a:p>
            <a:pPr marL="180000">
              <a:lnSpc>
                <a:spcPct val="100000"/>
              </a:lnSpc>
            </a:pPr>
            <a:r>
              <a:rPr b="0" lang="de-DE" sz="1400" spc="-1" strike="noStrike">
                <a:solidFill>
                  <a:srgbClr val="666666"/>
                </a:solidFill>
                <a:latin typeface="Arial"/>
              </a:rPr>
              <a:t>Technische Universität München</a:t>
            </a:r>
            <a:endParaRPr b="0" lang="de-DE" sz="1400" spc="-1" strike="noStrike">
              <a:latin typeface="Arial"/>
            </a:endParaRPr>
          </a:p>
          <a:p>
            <a:pPr marL="180000"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 marL="180000">
              <a:lnSpc>
                <a:spcPct val="100000"/>
              </a:lnSpc>
            </a:pPr>
            <a:r>
              <a:rPr b="0" lang="de-DE" sz="1400" spc="-1" strike="noStrike">
                <a:solidFill>
                  <a:srgbClr val="a2c6de"/>
                </a:solidFill>
                <a:latin typeface="Arial"/>
                <a:hlinkClick r:id="rId4"/>
              </a:rPr>
              <a:t>www4.in.tum.de/</a:t>
            </a:r>
            <a:r>
              <a:rPr b="0" lang="de-DE" sz="1400" spc="-1" strike="noStrike">
                <a:solidFill>
                  <a:srgbClr val="666666"/>
                </a:solidFill>
                <a:latin typeface="Arial"/>
              </a:rPr>
              <a:t> 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457200" y="2465280"/>
            <a:ext cx="8686440" cy="1302480"/>
          </a:xfrm>
          <a:prstGeom prst="rect">
            <a:avLst/>
          </a:prstGeom>
        </p:spPr>
        <p:txBody>
          <a:bodyPr lIns="90000" rIns="90000" tIns="0" bIns="0" anchor="b">
            <a:normAutofit/>
          </a:bodyPr>
          <a:p>
            <a:pPr marL="180000">
              <a:lnSpc>
                <a:spcPct val="100000"/>
              </a:lnSpc>
            </a:pPr>
            <a:r>
              <a:rPr b="1" lang="de-DE" sz="3200" spc="-1" strike="noStrike">
                <a:solidFill>
                  <a:srgbClr val="002143"/>
                </a:solidFill>
                <a:latin typeface="Arial"/>
              </a:rPr>
              <a:t>&lt;Titel&gt;</a:t>
            </a:r>
            <a:endParaRPr b="0" lang="de-DE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3766680"/>
            <a:ext cx="8722440" cy="4069080"/>
          </a:xfrm>
          <a:prstGeom prst="rect">
            <a:avLst/>
          </a:prstGeom>
        </p:spPr>
        <p:txBody>
          <a:bodyPr/>
          <a:p>
            <a:pPr marL="180000"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</a:rPr>
              <a:t>&lt;Vortragender&gt; &lt;Datum&gt; &lt;Ort&gt;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Bild 6" descr=""/>
          <p:cNvPicPr/>
          <p:nvPr/>
        </p:nvPicPr>
        <p:blipFill>
          <a:blip r:embed="rId5"/>
          <a:srcRect l="0" t="0" r="29089" b="0"/>
          <a:stretch/>
        </p:blipFill>
        <p:spPr>
          <a:xfrm>
            <a:off x="6269040" y="398160"/>
            <a:ext cx="1830240" cy="362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597360"/>
            <a:ext cx="9143280" cy="2602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rou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-360" y="8640"/>
            <a:ext cx="9143640" cy="8722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rou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47" name="Bild 6" descr=""/>
          <p:cNvPicPr/>
          <p:nvPr/>
        </p:nvPicPr>
        <p:blipFill>
          <a:blip r:embed="rId2"/>
          <a:stretch/>
        </p:blipFill>
        <p:spPr>
          <a:xfrm>
            <a:off x="8172360" y="377640"/>
            <a:ext cx="680040" cy="362520"/>
          </a:xfrm>
          <a:prstGeom prst="rect">
            <a:avLst/>
          </a:prstGeom>
          <a:ln>
            <a:noFill/>
          </a:ln>
        </p:spPr>
      </p:pic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250920" y="44280"/>
            <a:ext cx="7535520" cy="720360"/>
          </a:xfrm>
          <a:prstGeom prst="rect">
            <a:avLst/>
          </a:prstGeom>
        </p:spPr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&lt;Titel&gt;</a:t>
            </a:r>
            <a:endParaRPr b="0" lang="de-DE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2160" cy="5400360"/>
          </a:xfrm>
          <a:prstGeom prst="rect">
            <a:avLst/>
          </a:prstGeom>
        </p:spPr>
        <p:txBody>
          <a:bodyPr>
            <a:normAutofit/>
          </a:bodyPr>
          <a:p>
            <a:pPr marL="1440" indent="-1080"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&lt;Text&gt;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358920" indent="-259920">
              <a:lnSpc>
                <a:spcPct val="100000"/>
              </a:lnSpc>
              <a:spcBef>
                <a:spcPts val="360"/>
              </a:spcBef>
              <a:buClr>
                <a:srgbClr val="002143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625320" indent="-175680">
              <a:lnSpc>
                <a:spcPct val="100000"/>
              </a:lnSpc>
              <a:spcBef>
                <a:spcPts val="360"/>
              </a:spcBef>
              <a:buClr>
                <a:srgbClr val="002143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982800" indent="-174240">
              <a:lnSpc>
                <a:spcPct val="100000"/>
              </a:lnSpc>
              <a:spcBef>
                <a:spcPts val="320"/>
              </a:spcBef>
              <a:buClr>
                <a:srgbClr val="002143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4" marL="1257480" indent="-182160">
              <a:lnSpc>
                <a:spcPct val="100000"/>
              </a:lnSpc>
              <a:spcBef>
                <a:spcPts val="320"/>
              </a:spcBef>
              <a:buClr>
                <a:srgbClr val="002143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249840" y="6568920"/>
            <a:ext cx="4320720" cy="288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Project Name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8643960" y="6570720"/>
            <a:ext cx="248760" cy="288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DFC6296-BED8-4781-968A-77FB14887F5B}" type="slidenum">
              <a:rPr b="0" lang="de-DE" sz="8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7037280" y="6570720"/>
            <a:ext cx="1606320" cy="288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b="0" lang="de-DE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microsoft.com/office/2007/relationships/hdphoto" Target="../media/hdphoto1.wdp"/><Relationship Id="rId3" Type="http://schemas.openxmlformats.org/officeDocument/2006/relationships/image" Target="../media/image17.png"/><Relationship Id="rId4" Type="http://schemas.microsoft.com/office/2007/relationships/hdphoto" Target="../media/hdphoto2.wdp"/><Relationship Id="rId5" Type="http://schemas.openxmlformats.org/officeDocument/2006/relationships/image" Target="../media/image18.png"/><Relationship Id="rId6" Type="http://schemas.openxmlformats.org/officeDocument/2006/relationships/image" Target="../media/image19.wmf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 hidden="1"/>
          <p:cNvSpPr/>
          <p:nvPr/>
        </p:nvSpPr>
        <p:spPr>
          <a:xfrm>
            <a:off x="0" y="0"/>
            <a:ext cx="158400" cy="1584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457200" y="2465280"/>
            <a:ext cx="8686440" cy="1035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0" bIns="0" anchor="b">
            <a:normAutofit/>
          </a:bodyPr>
          <a:p>
            <a:pPr marL="180000">
              <a:lnSpc>
                <a:spcPct val="100000"/>
              </a:lnSpc>
            </a:pPr>
            <a:r>
              <a:rPr b="1" lang="de-DE" sz="3200" spc="-1" strike="noStrike">
                <a:solidFill>
                  <a:srgbClr val="002143"/>
                </a:solidFill>
                <a:latin typeface="Arial"/>
              </a:rPr>
              <a:t>Team Number: 6 </a:t>
            </a:r>
            <a:br/>
            <a:r>
              <a:rPr b="1" lang="de-DE" sz="3200" spc="-1" strike="noStrike">
                <a:solidFill>
                  <a:srgbClr val="002143"/>
                </a:solidFill>
                <a:latin typeface="Arial"/>
              </a:rPr>
              <a:t>Distance Based Application Trigger</a:t>
            </a:r>
            <a:endParaRPr b="0" lang="de-DE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457200" y="3766680"/>
            <a:ext cx="8722440" cy="369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/>
          <a:p>
            <a:pPr marL="180000"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de-DE" sz="1800" spc="-1" strike="noStrike">
                <a:solidFill>
                  <a:srgbClr val="666666"/>
                </a:solidFill>
                <a:latin typeface="Arial"/>
              </a:rPr>
              <a:t>Mehdi Yosofie &amp; Philipp Schlieker, 21.12.2018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 hidden="1"/>
          <p:cNvSpPr/>
          <p:nvPr/>
        </p:nvSpPr>
        <p:spPr>
          <a:xfrm>
            <a:off x="0" y="0"/>
            <a:ext cx="158400" cy="1584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0" name="TextShape 2"/>
          <p:cNvSpPr txBox="1"/>
          <p:nvPr/>
        </p:nvSpPr>
        <p:spPr>
          <a:xfrm>
            <a:off x="250920" y="44280"/>
            <a:ext cx="7535520" cy="720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2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249840" y="6568920"/>
            <a:ext cx="432072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8643960" y="6570720"/>
            <a:ext cx="24876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EC573DF-35C1-40C8-ACBE-2F02875C54E6}" type="slidenum">
              <a:rPr b="0" lang="de-DE" sz="8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7037280" y="6570720"/>
            <a:ext cx="160632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b="0" lang="de-DE" sz="800" spc="-1" strike="noStrike">
              <a:latin typeface="Times New Roman"/>
            </a:endParaRPr>
          </a:p>
        </p:txBody>
      </p:sp>
      <p:pic>
        <p:nvPicPr>
          <p:cNvPr id="104" name="Grafik 9" descr=""/>
          <p:cNvPicPr/>
          <p:nvPr/>
        </p:nvPicPr>
        <p:blipFill>
          <a:blip r:embed="rId1"/>
          <a:stretch/>
        </p:blipFill>
        <p:spPr>
          <a:xfrm>
            <a:off x="0" y="2205000"/>
            <a:ext cx="8892720" cy="27302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 hidden="1"/>
          <p:cNvSpPr/>
          <p:nvPr/>
        </p:nvSpPr>
        <p:spPr>
          <a:xfrm>
            <a:off x="0" y="0"/>
            <a:ext cx="158400" cy="1584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7" name="TextShape 2"/>
          <p:cNvSpPr txBox="1"/>
          <p:nvPr/>
        </p:nvSpPr>
        <p:spPr>
          <a:xfrm>
            <a:off x="250920" y="44280"/>
            <a:ext cx="7535520" cy="720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2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249840" y="6568920"/>
            <a:ext cx="432072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8643960" y="6570720"/>
            <a:ext cx="24876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5C587C8-D553-45D1-916C-E2AA9040D901}" type="slidenum">
              <a:rPr b="0" lang="de-DE" sz="8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110" name="TextShape 5"/>
          <p:cNvSpPr txBox="1"/>
          <p:nvPr/>
        </p:nvSpPr>
        <p:spPr>
          <a:xfrm>
            <a:off x="7037280" y="6570720"/>
            <a:ext cx="160632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b="0" lang="de-DE" sz="800" spc="-1" strike="noStrike">
              <a:latin typeface="Times New Roman"/>
            </a:endParaRPr>
          </a:p>
        </p:txBody>
      </p:sp>
      <p:pic>
        <p:nvPicPr>
          <p:cNvPr id="111" name="Grafik 8" descr=""/>
          <p:cNvPicPr/>
          <p:nvPr/>
        </p:nvPicPr>
        <p:blipFill>
          <a:blip r:embed="rId1"/>
          <a:stretch/>
        </p:blipFill>
        <p:spPr>
          <a:xfrm>
            <a:off x="0" y="2133000"/>
            <a:ext cx="8892720" cy="27360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50920" y="44280"/>
            <a:ext cx="7535520" cy="72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2400" spc="-1" strike="noStrike">
                <a:solidFill>
                  <a:srgbClr val="ffffff"/>
                </a:solidFill>
                <a:latin typeface="Helvetica Neue"/>
              </a:rPr>
              <a:t>Project Architecture</a:t>
            </a:r>
            <a:endParaRPr b="0" lang="de-DE" sz="2400" spc="-1" strike="noStrike">
              <a:solidFill>
                <a:srgbClr val="ffffff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 hidden="1"/>
          <p:cNvSpPr/>
          <p:nvPr/>
        </p:nvSpPr>
        <p:spPr>
          <a:xfrm>
            <a:off x="0" y="0"/>
            <a:ext cx="158400" cy="1584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5" name="TextShape 2"/>
          <p:cNvSpPr txBox="1"/>
          <p:nvPr/>
        </p:nvSpPr>
        <p:spPr>
          <a:xfrm>
            <a:off x="250920" y="44280"/>
            <a:ext cx="7535520" cy="720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Conceptual approach</a:t>
            </a:r>
            <a:endParaRPr b="0" lang="de-DE" sz="2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250920" y="981000"/>
            <a:ext cx="8642160" cy="54003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249840" y="6568920"/>
            <a:ext cx="432072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118" name="TextShape 5"/>
          <p:cNvSpPr txBox="1"/>
          <p:nvPr/>
        </p:nvSpPr>
        <p:spPr>
          <a:xfrm>
            <a:off x="8643960" y="6570720"/>
            <a:ext cx="24876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063E330-65C9-4192-92FD-89A6520A75F0}" type="slidenum">
              <a:rPr b="0" lang="de-DE" sz="8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119" name="TextShape 6"/>
          <p:cNvSpPr txBox="1"/>
          <p:nvPr/>
        </p:nvSpPr>
        <p:spPr>
          <a:xfrm>
            <a:off x="7037280" y="6570720"/>
            <a:ext cx="160632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b="0" lang="de-DE" sz="800" spc="-1" strike="noStrike">
              <a:latin typeface="Times New Roman"/>
            </a:endParaRPr>
          </a:p>
        </p:txBody>
      </p:sp>
      <p:pic>
        <p:nvPicPr>
          <p:cNvPr id="120" name="Grafik 8" descr=""/>
          <p:cNvPicPr/>
          <p:nvPr/>
        </p:nvPicPr>
        <p:blipFill>
          <a:blip r:embed="rId1"/>
          <a:stretch/>
        </p:blipFill>
        <p:spPr>
          <a:xfrm>
            <a:off x="227880" y="1224720"/>
            <a:ext cx="8687520" cy="502848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 hidden="1"/>
          <p:cNvSpPr/>
          <p:nvPr/>
        </p:nvSpPr>
        <p:spPr>
          <a:xfrm>
            <a:off x="0" y="0"/>
            <a:ext cx="158400" cy="1584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3" name="TextShape 2"/>
          <p:cNvSpPr txBox="1"/>
          <p:nvPr/>
        </p:nvSpPr>
        <p:spPr>
          <a:xfrm>
            <a:off x="250920" y="44280"/>
            <a:ext cx="7535520" cy="720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Sensors used</a:t>
            </a:r>
            <a:endParaRPr b="0" lang="de-DE" sz="2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20160" y="5356080"/>
            <a:ext cx="4873320" cy="79164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Bluetooth Low Energy (BLE)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249840" y="6568920"/>
            <a:ext cx="432072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126" name="TextShape 5"/>
          <p:cNvSpPr txBox="1"/>
          <p:nvPr/>
        </p:nvSpPr>
        <p:spPr>
          <a:xfrm>
            <a:off x="8643960" y="6570720"/>
            <a:ext cx="24876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06E4FF0-8C3A-460E-A79A-2C9370B2CFE9}" type="slidenum">
              <a:rPr b="0" lang="de-DE" sz="8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127" name="TextShape 6"/>
          <p:cNvSpPr txBox="1"/>
          <p:nvPr/>
        </p:nvSpPr>
        <p:spPr>
          <a:xfrm>
            <a:off x="7037280" y="6570720"/>
            <a:ext cx="160632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b="0" lang="de-DE" sz="800" spc="-1" strike="noStrike">
              <a:latin typeface="Times New Roman"/>
            </a:endParaRPr>
          </a:p>
        </p:txBody>
      </p:sp>
      <p:pic>
        <p:nvPicPr>
          <p:cNvPr id="128" name="Grafik 9" descr=""/>
          <p:cNvPicPr/>
          <p:nvPr/>
        </p:nvPicPr>
        <p:blipFill>
          <a:blip r:embed="rId1"/>
          <a:stretch/>
        </p:blipFill>
        <p:spPr>
          <a:xfrm>
            <a:off x="492120" y="1506960"/>
            <a:ext cx="3845880" cy="3178080"/>
          </a:xfrm>
          <a:prstGeom prst="rect">
            <a:avLst/>
          </a:prstGeom>
          <a:ln>
            <a:noFill/>
          </a:ln>
        </p:spPr>
      </p:pic>
      <p:pic>
        <p:nvPicPr>
          <p:cNvPr id="129" name="Grafik 10" descr=""/>
          <p:cNvPicPr/>
          <p:nvPr/>
        </p:nvPicPr>
        <p:blipFill>
          <a:blip r:embed="rId2"/>
          <a:stretch/>
        </p:blipFill>
        <p:spPr>
          <a:xfrm>
            <a:off x="5214600" y="1506960"/>
            <a:ext cx="3228480" cy="3178080"/>
          </a:xfrm>
          <a:prstGeom prst="rect">
            <a:avLst/>
          </a:prstGeom>
          <a:ln>
            <a:noFill/>
          </a:ln>
        </p:spPr>
      </p:pic>
      <p:sp>
        <p:nvSpPr>
          <p:cNvPr id="130" name="CustomShape 7"/>
          <p:cNvSpPr/>
          <p:nvPr/>
        </p:nvSpPr>
        <p:spPr>
          <a:xfrm>
            <a:off x="4764600" y="5356080"/>
            <a:ext cx="4128120" cy="79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Beacons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 hidden="1"/>
          <p:cNvSpPr/>
          <p:nvPr/>
        </p:nvSpPr>
        <p:spPr>
          <a:xfrm>
            <a:off x="0" y="0"/>
            <a:ext cx="158400" cy="1584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3" name="TextShape 2"/>
          <p:cNvSpPr txBox="1"/>
          <p:nvPr/>
        </p:nvSpPr>
        <p:spPr>
          <a:xfrm>
            <a:off x="250920" y="44280"/>
            <a:ext cx="7535520" cy="720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Potential Problems</a:t>
            </a:r>
            <a:endParaRPr b="0" lang="de-DE" sz="2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50920" y="981000"/>
            <a:ext cx="8642160" cy="54003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Accuracy of position estimates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Response time for detection of beacons in the background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Compatibility of different beacons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Compatibility of BLE libraries between Android versions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249840" y="6568920"/>
            <a:ext cx="432072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8643960" y="6570720"/>
            <a:ext cx="24876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3B031A4-A9CC-4CFA-ADEC-1F2719078C24}" type="slidenum">
              <a:rPr b="0" lang="de-DE" sz="8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137" name="TextShape 6"/>
          <p:cNvSpPr txBox="1"/>
          <p:nvPr/>
        </p:nvSpPr>
        <p:spPr>
          <a:xfrm>
            <a:off x="7037280" y="6570720"/>
            <a:ext cx="160632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b="0" lang="de-DE" sz="800" spc="-1" strike="noStrike">
              <a:latin typeface="Times New Roman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 hidden="1"/>
          <p:cNvSpPr/>
          <p:nvPr/>
        </p:nvSpPr>
        <p:spPr>
          <a:xfrm>
            <a:off x="0" y="0"/>
            <a:ext cx="158400" cy="1584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0" name="TextShape 2"/>
          <p:cNvSpPr txBox="1"/>
          <p:nvPr/>
        </p:nvSpPr>
        <p:spPr>
          <a:xfrm>
            <a:off x="250920" y="44280"/>
            <a:ext cx="7535520" cy="720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How would the prototype function?</a:t>
            </a:r>
            <a:endParaRPr b="0" lang="de-DE" sz="2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49840" y="6568920"/>
            <a:ext cx="432072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8643960" y="6570720"/>
            <a:ext cx="24876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421B37E-D580-43DE-990C-665EE1AE5E4F}" type="slidenum">
              <a:rPr b="0" lang="de-DE" sz="8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7037280" y="6570720"/>
            <a:ext cx="1606320" cy="288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b="0" lang="de-DE" sz="800" spc="-1" strike="noStrike">
              <a:latin typeface="Times New Roman"/>
            </a:endParaRPr>
          </a:p>
        </p:txBody>
      </p:sp>
      <p:pic>
        <p:nvPicPr>
          <p:cNvPr id="144" name="Inhaltsplatzhalter 12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colorTemp="6200" sat="23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272760" y="1499040"/>
            <a:ext cx="2595960" cy="2356200"/>
          </a:xfrm>
          <a:prstGeom prst="rect">
            <a:avLst/>
          </a:prstGeom>
          <a:ln w="9360">
            <a:noFill/>
          </a:ln>
        </p:spPr>
      </p:pic>
      <p:pic>
        <p:nvPicPr>
          <p:cNvPr id="145" name="Grafik 14" descr="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7640" y="1459800"/>
            <a:ext cx="3032280" cy="2356200"/>
          </a:xfrm>
          <a:prstGeom prst="rect">
            <a:avLst/>
          </a:prstGeom>
          <a:ln>
            <a:noFill/>
          </a:ln>
        </p:spPr>
      </p:pic>
      <p:pic>
        <p:nvPicPr>
          <p:cNvPr id="146" name="Grafik 15" descr=""/>
          <p:cNvPicPr/>
          <p:nvPr/>
        </p:nvPicPr>
        <p:blipFill>
          <a:blip r:embed="rId5"/>
          <a:stretch/>
        </p:blipFill>
        <p:spPr>
          <a:xfrm>
            <a:off x="6220080" y="1459800"/>
            <a:ext cx="2595960" cy="2356200"/>
          </a:xfrm>
          <a:prstGeom prst="rect">
            <a:avLst/>
          </a:prstGeom>
          <a:ln>
            <a:noFill/>
          </a:ln>
        </p:spPr>
      </p:pic>
      <p:sp>
        <p:nvSpPr>
          <p:cNvPr id="147" name="CustomShape 6"/>
          <p:cNvSpPr/>
          <p:nvPr/>
        </p:nvSpPr>
        <p:spPr>
          <a:xfrm>
            <a:off x="107640" y="4002480"/>
            <a:ext cx="3032280" cy="11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Android App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using AltBeacon Framework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3002760" y="4002480"/>
            <a:ext cx="3032280" cy="155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API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using Raspberry Pi or Sonoff Smart Switch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6035400" y="4002480"/>
            <a:ext cx="3032280" cy="191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Beacon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using Raspberry Pi,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Laptop or dedicated Beacon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LibreOffice/6.1.2.1$Linux_X86_64 LibreOffice_project/10$Build-1</Application>
  <Words>158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2014-12-17T12:44:59Z</dcterms:created>
  <dc:creator/>
  <dc:description/>
  <dc:language>de-DE</dc:language>
  <cp:lastModifiedBy/>
  <cp:lastPrinted>2015-09-08T12:30:02Z</cp:lastPrinted>
  <dcterms:modified xsi:type="dcterms:W3CDTF">2018-12-20T21:36:28Z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