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7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0DBF7AB-7A67-4410-AF08-5283AFD7BAB6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906480" y="4715640"/>
            <a:ext cx="4984200" cy="4465800"/>
          </a:xfrm>
          <a:prstGeom prst="rect">
            <a:avLst/>
          </a:prstGeom>
        </p:spPr>
        <p:txBody>
          <a:bodyPr lIns="95400" tIns="47880" rIns="95400" bIns="47880"/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3851280" y="9429840"/>
            <a:ext cx="2945520" cy="496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47880" rIns="95400" bIns="47880" anchor="b"/>
          <a:lstStyle/>
          <a:p>
            <a:pPr algn="r">
              <a:lnSpc>
                <a:spcPct val="100000"/>
              </a:lnSpc>
            </a:pPr>
            <a:fld id="{67F84BA4-B1C5-49D4-ACC4-3D78EE25BBDD}" type="slidenum">
              <a:rPr lang="de-DE" sz="1300" b="0" strike="noStrike" spc="-1">
                <a:solidFill>
                  <a:srgbClr val="000000"/>
                </a:solidFill>
                <a:latin typeface="Arial Unicode MS"/>
                <a:ea typeface="+mn-ea"/>
              </a:rPr>
              <a:t>1</a:t>
            </a:fld>
            <a:endParaRPr lang="de-DE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906480" y="4715640"/>
            <a:ext cx="4984200" cy="4465800"/>
          </a:xfrm>
          <a:prstGeom prst="rect">
            <a:avLst/>
          </a:prstGeom>
        </p:spPr>
        <p:txBody>
          <a:bodyPr lIns="95400" tIns="47880" rIns="95400" bIns="47880"/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3851280" y="9429840"/>
            <a:ext cx="2945520" cy="496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47880" rIns="95400" bIns="47880" anchor="b"/>
          <a:lstStyle/>
          <a:p>
            <a:pPr algn="r">
              <a:lnSpc>
                <a:spcPct val="100000"/>
              </a:lnSpc>
            </a:pPr>
            <a:fld id="{9971E0EA-CB75-452E-8007-AA38DA311B09}" type="slidenum">
              <a:rPr lang="de-DE" sz="1300" b="0" strike="noStrike" spc="-1">
                <a:solidFill>
                  <a:srgbClr val="000000"/>
                </a:solidFill>
                <a:latin typeface="Arial Unicode MS"/>
                <a:ea typeface="+mn-ea"/>
              </a:rPr>
              <a:t>2</a:t>
            </a:fld>
            <a:endParaRPr lang="de-DE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906480" y="4715640"/>
            <a:ext cx="4984200" cy="4465800"/>
          </a:xfrm>
          <a:prstGeom prst="rect">
            <a:avLst/>
          </a:prstGeom>
        </p:spPr>
        <p:txBody>
          <a:bodyPr lIns="95400" tIns="47880" rIns="95400" bIns="47880"/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3851280" y="9429840"/>
            <a:ext cx="2945520" cy="496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47880" rIns="95400" bIns="47880" anchor="b"/>
          <a:lstStyle/>
          <a:p>
            <a:pPr algn="r">
              <a:lnSpc>
                <a:spcPct val="100000"/>
              </a:lnSpc>
            </a:pPr>
            <a:fld id="{94811705-E27D-4079-B2EB-996305A90F9C}" type="slidenum">
              <a:rPr lang="de-DE" sz="1300" b="0" strike="noStrike" spc="-1">
                <a:solidFill>
                  <a:srgbClr val="000000"/>
                </a:solidFill>
                <a:latin typeface="Arial Unicode MS"/>
                <a:ea typeface="+mn-ea"/>
              </a:rPr>
              <a:t>3</a:t>
            </a:fld>
            <a:endParaRPr lang="de-DE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906480" y="4715640"/>
            <a:ext cx="4984200" cy="4465800"/>
          </a:xfrm>
          <a:prstGeom prst="rect">
            <a:avLst/>
          </a:prstGeom>
        </p:spPr>
        <p:txBody>
          <a:bodyPr lIns="95400" tIns="47880" rIns="95400" bIns="47880"/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3851280" y="9429840"/>
            <a:ext cx="2945520" cy="496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47880" rIns="95400" bIns="47880" anchor="b"/>
          <a:lstStyle/>
          <a:p>
            <a:pPr algn="r">
              <a:lnSpc>
                <a:spcPct val="100000"/>
              </a:lnSpc>
            </a:pPr>
            <a:fld id="{5239495A-5DE0-4181-ACF5-4B65EE886806}" type="slidenum">
              <a:rPr lang="de-DE" sz="1300" b="0" strike="noStrike" spc="-1">
                <a:solidFill>
                  <a:srgbClr val="000000"/>
                </a:solidFill>
                <a:latin typeface="Arial Unicode MS"/>
                <a:ea typeface="+mn-ea"/>
              </a:rPr>
              <a:t>4</a:t>
            </a:fld>
            <a:endParaRPr lang="de-DE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906480" y="4715640"/>
            <a:ext cx="4984200" cy="4465800"/>
          </a:xfrm>
          <a:prstGeom prst="rect">
            <a:avLst/>
          </a:prstGeom>
        </p:spPr>
        <p:txBody>
          <a:bodyPr lIns="95400" tIns="47880" rIns="95400" bIns="47880"/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3851280" y="9429840"/>
            <a:ext cx="2945520" cy="496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47880" rIns="95400" bIns="47880" anchor="b"/>
          <a:lstStyle/>
          <a:p>
            <a:pPr algn="r">
              <a:lnSpc>
                <a:spcPct val="100000"/>
              </a:lnSpc>
            </a:pPr>
            <a:fld id="{90F64611-AF36-4EB7-8576-453B7BDBDA69}" type="slidenum">
              <a:rPr lang="de-DE" sz="1300" b="0" strike="noStrike" spc="-1">
                <a:solidFill>
                  <a:srgbClr val="000000"/>
                </a:solidFill>
                <a:latin typeface="Arial Unicode MS"/>
                <a:ea typeface="+mn-ea"/>
              </a:rPr>
              <a:t>5</a:t>
            </a:fld>
            <a:endParaRPr lang="de-DE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906480" y="4715640"/>
            <a:ext cx="4984200" cy="4465800"/>
          </a:xfrm>
          <a:prstGeom prst="rect">
            <a:avLst/>
          </a:prstGeom>
        </p:spPr>
        <p:txBody>
          <a:bodyPr lIns="95400" tIns="47880" rIns="95400" bIns="47880"/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3851280" y="9429840"/>
            <a:ext cx="2945520" cy="496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47880" rIns="95400" bIns="47880" anchor="b"/>
          <a:lstStyle/>
          <a:p>
            <a:pPr algn="r">
              <a:lnSpc>
                <a:spcPct val="100000"/>
              </a:lnSpc>
            </a:pPr>
            <a:fld id="{1EEB0207-4BF8-4FD7-B5A4-03FA8D49F941}" type="slidenum">
              <a:rPr lang="de-DE" sz="1300" b="0" strike="noStrike" spc="-1">
                <a:solidFill>
                  <a:srgbClr val="000000"/>
                </a:solidFill>
                <a:latin typeface="Arial Unicode MS"/>
                <a:ea typeface="+mn-ea"/>
              </a:rPr>
              <a:t>6</a:t>
            </a:fld>
            <a:endParaRPr lang="de-DE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906480" y="4715640"/>
            <a:ext cx="4984200" cy="4465800"/>
          </a:xfrm>
          <a:prstGeom prst="rect">
            <a:avLst/>
          </a:prstGeom>
        </p:spPr>
        <p:txBody>
          <a:bodyPr lIns="95400" tIns="47880" rIns="95400" bIns="47880"/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3851280" y="9429840"/>
            <a:ext cx="2945520" cy="496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47880" rIns="95400" bIns="47880" anchor="b"/>
          <a:lstStyle/>
          <a:p>
            <a:pPr algn="r">
              <a:lnSpc>
                <a:spcPct val="100000"/>
              </a:lnSpc>
            </a:pPr>
            <a:fld id="{EB76FB03-65D1-494C-876E-AF229EB5808C}" type="slidenum">
              <a:rPr lang="de-DE" sz="1300" b="0" strike="noStrike" spc="-1">
                <a:solidFill>
                  <a:srgbClr val="000000"/>
                </a:solidFill>
                <a:latin typeface="Arial Unicode MS"/>
                <a:ea typeface="+mn-ea"/>
              </a:rPr>
              <a:t>7</a:t>
            </a:fld>
            <a:endParaRPr lang="de-DE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in.tum.dehttps/www4.in.tum.de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6597360"/>
            <a:ext cx="9142920" cy="2599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-360" y="8640"/>
            <a:ext cx="9143280" cy="8719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</p:sp>
      <p:pic>
        <p:nvPicPr>
          <p:cNvPr id="2" name="Bild 6"/>
          <p:cNvPicPr/>
          <p:nvPr/>
        </p:nvPicPr>
        <p:blipFill>
          <a:blip r:embed="rId14"/>
          <a:stretch/>
        </p:blipFill>
        <p:spPr>
          <a:xfrm>
            <a:off x="8172360" y="377640"/>
            <a:ext cx="679680" cy="362160"/>
          </a:xfrm>
          <a:prstGeom prst="rect">
            <a:avLst/>
          </a:prstGeom>
          <a:ln>
            <a:noFill/>
          </a:ln>
        </p:spPr>
      </p:pic>
      <p:pic>
        <p:nvPicPr>
          <p:cNvPr id="3" name="Grafik 13"/>
          <p:cNvPicPr/>
          <p:nvPr/>
        </p:nvPicPr>
        <p:blipFill>
          <a:blip r:embed="rId15"/>
          <a:stretch/>
        </p:blipFill>
        <p:spPr>
          <a:xfrm>
            <a:off x="-360" y="864000"/>
            <a:ext cx="9143640" cy="5993280"/>
          </a:xfrm>
          <a:prstGeom prst="rect">
            <a:avLst/>
          </a:prstGeom>
          <a:ln>
            <a:noFill/>
          </a:ln>
        </p:spPr>
      </p:pic>
      <p:sp>
        <p:nvSpPr>
          <p:cNvPr id="4" name="CustomShape 3"/>
          <p:cNvSpPr/>
          <p:nvPr/>
        </p:nvSpPr>
        <p:spPr>
          <a:xfrm>
            <a:off x="457200" y="2466000"/>
            <a:ext cx="8722080" cy="1301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4"/>
          <p:cNvSpPr/>
          <p:nvPr/>
        </p:nvSpPr>
        <p:spPr>
          <a:xfrm>
            <a:off x="0" y="4821480"/>
            <a:ext cx="8132760" cy="134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0000" tIns="140400" rIns="144000" bIns="140400"/>
          <a:lstStyle/>
          <a:p>
            <a:pPr marL="180000">
              <a:lnSpc>
                <a:spcPct val="100000"/>
              </a:lnSpc>
            </a:pPr>
            <a:r>
              <a:rPr lang="de-DE" sz="1400" b="0" strike="noStrike" spc="-1">
                <a:solidFill>
                  <a:srgbClr val="666666"/>
                </a:solidFill>
                <a:latin typeface="Arial"/>
                <a:ea typeface="DejaVu Sans"/>
              </a:rPr>
              <a:t>Software- and Systems Engineering Research Group </a:t>
            </a:r>
            <a:endParaRPr lang="de-DE" sz="1400" b="0" strike="noStrike" spc="-1">
              <a:latin typeface="Arial"/>
            </a:endParaRPr>
          </a:p>
          <a:p>
            <a:pPr marL="180000">
              <a:lnSpc>
                <a:spcPct val="100000"/>
              </a:lnSpc>
            </a:pPr>
            <a:r>
              <a:rPr lang="de-DE" sz="1400" b="0" strike="noStrike" spc="-1">
                <a:solidFill>
                  <a:srgbClr val="666666"/>
                </a:solidFill>
                <a:latin typeface="Arial"/>
                <a:ea typeface="DejaVu Sans"/>
              </a:rPr>
              <a:t>Fakultät für Informatik</a:t>
            </a:r>
            <a:endParaRPr lang="de-DE" sz="1400" b="0" strike="noStrike" spc="-1">
              <a:latin typeface="Arial"/>
            </a:endParaRPr>
          </a:p>
          <a:p>
            <a:pPr marL="180000">
              <a:lnSpc>
                <a:spcPct val="100000"/>
              </a:lnSpc>
            </a:pPr>
            <a:r>
              <a:rPr lang="de-DE" sz="1400" b="0" strike="noStrike" spc="-1">
                <a:solidFill>
                  <a:srgbClr val="666666"/>
                </a:solidFill>
                <a:latin typeface="Arial"/>
                <a:ea typeface="DejaVu Sans"/>
              </a:rPr>
              <a:t>Technische Universität München</a:t>
            </a:r>
            <a:endParaRPr lang="de-DE" sz="1400" b="0" strike="noStrike" spc="-1">
              <a:latin typeface="Arial"/>
            </a:endParaRPr>
          </a:p>
          <a:p>
            <a:pPr marL="180000">
              <a:lnSpc>
                <a:spcPct val="100000"/>
              </a:lnSpc>
            </a:pPr>
            <a:endParaRPr lang="de-DE" sz="1400" b="0" strike="noStrike" spc="-1">
              <a:latin typeface="Arial"/>
            </a:endParaRPr>
          </a:p>
          <a:p>
            <a:pPr marL="180000">
              <a:lnSpc>
                <a:spcPct val="100000"/>
              </a:lnSpc>
            </a:pPr>
            <a:r>
              <a:rPr lang="de-DE" sz="1400" b="0" u="sng" strike="noStrike" spc="-1">
                <a:solidFill>
                  <a:srgbClr val="64A0C8"/>
                </a:solidFill>
                <a:uFillTx/>
                <a:latin typeface="Arial"/>
                <a:ea typeface="DejaVu Sans"/>
                <a:hlinkClick r:id="rId16"/>
              </a:rPr>
              <a:t>www4.in.tum.de/</a:t>
            </a:r>
            <a:r>
              <a:rPr lang="de-DE" sz="1400" b="0" strike="noStrike" spc="-1">
                <a:solidFill>
                  <a:srgbClr val="666666"/>
                </a:solidFill>
                <a:latin typeface="Arial"/>
                <a:ea typeface="DejaVu Sans"/>
              </a:rPr>
              <a:t> </a:t>
            </a:r>
            <a:endParaRPr lang="de-DE" sz="1400" b="0" strike="noStrike" spc="-1">
              <a:latin typeface="Arial"/>
            </a:endParaRPr>
          </a:p>
        </p:txBody>
      </p:sp>
      <p:pic>
        <p:nvPicPr>
          <p:cNvPr id="6" name="Bild 6"/>
          <p:cNvPicPr/>
          <p:nvPr/>
        </p:nvPicPr>
        <p:blipFill>
          <a:blip r:embed="rId17"/>
          <a:srcRect r="29089"/>
          <a:stretch/>
        </p:blipFill>
        <p:spPr>
          <a:xfrm>
            <a:off x="6269040" y="398160"/>
            <a:ext cx="1829880" cy="362160"/>
          </a:xfrm>
          <a:prstGeom prst="rect">
            <a:avLst/>
          </a:prstGeom>
          <a:ln>
            <a:noFill/>
          </a:ln>
        </p:spPr>
      </p:pic>
      <p:sp>
        <p:nvSpPr>
          <p:cNvPr id="7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8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6597360"/>
            <a:ext cx="9142920" cy="2599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-360" y="8640"/>
            <a:ext cx="9143280" cy="8719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</p:sp>
      <p:pic>
        <p:nvPicPr>
          <p:cNvPr id="47" name="Bild 6"/>
          <p:cNvPicPr/>
          <p:nvPr/>
        </p:nvPicPr>
        <p:blipFill>
          <a:blip r:embed="rId14"/>
          <a:stretch/>
        </p:blipFill>
        <p:spPr>
          <a:xfrm>
            <a:off x="8172360" y="377640"/>
            <a:ext cx="679680" cy="362160"/>
          </a:xfrm>
          <a:prstGeom prst="rect">
            <a:avLst/>
          </a:prstGeom>
          <a:ln>
            <a:noFill/>
          </a:ln>
        </p:spPr>
      </p:pic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wmf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 hidden="1"/>
          <p:cNvSpPr/>
          <p:nvPr/>
        </p:nvSpPr>
        <p:spPr>
          <a:xfrm>
            <a:off x="0" y="0"/>
            <a:ext cx="158040" cy="15804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93" name="CustomShape 2"/>
          <p:cNvSpPr/>
          <p:nvPr/>
        </p:nvSpPr>
        <p:spPr>
          <a:xfrm>
            <a:off x="457200" y="2465280"/>
            <a:ext cx="8686080" cy="1035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b">
            <a:normAutofit/>
          </a:bodyPr>
          <a:lstStyle/>
          <a:p>
            <a:pPr marL="180000">
              <a:lnSpc>
                <a:spcPct val="100000"/>
              </a:lnSpc>
            </a:pPr>
            <a:r>
              <a:rPr lang="de-DE" sz="3200" b="1" strike="noStrike" spc="-1">
                <a:solidFill>
                  <a:srgbClr val="002143"/>
                </a:solidFill>
                <a:latin typeface="Arial"/>
              </a:rPr>
              <a:t>Team Number: 6 </a:t>
            </a:r>
            <a:br/>
            <a:r>
              <a:rPr lang="de-DE" sz="3200" b="1" strike="noStrike" spc="-1">
                <a:solidFill>
                  <a:srgbClr val="002143"/>
                </a:solidFill>
                <a:latin typeface="Arial"/>
              </a:rPr>
              <a:t>Distance Based Application Trigger</a:t>
            </a:r>
            <a:endParaRPr lang="de-DE" sz="3200" b="0" strike="noStrike" spc="-1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457200" y="3766680"/>
            <a:ext cx="8722080" cy="368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0000">
              <a:lnSpc>
                <a:spcPct val="100000"/>
              </a:lnSpc>
              <a:spcBef>
                <a:spcPts val="360"/>
              </a:spcBef>
            </a:pPr>
            <a:r>
              <a:rPr lang="de-DE" sz="1800" b="0" strike="noStrike" spc="-1">
                <a:solidFill>
                  <a:srgbClr val="666666"/>
                </a:solidFill>
                <a:latin typeface="Arial"/>
              </a:rPr>
              <a:t> Mehdi Yosofie &amp; Philipp Schlieker, 21.12.2018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95" name="Grafik 94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 hidden="1"/>
          <p:cNvSpPr/>
          <p:nvPr/>
        </p:nvSpPr>
        <p:spPr>
          <a:xfrm>
            <a:off x="0" y="0"/>
            <a:ext cx="158040" cy="15804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97" name="CustomShape 2"/>
          <p:cNvSpPr/>
          <p:nvPr/>
        </p:nvSpPr>
        <p:spPr>
          <a:xfrm>
            <a:off x="250920" y="44280"/>
            <a:ext cx="7535160" cy="720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b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Distance Based Application Trigger</a:t>
            </a:r>
            <a:endParaRPr lang="de-DE" sz="2800" b="0" strike="noStrike" spc="-1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249840" y="6568920"/>
            <a:ext cx="4320360" cy="288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FFFFFF"/>
                </a:solidFill>
                <a:latin typeface="Arial"/>
              </a:rPr>
              <a:t>Distance Based Application Trigger</a:t>
            </a:r>
            <a:endParaRPr lang="de-DE" sz="800" b="0" strike="noStrike" spc="-1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8643960" y="6570720"/>
            <a:ext cx="248400" cy="288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510D951-7CBF-4624-AD05-0EE1D13DF899}" type="slidenum">
              <a:rPr lang="de-DE" sz="800" b="0" strike="noStrike" spc="-1">
                <a:solidFill>
                  <a:srgbClr val="FFFFFF"/>
                </a:solidFill>
                <a:latin typeface="Arial"/>
              </a:rPr>
              <a:t>2</a:t>
            </a:fld>
            <a:endParaRPr lang="de-DE" sz="8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7037280" y="6570720"/>
            <a:ext cx="1605960" cy="288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800" b="0" strike="noStrike" spc="-1">
                <a:solidFill>
                  <a:srgbClr val="FFFFFF"/>
                </a:solidFill>
                <a:latin typeface="Arial"/>
              </a:rPr>
              <a:t>Software- and Systems Engineering Research Group</a:t>
            </a:r>
            <a:endParaRPr lang="de-DE" sz="800" b="0" strike="noStrike" spc="-1">
              <a:latin typeface="Arial"/>
            </a:endParaRPr>
          </a:p>
        </p:txBody>
      </p:sp>
      <p:pic>
        <p:nvPicPr>
          <p:cNvPr id="101" name="Grafik 9"/>
          <p:cNvPicPr/>
          <p:nvPr/>
        </p:nvPicPr>
        <p:blipFill>
          <a:blip r:embed="rId3"/>
          <a:stretch/>
        </p:blipFill>
        <p:spPr>
          <a:xfrm>
            <a:off x="0" y="2205000"/>
            <a:ext cx="8892360" cy="2729880"/>
          </a:xfrm>
          <a:prstGeom prst="rect">
            <a:avLst/>
          </a:prstGeom>
          <a:ln>
            <a:noFill/>
          </a:ln>
        </p:spPr>
      </p:pic>
      <p:pic>
        <p:nvPicPr>
          <p:cNvPr id="102" name="Grafik 101"/>
          <p:cNvPicPr/>
          <p:nvPr/>
        </p:nvPicPr>
        <p:blipFill>
          <a:blip r:embed="rId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 hidden="1"/>
          <p:cNvSpPr/>
          <p:nvPr/>
        </p:nvSpPr>
        <p:spPr>
          <a:xfrm>
            <a:off x="0" y="0"/>
            <a:ext cx="158040" cy="15804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04" name="CustomShape 2"/>
          <p:cNvSpPr/>
          <p:nvPr/>
        </p:nvSpPr>
        <p:spPr>
          <a:xfrm>
            <a:off x="250920" y="44280"/>
            <a:ext cx="7535160" cy="720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b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Distance Based Application Trigger</a:t>
            </a:r>
            <a:endParaRPr lang="de-DE" sz="28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249840" y="6568920"/>
            <a:ext cx="4320360" cy="288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FFFFFF"/>
                </a:solidFill>
                <a:latin typeface="Arial"/>
              </a:rPr>
              <a:t>Distance Based Application Trigger</a:t>
            </a:r>
            <a:endParaRPr lang="de-DE" sz="800" b="0" strike="noStrike" spc="-1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8643960" y="6570720"/>
            <a:ext cx="248400" cy="288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2C5821F-5F09-48ED-BC9C-FFB6E89BD21B}" type="slidenum">
              <a:rPr lang="de-DE" sz="800" b="0" strike="noStrike" spc="-1">
                <a:solidFill>
                  <a:srgbClr val="FFFFFF"/>
                </a:solidFill>
                <a:latin typeface="Arial"/>
              </a:rPr>
              <a:t>3</a:t>
            </a:fld>
            <a:endParaRPr lang="de-DE" sz="8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7037280" y="6570720"/>
            <a:ext cx="1605960" cy="288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800" b="0" strike="noStrike" spc="-1">
                <a:solidFill>
                  <a:srgbClr val="FFFFFF"/>
                </a:solidFill>
                <a:latin typeface="Arial"/>
              </a:rPr>
              <a:t>Software- and Systems Engineering Research Group</a:t>
            </a:r>
            <a:endParaRPr lang="de-DE" sz="800" b="0" strike="noStrike" spc="-1">
              <a:latin typeface="Arial"/>
            </a:endParaRPr>
          </a:p>
        </p:txBody>
      </p:sp>
      <p:pic>
        <p:nvPicPr>
          <p:cNvPr id="108" name="Grafik 8"/>
          <p:cNvPicPr/>
          <p:nvPr/>
        </p:nvPicPr>
        <p:blipFill>
          <a:blip r:embed="rId3"/>
          <a:stretch/>
        </p:blipFill>
        <p:spPr>
          <a:xfrm>
            <a:off x="0" y="2133000"/>
            <a:ext cx="8892360" cy="2735640"/>
          </a:xfrm>
          <a:prstGeom prst="rect">
            <a:avLst/>
          </a:prstGeom>
          <a:ln>
            <a:noFill/>
          </a:ln>
        </p:spPr>
      </p:pic>
      <p:pic>
        <p:nvPicPr>
          <p:cNvPr id="109" name="Grafik 108"/>
          <p:cNvPicPr/>
          <p:nvPr/>
        </p:nvPicPr>
        <p:blipFill>
          <a:blip r:embed="rId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 hidden="1"/>
          <p:cNvSpPr/>
          <p:nvPr/>
        </p:nvSpPr>
        <p:spPr>
          <a:xfrm>
            <a:off x="0" y="0"/>
            <a:ext cx="158040" cy="15804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13" name="CustomShape 2"/>
          <p:cNvSpPr/>
          <p:nvPr/>
        </p:nvSpPr>
        <p:spPr>
          <a:xfrm>
            <a:off x="250920" y="44280"/>
            <a:ext cx="7535160" cy="720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b"/>
          <a:lstStyle/>
          <a:p>
            <a:pPr>
              <a:lnSpc>
                <a:spcPct val="100000"/>
              </a:lnSpc>
            </a:pPr>
            <a:r>
              <a:rPr lang="de-DE" sz="2800" b="0" strike="noStrike" spc="-1" dirty="0" err="1">
                <a:solidFill>
                  <a:srgbClr val="FFFFFF"/>
                </a:solidFill>
                <a:latin typeface="Arial"/>
              </a:rPr>
              <a:t>Conceptual</a:t>
            </a:r>
            <a:r>
              <a:rPr lang="de-DE" sz="28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Arial"/>
              </a:rPr>
              <a:t>approach</a:t>
            </a:r>
            <a:endParaRPr lang="de-DE" sz="2800" b="0" strike="noStrike" spc="-1" dirty="0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250920" y="981000"/>
            <a:ext cx="8641800" cy="5400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15" name="CustomShape 4"/>
          <p:cNvSpPr/>
          <p:nvPr/>
        </p:nvSpPr>
        <p:spPr>
          <a:xfrm>
            <a:off x="249840" y="6568920"/>
            <a:ext cx="4320360" cy="288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FFFFFF"/>
                </a:solidFill>
                <a:latin typeface="Arial"/>
              </a:rPr>
              <a:t>Distance Based Application Trigger</a:t>
            </a:r>
            <a:endParaRPr lang="de-DE" sz="800" b="0" strike="noStrike" spc="-1"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8643960" y="6570720"/>
            <a:ext cx="248400" cy="288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E059888-0BA4-42DD-883B-F9C389FC8B00}" type="slidenum">
              <a:rPr lang="de-DE" sz="800" b="0" strike="noStrike" spc="-1">
                <a:solidFill>
                  <a:srgbClr val="FFFFFF"/>
                </a:solidFill>
                <a:latin typeface="Arial"/>
              </a:rPr>
              <a:t>4</a:t>
            </a:fld>
            <a:endParaRPr lang="de-DE" sz="800" b="0" strike="noStrike" spc="-1"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7037280" y="6570720"/>
            <a:ext cx="1605960" cy="288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800" b="0" strike="noStrike" spc="-1">
                <a:solidFill>
                  <a:srgbClr val="FFFFFF"/>
                </a:solidFill>
                <a:latin typeface="Arial"/>
              </a:rPr>
              <a:t>Software- and Systems Engineering Research Group</a:t>
            </a:r>
            <a:endParaRPr lang="de-DE" sz="800" b="0" strike="noStrike" spc="-1">
              <a:latin typeface="Arial"/>
            </a:endParaRPr>
          </a:p>
        </p:txBody>
      </p:sp>
      <p:pic>
        <p:nvPicPr>
          <p:cNvPr id="119" name="Grafik 118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E462414-61D5-45B0-858D-D72B5A541A2E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58200" y="1080000"/>
            <a:ext cx="8713800" cy="519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 hidden="1"/>
          <p:cNvSpPr/>
          <p:nvPr/>
        </p:nvSpPr>
        <p:spPr>
          <a:xfrm>
            <a:off x="0" y="0"/>
            <a:ext cx="158040" cy="15804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21" name="CustomShape 2"/>
          <p:cNvSpPr/>
          <p:nvPr/>
        </p:nvSpPr>
        <p:spPr>
          <a:xfrm>
            <a:off x="250920" y="44280"/>
            <a:ext cx="7535160" cy="720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b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Sensors used</a:t>
            </a:r>
            <a:endParaRPr lang="de-DE" sz="28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20160" y="5356080"/>
            <a:ext cx="4872960" cy="791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Bluetooth Low Energy (BLE)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249840" y="6568920"/>
            <a:ext cx="4320360" cy="288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FFFFFF"/>
                </a:solidFill>
                <a:latin typeface="Arial"/>
              </a:rPr>
              <a:t>Distance Based Application Trigger</a:t>
            </a:r>
            <a:endParaRPr lang="de-DE" sz="800" b="0" strike="noStrike" spc="-1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8643960" y="6570720"/>
            <a:ext cx="248400" cy="288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F7E94B8-2A16-43C2-9BF5-C641125782F7}" type="slidenum">
              <a:rPr lang="de-DE" sz="800" b="0" strike="noStrike" spc="-1">
                <a:solidFill>
                  <a:srgbClr val="FFFFFF"/>
                </a:solidFill>
                <a:latin typeface="Arial"/>
              </a:rPr>
              <a:t>5</a:t>
            </a:fld>
            <a:endParaRPr lang="de-DE" sz="800" b="0" strike="noStrike" spc="-1"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7037280" y="6570720"/>
            <a:ext cx="1605960" cy="288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800" b="0" strike="noStrike" spc="-1">
                <a:solidFill>
                  <a:srgbClr val="FFFFFF"/>
                </a:solidFill>
                <a:latin typeface="Arial"/>
              </a:rPr>
              <a:t>Software- and Systems Engineering Research Group</a:t>
            </a:r>
            <a:endParaRPr lang="de-DE" sz="800" b="0" strike="noStrike" spc="-1">
              <a:latin typeface="Arial"/>
            </a:endParaRPr>
          </a:p>
        </p:txBody>
      </p:sp>
      <p:pic>
        <p:nvPicPr>
          <p:cNvPr id="126" name="Grafik 9"/>
          <p:cNvPicPr/>
          <p:nvPr/>
        </p:nvPicPr>
        <p:blipFill>
          <a:blip r:embed="rId3"/>
          <a:stretch/>
        </p:blipFill>
        <p:spPr>
          <a:xfrm>
            <a:off x="492120" y="1506960"/>
            <a:ext cx="3845520" cy="3177720"/>
          </a:xfrm>
          <a:prstGeom prst="rect">
            <a:avLst/>
          </a:prstGeom>
          <a:ln>
            <a:noFill/>
          </a:ln>
        </p:spPr>
      </p:pic>
      <p:pic>
        <p:nvPicPr>
          <p:cNvPr id="127" name="Grafik 10"/>
          <p:cNvPicPr/>
          <p:nvPr/>
        </p:nvPicPr>
        <p:blipFill>
          <a:blip r:embed="rId4"/>
          <a:stretch/>
        </p:blipFill>
        <p:spPr>
          <a:xfrm>
            <a:off x="5214600" y="1506960"/>
            <a:ext cx="3228120" cy="3177720"/>
          </a:xfrm>
          <a:prstGeom prst="rect">
            <a:avLst/>
          </a:prstGeom>
          <a:ln>
            <a:noFill/>
          </a:ln>
        </p:spPr>
      </p:pic>
      <p:sp>
        <p:nvSpPr>
          <p:cNvPr id="128" name="CustomShape 7"/>
          <p:cNvSpPr/>
          <p:nvPr/>
        </p:nvSpPr>
        <p:spPr>
          <a:xfrm>
            <a:off x="4764600" y="5356080"/>
            <a:ext cx="4127760" cy="791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Beacons</a:t>
            </a:r>
            <a:endParaRPr lang="de-DE" sz="2400" b="0" strike="noStrike" spc="-1">
              <a:latin typeface="Arial"/>
            </a:endParaRPr>
          </a:p>
        </p:txBody>
      </p:sp>
      <p:pic>
        <p:nvPicPr>
          <p:cNvPr id="129" name="Grafik 128"/>
          <p:cNvPicPr/>
          <p:nvPr/>
        </p:nvPicPr>
        <p:blipFill>
          <a:blip r:embed="rId5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 hidden="1"/>
          <p:cNvSpPr/>
          <p:nvPr/>
        </p:nvSpPr>
        <p:spPr>
          <a:xfrm>
            <a:off x="0" y="0"/>
            <a:ext cx="158040" cy="15804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31" name="CustomShape 2"/>
          <p:cNvSpPr/>
          <p:nvPr/>
        </p:nvSpPr>
        <p:spPr>
          <a:xfrm>
            <a:off x="250920" y="44280"/>
            <a:ext cx="7535160" cy="720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b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Potential Problems</a:t>
            </a:r>
            <a:endParaRPr lang="de-DE" sz="2800" b="0" strike="noStrike" spc="-1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250920" y="981000"/>
            <a:ext cx="8641800" cy="5400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457200" indent="-456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Accuracy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of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position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estimates</a:t>
            </a:r>
            <a:endParaRPr lang="de-DE" sz="24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Response time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for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detection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of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beacons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in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background</a:t>
            </a:r>
            <a:endParaRPr lang="de-DE" sz="24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Compatibility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of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different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beacons</a:t>
            </a:r>
            <a:endParaRPr lang="de-DE" sz="24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Compatibility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of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BLE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libraries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between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Android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versions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249840" y="6568920"/>
            <a:ext cx="4320360" cy="288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FFFFFF"/>
                </a:solidFill>
                <a:latin typeface="Arial"/>
              </a:rPr>
              <a:t>Distance Based Application Trigger</a:t>
            </a:r>
            <a:endParaRPr lang="de-DE" sz="800" b="0" strike="noStrike" spc="-1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8643960" y="6570720"/>
            <a:ext cx="248400" cy="288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92565A8-C951-4284-9AA4-601B1DC1E9A6}" type="slidenum">
              <a:rPr lang="de-DE" sz="800" b="0" strike="noStrike" spc="-1">
                <a:solidFill>
                  <a:srgbClr val="FFFFFF"/>
                </a:solidFill>
                <a:latin typeface="Arial"/>
              </a:rPr>
              <a:t>6</a:t>
            </a:fld>
            <a:endParaRPr lang="de-DE" sz="800" b="0" strike="noStrike" spc="-1"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7037280" y="6570720"/>
            <a:ext cx="1605960" cy="288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800" b="0" strike="noStrike" spc="-1">
                <a:solidFill>
                  <a:srgbClr val="FFFFFF"/>
                </a:solidFill>
                <a:latin typeface="Arial"/>
              </a:rPr>
              <a:t>Software- and Systems Engineering Research Group</a:t>
            </a:r>
            <a:endParaRPr lang="de-DE" sz="800" b="0" strike="noStrike" spc="-1">
              <a:latin typeface="Arial"/>
            </a:endParaRPr>
          </a:p>
        </p:txBody>
      </p:sp>
      <p:pic>
        <p:nvPicPr>
          <p:cNvPr id="136" name="Grafik 135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 hidden="1"/>
          <p:cNvSpPr/>
          <p:nvPr/>
        </p:nvSpPr>
        <p:spPr>
          <a:xfrm>
            <a:off x="0" y="0"/>
            <a:ext cx="158040" cy="15804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38" name="CustomShape 2"/>
          <p:cNvSpPr/>
          <p:nvPr/>
        </p:nvSpPr>
        <p:spPr>
          <a:xfrm>
            <a:off x="250920" y="44280"/>
            <a:ext cx="7535160" cy="720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b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How would the prototype function?</a:t>
            </a:r>
            <a:endParaRPr lang="de-DE" sz="2800" b="0" strike="noStrike" spc="-1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249840" y="6568920"/>
            <a:ext cx="4320360" cy="288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FFFFFF"/>
                </a:solidFill>
                <a:latin typeface="Arial"/>
              </a:rPr>
              <a:t>Distance Based Application Trigger</a:t>
            </a:r>
            <a:endParaRPr lang="de-DE" sz="800" b="0" strike="noStrike" spc="-1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8643960" y="6570720"/>
            <a:ext cx="248400" cy="288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F461415-D2AE-4D82-AD85-645C25C5CEFB}" type="slidenum">
              <a:rPr lang="de-DE" sz="800" b="0" strike="noStrike" spc="-1">
                <a:solidFill>
                  <a:srgbClr val="FFFFFF"/>
                </a:solidFill>
                <a:latin typeface="Arial"/>
              </a:rPr>
              <a:t>7</a:t>
            </a:fld>
            <a:endParaRPr lang="de-DE" sz="800" b="0" strike="noStrike" spc="-1"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7037280" y="6570720"/>
            <a:ext cx="1605960" cy="288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800" b="0" strike="noStrike" spc="-1">
                <a:solidFill>
                  <a:srgbClr val="FFFFFF"/>
                </a:solidFill>
                <a:latin typeface="Arial"/>
              </a:rPr>
              <a:t>Software- and Systems Engineering Research Group</a:t>
            </a:r>
            <a:endParaRPr lang="de-DE" sz="800" b="0" strike="noStrike" spc="-1">
              <a:latin typeface="Arial"/>
            </a:endParaRPr>
          </a:p>
        </p:txBody>
      </p:sp>
      <p:pic>
        <p:nvPicPr>
          <p:cNvPr id="142" name="Inhaltsplatzhalter 12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3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3272760" y="1499040"/>
            <a:ext cx="2595600" cy="2355840"/>
          </a:xfrm>
          <a:prstGeom prst="rect">
            <a:avLst/>
          </a:prstGeom>
          <a:ln w="9360">
            <a:noFill/>
          </a:ln>
        </p:spPr>
      </p:pic>
      <p:pic>
        <p:nvPicPr>
          <p:cNvPr id="143" name="Grafik 14"/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107640" y="1459800"/>
            <a:ext cx="3031920" cy="2355840"/>
          </a:xfrm>
          <a:prstGeom prst="rect">
            <a:avLst/>
          </a:prstGeom>
          <a:ln>
            <a:noFill/>
          </a:ln>
        </p:spPr>
      </p:pic>
      <p:pic>
        <p:nvPicPr>
          <p:cNvPr id="144" name="Grafik 15"/>
          <p:cNvPicPr/>
          <p:nvPr/>
        </p:nvPicPr>
        <p:blipFill>
          <a:blip r:embed="rId7"/>
          <a:stretch/>
        </p:blipFill>
        <p:spPr>
          <a:xfrm>
            <a:off x="6220080" y="1459800"/>
            <a:ext cx="2595600" cy="2355840"/>
          </a:xfrm>
          <a:prstGeom prst="rect">
            <a:avLst/>
          </a:prstGeom>
          <a:ln>
            <a:noFill/>
          </a:ln>
        </p:spPr>
      </p:pic>
      <p:sp>
        <p:nvSpPr>
          <p:cNvPr id="145" name="CustomShape 6"/>
          <p:cNvSpPr/>
          <p:nvPr/>
        </p:nvSpPr>
        <p:spPr>
          <a:xfrm>
            <a:off x="107640" y="4002480"/>
            <a:ext cx="3031920" cy="1187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Android App</a:t>
            </a:r>
            <a:endParaRPr lang="de-DE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using AltBeacon Framework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3002760" y="4002480"/>
            <a:ext cx="3031920" cy="1553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API</a:t>
            </a:r>
            <a:endParaRPr lang="de-DE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using Raspberry Pi or Sonoff Smart Switch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47" name="CustomShape 8"/>
          <p:cNvSpPr/>
          <p:nvPr/>
        </p:nvSpPr>
        <p:spPr>
          <a:xfrm>
            <a:off x="6035400" y="4002480"/>
            <a:ext cx="3031920" cy="191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Beacon</a:t>
            </a:r>
            <a:endParaRPr lang="de-DE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using Raspberry Pi,</a:t>
            </a:r>
            <a:endParaRPr lang="de-DE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Laptop or dedicated Beacon</a:t>
            </a:r>
            <a:endParaRPr lang="de-DE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2400" b="0" strike="noStrike" spc="-1">
              <a:latin typeface="Arial"/>
            </a:endParaRPr>
          </a:p>
        </p:txBody>
      </p:sp>
      <p:pic>
        <p:nvPicPr>
          <p:cNvPr id="148" name="Grafik 147"/>
          <p:cNvPicPr/>
          <p:nvPr/>
        </p:nvPicPr>
        <p:blipFill>
          <a:blip r:embed="rId8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143"/>
      </a:dk2>
      <a:lt2>
        <a:srgbClr val="EEECE1"/>
      </a:lt2>
      <a:accent1>
        <a:srgbClr val="91A02F"/>
      </a:accent1>
      <a:accent2>
        <a:srgbClr val="E37C4D"/>
      </a:accent2>
      <a:accent3>
        <a:srgbClr val="DAD7CB"/>
      </a:accent3>
      <a:accent4>
        <a:srgbClr val="003359"/>
      </a:accent4>
      <a:accent5>
        <a:srgbClr val="0073CF"/>
      </a:accent5>
      <a:accent6>
        <a:srgbClr val="98C6EA"/>
      </a:accent6>
      <a:hlink>
        <a:srgbClr val="64A0C8"/>
      </a:hlink>
      <a:folHlink>
        <a:srgbClr val="64A0C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143"/>
      </a:dk2>
      <a:lt2>
        <a:srgbClr val="EEECE1"/>
      </a:lt2>
      <a:accent1>
        <a:srgbClr val="91A02F"/>
      </a:accent1>
      <a:accent2>
        <a:srgbClr val="E37C4D"/>
      </a:accent2>
      <a:accent3>
        <a:srgbClr val="DAD7CB"/>
      </a:accent3>
      <a:accent4>
        <a:srgbClr val="003359"/>
      </a:accent4>
      <a:accent5>
        <a:srgbClr val="0073CF"/>
      </a:accent5>
      <a:accent6>
        <a:srgbClr val="98C6EA"/>
      </a:accent6>
      <a:hlink>
        <a:srgbClr val="64A0C8"/>
      </a:hlink>
      <a:folHlink>
        <a:srgbClr val="64A0C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143"/>
      </a:dk2>
      <a:lt2>
        <a:srgbClr val="EEECE1"/>
      </a:lt2>
      <a:accent1>
        <a:srgbClr val="91A02F"/>
      </a:accent1>
      <a:accent2>
        <a:srgbClr val="E37C4D"/>
      </a:accent2>
      <a:accent3>
        <a:srgbClr val="DAD7CB"/>
      </a:accent3>
      <a:accent4>
        <a:srgbClr val="003359"/>
      </a:accent4>
      <a:accent5>
        <a:srgbClr val="0073CF"/>
      </a:accent5>
      <a:accent6>
        <a:srgbClr val="98C6EA"/>
      </a:accent6>
      <a:hlink>
        <a:srgbClr val="64A0C8"/>
      </a:hlink>
      <a:folHlink>
        <a:srgbClr val="64A0C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158</Words>
  <Application>Microsoft Office PowerPoint</Application>
  <PresentationFormat>Bildschirmpräsentation (4:3)</PresentationFormat>
  <Paragraphs>46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Arial Unicode MS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dc:description/>
  <cp:lastModifiedBy>Philipp Schlieker</cp:lastModifiedBy>
  <cp:revision>4</cp:revision>
  <cp:lastPrinted>2015-09-08T12:30:02Z</cp:lastPrinted>
  <dcterms:created xsi:type="dcterms:W3CDTF">2014-12-17T12:44:59Z</dcterms:created>
  <dcterms:modified xsi:type="dcterms:W3CDTF">2018-12-20T21:04:46Z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