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6"/>
  </p:notesMasterIdLst>
  <p:sldIdLst>
    <p:sldId id="256" r:id="rId4"/>
    <p:sldId id="257" r:id="rId5"/>
    <p:sldId id="258" r:id="rId6"/>
    <p:sldId id="262" r:id="rId7"/>
    <p:sldId id="259" r:id="rId8"/>
    <p:sldId id="263" r:id="rId9"/>
    <p:sldId id="264" r:id="rId10"/>
    <p:sldId id="261" r:id="rId11"/>
    <p:sldId id="267" r:id="rId12"/>
    <p:sldId id="266" r:id="rId13"/>
    <p:sldId id="265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7E372-54C0-44AD-95CD-62D39451466A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6E1F-5335-4E73-A305-FA596D1A61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5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EA16A-4483-42CB-A955-39587918F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120517-3EF3-418E-8561-1EB9590D3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9C85C8-F9B8-4D6F-B0F6-DEE7AF93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15EE1AD2-9836-4837-96ED-C2881D9AE36A}" type="datetime1">
              <a:rPr lang="en-GB" smtClean="0"/>
              <a:t>20/10/2021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CCCF49-A9E2-422A-8388-5497E83F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GB"/>
              <a:t>Melvin Hodzic, Paul Schnabl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12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FDD9F-A14A-410C-8AE5-5E7C0D41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B99657-C1A3-4F21-A3C4-A16E7AC25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A4EEC6-1665-4A45-832D-13E49A86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CE74-61C8-40B2-9652-02E5A4E174F4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4B3C57-4E43-4003-BC52-30C64C0B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1CE99-26E8-441C-B562-5FB26384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F8A-D2AA-4DEE-9714-1C3E4806AF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64612A-82F9-446F-8EAA-335D9E5FD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2E49E5-EFFF-4016-8C00-B755C2273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0112D-4274-4A6F-B161-3A346755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DF1-05A7-4484-9AA5-4B4C64F8DF30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F4B440-E15F-44E0-932E-C48D906F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E12010-E90A-4AFB-B28E-BDF335B1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F8A-D2AA-4DEE-9714-1C3E4806AF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74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F77E7-086C-4A20-A9FD-C61BCB17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2A8193-F795-40E4-B9C3-419F7E31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6B1925-7187-4911-943F-9C20D131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4598-10C4-416C-B65B-C29AA3DC2F6C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7F8BA1-3854-4B02-B234-AF6C5918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3B7103-2382-4FE9-840A-18FB3DFD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77E-771C-468D-B26D-F5922AFA86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94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6400C-4CDF-493C-932F-011F703A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AA1688-3489-4233-B523-09B9D249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1E4B8-BAF1-42ED-A88C-88531AEE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5B1-05C1-4FD4-90E4-6779B1A9FFCD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61CE7-3DD1-4ADA-AE61-A9906488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324E2-535D-4631-9D1A-1F76D5BA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77E-771C-468D-B26D-F5922AFA86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01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12452-397A-4638-864D-ED8D19AD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2E5891-1F1C-4ACA-A82B-C7223705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6120B-4E29-4C60-87D5-967CF351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A290-854A-4A2D-8061-562DD78D67FA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83DCFD-C190-4533-B850-83236D7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63FD1-1DAA-42EA-B7CD-EB80395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77E-771C-468D-B26D-F5922AFA86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123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3C5BA-91DC-4691-941F-9D870079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5A56D-59C4-4055-A81C-C6179BBEC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C282C8-B30B-47A9-A322-0D2A5FE13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D3E7D5-4538-4D9A-B149-08F66AA3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959D-F7A6-420B-AB1B-A74CA960558E}" type="datetime1">
              <a:rPr lang="en-GB" smtClean="0"/>
              <a:t>20/10/2021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1D2F75-E993-48D7-8738-EF1C5DDA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AA8806-5ED1-48A0-8B04-FCF13CF6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77E-771C-468D-B26D-F5922AFA86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751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1ADA8-4BB3-4A53-A5A3-222659A8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4EEFD3-6890-464D-B8D0-71B742B5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A83A31-16D7-4931-AFA5-D5CBD1ACA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CD05DB-D7B5-4872-8F02-D861C4255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0E8C6C-CA53-4790-8EAA-2FCD3B8A4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872968-764B-4428-9EB4-382841C5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2F2F-CF9D-4973-9BAD-A9D2C772B196}" type="datetime1">
              <a:rPr lang="en-GB" smtClean="0"/>
              <a:t>20/10/2021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B1274C-9794-4C50-85AE-7D307B9C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5F3848-C3DB-4640-9B93-31EE58FB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77E-771C-468D-B26D-F5922AFA86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32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DCC7-0D94-4DA6-BB9B-ECABD47D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13ABF2-31E9-429B-9E8F-B11DE20E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E94C-3E97-486B-8C3E-92A66BA1B515}" type="datetime1">
              <a:rPr lang="en-GB" smtClean="0"/>
              <a:t>20/10/2021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B538B5-FBC5-4BBC-9C52-9A99F62C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4CB76B-F794-48FA-9F33-558ADB68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77E-771C-468D-B26D-F5922AFA86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340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467FE1-1BB0-4FAA-9E5D-245D6FC3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D63-07EA-4513-A2B2-22B0ACF85120}" type="datetime1">
              <a:rPr lang="en-GB" smtClean="0"/>
              <a:t>20/10/2021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F1A541-4848-44B1-90AA-517A50D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AD30B4-8EF8-4643-BF7C-5292B21F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77E-771C-468D-B26D-F5922AFA86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178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E8C37-A11D-4CF4-AC0E-8002596B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63C2A-E22C-4876-BC06-0F37993A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D6D4EF-39D3-405A-89E1-461BE29A1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3356FD-3106-47B5-9034-17CF747B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6F0-B6DB-48E2-B0F4-C84ABF51825E}" type="datetime1">
              <a:rPr lang="en-GB" smtClean="0"/>
              <a:t>20/10/2021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358037-1EA4-4E46-92AB-8807DC79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4D573-8068-4AE5-B783-85270716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77E-771C-468D-B26D-F5922AFA86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9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AA5CA-8073-45C9-AA0A-236A6B1B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5EECB0-6353-45C2-B7EB-6D8DAC4A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F0697-D8D3-4F36-94F2-F7F92E7F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951B-179C-49AD-B407-E7B1CCB01EB4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93B795-B740-4A54-8D3C-7F49C2E9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20073-FA23-4258-BFF8-C7636DAF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F8A-D2AA-4DEE-9714-1C3E4806AF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70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8F7F5-11D8-4AA8-948B-C71B75A8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5E791F-77C2-46D7-8F46-171B94265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B0BA50-B632-48D1-A94A-60DB60113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AA2B47-082E-4DF1-B661-D083E553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EF14-6D60-4D73-BADB-791EBF6C41A6}" type="datetime1">
              <a:rPr lang="en-GB" smtClean="0"/>
              <a:t>20/10/2021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4C54D4-0380-4BA3-897C-4913342D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A39EB-695F-4A34-A23F-58293528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77E-771C-468D-B26D-F5922AFA86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98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1C022-5593-4801-AA3A-CFD48E46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D5C243-B3CA-40B1-9648-FE4C95265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AB93CE-6CC2-47DE-8EC3-94F3DA73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DE53-6D53-4433-8C6C-BA594997E5D5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44805A-5C03-462F-A037-3F62760C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54E4CC-614D-4087-B768-2FD2AE0B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77E-771C-468D-B26D-F5922AFA86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86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A0E94F-1AF6-4113-8A8F-0D706E016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B48E4B-4A88-47FA-B048-19323D0C2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93D747-363C-440F-8C49-4366D03C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A393-E963-4D8D-A8F7-4C0EC5D87F8E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EFC156-F2EA-40C2-844F-676B8BFA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3ED87D-DF73-40B2-8BAF-B1CA0399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77E-771C-468D-B26D-F5922AFA86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217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FEFFB-030B-44B9-8912-121CBE4F5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240255-826E-4B9C-811F-A5EAB85F7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703193-B524-4BC8-BC4B-0800C800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56A5-7125-4ACC-8BDA-449819F3B08F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18DED1-8A58-4B5D-8641-B7B10708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D6D84-3193-44E3-AF13-361B0619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BC6-2FF4-4D99-A85B-CB497E0C98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25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886B4-A0BD-41B9-AA28-3788DC2A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B6A32-48EB-4703-8FD0-BB212691E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A5DD93-680F-4111-9BEA-D284E86E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2E24-0F25-42E0-8369-CB7F58FAE933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15C2A3-98F2-41D6-A106-3C77F6A4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25DAD3-B427-45AD-B12D-F16EA05F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BC6-2FF4-4D99-A85B-CB497E0C98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751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E832D-0E96-4072-BE66-033C1DF0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DF4D70-6288-4B24-A6B8-3265C9B91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7437E-6DFB-44E9-80FC-C3058C77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D8E1-A030-4C44-80D8-06E0616E7939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9AB906-8D21-4875-8429-02CE851A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A8B82-324B-401E-A815-344D7698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BC6-2FF4-4D99-A85B-CB497E0C98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614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48870-4D73-4F7C-A4D9-A4BC107D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C860E-BE43-44DF-A740-BE622AC7B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7D3107-C174-45A2-820F-169F287D7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D39FA1-511E-49E1-9757-5D843AAE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AD54-32E4-415A-9919-2DC2065B11CE}" type="datetime1">
              <a:rPr lang="en-GB" smtClean="0"/>
              <a:t>20/10/2021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38FD20-4A26-4A27-97E0-D4569213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8027B3-41B1-4004-9F5D-D83E5310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BC6-2FF4-4D99-A85B-CB497E0C98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782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40E6B-72CD-4E7A-8124-A30BAAE6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9FC1B0-57B5-4403-9D3A-F71E134A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94BF93-6E09-430D-9550-D71D7AB37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BD5ADB-4333-4674-976D-E788737EE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61AB3E-FC5E-4E24-AF55-6E990A0D3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AFC4C1-6DCA-48F9-8F7F-32D5669C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7118-DF60-4E7A-AC47-7DEC930DAEEA}" type="datetime1">
              <a:rPr lang="en-GB" smtClean="0"/>
              <a:t>20/10/2021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95ABA7-D0B8-4793-A5E9-E1D7869C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DEBBD9-F2A9-4951-B6D8-F4FB2203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BC6-2FF4-4D99-A85B-CB497E0C98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745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0C243-9723-4C8E-B093-88B4B8EF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112D29-CB37-4761-B841-F7F57BFF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8EF6-2E82-4C5E-8656-14A995397060}" type="datetime1">
              <a:rPr lang="en-GB" smtClean="0"/>
              <a:t>20/10/2021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DB13D4-5298-4196-B180-589A1D61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4EE139-9A11-4AB5-974B-898967F5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BC6-2FF4-4D99-A85B-CB497E0C98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128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72F64D-3C5C-4C83-A83F-DC2498B6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6577-E082-4599-A281-43F912F35C6C}" type="datetime1">
              <a:rPr lang="en-GB" smtClean="0"/>
              <a:t>20/10/2021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0792D9-B28F-4F32-87AA-068F3D72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CE7EBE-0B9C-45B5-B00E-030232B8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BC6-2FF4-4D99-A85B-CB497E0C98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0D1DB-3EEF-4122-A254-27A76EB3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E81AD1-31BB-4DE1-938F-CE63BAFC3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03B7D-B32A-4418-8E0C-38AE183B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EF3D-FD2B-4869-8AA9-A25F3C066138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FE2707-B902-4D36-8743-064A34D7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8FCA3-4FD9-4EBF-9CA1-6257C7AE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F8A-D2AA-4DEE-9714-1C3E4806AF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4288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669C3-1F9F-4842-BF0E-18C96E31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84EAE0-FF6E-438B-A613-661582CD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C45FEB-B517-41F0-8B1D-57BF42A60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163EB1-48AE-4755-9B19-A1DE6F07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75B4-58F6-45DF-8435-B3D962BB0783}" type="datetime1">
              <a:rPr lang="en-GB" smtClean="0"/>
              <a:t>20/10/2021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B59FA-76DE-4BDE-B2BD-654DFC37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79D4B1-F080-4CC1-820F-B712FA4C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BC6-2FF4-4D99-A85B-CB497E0C98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004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12281-6551-41D1-8903-6C9BC730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71C329-0B10-4C1A-BE78-938D542CA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DB6A38-2330-43E4-AC0D-EFEAF1D62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2AE471-F557-4931-B590-8C355E51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F3C8-AF15-44AB-B9FB-8EA10D3CAEE7}" type="datetime1">
              <a:rPr lang="en-GB" smtClean="0"/>
              <a:t>20/10/2021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7F7CA9-792A-4086-A24C-AE9E68FC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680610-1B0F-4876-A7BB-494D9249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BC6-2FF4-4D99-A85B-CB497E0C98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240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B6125-F2C4-44A5-8CAF-2D09669A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85B31D-B6FD-4E55-8E7E-7610E23EA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9FA2E-A415-4E80-8F86-4AE3A962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946B-8BBC-4B6B-9965-7479B1101FE7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B3B9A-ADF2-4AD2-BFF0-7E5F54F1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4D97BC-18A5-4D2C-A171-0D05F716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BC6-2FF4-4D99-A85B-CB497E0C98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39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FD662C-979E-4AA5-8F53-58B2C684F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1A5FEF-0F19-4F6B-898C-07802E5C0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2F0E42-F1A9-4892-91C9-D09F767A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4017-63FA-4E94-B49C-C650625E6504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8E6B39-45C9-41D0-BBA5-CAE51592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4EE37-AB30-4042-92A9-9776BCC4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BC6-2FF4-4D99-A85B-CB497E0C98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8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01554-EEEE-4CA6-B014-29E5F606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4780B8-96A4-4202-82BC-7889BD54A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F04947-89DD-45ED-A116-579A4358E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263213-DD40-4349-A5A9-4CCC11FB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374C-A38E-4D78-98F6-61BA58AA0E22}" type="datetime1">
              <a:rPr lang="en-GB" smtClean="0"/>
              <a:t>20/10/2021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4971A9-4CC8-4F0B-8E5F-87EF6DB6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C27F52-6CA1-4DF7-86FB-99025558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F8A-D2AA-4DEE-9714-1C3E4806AF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07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4A4EA-5BC9-4C8F-BA82-1D96888C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70FB62-577A-4FE3-8B85-E97A49697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687A7A-DDA5-4861-8DDB-A569B4A18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9A4208-8851-4E93-AA17-78DEF06FA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43B507-2F68-4FE6-BF06-6AD53196E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0335FF-00B0-47A2-8A88-A5C22FEF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7BA4-A925-4127-BA2D-FBD10BE04CCD}" type="datetime1">
              <a:rPr lang="en-GB" smtClean="0"/>
              <a:t>20/10/2021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E392DA-F998-4440-BB92-60CD2DF5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BB1D8F-BF20-4749-A087-05B4A5F8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F8A-D2AA-4DEE-9714-1C3E4806AF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3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D8559-6956-46CB-AEAF-35B10B93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07ADE9-1E29-43BE-A7C2-B8BDC236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D7CD-9C3A-4679-BBCA-BCB08B2AF4CD}" type="datetime1">
              <a:rPr lang="en-GB" smtClean="0"/>
              <a:t>20/10/2021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2B7747-6684-42BC-99EB-FD8F3226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09379E-7668-49A7-BA9B-2D38477D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F8A-D2AA-4DEE-9714-1C3E4806AF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90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71E6D3-EAAF-457C-9804-BF09790B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82A5-D467-47B0-91CB-4762F6EF5143}" type="datetime1">
              <a:rPr lang="en-GB" smtClean="0"/>
              <a:t>20/10/2021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6CC6B2-B9D7-41FD-8AA6-4279494F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E837A9-0489-4D9A-A642-307BE76F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F8A-D2AA-4DEE-9714-1C3E4806AF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9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89965-F0E0-4DCD-B63C-4B0C3262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E28A7-ACFD-47CA-B9A1-3377C4FA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D5F268-FAF7-4E1B-BEEE-DB70E8568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817960-6130-4429-8AFB-B5ABC0F7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799E-C985-44AA-A3B9-7340D012FB71}" type="datetime1">
              <a:rPr lang="en-GB" smtClean="0"/>
              <a:t>20/10/2021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B91333-8246-4A30-9CC5-AE467BF6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A7D828-51D4-480C-8028-D4ABFA0E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F8A-D2AA-4DEE-9714-1C3E4806AF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34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34EF3-D496-40E5-80B0-4B8ADCFB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134312-453D-4DB7-83CC-CBBDB0B8F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8938C-15E4-4C52-98FE-85A01D1FE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345C8D-E1C3-4AFB-BB49-DDEE8674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E839-A2C0-4A9D-8799-3BA7F458A54C}" type="datetime1">
              <a:rPr lang="en-GB" smtClean="0"/>
              <a:t>20/10/2021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A7D62-2E77-4135-8808-64350F78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Melvin Hodzic, Paul Schnabl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1750F1-B3DB-4BEF-949F-78F318B8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CF8A-D2AA-4DEE-9714-1C3E4806AF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20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D5B765-6720-4B3E-89E3-7D7D34FD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D9C48-A94A-429F-9539-888BDD73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DDBCE4-E213-4553-B5B2-3152BDC56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079E-1308-405E-B487-0120E1CE609D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4E5F2-2A3F-44C8-92C3-7CA8D4DB2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D895C3-49E6-47B8-B774-55508C46D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CF8A-D2AA-4DEE-9714-1C3E4806AF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67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3E9BCF-A789-4E3F-8F50-C42FAE22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3B3C06-F315-4492-B3ED-79DD82301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A0AD66-805C-4F07-A8D6-D96661656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2F90C-FFCA-4E9E-B50F-EB5AA6DC84B4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3504E-8538-4BE8-8C08-923B5EBAD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BC5C5F-6AEB-4E65-97E3-78A888FFB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477E-771C-468D-B26D-F5922AFA86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2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B1B8A1-AF7B-4FDD-AEB9-2A15CC99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1A2503-4B2B-4449-AC75-C3EA0DB8B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4A088-4088-42BA-ABE2-7842B8D92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A0F9-6208-4BB4-BAD5-9C883DA45CB4}" type="datetime1">
              <a:rPr lang="en-GB" smtClean="0"/>
              <a:t>20/10/2021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85F80-2CCD-4BF8-948E-AB1D39853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Melvin Hodzic, Paul Schnabl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F54A54-35A0-4190-9689-DF9C7A63E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4BC6-2FF4-4D99-A85B-CB497E0C98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29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36077-73DD-4E8B-B642-DB887CD21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Simulating materials properties from first principles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3083BC-E708-4F77-B3A9-133EA7395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Genetic Algorithm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D3B3D7-A860-4A46-8C9D-2E89E36F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5870575"/>
            <a:ext cx="4333613" cy="365125"/>
          </a:xfrm>
        </p:spPr>
        <p:txBody>
          <a:bodyPr/>
          <a:lstStyle/>
          <a:p>
            <a:r>
              <a:rPr lang="en-GB"/>
              <a:t>Melvin Hodzic, Paul Schnabl</a:t>
            </a:r>
            <a:endParaRPr lang="en-GB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97808223-05AA-4F27-8270-F36D9F2B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318540"/>
            <a:ext cx="4733925" cy="60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4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5DE10-ED7E-49B6-A981-2DF18D3E5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318540"/>
            <a:ext cx="4733925" cy="6075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6C56743-74E7-4364-8F24-860BAADA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08" y="101609"/>
            <a:ext cx="10515600" cy="1325563"/>
          </a:xfrm>
        </p:spPr>
        <p:txBody>
          <a:bodyPr/>
          <a:lstStyle/>
          <a:p>
            <a:r>
              <a:rPr lang="en-GB" b="1" dirty="0" err="1"/>
              <a:t>Reproducability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A39D5-3966-4DC9-A16A-51C62051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9953"/>
            <a:ext cx="10515600" cy="4351338"/>
          </a:xfrm>
        </p:spPr>
        <p:txBody>
          <a:bodyPr/>
          <a:lstStyle/>
          <a:p>
            <a:r>
              <a:rPr lang="en-GB" dirty="0"/>
              <a:t>Population size 10, mutation rate 0.8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3066ED-399F-4487-BEA9-1C2174D0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600"/>
              <a:t>Melvin Hodzic, Paul Schnabl</a:t>
            </a:r>
            <a:endParaRPr lang="en-GB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B0E8E3B-B3AE-4D5D-AECE-95CE187C9C25}"/>
              </a:ext>
            </a:extLst>
          </p:cNvPr>
          <p:cNvSpPr txBox="1"/>
          <p:nvPr/>
        </p:nvSpPr>
        <p:spPr>
          <a:xfrm>
            <a:off x="7737893" y="1001279"/>
            <a:ext cx="393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Resulting Genome: [180, 0, 180, 180, 0]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5D9DBE-9022-4F03-AEF9-834BA5AE2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1" y="1402434"/>
            <a:ext cx="3282849" cy="24621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9155C35-59F3-4665-A140-22986821D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0" y="3993914"/>
            <a:ext cx="3282850" cy="246213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154025B-A442-481C-B5D4-E799BA9AF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19" y="1402434"/>
            <a:ext cx="3282849" cy="246213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DB3A884-4A19-4A76-9E7D-F4B8820BF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18" y="3993914"/>
            <a:ext cx="3282850" cy="2462138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DDC43295-E4C8-4272-88AB-D6D579D250FC}"/>
              </a:ext>
            </a:extLst>
          </p:cNvPr>
          <p:cNvSpPr txBox="1"/>
          <p:nvPr/>
        </p:nvSpPr>
        <p:spPr>
          <a:xfrm>
            <a:off x="87193" y="3728591"/>
            <a:ext cx="3052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Resulting</a:t>
            </a:r>
            <a:r>
              <a:rPr lang="de-AT" sz="1400" dirty="0"/>
              <a:t> Genome: [180, 0, 180, 0, 180]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956F55-6DE0-455D-A84B-911E6FD10759}"/>
              </a:ext>
            </a:extLst>
          </p:cNvPr>
          <p:cNvSpPr txBox="1"/>
          <p:nvPr/>
        </p:nvSpPr>
        <p:spPr>
          <a:xfrm>
            <a:off x="3151357" y="3728491"/>
            <a:ext cx="91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10.39 min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46E2D87-C1EA-4F53-BE3E-9088E7232574}"/>
              </a:ext>
            </a:extLst>
          </p:cNvPr>
          <p:cNvSpPr txBox="1"/>
          <p:nvPr/>
        </p:nvSpPr>
        <p:spPr>
          <a:xfrm>
            <a:off x="6672392" y="3660639"/>
            <a:ext cx="91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10.38 min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E23815B5-DA83-4388-932C-3CC970A98C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616" y="3993914"/>
            <a:ext cx="3282851" cy="24621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2A26162A-2124-428A-A51B-A9F52BC26E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618" y="1394092"/>
            <a:ext cx="3282849" cy="2462137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200820A-8E1B-494C-8F62-7B2B0CB2A398}"/>
              </a:ext>
            </a:extLst>
          </p:cNvPr>
          <p:cNvSpPr txBox="1"/>
          <p:nvPr/>
        </p:nvSpPr>
        <p:spPr>
          <a:xfrm>
            <a:off x="10500143" y="3691957"/>
            <a:ext cx="91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9.47 min</a:t>
            </a:r>
          </a:p>
        </p:txBody>
      </p:sp>
    </p:spTree>
    <p:extLst>
      <p:ext uri="{BB962C8B-B14F-4D97-AF65-F5344CB8AC3E}">
        <p14:creationId xmlns:p14="http://schemas.microsoft.com/office/powerpoint/2010/main" val="263877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5DE10-ED7E-49B6-A981-2DF18D3E5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318540"/>
            <a:ext cx="4733925" cy="6075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6C56743-74E7-4364-8F24-860BAADA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08" y="101609"/>
            <a:ext cx="10515600" cy="1325563"/>
          </a:xfrm>
        </p:spPr>
        <p:txBody>
          <a:bodyPr/>
          <a:lstStyle/>
          <a:p>
            <a:r>
              <a:rPr lang="en-GB" b="1" dirty="0" err="1"/>
              <a:t>Reproducability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A39D5-3966-4DC9-A16A-51C62051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9953"/>
            <a:ext cx="10515600" cy="4351338"/>
          </a:xfrm>
        </p:spPr>
        <p:txBody>
          <a:bodyPr/>
          <a:lstStyle/>
          <a:p>
            <a:r>
              <a:rPr lang="en-GB" dirty="0"/>
              <a:t>Population size 10, mutation rate 0.5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3066ED-399F-4487-BEA9-1C2174D0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600"/>
              <a:t>Melvin Hodzic, Paul Schnabl</a:t>
            </a:r>
            <a:endParaRPr lang="en-GB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B0E8E3B-B3AE-4D5D-AECE-95CE187C9C25}"/>
              </a:ext>
            </a:extLst>
          </p:cNvPr>
          <p:cNvSpPr txBox="1"/>
          <p:nvPr/>
        </p:nvSpPr>
        <p:spPr>
          <a:xfrm>
            <a:off x="7737893" y="1001279"/>
            <a:ext cx="393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Resulting Genome: [180, 0, 180, 180, 0]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42D6F4-5058-4976-90CA-A4304D185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9" y="1427172"/>
            <a:ext cx="3217050" cy="24127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33DE249-306E-4265-AAA6-1CD49BE4C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3" y="3973195"/>
            <a:ext cx="3338706" cy="2504029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5B956F55-6DE0-455D-A84B-911E6FD10759}"/>
              </a:ext>
            </a:extLst>
          </p:cNvPr>
          <p:cNvSpPr txBox="1"/>
          <p:nvPr/>
        </p:nvSpPr>
        <p:spPr>
          <a:xfrm>
            <a:off x="3150292" y="3668228"/>
            <a:ext cx="91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17.50 min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917C12F-866D-4461-8922-81A82673C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58" y="1436615"/>
            <a:ext cx="3217050" cy="241278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8BBD24B-1525-4CCC-8BFB-E802BE9355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07" y="4018815"/>
            <a:ext cx="3217050" cy="2412787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A46E2D87-C1EA-4F53-BE3E-9088E7232574}"/>
              </a:ext>
            </a:extLst>
          </p:cNvPr>
          <p:cNvSpPr txBox="1"/>
          <p:nvPr/>
        </p:nvSpPr>
        <p:spPr>
          <a:xfrm>
            <a:off x="6874534" y="3728942"/>
            <a:ext cx="91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17.54 min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4594DFB-4F71-45A0-AB81-BCA046E4E8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910" y="1436615"/>
            <a:ext cx="3217051" cy="241278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D428287-45E9-40DC-87B7-6B0E6EC0D7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914" y="4008026"/>
            <a:ext cx="3217047" cy="241278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200820A-8E1B-494C-8F62-7B2B0CB2A398}"/>
              </a:ext>
            </a:extLst>
          </p:cNvPr>
          <p:cNvSpPr txBox="1"/>
          <p:nvPr/>
        </p:nvSpPr>
        <p:spPr>
          <a:xfrm>
            <a:off x="10500143" y="3691957"/>
            <a:ext cx="91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10.52 min</a:t>
            </a:r>
          </a:p>
        </p:txBody>
      </p:sp>
    </p:spTree>
    <p:extLst>
      <p:ext uri="{BB962C8B-B14F-4D97-AF65-F5344CB8AC3E}">
        <p14:creationId xmlns:p14="http://schemas.microsoft.com/office/powerpoint/2010/main" val="191338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56743-74E7-4364-8F24-860BAADA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A39D5-3966-4DC9-A16A-51C62051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81" y="1738861"/>
            <a:ext cx="6629400" cy="4351338"/>
          </a:xfrm>
        </p:spPr>
        <p:txBody>
          <a:bodyPr/>
          <a:lstStyle/>
          <a:p>
            <a:r>
              <a:rPr lang="en-GB" dirty="0"/>
              <a:t>Results are reproduceable also for a slightly different molecule</a:t>
            </a:r>
          </a:p>
          <a:p>
            <a:r>
              <a:rPr lang="en-GB" dirty="0"/>
              <a:t>Population size of 10 sufficiently large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3066ED-399F-4487-BEA9-1C2174D0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600"/>
              <a:t>Melvin Hodzic, Paul Schnabl</a:t>
            </a:r>
            <a:endParaRPr lang="en-GB" sz="1600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5DE10-ED7E-49B6-A981-2DF18D3E5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318540"/>
            <a:ext cx="4733925" cy="6075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B2DA45-49BC-4D88-A64E-716F1918F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02" y="3199617"/>
            <a:ext cx="4066909" cy="305018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A5D1EB-CD80-403F-85BE-4C9CE57D8850}"/>
              </a:ext>
            </a:extLst>
          </p:cNvPr>
          <p:cNvSpPr txBox="1"/>
          <p:nvPr/>
        </p:nvSpPr>
        <p:spPr>
          <a:xfrm>
            <a:off x="981513" y="3151444"/>
            <a:ext cx="406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Initial Molecule: [180, 180, 180, 180, 180]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FD1CA2-7015-4C6A-8921-16FCB0A6B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37" y="3199619"/>
            <a:ext cx="4066908" cy="305018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F66C974-ADE8-48BE-B63B-3949267E0D9A}"/>
              </a:ext>
            </a:extLst>
          </p:cNvPr>
          <p:cNvSpPr txBox="1"/>
          <p:nvPr/>
        </p:nvSpPr>
        <p:spPr>
          <a:xfrm>
            <a:off x="6670648" y="3151444"/>
            <a:ext cx="397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Resulting Molecule: [180, 0, 180, 180, 0]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1E8EE5-6E60-461D-B392-FE2F99A88BA1}"/>
              </a:ext>
            </a:extLst>
          </p:cNvPr>
          <p:cNvSpPr txBox="1"/>
          <p:nvPr/>
        </p:nvSpPr>
        <p:spPr>
          <a:xfrm>
            <a:off x="4441019" y="5720867"/>
            <a:ext cx="3805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C: black, H: blue, O: red, F: green</a:t>
            </a:r>
          </a:p>
        </p:txBody>
      </p:sp>
    </p:spTree>
    <p:extLst>
      <p:ext uri="{BB962C8B-B14F-4D97-AF65-F5344CB8AC3E}">
        <p14:creationId xmlns:p14="http://schemas.microsoft.com/office/powerpoint/2010/main" val="299782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7F018-E3B2-469A-B7C1-9EF05460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B2384B-FB8D-45BB-8C46-69D6CD94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600"/>
              <a:t>Melvin Hodzic, Paul Schnabl</a:t>
            </a:r>
            <a:endParaRPr lang="en-GB" sz="1600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BA47BD-C959-4CC8-B898-8C3CFC08E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318540"/>
            <a:ext cx="4733925" cy="607520"/>
          </a:xfrm>
          <a:prstGeom prst="rect">
            <a:avLst/>
          </a:prstGeo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E923BF61-D616-4C2A-96C6-9F0A68CC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4813299"/>
            <a:ext cx="10610849" cy="1543051"/>
          </a:xfrm>
        </p:spPr>
        <p:txBody>
          <a:bodyPr/>
          <a:lstStyle/>
          <a:p>
            <a:r>
              <a:rPr lang="en-GB" dirty="0"/>
              <a:t>Change C-C-O-H torsion angles to find the best energy</a:t>
            </a:r>
          </a:p>
          <a:p>
            <a:r>
              <a:rPr lang="en-GB" dirty="0"/>
              <a:t>6-fold discretization: 0, 60, 120, 180, 240 and 300 °</a:t>
            </a:r>
          </a:p>
          <a:p>
            <a:r>
              <a:rPr lang="en-GB" dirty="0"/>
              <a:t>6</a:t>
            </a:r>
            <a:r>
              <a:rPr lang="en-GB" baseline="30000" dirty="0"/>
              <a:t>5 </a:t>
            </a:r>
            <a:r>
              <a:rPr lang="en-GB" dirty="0"/>
              <a:t>possibilities, 2s per calculation: ~4 ½ hours runtime</a:t>
            </a:r>
            <a:r>
              <a:rPr lang="en-GB" baseline="30000" dirty="0"/>
              <a:t> </a:t>
            </a:r>
          </a:p>
          <a:p>
            <a:endParaRPr lang="en-GB" dirty="0"/>
          </a:p>
        </p:txBody>
      </p:sp>
      <p:pic>
        <p:nvPicPr>
          <p:cNvPr id="13" name="Inhaltsplatzhalter 8">
            <a:extLst>
              <a:ext uri="{FF2B5EF4-FFF2-40B4-BE49-F238E27FC236}">
                <a16:creationId xmlns:a16="http://schemas.microsoft.com/office/drawing/2014/main" id="{F9BF37BF-6A7A-4547-87D6-B07442DC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20" y="1225154"/>
            <a:ext cx="5591433" cy="3699058"/>
          </a:xfrm>
          <a:prstGeom prst="rect">
            <a:avLst/>
          </a:prstGeom>
        </p:spPr>
      </p:pic>
      <p:pic>
        <p:nvPicPr>
          <p:cNvPr id="15" name="Grafik 1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BD2590-62BE-471B-993E-9334AA627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98" y="972646"/>
            <a:ext cx="3875305" cy="38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4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B522D-9657-4A6D-AD14-BE180DF6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Genetic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D43587-9EF9-4B79-9005-D5CA077BC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57" y="3802063"/>
            <a:ext cx="11887199" cy="2690812"/>
          </a:xfrm>
        </p:spPr>
        <p:txBody>
          <a:bodyPr/>
          <a:lstStyle/>
          <a:p>
            <a:r>
              <a:rPr lang="en-GB" dirty="0"/>
              <a:t>Random initial population </a:t>
            </a:r>
          </a:p>
          <a:p>
            <a:r>
              <a:rPr lang="en-GB" dirty="0"/>
              <a:t>Calculate energies (</a:t>
            </a:r>
            <a:r>
              <a:rPr lang="en-GB" dirty="0" err="1"/>
              <a:t>PySCF</a:t>
            </a:r>
            <a:r>
              <a:rPr lang="en-GB" dirty="0"/>
              <a:t>, method: RHF, basis set: sto-3g)</a:t>
            </a:r>
          </a:p>
          <a:p>
            <a:r>
              <a:rPr lang="en-GB" dirty="0"/>
              <a:t>Sort by lowest energy and assign weights: ranked pair selection</a:t>
            </a:r>
          </a:p>
          <a:p>
            <a:r>
              <a:rPr lang="en-GB" dirty="0"/>
              <a:t>Single point crossing-over and mutation</a:t>
            </a:r>
          </a:p>
          <a:p>
            <a:r>
              <a:rPr lang="en-GB" dirty="0"/>
              <a:t>2 best genomes stay in population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D08CB4-0960-4751-810C-79DD1A7C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600"/>
              <a:t>Melvin Hodzic, Paul Schnabl</a:t>
            </a:r>
            <a:endParaRPr lang="en-GB" sz="1600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559415-0850-4B24-9264-39BD85A05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136525"/>
            <a:ext cx="4733925" cy="60752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2231625-56BB-45BB-AA1F-9B3274D4B3F3}"/>
              </a:ext>
            </a:extLst>
          </p:cNvPr>
          <p:cNvSpPr txBox="1">
            <a:spLocks/>
          </p:cNvSpPr>
          <p:nvPr/>
        </p:nvSpPr>
        <p:spPr>
          <a:xfrm>
            <a:off x="233359" y="1509713"/>
            <a:ext cx="11725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[0, 0, 180, 300, 0] [0, 120, 120, 300, 60] [120, 180, 0, 60, 180] [60, 0, 120, 0, 60]</a:t>
            </a:r>
          </a:p>
          <a:p>
            <a:pPr marL="0" indent="0">
              <a:buNone/>
            </a:pPr>
            <a:r>
              <a:rPr lang="en-GB" dirty="0"/>
              <a:t>	E1			E2				E3			E4</a:t>
            </a:r>
          </a:p>
          <a:p>
            <a:pPr marL="0" indent="0">
              <a:buNone/>
            </a:pPr>
            <a:r>
              <a:rPr lang="en-GB" dirty="0"/>
              <a:t>											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9F1E76C-0A28-49E1-9AA6-01BA64F7886F}"/>
              </a:ext>
            </a:extLst>
          </p:cNvPr>
          <p:cNvSpPr txBox="1">
            <a:spLocks/>
          </p:cNvSpPr>
          <p:nvPr/>
        </p:nvSpPr>
        <p:spPr>
          <a:xfrm>
            <a:off x="233359" y="1509713"/>
            <a:ext cx="11725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[120, 180, 0, 60, 180] [0, 120, 120, 300, 60] [0, 0, 180, 300, 0] [60, 0, 120, 0, 60]</a:t>
            </a:r>
          </a:p>
          <a:p>
            <a:pPr marL="0" indent="0">
              <a:buNone/>
            </a:pPr>
            <a:r>
              <a:rPr lang="en-GB" dirty="0"/>
              <a:t>	E3			E2				E1			E4</a:t>
            </a:r>
          </a:p>
          <a:p>
            <a:pPr marL="0" indent="0">
              <a:buNone/>
            </a:pPr>
            <a:r>
              <a:rPr lang="en-GB" dirty="0"/>
              <a:t>	4			3				2			1											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7AD88ED-989D-4BD7-ADEC-78607257E3D9}"/>
              </a:ext>
            </a:extLst>
          </p:cNvPr>
          <p:cNvSpPr txBox="1">
            <a:spLocks/>
          </p:cNvSpPr>
          <p:nvPr/>
        </p:nvSpPr>
        <p:spPr>
          <a:xfrm>
            <a:off x="233358" y="1509713"/>
            <a:ext cx="11725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[120, 180, 0, 60, 180] [0, 120, 120, 300, 60]</a:t>
            </a:r>
          </a:p>
          <a:p>
            <a:pPr marL="0" indent="0">
              <a:buNone/>
            </a:pPr>
            <a:r>
              <a:rPr lang="en-GB" dirty="0"/>
              <a:t>	E3			E2			</a:t>
            </a:r>
          </a:p>
          <a:p>
            <a:pPr marL="0" indent="0">
              <a:buNone/>
            </a:pPr>
            <a:r>
              <a:rPr lang="en-GB" dirty="0"/>
              <a:t>	4			3													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2D34233-43A2-4002-9554-82C78E9F423F}"/>
              </a:ext>
            </a:extLst>
          </p:cNvPr>
          <p:cNvSpPr txBox="1">
            <a:spLocks/>
          </p:cNvSpPr>
          <p:nvPr/>
        </p:nvSpPr>
        <p:spPr>
          <a:xfrm>
            <a:off x="3359151" y="1509713"/>
            <a:ext cx="10004426" cy="94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[0, 120, 120, 300, 60] [0, 0, 180, 300, 0] 													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A387AA65-780C-4B3C-9793-1DFA009D2B1E}"/>
              </a:ext>
            </a:extLst>
          </p:cNvPr>
          <p:cNvSpPr txBox="1">
            <a:spLocks/>
          </p:cNvSpPr>
          <p:nvPr/>
        </p:nvSpPr>
        <p:spPr>
          <a:xfrm>
            <a:off x="3359151" y="3219645"/>
            <a:ext cx="10004426" cy="94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[0, 120, 180, 300, 0] [0, 0, 120, 300, 60] 													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715EE85-FEE0-4442-945E-2B4F803CFDEE}"/>
              </a:ext>
            </a:extLst>
          </p:cNvPr>
          <p:cNvSpPr txBox="1">
            <a:spLocks/>
          </p:cNvSpPr>
          <p:nvPr/>
        </p:nvSpPr>
        <p:spPr>
          <a:xfrm>
            <a:off x="3359151" y="3213250"/>
            <a:ext cx="10004426" cy="94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[0, 120, 180, 300, 0] [0, 0, 120, 180, 60] 													</a:t>
            </a:r>
          </a:p>
        </p:txBody>
      </p:sp>
    </p:spTree>
    <p:extLst>
      <p:ext uri="{BB962C8B-B14F-4D97-AF65-F5344CB8AC3E}">
        <p14:creationId xmlns:p14="http://schemas.microsoft.com/office/powerpoint/2010/main" val="27926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3" grpId="1"/>
      <p:bldP spid="13" grpId="2"/>
      <p:bldP spid="13" grpId="3"/>
      <p:bldP spid="14" grpId="1"/>
      <p:bldP spid="14" grpId="2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56743-74E7-4364-8F24-860BAADA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A39D5-3966-4DC9-A16A-51C62051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" y="1269189"/>
            <a:ext cx="10515600" cy="4351338"/>
          </a:xfrm>
        </p:spPr>
        <p:txBody>
          <a:bodyPr/>
          <a:lstStyle/>
          <a:p>
            <a:r>
              <a:rPr lang="en-GB" dirty="0"/>
              <a:t>9 combinations in total - population sizes: 5, 10, 20 </a:t>
            </a:r>
          </a:p>
          <a:p>
            <a:pPr marL="0" indent="0">
              <a:buNone/>
            </a:pPr>
            <a:r>
              <a:rPr lang="en-GB" dirty="0"/>
              <a:t>   mutation rates: 0.25, 0.5, 0.75</a:t>
            </a:r>
          </a:p>
          <a:p>
            <a:r>
              <a:rPr lang="en-GB" dirty="0"/>
              <a:t>Number of generations: 30</a:t>
            </a:r>
          </a:p>
          <a:p>
            <a:r>
              <a:rPr lang="en-GB" dirty="0"/>
              <a:t>Initial population for pop. size 5:</a:t>
            </a:r>
          </a:p>
          <a:p>
            <a:r>
              <a:rPr lang="en-GB" sz="2400" dirty="0"/>
              <a:t>C: black, H: blue, O: red', F: yellow, Cl: green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3066ED-399F-4487-BEA9-1C2174D0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600"/>
              <a:t>Melvin Hodzic, Paul Schnabl</a:t>
            </a:r>
            <a:endParaRPr lang="en-GB" sz="1600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5DE10-ED7E-49B6-A981-2DF18D3E5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318540"/>
            <a:ext cx="4733925" cy="60752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FC9C4C5-965B-4ED9-9F2A-F3EAD2B0B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" y="3786044"/>
            <a:ext cx="2816040" cy="264474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9EB3FB5-669C-4965-9127-B9BFBC35E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05" y="3680174"/>
            <a:ext cx="2940707" cy="277772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907F40C-049E-4BA9-9D75-19080D0EA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1" y="708254"/>
            <a:ext cx="3163410" cy="297192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402AEF0-7F7C-42AA-B704-0DB999892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15" y="3551311"/>
            <a:ext cx="3073188" cy="291616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C8A56ED4-76E5-46CD-A10B-585A444E6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51" y="3594100"/>
            <a:ext cx="3085563" cy="289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4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56743-74E7-4364-8F24-860BAADA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A39D5-3966-4DC9-A16A-51C62051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Population size 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3066ED-399F-4487-BEA9-1C2174D0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600"/>
              <a:t>Melvin Hodzic, Paul Schnabl</a:t>
            </a:r>
            <a:endParaRPr lang="en-GB" sz="1600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5DE10-ED7E-49B6-A981-2DF18D3E5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318540"/>
            <a:ext cx="4733925" cy="6075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04F7785-D50C-4846-BC36-FBC607A69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5" y="1633407"/>
            <a:ext cx="3240000" cy="16061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CCBE7FF-16A3-403D-977E-00E541895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9" y="3213319"/>
            <a:ext cx="3254891" cy="160611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D4D02EB-3F85-4CAF-89D4-C8C6BF919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9" y="4796469"/>
            <a:ext cx="3239131" cy="16164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246D472-D2F1-4BA1-AEEF-4042835D3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16" y="1632111"/>
            <a:ext cx="3240000" cy="159520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710ECCC-F784-425C-9016-88F998A3BE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06" y="3205148"/>
            <a:ext cx="3240000" cy="156568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884ADBD1-36B6-4924-B912-7CE253DC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16" y="4796469"/>
            <a:ext cx="3240000" cy="155724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A9AD67C3-B2E1-43D8-824F-E441B949B2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910" y="442542"/>
            <a:ext cx="2248957" cy="2160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5F48303-BD06-4C6B-82FC-ABB7920A10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762" y="2602542"/>
            <a:ext cx="2276908" cy="21600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F45C3194-64B0-4DCC-A562-23F0FBDA8F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510" y="4698000"/>
            <a:ext cx="2307715" cy="216000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1FCEC434-487D-45FE-945C-A44FEF58C2EA}"/>
              </a:ext>
            </a:extLst>
          </p:cNvPr>
          <p:cNvSpPr txBox="1"/>
          <p:nvPr/>
        </p:nvSpPr>
        <p:spPr>
          <a:xfrm>
            <a:off x="10094662" y="219168"/>
            <a:ext cx="1961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[180, 0, 0, 180, 60]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B0E8E3B-B3AE-4D5D-AECE-95CE187C9C25}"/>
              </a:ext>
            </a:extLst>
          </p:cNvPr>
          <p:cNvSpPr txBox="1"/>
          <p:nvPr/>
        </p:nvSpPr>
        <p:spPr>
          <a:xfrm>
            <a:off x="10253133" y="2436465"/>
            <a:ext cx="1938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[120, 0, 0, 180, 0]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498C58D-F917-4ABC-81C1-A7DE0FC5CEEB}"/>
              </a:ext>
            </a:extLst>
          </p:cNvPr>
          <p:cNvSpPr txBox="1"/>
          <p:nvPr/>
        </p:nvSpPr>
        <p:spPr>
          <a:xfrm>
            <a:off x="9978152" y="4612644"/>
            <a:ext cx="2276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[180, 180, 180, 180, 0]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956F55-6DE0-455D-A84B-911E6FD10759}"/>
              </a:ext>
            </a:extLst>
          </p:cNvPr>
          <p:cNvSpPr txBox="1"/>
          <p:nvPr/>
        </p:nvSpPr>
        <p:spPr>
          <a:xfrm>
            <a:off x="10792225" y="1122659"/>
            <a:ext cx="1787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Runtime:</a:t>
            </a:r>
          </a:p>
          <a:p>
            <a:r>
              <a:rPr lang="en-GB" dirty="0"/>
              <a:t>10.65 min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FB9F0B4-16AF-436A-98CF-A3F54075E285}"/>
              </a:ext>
            </a:extLst>
          </p:cNvPr>
          <p:cNvSpPr txBox="1"/>
          <p:nvPr/>
        </p:nvSpPr>
        <p:spPr>
          <a:xfrm>
            <a:off x="10944833" y="3470628"/>
            <a:ext cx="1429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7.90 min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1B01EEE-E64D-4CC3-808E-4513DE993424}"/>
              </a:ext>
            </a:extLst>
          </p:cNvPr>
          <p:cNvSpPr txBox="1"/>
          <p:nvPr/>
        </p:nvSpPr>
        <p:spPr>
          <a:xfrm>
            <a:off x="10843629" y="5540995"/>
            <a:ext cx="1030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7.93 min </a:t>
            </a:r>
          </a:p>
        </p:txBody>
      </p:sp>
    </p:spTree>
    <p:extLst>
      <p:ext uri="{BB962C8B-B14F-4D97-AF65-F5344CB8AC3E}">
        <p14:creationId xmlns:p14="http://schemas.microsoft.com/office/powerpoint/2010/main" val="404962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56743-74E7-4364-8F24-860BAADA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A39D5-3966-4DC9-A16A-51C62051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31"/>
            <a:ext cx="10515600" cy="4351338"/>
          </a:xfrm>
        </p:spPr>
        <p:txBody>
          <a:bodyPr/>
          <a:lstStyle/>
          <a:p>
            <a:r>
              <a:rPr lang="en-GB" dirty="0"/>
              <a:t>Population size 10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3066ED-399F-4487-BEA9-1C2174D0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13027" y="6356897"/>
            <a:ext cx="4114800" cy="365125"/>
          </a:xfrm>
        </p:spPr>
        <p:txBody>
          <a:bodyPr/>
          <a:lstStyle/>
          <a:p>
            <a:r>
              <a:rPr lang="en-GB" sz="1600"/>
              <a:t>Melvin Hodzic, Paul Schnabl</a:t>
            </a:r>
            <a:endParaRPr lang="en-GB" sz="1600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5DE10-ED7E-49B6-A981-2DF18D3E5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318540"/>
            <a:ext cx="4733925" cy="6075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5853D2B-7D2E-464A-906B-04B3FE8DB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34" y="1854726"/>
            <a:ext cx="4419131" cy="19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B06095E-8867-4D6A-9C20-9E43F5B45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34" y="3941828"/>
            <a:ext cx="4419131" cy="198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FE7AC1A-9254-4A54-B14B-6C934B207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45" y="1887007"/>
            <a:ext cx="4419131" cy="19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0F68D94-AB72-40C7-A895-C2DCF759D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33" y="3951940"/>
            <a:ext cx="4419131" cy="19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80AB766-D110-474A-9962-C59E342EB9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1" y="1838214"/>
            <a:ext cx="4114799" cy="198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31190B1-2BF2-4CED-9B97-3DC113C20D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1" y="3976930"/>
            <a:ext cx="4114800" cy="19800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B75CFBC4-F71F-47B8-B2E0-F0159F3BEF77}"/>
              </a:ext>
            </a:extLst>
          </p:cNvPr>
          <p:cNvSpPr txBox="1"/>
          <p:nvPr/>
        </p:nvSpPr>
        <p:spPr>
          <a:xfrm>
            <a:off x="2888745" y="3710153"/>
            <a:ext cx="111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19.47 min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34619B-63D6-480F-AF60-D3A72B72A5F5}"/>
              </a:ext>
            </a:extLst>
          </p:cNvPr>
          <p:cNvSpPr txBox="1"/>
          <p:nvPr/>
        </p:nvSpPr>
        <p:spPr>
          <a:xfrm>
            <a:off x="6959602" y="3742284"/>
            <a:ext cx="1117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18.78 min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4C45F5-7019-4039-8300-07FD9FB79EDD}"/>
              </a:ext>
            </a:extLst>
          </p:cNvPr>
          <p:cNvSpPr txBox="1"/>
          <p:nvPr/>
        </p:nvSpPr>
        <p:spPr>
          <a:xfrm>
            <a:off x="10855152" y="3757162"/>
            <a:ext cx="1250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20.04 min</a:t>
            </a:r>
          </a:p>
        </p:txBody>
      </p:sp>
    </p:spTree>
    <p:extLst>
      <p:ext uri="{BB962C8B-B14F-4D97-AF65-F5344CB8AC3E}">
        <p14:creationId xmlns:p14="http://schemas.microsoft.com/office/powerpoint/2010/main" val="219536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56743-74E7-4364-8F24-860BAADA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A39D5-3966-4DC9-A16A-51C62051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31"/>
            <a:ext cx="10515600" cy="4351338"/>
          </a:xfrm>
        </p:spPr>
        <p:txBody>
          <a:bodyPr/>
          <a:lstStyle/>
          <a:p>
            <a:r>
              <a:rPr lang="en-GB" dirty="0"/>
              <a:t>Population size 20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3066ED-399F-4487-BEA9-1C2174D0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13027" y="6356897"/>
            <a:ext cx="4114800" cy="365125"/>
          </a:xfrm>
        </p:spPr>
        <p:txBody>
          <a:bodyPr/>
          <a:lstStyle/>
          <a:p>
            <a:r>
              <a:rPr lang="en-GB" sz="1600"/>
              <a:t>Melvin Hodzic, Paul Schnabl</a:t>
            </a:r>
            <a:endParaRPr lang="en-GB" sz="1600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5DE10-ED7E-49B6-A981-2DF18D3E5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318540"/>
            <a:ext cx="4733925" cy="60752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B75CFBC4-F71F-47B8-B2E0-F0159F3BEF77}"/>
              </a:ext>
            </a:extLst>
          </p:cNvPr>
          <p:cNvSpPr txBox="1"/>
          <p:nvPr/>
        </p:nvSpPr>
        <p:spPr>
          <a:xfrm>
            <a:off x="2888745" y="3710153"/>
            <a:ext cx="111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37.51 min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34619B-63D6-480F-AF60-D3A72B72A5F5}"/>
              </a:ext>
            </a:extLst>
          </p:cNvPr>
          <p:cNvSpPr txBox="1"/>
          <p:nvPr/>
        </p:nvSpPr>
        <p:spPr>
          <a:xfrm>
            <a:off x="6959602" y="3742284"/>
            <a:ext cx="1117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37.88 min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4C45F5-7019-4039-8300-07FD9FB79EDD}"/>
              </a:ext>
            </a:extLst>
          </p:cNvPr>
          <p:cNvSpPr txBox="1"/>
          <p:nvPr/>
        </p:nvSpPr>
        <p:spPr>
          <a:xfrm>
            <a:off x="10855152" y="3757162"/>
            <a:ext cx="1250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38.31 min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4729BA-49B3-40F0-AC25-EBE83506A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350"/>
            <a:ext cx="4419131" cy="198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E655DB-05D8-42A8-8D14-23E79A426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779143"/>
            <a:ext cx="4419131" cy="198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B42A5D9-908A-492F-9F60-FE60B7FEF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79" y="1771957"/>
            <a:ext cx="4096721" cy="198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624C110-2125-4B20-A759-99B0AE1C5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54718"/>
            <a:ext cx="4419131" cy="1980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48BA42F-01C2-407B-A354-ED2FF65E9A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45" y="4094757"/>
            <a:ext cx="4419131" cy="1980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73596D1-3617-4A94-AF41-D556CAF4F5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92" y="4166533"/>
            <a:ext cx="4179308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56743-74E7-4364-8F24-860BAADA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A39D5-3966-4DC9-A16A-51C62051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81" y="1738861"/>
            <a:ext cx="6629400" cy="4351338"/>
          </a:xfrm>
        </p:spPr>
        <p:txBody>
          <a:bodyPr/>
          <a:lstStyle/>
          <a:p>
            <a:r>
              <a:rPr lang="en-GB" dirty="0"/>
              <a:t>Population size 5 only recommendable with larger number of generations</a:t>
            </a:r>
          </a:p>
          <a:p>
            <a:r>
              <a:rPr lang="en-GB" dirty="0"/>
              <a:t>Population size 10 should be sufficient with a number of gens ~25, especially regarding runtime</a:t>
            </a:r>
          </a:p>
          <a:p>
            <a:r>
              <a:rPr lang="en-GB" dirty="0"/>
              <a:t>Rather large mutation rate preferable to ensure diversity in the population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3066ED-399F-4487-BEA9-1C2174D0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600"/>
              <a:t>Melvin Hodzic, Paul Schnabl</a:t>
            </a:r>
            <a:endParaRPr lang="en-GB" sz="1600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5DE10-ED7E-49B6-A981-2DF18D3E5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318540"/>
            <a:ext cx="4733925" cy="6075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D69BE84-EEB7-4A4A-99EB-BB333C66A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05" y="1073664"/>
            <a:ext cx="4566814" cy="437045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A5D1EB-CD80-403F-85BE-4C9CE57D8850}"/>
              </a:ext>
            </a:extLst>
          </p:cNvPr>
          <p:cNvSpPr txBox="1"/>
          <p:nvPr/>
        </p:nvSpPr>
        <p:spPr>
          <a:xfrm>
            <a:off x="8037326" y="5553503"/>
            <a:ext cx="2768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[0, 180, 180, 0, 180]</a:t>
            </a:r>
          </a:p>
        </p:txBody>
      </p:sp>
    </p:spTree>
    <p:extLst>
      <p:ext uri="{BB962C8B-B14F-4D97-AF65-F5344CB8AC3E}">
        <p14:creationId xmlns:p14="http://schemas.microsoft.com/office/powerpoint/2010/main" val="241774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5DE10-ED7E-49B6-A981-2DF18D3E5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318540"/>
            <a:ext cx="4733925" cy="6075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6C56743-74E7-4364-8F24-860BAADA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08" y="101609"/>
            <a:ext cx="10515600" cy="1325563"/>
          </a:xfrm>
        </p:spPr>
        <p:txBody>
          <a:bodyPr/>
          <a:lstStyle/>
          <a:p>
            <a:r>
              <a:rPr lang="en-GB" b="1" dirty="0" err="1"/>
              <a:t>Reproducability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A39D5-3966-4DC9-A16A-51C62051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9953"/>
            <a:ext cx="10515600" cy="4351338"/>
          </a:xfrm>
        </p:spPr>
        <p:txBody>
          <a:bodyPr/>
          <a:lstStyle/>
          <a:p>
            <a:r>
              <a:rPr lang="en-GB" dirty="0"/>
              <a:t>Verification of the results reproducibility with a slightly different initial molecule: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3066ED-399F-4487-BEA9-1C2174D0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600"/>
              <a:t>Melvin Hodzic, Paul Schnabl</a:t>
            </a:r>
            <a:endParaRPr lang="en-GB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B0E8E3B-B3AE-4D5D-AECE-95CE187C9C25}"/>
              </a:ext>
            </a:extLst>
          </p:cNvPr>
          <p:cNvSpPr txBox="1"/>
          <p:nvPr/>
        </p:nvSpPr>
        <p:spPr>
          <a:xfrm>
            <a:off x="8341900" y="356384"/>
            <a:ext cx="393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Resulting Genome: [180, 0, 180, 180, 0]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A06AD5F-3441-4FC0-AF8D-D43E6A65B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3" y="1864404"/>
            <a:ext cx="5359427" cy="4019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D7AECC6-C361-415D-877C-688768BA9E1B}"/>
              </a:ext>
            </a:extLst>
          </p:cNvPr>
          <p:cNvSpPr txBox="1"/>
          <p:nvPr/>
        </p:nvSpPr>
        <p:spPr>
          <a:xfrm>
            <a:off x="5992983" y="2513089"/>
            <a:ext cx="3805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C: black, H: blue, O: red, F: green</a:t>
            </a:r>
          </a:p>
        </p:txBody>
      </p:sp>
    </p:spTree>
    <p:extLst>
      <p:ext uri="{BB962C8B-B14F-4D97-AF65-F5344CB8AC3E}">
        <p14:creationId xmlns:p14="http://schemas.microsoft.com/office/powerpoint/2010/main" val="324908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Breitbild</PresentationFormat>
  <Paragraphs>90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1_Benutzerdefiniertes Design</vt:lpstr>
      <vt:lpstr>Benutzerdefiniertes Design</vt:lpstr>
      <vt:lpstr>Simulating materials properties from first principles</vt:lpstr>
      <vt:lpstr>Task</vt:lpstr>
      <vt:lpstr>Genetic algorithm</vt:lpstr>
      <vt:lpstr>Results</vt:lpstr>
      <vt:lpstr>Results</vt:lpstr>
      <vt:lpstr>Results</vt:lpstr>
      <vt:lpstr>Results</vt:lpstr>
      <vt:lpstr>Conclusion</vt:lpstr>
      <vt:lpstr>Reproducability</vt:lpstr>
      <vt:lpstr>Reproducability</vt:lpstr>
      <vt:lpstr>Reproducability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materials properties from first principles</dc:title>
  <dc:creator>Hodzic, Melvin</dc:creator>
  <cp:lastModifiedBy>Schnabl, Paul</cp:lastModifiedBy>
  <cp:revision>54</cp:revision>
  <dcterms:created xsi:type="dcterms:W3CDTF">2021-10-10T18:40:46Z</dcterms:created>
  <dcterms:modified xsi:type="dcterms:W3CDTF">2021-10-21T09:23:55Z</dcterms:modified>
</cp:coreProperties>
</file>