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 id="2147483786" r:id="rId2"/>
    <p:sldMasterId id="2147483798" r:id="rId3"/>
    <p:sldMasterId id="2147483810" r:id="rId4"/>
    <p:sldMasterId id="2147483822" r:id="rId5"/>
    <p:sldMasterId id="2147483834" r:id="rId6"/>
    <p:sldMasterId id="2147483847" r:id="rId7"/>
    <p:sldMasterId id="2147483861" r:id="rId8"/>
    <p:sldMasterId id="2147483873" r:id="rId9"/>
    <p:sldMasterId id="2147483885" r:id="rId10"/>
    <p:sldMasterId id="2147483897" r:id="rId11"/>
    <p:sldMasterId id="2147483909" r:id="rId12"/>
    <p:sldMasterId id="2147483921" r:id="rId13"/>
    <p:sldMasterId id="2147483933" r:id="rId14"/>
  </p:sldMasterIdLst>
  <p:notesMasterIdLst>
    <p:notesMasterId r:id="rId74"/>
  </p:notesMasterIdLst>
  <p:sldIdLst>
    <p:sldId id="256" r:id="rId15"/>
    <p:sldId id="367" r:id="rId16"/>
    <p:sldId id="273" r:id="rId17"/>
    <p:sldId id="280" r:id="rId18"/>
    <p:sldId id="279" r:id="rId19"/>
    <p:sldId id="329" r:id="rId20"/>
    <p:sldId id="284" r:id="rId21"/>
    <p:sldId id="285" r:id="rId22"/>
    <p:sldId id="286" r:id="rId23"/>
    <p:sldId id="338" r:id="rId24"/>
    <p:sldId id="369" r:id="rId25"/>
    <p:sldId id="383" r:id="rId26"/>
    <p:sldId id="384" r:id="rId27"/>
    <p:sldId id="385" r:id="rId28"/>
    <p:sldId id="386" r:id="rId29"/>
    <p:sldId id="387" r:id="rId30"/>
    <p:sldId id="388" r:id="rId31"/>
    <p:sldId id="389" r:id="rId32"/>
    <p:sldId id="293" r:id="rId33"/>
    <p:sldId id="372" r:id="rId34"/>
    <p:sldId id="373" r:id="rId35"/>
    <p:sldId id="370" r:id="rId36"/>
    <p:sldId id="314" r:id="rId37"/>
    <p:sldId id="374" r:id="rId38"/>
    <p:sldId id="375" r:id="rId39"/>
    <p:sldId id="390" r:id="rId40"/>
    <p:sldId id="391" r:id="rId41"/>
    <p:sldId id="392" r:id="rId42"/>
    <p:sldId id="277" r:id="rId43"/>
    <p:sldId id="376" r:id="rId44"/>
    <p:sldId id="310" r:id="rId45"/>
    <p:sldId id="377" r:id="rId46"/>
    <p:sldId id="378" r:id="rId47"/>
    <p:sldId id="379" r:id="rId48"/>
    <p:sldId id="380" r:id="rId49"/>
    <p:sldId id="393" r:id="rId50"/>
    <p:sldId id="394" r:id="rId51"/>
    <p:sldId id="396" r:id="rId52"/>
    <p:sldId id="397" r:id="rId53"/>
    <p:sldId id="398" r:id="rId54"/>
    <p:sldId id="426" r:id="rId55"/>
    <p:sldId id="399" r:id="rId56"/>
    <p:sldId id="404" r:id="rId57"/>
    <p:sldId id="405" r:id="rId58"/>
    <p:sldId id="406" r:id="rId59"/>
    <p:sldId id="407" r:id="rId60"/>
    <p:sldId id="408" r:id="rId61"/>
    <p:sldId id="409" r:id="rId62"/>
    <p:sldId id="410" r:id="rId63"/>
    <p:sldId id="429" r:id="rId64"/>
    <p:sldId id="411" r:id="rId65"/>
    <p:sldId id="412" r:id="rId66"/>
    <p:sldId id="413" r:id="rId67"/>
    <p:sldId id="414" r:id="rId68"/>
    <p:sldId id="427" r:id="rId69"/>
    <p:sldId id="428" r:id="rId70"/>
    <p:sldId id="381" r:id="rId71"/>
    <p:sldId id="382" r:id="rId72"/>
    <p:sldId id="264" r:id="rId73"/>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86201" autoAdjust="0"/>
  </p:normalViewPr>
  <p:slideViewPr>
    <p:cSldViewPr>
      <p:cViewPr varScale="1">
        <p:scale>
          <a:sx n="84" d="100"/>
          <a:sy n="84" d="100"/>
        </p:scale>
        <p:origin x="1752" y="84"/>
      </p:cViewPr>
      <p:guideLst>
        <p:guide orient="horz" pos="2160"/>
        <p:guide pos="2880"/>
      </p:guideLst>
    </p:cSldViewPr>
  </p:slideViewPr>
  <p:outlineViewPr>
    <p:cViewPr>
      <p:scale>
        <a:sx n="33" d="100"/>
        <a:sy n="33" d="100"/>
      </p:scale>
      <p:origin x="0" y="52152"/>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16" Type="http://schemas.openxmlformats.org/officeDocument/2006/relationships/slide" Target="slides/slide2.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47.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slide" Target="slides/slide59.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57.xml"/><Relationship Id="rId2" Type="http://schemas.openxmlformats.org/officeDocument/2006/relationships/slideMaster" Target="slideMasters/slideMaster2.xml"/><Relationship Id="rId2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5D03FA-68AF-4607-8190-ACBD139E2006}" type="doc">
      <dgm:prSet loTypeId="urn:microsoft.com/office/officeart/2005/8/layout/arrow2" loCatId="process" qsTypeId="urn:microsoft.com/office/officeart/2005/8/quickstyle/simple4" qsCatId="simple" csTypeId="urn:microsoft.com/office/officeart/2005/8/colors/accent1_2#23" csCatId="accent1" phldr="1"/>
      <dgm:spPr/>
      <dgm:t>
        <a:bodyPr/>
        <a:lstStyle/>
        <a:p>
          <a:endParaRPr lang="en-US"/>
        </a:p>
      </dgm:t>
    </dgm:pt>
    <dgm:pt modelId="{5BA428D5-D96D-42CE-84A4-2D1374B0283D}">
      <dgm:prSet custT="1"/>
      <dgm:spPr/>
      <dgm:t>
        <a:bodyPr/>
        <a:lstStyle/>
        <a:p>
          <a:pPr rtl="0"/>
          <a:r>
            <a:rPr lang="en-US" sz="1600" dirty="0" smtClean="0"/>
            <a:t>Identify stakeholders</a:t>
          </a:r>
          <a:endParaRPr lang="en-US" sz="1600" dirty="0"/>
        </a:p>
      </dgm:t>
    </dgm:pt>
    <dgm:pt modelId="{196EFC34-2ECB-47AB-80F3-673CD8803327}" type="parTrans" cxnId="{89D130A2-1E13-434E-A942-5BAFF2E2C35E}">
      <dgm:prSet/>
      <dgm:spPr/>
      <dgm:t>
        <a:bodyPr/>
        <a:lstStyle/>
        <a:p>
          <a:endParaRPr lang="en-US"/>
        </a:p>
      </dgm:t>
    </dgm:pt>
    <dgm:pt modelId="{50DBD57A-6C00-4261-ADA7-F9E095A385A6}" type="sibTrans" cxnId="{89D130A2-1E13-434E-A942-5BAFF2E2C35E}">
      <dgm:prSet/>
      <dgm:spPr/>
      <dgm:t>
        <a:bodyPr/>
        <a:lstStyle/>
        <a:p>
          <a:endParaRPr lang="en-US"/>
        </a:p>
      </dgm:t>
    </dgm:pt>
    <dgm:pt modelId="{C2912F1D-A3B1-4DE4-A454-3461EE266F78}">
      <dgm:prSet custT="1"/>
      <dgm:spPr/>
      <dgm:t>
        <a:bodyPr/>
        <a:lstStyle/>
        <a:p>
          <a:pPr rtl="0"/>
          <a:r>
            <a:rPr lang="en-US" sz="1600" b="0" dirty="0" smtClean="0"/>
            <a:t>Understand customer needs</a:t>
          </a:r>
          <a:endParaRPr lang="en-US" sz="1600" b="0" dirty="0"/>
        </a:p>
      </dgm:t>
    </dgm:pt>
    <dgm:pt modelId="{511CEDA9-FCB3-484D-9004-11B6ED102EBD}" type="parTrans" cxnId="{55021D4D-29AA-471E-94D8-19547F9D0267}">
      <dgm:prSet/>
      <dgm:spPr/>
      <dgm:t>
        <a:bodyPr/>
        <a:lstStyle/>
        <a:p>
          <a:endParaRPr lang="en-US"/>
        </a:p>
      </dgm:t>
    </dgm:pt>
    <dgm:pt modelId="{858CA860-DC46-4DFE-B363-3B2749A1D066}" type="sibTrans" cxnId="{55021D4D-29AA-471E-94D8-19547F9D0267}">
      <dgm:prSet/>
      <dgm:spPr/>
      <dgm:t>
        <a:bodyPr/>
        <a:lstStyle/>
        <a:p>
          <a:endParaRPr lang="en-US"/>
        </a:p>
      </dgm:t>
    </dgm:pt>
    <dgm:pt modelId="{6C86B4BC-5C50-4881-8D40-4245615C180F}">
      <dgm:prSet/>
      <dgm:spPr/>
      <dgm:t>
        <a:bodyPr/>
        <a:lstStyle/>
        <a:p>
          <a:pPr rtl="0"/>
          <a:r>
            <a:rPr lang="en-US" dirty="0" smtClean="0"/>
            <a:t>State the problem</a:t>
          </a:r>
          <a:endParaRPr lang="en-US" dirty="0"/>
        </a:p>
      </dgm:t>
    </dgm:pt>
    <dgm:pt modelId="{8FEF12B5-A10A-470C-BC83-AC9357B49B72}" type="parTrans" cxnId="{80BCA3CB-C7E0-4A9A-8ED6-FDAA73C56977}">
      <dgm:prSet/>
      <dgm:spPr/>
      <dgm:t>
        <a:bodyPr/>
        <a:lstStyle/>
        <a:p>
          <a:endParaRPr lang="en-US"/>
        </a:p>
      </dgm:t>
    </dgm:pt>
    <dgm:pt modelId="{D8E3225D-3776-4FD5-B9C3-541FCD8A53B4}" type="sibTrans" cxnId="{80BCA3CB-C7E0-4A9A-8ED6-FDAA73C56977}">
      <dgm:prSet/>
      <dgm:spPr/>
      <dgm:t>
        <a:bodyPr/>
        <a:lstStyle/>
        <a:p>
          <a:endParaRPr lang="en-US"/>
        </a:p>
      </dgm:t>
    </dgm:pt>
    <dgm:pt modelId="{80B59171-F167-4E37-B3BA-0940C7FE5CCC}">
      <dgm:prSet/>
      <dgm:spPr/>
      <dgm:t>
        <a:bodyPr/>
        <a:lstStyle/>
        <a:p>
          <a:pPr rtl="0"/>
          <a:r>
            <a:rPr lang="en-US" dirty="0" smtClean="0"/>
            <a:t>Discover requirements</a:t>
          </a:r>
          <a:endParaRPr lang="en-US" dirty="0"/>
        </a:p>
      </dgm:t>
    </dgm:pt>
    <dgm:pt modelId="{3CD8AD83-BD09-4DEE-9D44-39D1B668F2E9}" type="parTrans" cxnId="{CBD03736-6BEB-4FAA-8E4E-B0A147836948}">
      <dgm:prSet/>
      <dgm:spPr/>
      <dgm:t>
        <a:bodyPr/>
        <a:lstStyle/>
        <a:p>
          <a:endParaRPr lang="en-US"/>
        </a:p>
      </dgm:t>
    </dgm:pt>
    <dgm:pt modelId="{82FFCB0C-388D-473D-8F73-63D0F77B8DEC}" type="sibTrans" cxnId="{CBD03736-6BEB-4FAA-8E4E-B0A147836948}">
      <dgm:prSet/>
      <dgm:spPr/>
      <dgm:t>
        <a:bodyPr/>
        <a:lstStyle/>
        <a:p>
          <a:endParaRPr lang="en-US"/>
        </a:p>
      </dgm:t>
    </dgm:pt>
    <dgm:pt modelId="{2B2FFB0E-C7A7-4D20-8CF8-716B199254BB}">
      <dgm:prSet/>
      <dgm:spPr/>
      <dgm:t>
        <a:bodyPr/>
        <a:lstStyle/>
        <a:p>
          <a:pPr rtl="0"/>
          <a:r>
            <a:rPr lang="en-US" dirty="0" smtClean="0"/>
            <a:t>Clarify requirements</a:t>
          </a:r>
          <a:endParaRPr lang="en-US" dirty="0"/>
        </a:p>
      </dgm:t>
    </dgm:pt>
    <dgm:pt modelId="{EA7CF775-18C7-4622-837F-F5F9589B5E7C}" type="parTrans" cxnId="{7EE48296-B6A8-4C82-979E-A0F4FDF490F4}">
      <dgm:prSet/>
      <dgm:spPr/>
      <dgm:t>
        <a:bodyPr/>
        <a:lstStyle/>
        <a:p>
          <a:endParaRPr lang="en-US"/>
        </a:p>
      </dgm:t>
    </dgm:pt>
    <dgm:pt modelId="{9E403353-54B2-45A9-9F2E-37A1D8F70055}" type="sibTrans" cxnId="{7EE48296-B6A8-4C82-979E-A0F4FDF490F4}">
      <dgm:prSet/>
      <dgm:spPr/>
      <dgm:t>
        <a:bodyPr/>
        <a:lstStyle/>
        <a:p>
          <a:endParaRPr lang="en-US"/>
        </a:p>
      </dgm:t>
    </dgm:pt>
    <dgm:pt modelId="{E5443AB2-C976-427B-86E2-8225AB174A0A}" type="pres">
      <dgm:prSet presAssocID="{755D03FA-68AF-4607-8190-ACBD139E2006}" presName="arrowDiagram" presStyleCnt="0">
        <dgm:presLayoutVars>
          <dgm:chMax val="5"/>
          <dgm:dir/>
          <dgm:resizeHandles val="exact"/>
        </dgm:presLayoutVars>
      </dgm:prSet>
      <dgm:spPr/>
      <dgm:t>
        <a:bodyPr/>
        <a:lstStyle/>
        <a:p>
          <a:endParaRPr lang="en-US"/>
        </a:p>
      </dgm:t>
    </dgm:pt>
    <dgm:pt modelId="{4DA1DE44-A797-4161-B351-7F0391D0B82B}" type="pres">
      <dgm:prSet presAssocID="{755D03FA-68AF-4607-8190-ACBD139E2006}" presName="arrow" presStyleLbl="bgShp" presStyleIdx="0" presStyleCnt="1"/>
      <dgm:spPr/>
      <dgm:t>
        <a:bodyPr/>
        <a:lstStyle/>
        <a:p>
          <a:endParaRPr lang="en-US"/>
        </a:p>
      </dgm:t>
    </dgm:pt>
    <dgm:pt modelId="{33295317-6E0D-477C-AA4E-2653CF4B9653}" type="pres">
      <dgm:prSet presAssocID="{755D03FA-68AF-4607-8190-ACBD139E2006}" presName="arrowDiagram5" presStyleCnt="0"/>
      <dgm:spPr/>
      <dgm:t>
        <a:bodyPr/>
        <a:lstStyle/>
        <a:p>
          <a:endParaRPr lang="en-US"/>
        </a:p>
      </dgm:t>
    </dgm:pt>
    <dgm:pt modelId="{78E04F7D-73E3-4689-8F08-2BE10C41C6C6}" type="pres">
      <dgm:prSet presAssocID="{5BA428D5-D96D-42CE-84A4-2D1374B0283D}" presName="bullet5a" presStyleLbl="node1" presStyleIdx="0" presStyleCnt="5"/>
      <dgm:spPr/>
      <dgm:t>
        <a:bodyPr/>
        <a:lstStyle/>
        <a:p>
          <a:endParaRPr lang="en-US"/>
        </a:p>
      </dgm:t>
    </dgm:pt>
    <dgm:pt modelId="{B59015EF-0FA2-41EA-AF8C-52F81F4D8943}" type="pres">
      <dgm:prSet presAssocID="{5BA428D5-D96D-42CE-84A4-2D1374B0283D}" presName="textBox5a" presStyleLbl="revTx" presStyleIdx="0" presStyleCnt="5" custScaleX="270245" custLinFactNeighborX="96830">
        <dgm:presLayoutVars>
          <dgm:bulletEnabled val="1"/>
        </dgm:presLayoutVars>
      </dgm:prSet>
      <dgm:spPr/>
      <dgm:t>
        <a:bodyPr/>
        <a:lstStyle/>
        <a:p>
          <a:endParaRPr lang="en-US"/>
        </a:p>
      </dgm:t>
    </dgm:pt>
    <dgm:pt modelId="{EA2E4853-05FE-4321-8BA7-DB9711205CDC}" type="pres">
      <dgm:prSet presAssocID="{C2912F1D-A3B1-4DE4-A454-3461EE266F78}" presName="bullet5b" presStyleLbl="node1" presStyleIdx="1" presStyleCnt="5"/>
      <dgm:spPr/>
      <dgm:t>
        <a:bodyPr/>
        <a:lstStyle/>
        <a:p>
          <a:endParaRPr lang="en-US"/>
        </a:p>
      </dgm:t>
    </dgm:pt>
    <dgm:pt modelId="{215DBADB-7F79-4758-ABBD-6B5F8F9C05DF}" type="pres">
      <dgm:prSet presAssocID="{C2912F1D-A3B1-4DE4-A454-3461EE266F78}" presName="textBox5b" presStyleLbl="revTx" presStyleIdx="1" presStyleCnt="5" custScaleX="229624" custScaleY="64673" custLinFactX="-21921" custLinFactNeighborX="-100000" custLinFactNeighborY="-37108">
        <dgm:presLayoutVars>
          <dgm:bulletEnabled val="1"/>
        </dgm:presLayoutVars>
      </dgm:prSet>
      <dgm:spPr/>
      <dgm:t>
        <a:bodyPr/>
        <a:lstStyle/>
        <a:p>
          <a:endParaRPr lang="en-US"/>
        </a:p>
      </dgm:t>
    </dgm:pt>
    <dgm:pt modelId="{A6E1BB00-DC96-4331-B0F5-46D63A2630B1}" type="pres">
      <dgm:prSet presAssocID="{6C86B4BC-5C50-4881-8D40-4245615C180F}" presName="bullet5c" presStyleLbl="node1" presStyleIdx="2" presStyleCnt="5"/>
      <dgm:spPr/>
      <dgm:t>
        <a:bodyPr/>
        <a:lstStyle/>
        <a:p>
          <a:endParaRPr lang="en-US"/>
        </a:p>
      </dgm:t>
    </dgm:pt>
    <dgm:pt modelId="{6B887C17-C464-46DB-98CC-CDFB78AF92E6}" type="pres">
      <dgm:prSet presAssocID="{6C86B4BC-5C50-4881-8D40-4245615C180F}" presName="textBox5c" presStyleLbl="revTx" presStyleIdx="2" presStyleCnt="5" custScaleX="189888" custScaleY="13844" custLinFactNeighborX="51522" custLinFactNeighborY="-40623">
        <dgm:presLayoutVars>
          <dgm:bulletEnabled val="1"/>
        </dgm:presLayoutVars>
      </dgm:prSet>
      <dgm:spPr/>
      <dgm:t>
        <a:bodyPr/>
        <a:lstStyle/>
        <a:p>
          <a:endParaRPr lang="en-US"/>
        </a:p>
      </dgm:t>
    </dgm:pt>
    <dgm:pt modelId="{C8E96556-0EDD-43C2-9040-C4326F51D1DB}" type="pres">
      <dgm:prSet presAssocID="{80B59171-F167-4E37-B3BA-0940C7FE5CCC}" presName="bullet5d" presStyleLbl="node1" presStyleIdx="3" presStyleCnt="5"/>
      <dgm:spPr/>
      <dgm:t>
        <a:bodyPr/>
        <a:lstStyle/>
        <a:p>
          <a:endParaRPr lang="en-US"/>
        </a:p>
      </dgm:t>
    </dgm:pt>
    <dgm:pt modelId="{67DD3CAA-B4E0-498C-A879-9A7283E22EE6}" type="pres">
      <dgm:prSet presAssocID="{80B59171-F167-4E37-B3BA-0940C7FE5CCC}" presName="textBox5d" presStyleLbl="revTx" presStyleIdx="3" presStyleCnt="5" custLinFactNeighborX="-86864" custLinFactNeighborY="-23610">
        <dgm:presLayoutVars>
          <dgm:bulletEnabled val="1"/>
        </dgm:presLayoutVars>
      </dgm:prSet>
      <dgm:spPr/>
      <dgm:t>
        <a:bodyPr/>
        <a:lstStyle/>
        <a:p>
          <a:endParaRPr lang="en-US"/>
        </a:p>
      </dgm:t>
    </dgm:pt>
    <dgm:pt modelId="{A58DB648-ECBE-41EB-8A50-9AEBB3AEA821}" type="pres">
      <dgm:prSet presAssocID="{2B2FFB0E-C7A7-4D20-8CF8-716B199254BB}" presName="bullet5e" presStyleLbl="node1" presStyleIdx="4" presStyleCnt="5"/>
      <dgm:spPr/>
      <dgm:t>
        <a:bodyPr/>
        <a:lstStyle/>
        <a:p>
          <a:endParaRPr lang="en-US"/>
        </a:p>
      </dgm:t>
    </dgm:pt>
    <dgm:pt modelId="{EBF9B9A8-714E-4CF6-9E64-E9C2C26CB9C1}" type="pres">
      <dgm:prSet presAssocID="{2B2FFB0E-C7A7-4D20-8CF8-716B199254BB}" presName="textBox5e" presStyleLbl="revTx" presStyleIdx="4" presStyleCnt="5">
        <dgm:presLayoutVars>
          <dgm:bulletEnabled val="1"/>
        </dgm:presLayoutVars>
      </dgm:prSet>
      <dgm:spPr/>
      <dgm:t>
        <a:bodyPr/>
        <a:lstStyle/>
        <a:p>
          <a:endParaRPr lang="en-US"/>
        </a:p>
      </dgm:t>
    </dgm:pt>
  </dgm:ptLst>
  <dgm:cxnLst>
    <dgm:cxn modelId="{11B58FAE-74B1-48F8-B5ED-F3D1EA74678B}" type="presOf" srcId="{6C86B4BC-5C50-4881-8D40-4245615C180F}" destId="{6B887C17-C464-46DB-98CC-CDFB78AF92E6}" srcOrd="0" destOrd="0" presId="urn:microsoft.com/office/officeart/2005/8/layout/arrow2"/>
    <dgm:cxn modelId="{7EE48296-B6A8-4C82-979E-A0F4FDF490F4}" srcId="{755D03FA-68AF-4607-8190-ACBD139E2006}" destId="{2B2FFB0E-C7A7-4D20-8CF8-716B199254BB}" srcOrd="4" destOrd="0" parTransId="{EA7CF775-18C7-4622-837F-F5F9589B5E7C}" sibTransId="{9E403353-54B2-45A9-9F2E-37A1D8F70055}"/>
    <dgm:cxn modelId="{48E04EEA-D871-49F8-BC84-ED05F518F177}" type="presOf" srcId="{755D03FA-68AF-4607-8190-ACBD139E2006}" destId="{E5443AB2-C976-427B-86E2-8225AB174A0A}" srcOrd="0" destOrd="0" presId="urn:microsoft.com/office/officeart/2005/8/layout/arrow2"/>
    <dgm:cxn modelId="{CBD03736-6BEB-4FAA-8E4E-B0A147836948}" srcId="{755D03FA-68AF-4607-8190-ACBD139E2006}" destId="{80B59171-F167-4E37-B3BA-0940C7FE5CCC}" srcOrd="3" destOrd="0" parTransId="{3CD8AD83-BD09-4DEE-9D44-39D1B668F2E9}" sibTransId="{82FFCB0C-388D-473D-8F73-63D0F77B8DEC}"/>
    <dgm:cxn modelId="{A45A813E-112E-479B-9344-D830D3F1AD5D}" type="presOf" srcId="{C2912F1D-A3B1-4DE4-A454-3461EE266F78}" destId="{215DBADB-7F79-4758-ABBD-6B5F8F9C05DF}" srcOrd="0" destOrd="0" presId="urn:microsoft.com/office/officeart/2005/8/layout/arrow2"/>
    <dgm:cxn modelId="{89D130A2-1E13-434E-A942-5BAFF2E2C35E}" srcId="{755D03FA-68AF-4607-8190-ACBD139E2006}" destId="{5BA428D5-D96D-42CE-84A4-2D1374B0283D}" srcOrd="0" destOrd="0" parTransId="{196EFC34-2ECB-47AB-80F3-673CD8803327}" sibTransId="{50DBD57A-6C00-4261-ADA7-F9E095A385A6}"/>
    <dgm:cxn modelId="{817DD421-4ED8-4597-BC9D-4A61CF91E6F6}" type="presOf" srcId="{5BA428D5-D96D-42CE-84A4-2D1374B0283D}" destId="{B59015EF-0FA2-41EA-AF8C-52F81F4D8943}" srcOrd="0" destOrd="0" presId="urn:microsoft.com/office/officeart/2005/8/layout/arrow2"/>
    <dgm:cxn modelId="{694CA31C-EB56-45BE-9E50-1133811E1566}" type="presOf" srcId="{2B2FFB0E-C7A7-4D20-8CF8-716B199254BB}" destId="{EBF9B9A8-714E-4CF6-9E64-E9C2C26CB9C1}" srcOrd="0" destOrd="0" presId="urn:microsoft.com/office/officeart/2005/8/layout/arrow2"/>
    <dgm:cxn modelId="{55021D4D-29AA-471E-94D8-19547F9D0267}" srcId="{755D03FA-68AF-4607-8190-ACBD139E2006}" destId="{C2912F1D-A3B1-4DE4-A454-3461EE266F78}" srcOrd="1" destOrd="0" parTransId="{511CEDA9-FCB3-484D-9004-11B6ED102EBD}" sibTransId="{858CA860-DC46-4DFE-B363-3B2749A1D066}"/>
    <dgm:cxn modelId="{80BCA3CB-C7E0-4A9A-8ED6-FDAA73C56977}" srcId="{755D03FA-68AF-4607-8190-ACBD139E2006}" destId="{6C86B4BC-5C50-4881-8D40-4245615C180F}" srcOrd="2" destOrd="0" parTransId="{8FEF12B5-A10A-470C-BC83-AC9357B49B72}" sibTransId="{D8E3225D-3776-4FD5-B9C3-541FCD8A53B4}"/>
    <dgm:cxn modelId="{99CC3653-488F-4784-880A-AAEE9D059DB8}" type="presOf" srcId="{80B59171-F167-4E37-B3BA-0940C7FE5CCC}" destId="{67DD3CAA-B4E0-498C-A879-9A7283E22EE6}" srcOrd="0" destOrd="0" presId="urn:microsoft.com/office/officeart/2005/8/layout/arrow2"/>
    <dgm:cxn modelId="{01BF8023-5C6F-4C3F-B6E0-D35E55518A0F}" type="presParOf" srcId="{E5443AB2-C976-427B-86E2-8225AB174A0A}" destId="{4DA1DE44-A797-4161-B351-7F0391D0B82B}" srcOrd="0" destOrd="0" presId="urn:microsoft.com/office/officeart/2005/8/layout/arrow2"/>
    <dgm:cxn modelId="{A020E9E6-A6FB-4B04-8C28-B92C6A7DC9FA}" type="presParOf" srcId="{E5443AB2-C976-427B-86E2-8225AB174A0A}" destId="{33295317-6E0D-477C-AA4E-2653CF4B9653}" srcOrd="1" destOrd="0" presId="urn:microsoft.com/office/officeart/2005/8/layout/arrow2"/>
    <dgm:cxn modelId="{40CCDE14-D780-4417-AE8E-E685FEF78D3C}" type="presParOf" srcId="{33295317-6E0D-477C-AA4E-2653CF4B9653}" destId="{78E04F7D-73E3-4689-8F08-2BE10C41C6C6}" srcOrd="0" destOrd="0" presId="urn:microsoft.com/office/officeart/2005/8/layout/arrow2"/>
    <dgm:cxn modelId="{5EA0E70A-C1B6-4CF8-97D6-601664A0E7CD}" type="presParOf" srcId="{33295317-6E0D-477C-AA4E-2653CF4B9653}" destId="{B59015EF-0FA2-41EA-AF8C-52F81F4D8943}" srcOrd="1" destOrd="0" presId="urn:microsoft.com/office/officeart/2005/8/layout/arrow2"/>
    <dgm:cxn modelId="{4F6574A9-F450-4B80-8A77-D2FC2384AFE5}" type="presParOf" srcId="{33295317-6E0D-477C-AA4E-2653CF4B9653}" destId="{EA2E4853-05FE-4321-8BA7-DB9711205CDC}" srcOrd="2" destOrd="0" presId="urn:microsoft.com/office/officeart/2005/8/layout/arrow2"/>
    <dgm:cxn modelId="{B11C19A7-CE82-4D9A-BE0B-5BC737D009A2}" type="presParOf" srcId="{33295317-6E0D-477C-AA4E-2653CF4B9653}" destId="{215DBADB-7F79-4758-ABBD-6B5F8F9C05DF}" srcOrd="3" destOrd="0" presId="urn:microsoft.com/office/officeart/2005/8/layout/arrow2"/>
    <dgm:cxn modelId="{8BDB6ABC-45B5-4F66-97A6-1D16E00038C2}" type="presParOf" srcId="{33295317-6E0D-477C-AA4E-2653CF4B9653}" destId="{A6E1BB00-DC96-4331-B0F5-46D63A2630B1}" srcOrd="4" destOrd="0" presId="urn:microsoft.com/office/officeart/2005/8/layout/arrow2"/>
    <dgm:cxn modelId="{DAFC61CD-5E0F-4B50-8B8E-6E4DF223C8C7}" type="presParOf" srcId="{33295317-6E0D-477C-AA4E-2653CF4B9653}" destId="{6B887C17-C464-46DB-98CC-CDFB78AF92E6}" srcOrd="5" destOrd="0" presId="urn:microsoft.com/office/officeart/2005/8/layout/arrow2"/>
    <dgm:cxn modelId="{CA4E12C4-C4DC-48DB-A226-5EEC60E4697B}" type="presParOf" srcId="{33295317-6E0D-477C-AA4E-2653CF4B9653}" destId="{C8E96556-0EDD-43C2-9040-C4326F51D1DB}" srcOrd="6" destOrd="0" presId="urn:microsoft.com/office/officeart/2005/8/layout/arrow2"/>
    <dgm:cxn modelId="{145F6658-957F-495A-8D66-8FA7132D7A5F}" type="presParOf" srcId="{33295317-6E0D-477C-AA4E-2653CF4B9653}" destId="{67DD3CAA-B4E0-498C-A879-9A7283E22EE6}" srcOrd="7" destOrd="0" presId="urn:microsoft.com/office/officeart/2005/8/layout/arrow2"/>
    <dgm:cxn modelId="{76294D3F-1AC3-40EE-BE64-81F0D4EB8C8F}" type="presParOf" srcId="{33295317-6E0D-477C-AA4E-2653CF4B9653}" destId="{A58DB648-ECBE-41EB-8A50-9AEBB3AEA821}" srcOrd="8" destOrd="0" presId="urn:microsoft.com/office/officeart/2005/8/layout/arrow2"/>
    <dgm:cxn modelId="{F34E5A0E-4DC8-42FA-A87B-6B15ACF9769F}" type="presParOf" srcId="{33295317-6E0D-477C-AA4E-2653CF4B9653}" destId="{EBF9B9A8-714E-4CF6-9E64-E9C2C26CB9C1}"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30E4B7-6F80-4ED9-91EA-0BEC78D89795}" type="doc">
      <dgm:prSet loTypeId="urn:microsoft.com/office/officeart/2005/8/layout/arrow2" loCatId="process" qsTypeId="urn:microsoft.com/office/officeart/2005/8/quickstyle/simple5" qsCatId="simple" csTypeId="urn:microsoft.com/office/officeart/2005/8/colors/accent1_2#29" csCatId="accent1"/>
      <dgm:spPr/>
      <dgm:t>
        <a:bodyPr/>
        <a:lstStyle/>
        <a:p>
          <a:endParaRPr lang="en-US"/>
        </a:p>
      </dgm:t>
    </dgm:pt>
    <dgm:pt modelId="{25255913-93B9-4C96-897E-9F37B632FD48}">
      <dgm:prSet custT="1"/>
      <dgm:spPr/>
      <dgm:t>
        <a:bodyPr/>
        <a:lstStyle/>
        <a:p>
          <a:pPr rtl="0"/>
          <a:r>
            <a:rPr lang="en-US" sz="1600" b="1" smtClean="0"/>
            <a:t>Validity check</a:t>
          </a:r>
          <a:endParaRPr lang="en-US" sz="1600" b="1" dirty="0"/>
        </a:p>
      </dgm:t>
    </dgm:pt>
    <dgm:pt modelId="{16BBD44F-C7CD-479C-9105-4C61C62D8AE6}" type="parTrans" cxnId="{E60D47FC-F309-46CD-A7FA-49EE325862BD}">
      <dgm:prSet/>
      <dgm:spPr/>
      <dgm:t>
        <a:bodyPr/>
        <a:lstStyle/>
        <a:p>
          <a:endParaRPr lang="en-US"/>
        </a:p>
      </dgm:t>
    </dgm:pt>
    <dgm:pt modelId="{75B4DA64-3FB4-4647-85AD-BD3B0103EA34}" type="sibTrans" cxnId="{E60D47FC-F309-46CD-A7FA-49EE325862BD}">
      <dgm:prSet/>
      <dgm:spPr/>
      <dgm:t>
        <a:bodyPr/>
        <a:lstStyle/>
        <a:p>
          <a:endParaRPr lang="en-US"/>
        </a:p>
      </dgm:t>
    </dgm:pt>
    <dgm:pt modelId="{C1930EC9-E90A-4471-9EC1-BB7D6A1D1894}">
      <dgm:prSet/>
      <dgm:spPr/>
      <dgm:t>
        <a:bodyPr/>
        <a:lstStyle/>
        <a:p>
          <a:pPr rtl="0"/>
          <a:r>
            <a:rPr lang="en-US" dirty="0" smtClean="0"/>
            <a:t>Consistency check</a:t>
          </a:r>
          <a:endParaRPr lang="en-US" dirty="0"/>
        </a:p>
      </dgm:t>
    </dgm:pt>
    <dgm:pt modelId="{BDCE3A0A-8A65-4848-8E79-90074445478A}" type="parTrans" cxnId="{AEC86EDC-A58B-457C-95FB-91E0DAC46883}">
      <dgm:prSet/>
      <dgm:spPr/>
      <dgm:t>
        <a:bodyPr/>
        <a:lstStyle/>
        <a:p>
          <a:endParaRPr lang="en-US"/>
        </a:p>
      </dgm:t>
    </dgm:pt>
    <dgm:pt modelId="{3AAF63EE-06D3-49AB-BA5F-87D303D0030B}" type="sibTrans" cxnId="{AEC86EDC-A58B-457C-95FB-91E0DAC46883}">
      <dgm:prSet/>
      <dgm:spPr/>
      <dgm:t>
        <a:bodyPr/>
        <a:lstStyle/>
        <a:p>
          <a:endParaRPr lang="en-US"/>
        </a:p>
      </dgm:t>
    </dgm:pt>
    <dgm:pt modelId="{2A5844D2-263F-439F-BDE4-4815F590DD6C}">
      <dgm:prSet/>
      <dgm:spPr/>
      <dgm:t>
        <a:bodyPr/>
        <a:lstStyle/>
        <a:p>
          <a:pPr rtl="0"/>
          <a:r>
            <a:rPr lang="en-US" dirty="0" smtClean="0"/>
            <a:t>Completeness check</a:t>
          </a:r>
          <a:endParaRPr lang="en-US" dirty="0"/>
        </a:p>
      </dgm:t>
    </dgm:pt>
    <dgm:pt modelId="{7A4D0140-E17B-4C11-86EB-A2EDE844E3BC}" type="parTrans" cxnId="{7CE23B80-274B-4CDD-8BE9-5C357C2F56FD}">
      <dgm:prSet/>
      <dgm:spPr/>
      <dgm:t>
        <a:bodyPr/>
        <a:lstStyle/>
        <a:p>
          <a:endParaRPr lang="en-US"/>
        </a:p>
      </dgm:t>
    </dgm:pt>
    <dgm:pt modelId="{E0E52A5F-01DC-4E1F-9119-C7B6BB1A15D8}" type="sibTrans" cxnId="{7CE23B80-274B-4CDD-8BE9-5C357C2F56FD}">
      <dgm:prSet/>
      <dgm:spPr/>
      <dgm:t>
        <a:bodyPr/>
        <a:lstStyle/>
        <a:p>
          <a:endParaRPr lang="en-US"/>
        </a:p>
      </dgm:t>
    </dgm:pt>
    <dgm:pt modelId="{88F1D8F6-8F2E-43AA-8333-5898E85D83AB}">
      <dgm:prSet/>
      <dgm:spPr/>
      <dgm:t>
        <a:bodyPr/>
        <a:lstStyle/>
        <a:p>
          <a:pPr rtl="0"/>
          <a:r>
            <a:rPr lang="en-US" dirty="0" smtClean="0"/>
            <a:t>Realism check</a:t>
          </a:r>
          <a:endParaRPr lang="en-US" dirty="0"/>
        </a:p>
      </dgm:t>
    </dgm:pt>
    <dgm:pt modelId="{ABBDCB8F-9AA5-41E4-8C3D-7048168F30B5}" type="parTrans" cxnId="{AE60CB45-76A8-4BCE-B049-8C58E30D5C74}">
      <dgm:prSet/>
      <dgm:spPr/>
      <dgm:t>
        <a:bodyPr/>
        <a:lstStyle/>
        <a:p>
          <a:endParaRPr lang="en-US"/>
        </a:p>
      </dgm:t>
    </dgm:pt>
    <dgm:pt modelId="{C6B6587B-9B8B-4BCA-8357-3058AEFB5F5D}" type="sibTrans" cxnId="{AE60CB45-76A8-4BCE-B049-8C58E30D5C74}">
      <dgm:prSet/>
      <dgm:spPr/>
      <dgm:t>
        <a:bodyPr/>
        <a:lstStyle/>
        <a:p>
          <a:endParaRPr lang="en-US"/>
        </a:p>
      </dgm:t>
    </dgm:pt>
    <dgm:pt modelId="{FFD738CD-2EB5-4A42-B102-D8A7382E5877}">
      <dgm:prSet/>
      <dgm:spPr/>
      <dgm:t>
        <a:bodyPr/>
        <a:lstStyle/>
        <a:p>
          <a:pPr rtl="0"/>
          <a:r>
            <a:rPr lang="en-US" dirty="0" smtClean="0"/>
            <a:t>Verifiability check</a:t>
          </a:r>
          <a:endParaRPr lang="en-US" dirty="0"/>
        </a:p>
      </dgm:t>
    </dgm:pt>
    <dgm:pt modelId="{742BD0A5-ECA4-455D-922F-9FBA322582B0}" type="parTrans" cxnId="{3BBE3EE0-1A16-40C0-A396-29C62F953679}">
      <dgm:prSet/>
      <dgm:spPr/>
      <dgm:t>
        <a:bodyPr/>
        <a:lstStyle/>
        <a:p>
          <a:endParaRPr lang="en-US"/>
        </a:p>
      </dgm:t>
    </dgm:pt>
    <dgm:pt modelId="{EC0EDF7D-6A5A-4C3F-8FAD-29931F081961}" type="sibTrans" cxnId="{3BBE3EE0-1A16-40C0-A396-29C62F953679}">
      <dgm:prSet/>
      <dgm:spPr/>
      <dgm:t>
        <a:bodyPr/>
        <a:lstStyle/>
        <a:p>
          <a:endParaRPr lang="en-US"/>
        </a:p>
      </dgm:t>
    </dgm:pt>
    <dgm:pt modelId="{5562BA5D-3E19-410E-9481-AD2DE5AA1300}" type="pres">
      <dgm:prSet presAssocID="{4730E4B7-6F80-4ED9-91EA-0BEC78D89795}" presName="arrowDiagram" presStyleCnt="0">
        <dgm:presLayoutVars>
          <dgm:chMax val="5"/>
          <dgm:dir/>
          <dgm:resizeHandles val="exact"/>
        </dgm:presLayoutVars>
      </dgm:prSet>
      <dgm:spPr/>
      <dgm:t>
        <a:bodyPr/>
        <a:lstStyle/>
        <a:p>
          <a:endParaRPr lang="en-US"/>
        </a:p>
      </dgm:t>
    </dgm:pt>
    <dgm:pt modelId="{3327364D-F8C3-45EF-8D3F-BF4BD13C98C3}" type="pres">
      <dgm:prSet presAssocID="{4730E4B7-6F80-4ED9-91EA-0BEC78D89795}" presName="arrow" presStyleLbl="bgShp" presStyleIdx="0" presStyleCnt="1"/>
      <dgm:spPr/>
      <dgm:t>
        <a:bodyPr/>
        <a:lstStyle/>
        <a:p>
          <a:endParaRPr lang="en-US"/>
        </a:p>
      </dgm:t>
    </dgm:pt>
    <dgm:pt modelId="{9C547180-94A5-40BA-BA90-480785B935FA}" type="pres">
      <dgm:prSet presAssocID="{4730E4B7-6F80-4ED9-91EA-0BEC78D89795}" presName="arrowDiagram5" presStyleCnt="0"/>
      <dgm:spPr/>
      <dgm:t>
        <a:bodyPr/>
        <a:lstStyle/>
        <a:p>
          <a:endParaRPr lang="en-US"/>
        </a:p>
      </dgm:t>
    </dgm:pt>
    <dgm:pt modelId="{8BD4B4EF-0F28-40F0-9E34-03565A95BBC6}" type="pres">
      <dgm:prSet presAssocID="{25255913-93B9-4C96-897E-9F37B632FD48}" presName="bullet5a" presStyleLbl="node1" presStyleIdx="0" presStyleCnt="5"/>
      <dgm:spPr/>
      <dgm:t>
        <a:bodyPr/>
        <a:lstStyle/>
        <a:p>
          <a:endParaRPr lang="en-US"/>
        </a:p>
      </dgm:t>
    </dgm:pt>
    <dgm:pt modelId="{77929E2C-3A41-4E75-A5F3-3DA77A17784C}" type="pres">
      <dgm:prSet presAssocID="{25255913-93B9-4C96-897E-9F37B632FD48}" presName="textBox5a" presStyleLbl="revTx" presStyleIdx="0" presStyleCnt="5">
        <dgm:presLayoutVars>
          <dgm:bulletEnabled val="1"/>
        </dgm:presLayoutVars>
      </dgm:prSet>
      <dgm:spPr/>
      <dgm:t>
        <a:bodyPr/>
        <a:lstStyle/>
        <a:p>
          <a:endParaRPr lang="en-US"/>
        </a:p>
      </dgm:t>
    </dgm:pt>
    <dgm:pt modelId="{32489075-0CD6-4FB6-B91C-EF3F8D2F5A63}" type="pres">
      <dgm:prSet presAssocID="{C1930EC9-E90A-4471-9EC1-BB7D6A1D1894}" presName="bullet5b" presStyleLbl="node1" presStyleIdx="1" presStyleCnt="5"/>
      <dgm:spPr/>
      <dgm:t>
        <a:bodyPr/>
        <a:lstStyle/>
        <a:p>
          <a:endParaRPr lang="en-US"/>
        </a:p>
      </dgm:t>
    </dgm:pt>
    <dgm:pt modelId="{1052B413-B940-47DE-8310-EED067468696}" type="pres">
      <dgm:prSet presAssocID="{C1930EC9-E90A-4471-9EC1-BB7D6A1D1894}" presName="textBox5b" presStyleLbl="revTx" presStyleIdx="1" presStyleCnt="5">
        <dgm:presLayoutVars>
          <dgm:bulletEnabled val="1"/>
        </dgm:presLayoutVars>
      </dgm:prSet>
      <dgm:spPr/>
      <dgm:t>
        <a:bodyPr/>
        <a:lstStyle/>
        <a:p>
          <a:endParaRPr lang="en-US"/>
        </a:p>
      </dgm:t>
    </dgm:pt>
    <dgm:pt modelId="{20BF1DD8-86C5-4F3D-A5FC-AB832A618F7A}" type="pres">
      <dgm:prSet presAssocID="{2A5844D2-263F-439F-BDE4-4815F590DD6C}" presName="bullet5c" presStyleLbl="node1" presStyleIdx="2" presStyleCnt="5"/>
      <dgm:spPr/>
      <dgm:t>
        <a:bodyPr/>
        <a:lstStyle/>
        <a:p>
          <a:endParaRPr lang="en-US"/>
        </a:p>
      </dgm:t>
    </dgm:pt>
    <dgm:pt modelId="{3E87272A-0C15-4599-8E59-A09B074A030C}" type="pres">
      <dgm:prSet presAssocID="{2A5844D2-263F-439F-BDE4-4815F590DD6C}" presName="textBox5c" presStyleLbl="revTx" presStyleIdx="2" presStyleCnt="5">
        <dgm:presLayoutVars>
          <dgm:bulletEnabled val="1"/>
        </dgm:presLayoutVars>
      </dgm:prSet>
      <dgm:spPr/>
      <dgm:t>
        <a:bodyPr/>
        <a:lstStyle/>
        <a:p>
          <a:endParaRPr lang="en-US"/>
        </a:p>
      </dgm:t>
    </dgm:pt>
    <dgm:pt modelId="{4C0174AA-D52A-4A00-8E48-DE79A8EB592B}" type="pres">
      <dgm:prSet presAssocID="{88F1D8F6-8F2E-43AA-8333-5898E85D83AB}" presName="bullet5d" presStyleLbl="node1" presStyleIdx="3" presStyleCnt="5"/>
      <dgm:spPr/>
      <dgm:t>
        <a:bodyPr/>
        <a:lstStyle/>
        <a:p>
          <a:endParaRPr lang="en-US"/>
        </a:p>
      </dgm:t>
    </dgm:pt>
    <dgm:pt modelId="{1AD2DC25-0F64-4B63-B70E-C4E725236D6D}" type="pres">
      <dgm:prSet presAssocID="{88F1D8F6-8F2E-43AA-8333-5898E85D83AB}" presName="textBox5d" presStyleLbl="revTx" presStyleIdx="3" presStyleCnt="5">
        <dgm:presLayoutVars>
          <dgm:bulletEnabled val="1"/>
        </dgm:presLayoutVars>
      </dgm:prSet>
      <dgm:spPr/>
      <dgm:t>
        <a:bodyPr/>
        <a:lstStyle/>
        <a:p>
          <a:endParaRPr lang="en-US"/>
        </a:p>
      </dgm:t>
    </dgm:pt>
    <dgm:pt modelId="{0983CB92-31B8-48CE-8FC8-29FF766C281F}" type="pres">
      <dgm:prSet presAssocID="{FFD738CD-2EB5-4A42-B102-D8A7382E5877}" presName="bullet5e" presStyleLbl="node1" presStyleIdx="4" presStyleCnt="5"/>
      <dgm:spPr/>
      <dgm:t>
        <a:bodyPr/>
        <a:lstStyle/>
        <a:p>
          <a:endParaRPr lang="en-US"/>
        </a:p>
      </dgm:t>
    </dgm:pt>
    <dgm:pt modelId="{E3EBDF9E-6112-4416-9902-F63DF4E29839}" type="pres">
      <dgm:prSet presAssocID="{FFD738CD-2EB5-4A42-B102-D8A7382E5877}" presName="textBox5e" presStyleLbl="revTx" presStyleIdx="4" presStyleCnt="5">
        <dgm:presLayoutVars>
          <dgm:bulletEnabled val="1"/>
        </dgm:presLayoutVars>
      </dgm:prSet>
      <dgm:spPr/>
      <dgm:t>
        <a:bodyPr/>
        <a:lstStyle/>
        <a:p>
          <a:endParaRPr lang="en-US"/>
        </a:p>
      </dgm:t>
    </dgm:pt>
  </dgm:ptLst>
  <dgm:cxnLst>
    <dgm:cxn modelId="{AEC86EDC-A58B-457C-95FB-91E0DAC46883}" srcId="{4730E4B7-6F80-4ED9-91EA-0BEC78D89795}" destId="{C1930EC9-E90A-4471-9EC1-BB7D6A1D1894}" srcOrd="1" destOrd="0" parTransId="{BDCE3A0A-8A65-4848-8E79-90074445478A}" sibTransId="{3AAF63EE-06D3-49AB-BA5F-87D303D0030B}"/>
    <dgm:cxn modelId="{AE60CB45-76A8-4BCE-B049-8C58E30D5C74}" srcId="{4730E4B7-6F80-4ED9-91EA-0BEC78D89795}" destId="{88F1D8F6-8F2E-43AA-8333-5898E85D83AB}" srcOrd="3" destOrd="0" parTransId="{ABBDCB8F-9AA5-41E4-8C3D-7048168F30B5}" sibTransId="{C6B6587B-9B8B-4BCA-8357-3058AEFB5F5D}"/>
    <dgm:cxn modelId="{CEF123F2-28CE-445B-BA39-5D9070D2B135}" type="presOf" srcId="{4730E4B7-6F80-4ED9-91EA-0BEC78D89795}" destId="{5562BA5D-3E19-410E-9481-AD2DE5AA1300}" srcOrd="0" destOrd="0" presId="urn:microsoft.com/office/officeart/2005/8/layout/arrow2"/>
    <dgm:cxn modelId="{7D6E14DE-E3A8-4EA8-BBA5-47B0B44BDD6E}" type="presOf" srcId="{25255913-93B9-4C96-897E-9F37B632FD48}" destId="{77929E2C-3A41-4E75-A5F3-3DA77A17784C}" srcOrd="0" destOrd="0" presId="urn:microsoft.com/office/officeart/2005/8/layout/arrow2"/>
    <dgm:cxn modelId="{1A386F06-EFA9-4F33-9F73-F1A8ECE1ECDA}" type="presOf" srcId="{2A5844D2-263F-439F-BDE4-4815F590DD6C}" destId="{3E87272A-0C15-4599-8E59-A09B074A030C}" srcOrd="0" destOrd="0" presId="urn:microsoft.com/office/officeart/2005/8/layout/arrow2"/>
    <dgm:cxn modelId="{E60D47FC-F309-46CD-A7FA-49EE325862BD}" srcId="{4730E4B7-6F80-4ED9-91EA-0BEC78D89795}" destId="{25255913-93B9-4C96-897E-9F37B632FD48}" srcOrd="0" destOrd="0" parTransId="{16BBD44F-C7CD-479C-9105-4C61C62D8AE6}" sibTransId="{75B4DA64-3FB4-4647-85AD-BD3B0103EA34}"/>
    <dgm:cxn modelId="{3BBE3EE0-1A16-40C0-A396-29C62F953679}" srcId="{4730E4B7-6F80-4ED9-91EA-0BEC78D89795}" destId="{FFD738CD-2EB5-4A42-B102-D8A7382E5877}" srcOrd="4" destOrd="0" parTransId="{742BD0A5-ECA4-455D-922F-9FBA322582B0}" sibTransId="{EC0EDF7D-6A5A-4C3F-8FAD-29931F081961}"/>
    <dgm:cxn modelId="{F435B551-530F-4069-A9D9-7B165DDD1D3D}" type="presOf" srcId="{C1930EC9-E90A-4471-9EC1-BB7D6A1D1894}" destId="{1052B413-B940-47DE-8310-EED067468696}" srcOrd="0" destOrd="0" presId="urn:microsoft.com/office/officeart/2005/8/layout/arrow2"/>
    <dgm:cxn modelId="{7CE23B80-274B-4CDD-8BE9-5C357C2F56FD}" srcId="{4730E4B7-6F80-4ED9-91EA-0BEC78D89795}" destId="{2A5844D2-263F-439F-BDE4-4815F590DD6C}" srcOrd="2" destOrd="0" parTransId="{7A4D0140-E17B-4C11-86EB-A2EDE844E3BC}" sibTransId="{E0E52A5F-01DC-4E1F-9119-C7B6BB1A15D8}"/>
    <dgm:cxn modelId="{9FD3BC16-98E8-4E8C-A158-4D3C3F2A88A8}" type="presOf" srcId="{88F1D8F6-8F2E-43AA-8333-5898E85D83AB}" destId="{1AD2DC25-0F64-4B63-B70E-C4E725236D6D}" srcOrd="0" destOrd="0" presId="urn:microsoft.com/office/officeart/2005/8/layout/arrow2"/>
    <dgm:cxn modelId="{8D58D736-A40D-4411-BE62-146DBD163978}" type="presOf" srcId="{FFD738CD-2EB5-4A42-B102-D8A7382E5877}" destId="{E3EBDF9E-6112-4416-9902-F63DF4E29839}" srcOrd="0" destOrd="0" presId="urn:microsoft.com/office/officeart/2005/8/layout/arrow2"/>
    <dgm:cxn modelId="{DC64B1B5-C47C-4AD5-829E-BDC8513655B2}" type="presParOf" srcId="{5562BA5D-3E19-410E-9481-AD2DE5AA1300}" destId="{3327364D-F8C3-45EF-8D3F-BF4BD13C98C3}" srcOrd="0" destOrd="0" presId="urn:microsoft.com/office/officeart/2005/8/layout/arrow2"/>
    <dgm:cxn modelId="{4CC6F628-46D2-4F15-ABDE-D8040D2635F0}" type="presParOf" srcId="{5562BA5D-3E19-410E-9481-AD2DE5AA1300}" destId="{9C547180-94A5-40BA-BA90-480785B935FA}" srcOrd="1" destOrd="0" presId="urn:microsoft.com/office/officeart/2005/8/layout/arrow2"/>
    <dgm:cxn modelId="{F3A3ECFF-D1A4-4678-8389-5FAA7833D511}" type="presParOf" srcId="{9C547180-94A5-40BA-BA90-480785B935FA}" destId="{8BD4B4EF-0F28-40F0-9E34-03565A95BBC6}" srcOrd="0" destOrd="0" presId="urn:microsoft.com/office/officeart/2005/8/layout/arrow2"/>
    <dgm:cxn modelId="{AFC4492A-9E9A-4397-BAD2-8F49FCA8A00B}" type="presParOf" srcId="{9C547180-94A5-40BA-BA90-480785B935FA}" destId="{77929E2C-3A41-4E75-A5F3-3DA77A17784C}" srcOrd="1" destOrd="0" presId="urn:microsoft.com/office/officeart/2005/8/layout/arrow2"/>
    <dgm:cxn modelId="{E00F2B05-6E62-4389-AC5E-2F515BEB564B}" type="presParOf" srcId="{9C547180-94A5-40BA-BA90-480785B935FA}" destId="{32489075-0CD6-4FB6-B91C-EF3F8D2F5A63}" srcOrd="2" destOrd="0" presId="urn:microsoft.com/office/officeart/2005/8/layout/arrow2"/>
    <dgm:cxn modelId="{46F3AFA6-DB50-4561-B628-498114A36E21}" type="presParOf" srcId="{9C547180-94A5-40BA-BA90-480785B935FA}" destId="{1052B413-B940-47DE-8310-EED067468696}" srcOrd="3" destOrd="0" presId="urn:microsoft.com/office/officeart/2005/8/layout/arrow2"/>
    <dgm:cxn modelId="{C6267F56-E3C3-45A1-B8EA-CDA58BD52A01}" type="presParOf" srcId="{9C547180-94A5-40BA-BA90-480785B935FA}" destId="{20BF1DD8-86C5-4F3D-A5FC-AB832A618F7A}" srcOrd="4" destOrd="0" presId="urn:microsoft.com/office/officeart/2005/8/layout/arrow2"/>
    <dgm:cxn modelId="{C58F9E39-E199-480F-A526-FB88CAD89930}" type="presParOf" srcId="{9C547180-94A5-40BA-BA90-480785B935FA}" destId="{3E87272A-0C15-4599-8E59-A09B074A030C}" srcOrd="5" destOrd="0" presId="urn:microsoft.com/office/officeart/2005/8/layout/arrow2"/>
    <dgm:cxn modelId="{1BCD4B6B-DCB3-4E84-88BC-946668DDB1CC}" type="presParOf" srcId="{9C547180-94A5-40BA-BA90-480785B935FA}" destId="{4C0174AA-D52A-4A00-8E48-DE79A8EB592B}" srcOrd="6" destOrd="0" presId="urn:microsoft.com/office/officeart/2005/8/layout/arrow2"/>
    <dgm:cxn modelId="{D775D072-E617-4A2A-B820-0AB1C5247D51}" type="presParOf" srcId="{9C547180-94A5-40BA-BA90-480785B935FA}" destId="{1AD2DC25-0F64-4B63-B70E-C4E725236D6D}" srcOrd="7" destOrd="0" presId="urn:microsoft.com/office/officeart/2005/8/layout/arrow2"/>
    <dgm:cxn modelId="{636045A0-80DA-45CB-92F0-79FF64D31CFD}" type="presParOf" srcId="{9C547180-94A5-40BA-BA90-480785B935FA}" destId="{0983CB92-31B8-48CE-8FC8-29FF766C281F}" srcOrd="8" destOrd="0" presId="urn:microsoft.com/office/officeart/2005/8/layout/arrow2"/>
    <dgm:cxn modelId="{50FA8199-A8D2-4A9B-B99A-552AD9ECAD46}" type="presParOf" srcId="{9C547180-94A5-40BA-BA90-480785B935FA}" destId="{E3EBDF9E-6112-4416-9902-F63DF4E2983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1DE44-A797-4161-B351-7F0391D0B82B}">
      <dsp:nvSpPr>
        <dsp:cNvPr id="0" name=""/>
        <dsp:cNvSpPr/>
      </dsp:nvSpPr>
      <dsp:spPr>
        <a:xfrm>
          <a:off x="499498" y="0"/>
          <a:ext cx="7241540" cy="4525963"/>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8E04F7D-73E3-4689-8F08-2BE10C41C6C6}">
      <dsp:nvSpPr>
        <dsp:cNvPr id="0" name=""/>
        <dsp:cNvSpPr/>
      </dsp:nvSpPr>
      <dsp:spPr>
        <a:xfrm>
          <a:off x="1212790" y="3365506"/>
          <a:ext cx="166555" cy="16655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9015EF-0FA2-41EA-AF8C-52F81F4D8943}">
      <dsp:nvSpPr>
        <dsp:cNvPr id="0" name=""/>
        <dsp:cNvSpPr/>
      </dsp:nvSpPr>
      <dsp:spPr>
        <a:xfrm>
          <a:off x="1407130" y="3448783"/>
          <a:ext cx="2563657" cy="107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4" tIns="0" rIns="0" bIns="0" numCol="1" spcCol="1270" anchor="t" anchorCtr="0">
          <a:noAutofit/>
        </a:bodyPr>
        <a:lstStyle/>
        <a:p>
          <a:pPr lvl="0" algn="l" defTabSz="711200" rtl="0">
            <a:lnSpc>
              <a:spcPct val="90000"/>
            </a:lnSpc>
            <a:spcBef>
              <a:spcPct val="0"/>
            </a:spcBef>
            <a:spcAft>
              <a:spcPct val="35000"/>
            </a:spcAft>
          </a:pPr>
          <a:r>
            <a:rPr lang="en-US" sz="1600" kern="1200" dirty="0" smtClean="0"/>
            <a:t>Identify stakeholders</a:t>
          </a:r>
          <a:endParaRPr lang="en-US" sz="1600" kern="1200" dirty="0"/>
        </a:p>
      </dsp:txBody>
      <dsp:txXfrm>
        <a:off x="1407130" y="3448783"/>
        <a:ext cx="2563657" cy="1077179"/>
      </dsp:txXfrm>
    </dsp:sp>
    <dsp:sp modelId="{EA2E4853-05FE-4321-8BA7-DB9711205CDC}">
      <dsp:nvSpPr>
        <dsp:cNvPr id="0" name=""/>
        <dsp:cNvSpPr/>
      </dsp:nvSpPr>
      <dsp:spPr>
        <a:xfrm>
          <a:off x="2114362" y="2499236"/>
          <a:ext cx="260695" cy="26069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15DBADB-7F79-4758-ABBD-6B5F8F9C05DF}">
      <dsp:nvSpPr>
        <dsp:cNvPr id="0" name=""/>
        <dsp:cNvSpPr/>
      </dsp:nvSpPr>
      <dsp:spPr>
        <a:xfrm>
          <a:off x="0" y="2260843"/>
          <a:ext cx="2760300" cy="1226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37" tIns="0" rIns="0" bIns="0" numCol="1" spcCol="1270" anchor="t" anchorCtr="0">
          <a:noAutofit/>
        </a:bodyPr>
        <a:lstStyle/>
        <a:p>
          <a:pPr lvl="0" algn="l" defTabSz="711200" rtl="0">
            <a:lnSpc>
              <a:spcPct val="90000"/>
            </a:lnSpc>
            <a:spcBef>
              <a:spcPct val="0"/>
            </a:spcBef>
            <a:spcAft>
              <a:spcPct val="35000"/>
            </a:spcAft>
          </a:pPr>
          <a:r>
            <a:rPr lang="en-US" sz="1600" b="0" kern="1200" dirty="0" smtClean="0"/>
            <a:t>Understand customer needs</a:t>
          </a:r>
          <a:endParaRPr lang="en-US" sz="1600" b="0" kern="1200" dirty="0"/>
        </a:p>
      </dsp:txBody>
      <dsp:txXfrm>
        <a:off x="0" y="2260843"/>
        <a:ext cx="2760300" cy="1226444"/>
      </dsp:txXfrm>
    </dsp:sp>
    <dsp:sp modelId="{A6E1BB00-DC96-4331-B0F5-46D63A2630B1}">
      <dsp:nvSpPr>
        <dsp:cNvPr id="0" name=""/>
        <dsp:cNvSpPr/>
      </dsp:nvSpPr>
      <dsp:spPr>
        <a:xfrm>
          <a:off x="3273008" y="1808574"/>
          <a:ext cx="347593" cy="34759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B887C17-C464-46DB-98CC-CDFB78AF92E6}">
      <dsp:nvSpPr>
        <dsp:cNvPr id="0" name=""/>
        <dsp:cNvSpPr/>
      </dsp:nvSpPr>
      <dsp:spPr>
        <a:xfrm>
          <a:off x="3538741" y="2044816"/>
          <a:ext cx="2653907" cy="352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83" tIns="0" rIns="0" bIns="0" numCol="1" spcCol="1270" anchor="t" anchorCtr="0">
          <a:noAutofit/>
        </a:bodyPr>
        <a:lstStyle/>
        <a:p>
          <a:pPr lvl="0" algn="l" defTabSz="666750" rtl="0">
            <a:lnSpc>
              <a:spcPct val="90000"/>
            </a:lnSpc>
            <a:spcBef>
              <a:spcPct val="0"/>
            </a:spcBef>
            <a:spcAft>
              <a:spcPct val="35000"/>
            </a:spcAft>
          </a:pPr>
          <a:r>
            <a:rPr lang="en-US" sz="1500" kern="1200" dirty="0" smtClean="0"/>
            <a:t>State the problem</a:t>
          </a:r>
          <a:endParaRPr lang="en-US" sz="1500" kern="1200" dirty="0"/>
        </a:p>
      </dsp:txBody>
      <dsp:txXfrm>
        <a:off x="3538741" y="2044816"/>
        <a:ext cx="2653907" cy="352134"/>
      </dsp:txXfrm>
    </dsp:sp>
    <dsp:sp modelId="{C8E96556-0EDD-43C2-9040-C4326F51D1DB}">
      <dsp:nvSpPr>
        <dsp:cNvPr id="0" name=""/>
        <dsp:cNvSpPr/>
      </dsp:nvSpPr>
      <dsp:spPr>
        <a:xfrm>
          <a:off x="4619935" y="1269080"/>
          <a:ext cx="448975" cy="44897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7DD3CAA-B4E0-498C-A879-9A7283E22EE6}">
      <dsp:nvSpPr>
        <dsp:cNvPr id="0" name=""/>
        <dsp:cNvSpPr/>
      </dsp:nvSpPr>
      <dsp:spPr>
        <a:xfrm>
          <a:off x="3586364" y="777619"/>
          <a:ext cx="1448308" cy="303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903" tIns="0" rIns="0" bIns="0" numCol="1" spcCol="1270" anchor="t" anchorCtr="0">
          <a:noAutofit/>
        </a:bodyPr>
        <a:lstStyle/>
        <a:p>
          <a:pPr lvl="0" algn="l" defTabSz="666750" rtl="0">
            <a:lnSpc>
              <a:spcPct val="90000"/>
            </a:lnSpc>
            <a:spcBef>
              <a:spcPct val="0"/>
            </a:spcBef>
            <a:spcAft>
              <a:spcPct val="35000"/>
            </a:spcAft>
          </a:pPr>
          <a:r>
            <a:rPr lang="en-US" sz="1500" kern="1200" dirty="0" smtClean="0"/>
            <a:t>Discover requirements</a:t>
          </a:r>
          <a:endParaRPr lang="en-US" sz="1500" kern="1200" dirty="0"/>
        </a:p>
      </dsp:txBody>
      <dsp:txXfrm>
        <a:off x="3586364" y="777619"/>
        <a:ext cx="1448308" cy="3032395"/>
      </dsp:txXfrm>
    </dsp:sp>
    <dsp:sp modelId="{A58DB648-ECBE-41EB-8A50-9AEBB3AEA821}">
      <dsp:nvSpPr>
        <dsp:cNvPr id="0" name=""/>
        <dsp:cNvSpPr/>
      </dsp:nvSpPr>
      <dsp:spPr>
        <a:xfrm>
          <a:off x="6006690" y="908813"/>
          <a:ext cx="572081" cy="57208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F9B9A8-714E-4CF6-9E64-E9C2C26CB9C1}">
      <dsp:nvSpPr>
        <dsp:cNvPr id="0" name=""/>
        <dsp:cNvSpPr/>
      </dsp:nvSpPr>
      <dsp:spPr>
        <a:xfrm>
          <a:off x="6292731" y="1194854"/>
          <a:ext cx="1448308" cy="333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34" tIns="0" rIns="0" bIns="0" numCol="1" spcCol="1270" anchor="t" anchorCtr="0">
          <a:noAutofit/>
        </a:bodyPr>
        <a:lstStyle/>
        <a:p>
          <a:pPr lvl="0" algn="l" defTabSz="666750" rtl="0">
            <a:lnSpc>
              <a:spcPct val="90000"/>
            </a:lnSpc>
            <a:spcBef>
              <a:spcPct val="0"/>
            </a:spcBef>
            <a:spcAft>
              <a:spcPct val="35000"/>
            </a:spcAft>
          </a:pPr>
          <a:r>
            <a:rPr lang="en-US" sz="1500" kern="1200" dirty="0" smtClean="0"/>
            <a:t>Clarify requirements</a:t>
          </a:r>
          <a:endParaRPr lang="en-US" sz="1500" kern="1200" dirty="0"/>
        </a:p>
      </dsp:txBody>
      <dsp:txXfrm>
        <a:off x="6292731" y="1194854"/>
        <a:ext cx="1448308" cy="3331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7364D-F8C3-45EF-8D3F-BF4BD13C98C3}">
      <dsp:nvSpPr>
        <dsp:cNvPr id="0" name=""/>
        <dsp:cNvSpPr/>
      </dsp:nvSpPr>
      <dsp:spPr>
        <a:xfrm>
          <a:off x="731520" y="0"/>
          <a:ext cx="7680958" cy="4800599"/>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BD4B4EF-0F28-40F0-9E34-03565A95BBC6}">
      <dsp:nvSpPr>
        <dsp:cNvPr id="0" name=""/>
        <dsp:cNvSpPr/>
      </dsp:nvSpPr>
      <dsp:spPr>
        <a:xfrm>
          <a:off x="1488095" y="3569725"/>
          <a:ext cx="176662" cy="17666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7929E2C-3A41-4E75-A5F3-3DA77A17784C}">
      <dsp:nvSpPr>
        <dsp:cNvPr id="0" name=""/>
        <dsp:cNvSpPr/>
      </dsp:nvSpPr>
      <dsp:spPr>
        <a:xfrm>
          <a:off x="1576426" y="3658056"/>
          <a:ext cx="1006205" cy="1142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10" tIns="0" rIns="0" bIns="0" numCol="1" spcCol="1270" anchor="t" anchorCtr="0">
          <a:noAutofit/>
        </a:bodyPr>
        <a:lstStyle/>
        <a:p>
          <a:pPr lvl="0" algn="l" defTabSz="711200" rtl="0">
            <a:lnSpc>
              <a:spcPct val="90000"/>
            </a:lnSpc>
            <a:spcBef>
              <a:spcPct val="0"/>
            </a:spcBef>
            <a:spcAft>
              <a:spcPct val="35000"/>
            </a:spcAft>
          </a:pPr>
          <a:r>
            <a:rPr lang="en-US" sz="1600" b="1" kern="1200" smtClean="0"/>
            <a:t>Validity check</a:t>
          </a:r>
          <a:endParaRPr lang="en-US" sz="1600" b="1" kern="1200" dirty="0"/>
        </a:p>
      </dsp:txBody>
      <dsp:txXfrm>
        <a:off x="1576426" y="3658056"/>
        <a:ext cx="1006205" cy="1142542"/>
      </dsp:txXfrm>
    </dsp:sp>
    <dsp:sp modelId="{32489075-0CD6-4FB6-B91C-EF3F8D2F5A63}">
      <dsp:nvSpPr>
        <dsp:cNvPr id="0" name=""/>
        <dsp:cNvSpPr/>
      </dsp:nvSpPr>
      <dsp:spPr>
        <a:xfrm>
          <a:off x="2444374" y="2650890"/>
          <a:ext cx="276514" cy="2765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052B413-B940-47DE-8310-EED067468696}">
      <dsp:nvSpPr>
        <dsp:cNvPr id="0" name=""/>
        <dsp:cNvSpPr/>
      </dsp:nvSpPr>
      <dsp:spPr>
        <a:xfrm>
          <a:off x="2582631" y="2789148"/>
          <a:ext cx="1275039" cy="201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519" tIns="0" rIns="0" bIns="0" numCol="1" spcCol="1270" anchor="t" anchorCtr="0">
          <a:noAutofit/>
        </a:bodyPr>
        <a:lstStyle/>
        <a:p>
          <a:pPr lvl="0" algn="l" defTabSz="666750" rtl="0">
            <a:lnSpc>
              <a:spcPct val="90000"/>
            </a:lnSpc>
            <a:spcBef>
              <a:spcPct val="0"/>
            </a:spcBef>
            <a:spcAft>
              <a:spcPct val="35000"/>
            </a:spcAft>
          </a:pPr>
          <a:r>
            <a:rPr lang="en-US" sz="1500" kern="1200" dirty="0" smtClean="0"/>
            <a:t>Consistency check</a:t>
          </a:r>
          <a:endParaRPr lang="en-US" sz="1500" kern="1200" dirty="0"/>
        </a:p>
      </dsp:txBody>
      <dsp:txXfrm>
        <a:off x="2582631" y="2789148"/>
        <a:ext cx="1275039" cy="2011450"/>
      </dsp:txXfrm>
    </dsp:sp>
    <dsp:sp modelId="{20BF1DD8-86C5-4F3D-A5FC-AB832A618F7A}">
      <dsp:nvSpPr>
        <dsp:cNvPr id="0" name=""/>
        <dsp:cNvSpPr/>
      </dsp:nvSpPr>
      <dsp:spPr>
        <a:xfrm>
          <a:off x="3673327" y="1918319"/>
          <a:ext cx="368686" cy="36868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E87272A-0C15-4599-8E59-A09B074A030C}">
      <dsp:nvSpPr>
        <dsp:cNvPr id="0" name=""/>
        <dsp:cNvSpPr/>
      </dsp:nvSpPr>
      <dsp:spPr>
        <a:xfrm>
          <a:off x="3857670" y="2102662"/>
          <a:ext cx="1482424" cy="2697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59" tIns="0" rIns="0" bIns="0" numCol="1" spcCol="1270" anchor="t" anchorCtr="0">
          <a:noAutofit/>
        </a:bodyPr>
        <a:lstStyle/>
        <a:p>
          <a:pPr lvl="0" algn="l" defTabSz="666750" rtl="0">
            <a:lnSpc>
              <a:spcPct val="90000"/>
            </a:lnSpc>
            <a:spcBef>
              <a:spcPct val="0"/>
            </a:spcBef>
            <a:spcAft>
              <a:spcPct val="35000"/>
            </a:spcAft>
          </a:pPr>
          <a:r>
            <a:rPr lang="en-US" sz="1500" kern="1200" dirty="0" smtClean="0"/>
            <a:t>Completeness check</a:t>
          </a:r>
          <a:endParaRPr lang="en-US" sz="1500" kern="1200" dirty="0"/>
        </a:p>
      </dsp:txBody>
      <dsp:txXfrm>
        <a:off x="3857670" y="2102662"/>
        <a:ext cx="1482424" cy="2697936"/>
      </dsp:txXfrm>
    </dsp:sp>
    <dsp:sp modelId="{4C0174AA-D52A-4A00-8E48-DE79A8EB592B}">
      <dsp:nvSpPr>
        <dsp:cNvPr id="0" name=""/>
        <dsp:cNvSpPr/>
      </dsp:nvSpPr>
      <dsp:spPr>
        <a:xfrm>
          <a:off x="5101986" y="1346087"/>
          <a:ext cx="476219" cy="47621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AD2DC25-0F64-4B63-B70E-C4E725236D6D}">
      <dsp:nvSpPr>
        <dsp:cNvPr id="0" name=""/>
        <dsp:cNvSpPr/>
      </dsp:nvSpPr>
      <dsp:spPr>
        <a:xfrm>
          <a:off x="5340095" y="1584197"/>
          <a:ext cx="1536191" cy="321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39" tIns="0" rIns="0" bIns="0" numCol="1" spcCol="1270" anchor="t" anchorCtr="0">
          <a:noAutofit/>
        </a:bodyPr>
        <a:lstStyle/>
        <a:p>
          <a:pPr lvl="0" algn="l" defTabSz="666750" rtl="0">
            <a:lnSpc>
              <a:spcPct val="90000"/>
            </a:lnSpc>
            <a:spcBef>
              <a:spcPct val="0"/>
            </a:spcBef>
            <a:spcAft>
              <a:spcPct val="35000"/>
            </a:spcAft>
          </a:pPr>
          <a:r>
            <a:rPr lang="en-US" sz="1500" kern="1200" dirty="0" smtClean="0"/>
            <a:t>Realism check</a:t>
          </a:r>
          <a:endParaRPr lang="en-US" sz="1500" kern="1200" dirty="0"/>
        </a:p>
      </dsp:txBody>
      <dsp:txXfrm>
        <a:off x="5340095" y="1584197"/>
        <a:ext cx="1536191" cy="3216401"/>
      </dsp:txXfrm>
    </dsp:sp>
    <dsp:sp modelId="{0983CB92-31B8-48CE-8FC8-29FF766C281F}">
      <dsp:nvSpPr>
        <dsp:cNvPr id="0" name=""/>
        <dsp:cNvSpPr/>
      </dsp:nvSpPr>
      <dsp:spPr>
        <a:xfrm>
          <a:off x="6572889" y="963960"/>
          <a:ext cx="606795" cy="60679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3EBDF9E-6112-4416-9902-F63DF4E29839}">
      <dsp:nvSpPr>
        <dsp:cNvPr id="0" name=""/>
        <dsp:cNvSpPr/>
      </dsp:nvSpPr>
      <dsp:spPr>
        <a:xfrm>
          <a:off x="6876287" y="1267358"/>
          <a:ext cx="1536191" cy="3533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528" tIns="0" rIns="0" bIns="0" numCol="1" spcCol="1270" anchor="t" anchorCtr="0">
          <a:noAutofit/>
        </a:bodyPr>
        <a:lstStyle/>
        <a:p>
          <a:pPr lvl="0" algn="l" defTabSz="666750" rtl="0">
            <a:lnSpc>
              <a:spcPct val="90000"/>
            </a:lnSpc>
            <a:spcBef>
              <a:spcPct val="0"/>
            </a:spcBef>
            <a:spcAft>
              <a:spcPct val="35000"/>
            </a:spcAft>
          </a:pPr>
          <a:r>
            <a:rPr lang="en-US" sz="1500" kern="1200" dirty="0" smtClean="0"/>
            <a:t>Verifiability check</a:t>
          </a:r>
          <a:endParaRPr lang="en-US" sz="1500" kern="1200" dirty="0"/>
        </a:p>
      </dsp:txBody>
      <dsp:txXfrm>
        <a:off x="6876287" y="1267358"/>
        <a:ext cx="1536191" cy="353324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8E39FE8-0482-4024-9344-82930D6D0F30}" type="datetimeFigureOut">
              <a:rPr lang="vi-VN"/>
              <a:pPr>
                <a:defRPr/>
              </a:pPr>
              <a:t>02/10/2015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FC837A45-4EEC-433F-BD9E-E3F5B9DF099A}" type="slidenum">
              <a:rPr lang="vi-VN"/>
              <a:pPr>
                <a:defRPr/>
              </a:pPr>
              <a:t>‹#›</a:t>
            </a:fld>
            <a:endParaRPr lang="vi-VN"/>
          </a:p>
        </p:txBody>
      </p:sp>
    </p:spTree>
    <p:extLst>
      <p:ext uri="{BB962C8B-B14F-4D97-AF65-F5344CB8AC3E}">
        <p14:creationId xmlns:p14="http://schemas.microsoft.com/office/powerpoint/2010/main" val="8925128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mk:@MSITStore:C:\!!!Phuong\Requirement\Requirements\Apress.Fast.Track.UML.2.0.eBook-LiB.chm::/8891final/LiB0026.html"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mk:@MSITStore:C:\!!!Phuong\Requirement\Requirements\Apress.Fast.Track.UML.2.0.eBook-LiB.chm::/8891final/LiB0020.html"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en.wikipedia.org/wiki/Data_visualization"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en.wikipedia.org/wiki/Data_processing"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atlas.kennesaw.edu/~dbraun/csis4650/A&amp;D/UML_tutorial/interaction.htm"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atlas.kennesaw.edu/~dbraun/csis4650/A&amp;D/UML_tutorial/state.htm"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eaLnBrk="1" hangingPunct="1">
              <a:lnSpc>
                <a:spcPct val="90000"/>
              </a:lnSpc>
              <a:buFont typeface="Arial" pitchFamily="34" charset="0"/>
              <a:buNone/>
              <a:defRPr/>
            </a:pPr>
            <a:r>
              <a:rPr lang="en-GB" altLang="ja-JP" dirty="0" smtClean="0">
                <a:solidFill>
                  <a:srgbClr val="FF0000"/>
                </a:solidFill>
              </a:rPr>
              <a:t>A statement of a </a:t>
            </a:r>
            <a:r>
              <a:rPr lang="en-GB" altLang="ja-JP" b="1" u="sng" dirty="0" smtClean="0">
                <a:solidFill>
                  <a:srgbClr val="FF0000"/>
                </a:solidFill>
              </a:rPr>
              <a:t>service</a:t>
            </a:r>
            <a:r>
              <a:rPr lang="en-GB" altLang="ja-JP" dirty="0" smtClean="0">
                <a:solidFill>
                  <a:srgbClr val="FF0000"/>
                </a:solidFill>
              </a:rPr>
              <a:t> the system must do</a:t>
            </a:r>
          </a:p>
          <a:p>
            <a:pPr lvl="1" eaLnBrk="1" hangingPunct="1">
              <a:lnSpc>
                <a:spcPct val="90000"/>
              </a:lnSpc>
              <a:buFont typeface="Arial" pitchFamily="34" charset="0"/>
              <a:buChar char="–"/>
              <a:defRPr/>
            </a:pPr>
            <a:r>
              <a:rPr lang="en-GB" altLang="ja-JP" dirty="0" smtClean="0"/>
              <a:t>Example: t</a:t>
            </a:r>
            <a:r>
              <a:rPr lang="en-GB" dirty="0" smtClean="0"/>
              <a:t>he user </a:t>
            </a:r>
            <a:r>
              <a:rPr lang="en-GB" u="sng" dirty="0" smtClean="0"/>
              <a:t>shall</a:t>
            </a:r>
            <a:r>
              <a:rPr lang="en-GB" b="1" dirty="0" smtClean="0"/>
              <a:t> </a:t>
            </a:r>
            <a:r>
              <a:rPr lang="en-GB" dirty="0" smtClean="0"/>
              <a:t>be able to add a new contact to the address book</a:t>
            </a:r>
            <a:endParaRPr lang="en-GB" altLang="ja-JP" dirty="0" smtClean="0"/>
          </a:p>
          <a:p>
            <a:pPr eaLnBrk="1" hangingPunct="1">
              <a:lnSpc>
                <a:spcPct val="90000"/>
              </a:lnSpc>
              <a:buFont typeface="Arial" pitchFamily="34" charset="0"/>
              <a:buNone/>
              <a:defRPr/>
            </a:pPr>
            <a:r>
              <a:rPr lang="en-GB" altLang="ja-JP" dirty="0" smtClean="0"/>
              <a:t>         	           OR</a:t>
            </a:r>
          </a:p>
          <a:p>
            <a:pPr marL="342900" indent="-342900" eaLnBrk="1" hangingPunct="1">
              <a:lnSpc>
                <a:spcPct val="90000"/>
              </a:lnSpc>
              <a:spcBef>
                <a:spcPct val="20000"/>
              </a:spcBef>
              <a:buFont typeface="Arial" pitchFamily="34" charset="0"/>
              <a:buNone/>
              <a:defRPr/>
            </a:pPr>
            <a:r>
              <a:rPr lang="en-GB" altLang="ja-JP" sz="3200" dirty="0" smtClean="0">
                <a:solidFill>
                  <a:srgbClr val="FF0000"/>
                </a:solidFill>
                <a:cs typeface="Arial" pitchFamily="34" charset="0"/>
              </a:rPr>
              <a:t>A statement of a </a:t>
            </a:r>
            <a:r>
              <a:rPr lang="en-GB" altLang="ja-JP" sz="3200" b="1" u="sng" dirty="0" smtClean="0">
                <a:solidFill>
                  <a:srgbClr val="FF0000"/>
                </a:solidFill>
                <a:cs typeface="Arial" pitchFamily="34" charset="0"/>
              </a:rPr>
              <a:t>constraint</a:t>
            </a:r>
            <a:r>
              <a:rPr lang="en-GB" altLang="ja-JP" sz="3200" dirty="0" smtClean="0">
                <a:solidFill>
                  <a:srgbClr val="FF0000"/>
                </a:solidFill>
                <a:cs typeface="Arial" pitchFamily="34" charset="0"/>
              </a:rPr>
              <a:t> the system must satisfy</a:t>
            </a:r>
          </a:p>
          <a:p>
            <a:pPr marL="742950" lvl="1" indent="-285750" eaLnBrk="1" hangingPunct="1">
              <a:lnSpc>
                <a:spcPct val="90000"/>
              </a:lnSpc>
              <a:spcBef>
                <a:spcPct val="20000"/>
              </a:spcBef>
              <a:buFont typeface="Arial" pitchFamily="34" charset="0"/>
              <a:buChar char="–"/>
              <a:defRPr/>
            </a:pPr>
            <a:r>
              <a:rPr lang="en-GB" altLang="ja-JP" sz="2800" dirty="0" smtClean="0">
                <a:cs typeface="Arial" pitchFamily="34" charset="0"/>
              </a:rPr>
              <a:t>Example: a search on contacts </a:t>
            </a:r>
            <a:r>
              <a:rPr lang="en-GB" altLang="ja-JP" sz="2800" u="sng" dirty="0" smtClean="0">
                <a:cs typeface="Arial" pitchFamily="34" charset="0"/>
              </a:rPr>
              <a:t>shall</a:t>
            </a:r>
            <a:r>
              <a:rPr lang="en-GB" altLang="ja-JP" sz="2800" dirty="0" smtClean="0">
                <a:cs typeface="Arial" pitchFamily="34" charset="0"/>
              </a:rPr>
              <a:t> return a result in no more than 2 seconds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A condition or capability needed by a stakeholder2 to solve a problem or achieve an</a:t>
            </a:r>
          </a:p>
          <a:p>
            <a:r>
              <a:rPr lang="en-US" sz="1200" kern="1200" baseline="0" dirty="0" smtClean="0">
                <a:solidFill>
                  <a:schemeClr val="tx1"/>
                </a:solidFill>
                <a:latin typeface="+mn-lt"/>
                <a:ea typeface="+mn-ea"/>
                <a:cs typeface="+mn-cs"/>
              </a:rPr>
              <a:t>objective.</a:t>
            </a:r>
          </a:p>
          <a:p>
            <a:r>
              <a:rPr lang="en-US" sz="1200" kern="1200" baseline="0" dirty="0" smtClean="0">
                <a:solidFill>
                  <a:schemeClr val="tx1"/>
                </a:solidFill>
                <a:latin typeface="+mn-lt"/>
                <a:ea typeface="+mn-ea"/>
                <a:cs typeface="+mn-cs"/>
              </a:rPr>
              <a:t>(2) A condition or capability that must be met or possessed by a system or system</a:t>
            </a:r>
          </a:p>
          <a:p>
            <a:r>
              <a:rPr lang="en-US" sz="1200" kern="1200" baseline="0" dirty="0" smtClean="0">
                <a:solidFill>
                  <a:schemeClr val="tx1"/>
                </a:solidFill>
                <a:latin typeface="+mn-lt"/>
                <a:ea typeface="+mn-ea"/>
                <a:cs typeface="+mn-cs"/>
              </a:rPr>
              <a:t>component to satisfy a contract, standard, specification, or other formally imposed</a:t>
            </a:r>
          </a:p>
          <a:p>
            <a:r>
              <a:rPr lang="en-US" sz="1200" kern="1200" baseline="0" dirty="0" smtClean="0">
                <a:solidFill>
                  <a:schemeClr val="tx1"/>
                </a:solidFill>
                <a:latin typeface="+mn-lt"/>
                <a:ea typeface="+mn-ea"/>
                <a:cs typeface="+mn-cs"/>
              </a:rPr>
              <a:t>documents.</a:t>
            </a:r>
          </a:p>
          <a:p>
            <a:r>
              <a:rPr lang="en-US" sz="1200" kern="1200" baseline="0" dirty="0" smtClean="0">
                <a:solidFill>
                  <a:schemeClr val="tx1"/>
                </a:solidFill>
                <a:latin typeface="+mn-lt"/>
                <a:ea typeface="+mn-ea"/>
                <a:cs typeface="+mn-cs"/>
              </a:rPr>
              <a:t>(3) A documented representation of a condition or capability as in (1) or (2).</a:t>
            </a: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429E58-3E99-43E9-B05F-5ADBD62F6AA3}" type="slidenum">
              <a:rPr lang="vi-VN" smtClean="0">
                <a:latin typeface="Arial" charset="0"/>
                <a:cs typeface="Arial" charset="0"/>
              </a:rPr>
              <a:pPr/>
              <a:t>3</a:t>
            </a:fld>
            <a:endParaRPr lang="vi-VN" smtClean="0">
              <a:latin typeface="Arial" charset="0"/>
              <a:cs typeface="Arial" charset="0"/>
            </a:endParaRPr>
          </a:p>
        </p:txBody>
      </p:sp>
    </p:spTree>
    <p:extLst>
      <p:ext uri="{BB962C8B-B14F-4D97-AF65-F5344CB8AC3E}">
        <p14:creationId xmlns:p14="http://schemas.microsoft.com/office/powerpoint/2010/main" val="1220887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smtClean="0"/>
              <a:t>Refer hand</a:t>
            </a:r>
            <a:r>
              <a:rPr lang="en-US" baseline="0" dirty="0" smtClean="0"/>
              <a:t> out</a:t>
            </a:r>
          </a:p>
          <a:p>
            <a:r>
              <a:rPr lang="en-US" b="1" baseline="0" dirty="0" smtClean="0"/>
              <a:t>Interview: </a:t>
            </a:r>
          </a:p>
          <a:p>
            <a:r>
              <a:rPr lang="en-US" dirty="0" smtClean="0"/>
              <a:t>Simple direct technique</a:t>
            </a:r>
          </a:p>
          <a:p>
            <a:r>
              <a:rPr lang="en-US" dirty="0" smtClean="0"/>
              <a:t>Context-free questions can help achieve bias-free interviews – See course web site for examples</a:t>
            </a:r>
          </a:p>
          <a:p>
            <a:r>
              <a:rPr lang="en-US" dirty="0" smtClean="0"/>
              <a:t>Then, it may be appropriate to search for undiscovered requirements by exploring solutions.</a:t>
            </a:r>
          </a:p>
          <a:p>
            <a:r>
              <a:rPr lang="en-US" dirty="0" smtClean="0"/>
              <a:t>Convergence on some common needs will initiate a “requirements repository” for use during the project.</a:t>
            </a:r>
          </a:p>
          <a:p>
            <a:r>
              <a:rPr lang="en-US" dirty="0" smtClean="0"/>
              <a:t>A questionnaire is no substitute for an interview.</a:t>
            </a:r>
          </a:p>
          <a:p>
            <a:r>
              <a:rPr lang="en-US" dirty="0" smtClean="0"/>
              <a:t>Ex:</a:t>
            </a:r>
            <a:r>
              <a:rPr lang="en-US" baseline="0" dirty="0" smtClean="0"/>
              <a:t> </a:t>
            </a:r>
            <a:r>
              <a:rPr lang="en-US" b="1" i="1" dirty="0" smtClean="0"/>
              <a:t>These are on the course web site.  Each section on slide has several questions under it in the document.</a:t>
            </a:r>
          </a:p>
          <a:p>
            <a:r>
              <a:rPr lang="en-US" b="1" dirty="0" smtClean="0"/>
              <a:t>Establish Customer or User Profile</a:t>
            </a:r>
          </a:p>
          <a:p>
            <a:r>
              <a:rPr lang="en-US" dirty="0" smtClean="0"/>
              <a:t>Name:</a:t>
            </a:r>
          </a:p>
          <a:p>
            <a:r>
              <a:rPr lang="en-US" dirty="0" smtClean="0"/>
              <a:t>Company:</a:t>
            </a:r>
          </a:p>
          <a:p>
            <a:r>
              <a:rPr lang="en-US" dirty="0" smtClean="0"/>
              <a:t>Industry:</a:t>
            </a:r>
          </a:p>
          <a:p>
            <a:r>
              <a:rPr lang="en-US" dirty="0" smtClean="0"/>
              <a:t>Job Title:</a:t>
            </a:r>
          </a:p>
          <a:p>
            <a:r>
              <a:rPr lang="en-US" dirty="0" smtClean="0"/>
              <a:t>What are your key responsibilities?</a:t>
            </a:r>
          </a:p>
          <a:p>
            <a:r>
              <a:rPr lang="en-US" dirty="0" smtClean="0"/>
              <a:t>What outputs do you produce?</a:t>
            </a:r>
          </a:p>
          <a:p>
            <a:r>
              <a:rPr lang="en-US" dirty="0" smtClean="0"/>
              <a:t>For Whom?</a:t>
            </a:r>
          </a:p>
          <a:p>
            <a:r>
              <a:rPr lang="en-US" dirty="0" smtClean="0"/>
              <a:t>How is success measured?</a:t>
            </a:r>
          </a:p>
          <a:p>
            <a:r>
              <a:rPr lang="en-US" dirty="0" smtClean="0"/>
              <a:t>Which problems interfere with your success?</a:t>
            </a:r>
          </a:p>
          <a:p>
            <a:r>
              <a:rPr lang="en-US" dirty="0" smtClean="0"/>
              <a:t>What, if any, trends make your job easier or more difficult?</a:t>
            </a:r>
          </a:p>
          <a:p>
            <a:r>
              <a:rPr lang="en-US" b="1" dirty="0" smtClean="0"/>
              <a:t>Assessing the Problem</a:t>
            </a:r>
          </a:p>
          <a:p>
            <a:r>
              <a:rPr lang="en-US" dirty="0" smtClean="0"/>
              <a:t>For which problems do you lack good solutions?</a:t>
            </a:r>
          </a:p>
          <a:p>
            <a:r>
              <a:rPr lang="en-US" dirty="0" smtClean="0"/>
              <a:t>What are they? (Hint: Keep asking, “Anything else?”)</a:t>
            </a:r>
          </a:p>
          <a:p>
            <a:r>
              <a:rPr lang="en-US" dirty="0" smtClean="0"/>
              <a:t>For each problem ask:</a:t>
            </a:r>
          </a:p>
          <a:p>
            <a:pPr lvl="1">
              <a:buFontTx/>
              <a:buChar char="•"/>
            </a:pPr>
            <a:r>
              <a:rPr lang="en-US" dirty="0" smtClean="0"/>
              <a:t>Why does the problem exist?</a:t>
            </a:r>
          </a:p>
          <a:p>
            <a:pPr lvl="1">
              <a:buFontTx/>
              <a:buChar char="•"/>
            </a:pPr>
            <a:r>
              <a:rPr lang="en-US" dirty="0" smtClean="0"/>
              <a:t>How do you solve it know?</a:t>
            </a:r>
          </a:p>
          <a:p>
            <a:pPr lvl="1">
              <a:buFontTx/>
              <a:buChar char="•"/>
            </a:pPr>
            <a:r>
              <a:rPr lang="en-US" dirty="0" smtClean="0"/>
              <a:t>How would you like to solve it?</a:t>
            </a:r>
          </a:p>
          <a:p>
            <a:r>
              <a:rPr lang="en-US" b="1" dirty="0" smtClean="0"/>
              <a:t>Understanding the User Environment</a:t>
            </a:r>
          </a:p>
          <a:p>
            <a:r>
              <a:rPr lang="en-US" dirty="0" smtClean="0"/>
              <a:t>Who are the users?</a:t>
            </a:r>
          </a:p>
          <a:p>
            <a:r>
              <a:rPr lang="en-US" dirty="0" smtClean="0"/>
              <a:t>What is their educational background?</a:t>
            </a:r>
          </a:p>
          <a:p>
            <a:r>
              <a:rPr lang="en-US" dirty="0" smtClean="0"/>
              <a:t>What is their computer background?</a:t>
            </a:r>
          </a:p>
          <a:p>
            <a:r>
              <a:rPr lang="en-US" dirty="0" smtClean="0"/>
              <a:t>Are users experienced with this type of application?</a:t>
            </a:r>
          </a:p>
          <a:p>
            <a:r>
              <a:rPr lang="en-US" dirty="0" smtClean="0"/>
              <a:t>Which platforms are in use?</a:t>
            </a:r>
          </a:p>
          <a:p>
            <a:r>
              <a:rPr lang="en-US" dirty="0" smtClean="0"/>
              <a:t>What are your plans for future platforms?</a:t>
            </a:r>
          </a:p>
          <a:p>
            <a:r>
              <a:rPr lang="en-US" dirty="0" smtClean="0"/>
              <a:t>What are your expectations for usability for this type of product?</a:t>
            </a:r>
          </a:p>
          <a:p>
            <a:r>
              <a:rPr lang="en-US" dirty="0" smtClean="0"/>
              <a:t>What are your expectations for training time?</a:t>
            </a:r>
          </a:p>
          <a:p>
            <a:r>
              <a:rPr lang="en-US" dirty="0" smtClean="0"/>
              <a:t>What kinds of user help do you need?</a:t>
            </a:r>
          </a:p>
          <a:p>
            <a:r>
              <a:rPr lang="en-US" b="1" dirty="0" smtClean="0"/>
              <a:t>Recap the Understanding</a:t>
            </a:r>
          </a:p>
          <a:p>
            <a:r>
              <a:rPr lang="en-US" dirty="0" smtClean="0"/>
              <a:t>You have told me:</a:t>
            </a:r>
          </a:p>
          <a:p>
            <a:r>
              <a:rPr lang="en-US" dirty="0" smtClean="0"/>
              <a:t>(List customer described problems in your own words.)</a:t>
            </a:r>
          </a:p>
          <a:p>
            <a:pPr lvl="1">
              <a:buFontTx/>
              <a:buChar char="•"/>
            </a:pPr>
            <a:r>
              <a:rPr lang="en-US" dirty="0" smtClean="0"/>
              <a:t> </a:t>
            </a:r>
          </a:p>
          <a:p>
            <a:pPr lvl="1">
              <a:buFontTx/>
              <a:buChar char="•"/>
            </a:pPr>
            <a:r>
              <a:rPr lang="en-US" dirty="0" smtClean="0"/>
              <a:t> </a:t>
            </a:r>
          </a:p>
          <a:p>
            <a:pPr lvl="1">
              <a:buFontTx/>
              <a:buChar char="•"/>
            </a:pPr>
            <a:r>
              <a:rPr lang="en-US" dirty="0" smtClean="0"/>
              <a:t> </a:t>
            </a:r>
          </a:p>
          <a:p>
            <a:r>
              <a:rPr lang="en-US" b="1" dirty="0" smtClean="0"/>
              <a:t>Analyst’s Inputs on Customer’s Problems</a:t>
            </a:r>
          </a:p>
          <a:p>
            <a:r>
              <a:rPr lang="en-US" dirty="0" smtClean="0"/>
              <a:t>(Validate or Invalidate assumptions)</a:t>
            </a:r>
          </a:p>
          <a:p>
            <a:r>
              <a:rPr lang="en-US" dirty="0" smtClean="0"/>
              <a:t>For each problem ask,</a:t>
            </a:r>
          </a:p>
          <a:p>
            <a:pPr lvl="1">
              <a:buFontTx/>
              <a:buChar char="•"/>
            </a:pPr>
            <a:r>
              <a:rPr lang="en-US" dirty="0" smtClean="0"/>
              <a:t>Is this a real problem?</a:t>
            </a:r>
          </a:p>
          <a:p>
            <a:pPr lvl="1">
              <a:buFontTx/>
              <a:buChar char="•"/>
            </a:pPr>
            <a:r>
              <a:rPr lang="en-US" dirty="0" smtClean="0"/>
              <a:t>What are the reasons for the problem?</a:t>
            </a:r>
          </a:p>
          <a:p>
            <a:pPr lvl="1">
              <a:buFontTx/>
              <a:buChar char="•"/>
            </a:pPr>
            <a:r>
              <a:rPr lang="en-US" dirty="0" smtClean="0"/>
              <a:t>How do you currently solve the problem?</a:t>
            </a:r>
          </a:p>
          <a:p>
            <a:pPr lvl="1">
              <a:buFontTx/>
              <a:buChar char="•"/>
            </a:pPr>
            <a:r>
              <a:rPr lang="en-US" dirty="0" smtClean="0"/>
              <a:t>How would you like to solve the problem?</a:t>
            </a:r>
          </a:p>
          <a:p>
            <a:pPr lvl="1">
              <a:buFontTx/>
              <a:buChar char="•"/>
            </a:pPr>
            <a:r>
              <a:rPr lang="en-US" dirty="0" smtClean="0"/>
              <a:t>How would you rank solving these problems in comparison to others you’ve mentioned?</a:t>
            </a:r>
          </a:p>
          <a:p>
            <a:r>
              <a:rPr lang="en-US" b="1" dirty="0" smtClean="0"/>
              <a:t>Assessing Your Solution (if applicable)</a:t>
            </a:r>
          </a:p>
          <a:p>
            <a:r>
              <a:rPr lang="en-US" dirty="0" smtClean="0"/>
              <a:t>What if you could</a:t>
            </a:r>
          </a:p>
          <a:p>
            <a:pPr lvl="1">
              <a:buFontTx/>
              <a:buChar char="•"/>
            </a:pPr>
            <a:r>
              <a:rPr lang="en-US" dirty="0" smtClean="0"/>
              <a:t> </a:t>
            </a:r>
          </a:p>
          <a:p>
            <a:pPr lvl="1">
              <a:buFontTx/>
              <a:buChar char="•"/>
            </a:pPr>
            <a:r>
              <a:rPr lang="en-US" dirty="0" smtClean="0"/>
              <a:t> </a:t>
            </a:r>
          </a:p>
          <a:p>
            <a:r>
              <a:rPr lang="en-US" dirty="0" smtClean="0"/>
              <a:t>How would you rank the importance of these?</a:t>
            </a:r>
          </a:p>
          <a:p>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18</a:t>
            </a:fld>
            <a:endParaRPr lang="vi-VN"/>
          </a:p>
        </p:txBody>
      </p:sp>
    </p:spTree>
    <p:extLst>
      <p:ext uri="{BB962C8B-B14F-4D97-AF65-F5344CB8AC3E}">
        <p14:creationId xmlns:p14="http://schemas.microsoft.com/office/powerpoint/2010/main" val="2161981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a:t>
            </a:r>
            <a:r>
              <a:rPr lang="en-US" baseline="0" dirty="0" smtClean="0"/>
              <a:t>r show sample of FSOFT document as URD and SRS</a:t>
            </a:r>
          </a:p>
          <a:p>
            <a:r>
              <a:rPr lang="en-US" baseline="0" dirty="0" smtClean="0"/>
              <a:t>URD – User requirement</a:t>
            </a:r>
          </a:p>
          <a:p>
            <a:r>
              <a:rPr lang="en-US" baseline="0" dirty="0" smtClean="0"/>
              <a:t>SRS – System requirement</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20</a:t>
            </a:fld>
            <a:endParaRPr lang="vi-VN"/>
          </a:p>
        </p:txBody>
      </p:sp>
    </p:spTree>
    <p:extLst>
      <p:ext uri="{BB962C8B-B14F-4D97-AF65-F5344CB8AC3E}">
        <p14:creationId xmlns:p14="http://schemas.microsoft.com/office/powerpoint/2010/main" val="174953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a:lstStyle/>
          <a:p>
            <a:fld id="{8E89172E-1FF8-4600-B08B-3E6BA78761A8}" type="slidenum">
              <a:rPr lang="en-US" smtClean="0"/>
              <a:pPr/>
              <a:t>22</a:t>
            </a:fld>
            <a:endParaRPr lang="en-US" smtClean="0"/>
          </a:p>
        </p:txBody>
      </p:sp>
      <p:sp>
        <p:nvSpPr>
          <p:cNvPr id="39939" name="Rectangle 11"/>
          <p:cNvSpPr txBox="1">
            <a:spLocks noGrp="1" noChangeArrowheads="1"/>
          </p:cNvSpPr>
          <p:nvPr/>
        </p:nvSpPr>
        <p:spPr bwMode="auto">
          <a:xfrm>
            <a:off x="3887788" y="0"/>
            <a:ext cx="2970212" cy="457200"/>
          </a:xfrm>
          <a:prstGeom prst="rect">
            <a:avLst/>
          </a:prstGeom>
          <a:noFill/>
          <a:ln w="9525">
            <a:noFill/>
            <a:miter lim="800000"/>
            <a:headEnd/>
            <a:tailEnd/>
          </a:ln>
        </p:spPr>
        <p:txBody>
          <a:bodyPr lIns="89730" tIns="44865" rIns="89730" bIns="44865"/>
          <a:lstStyle/>
          <a:p>
            <a:pPr algn="r"/>
            <a:fld id="{CA382747-EB0E-4CF4-BB00-7446FB753CD7}" type="datetime1">
              <a:rPr lang="en-US" sz="1200"/>
              <a:pPr algn="r"/>
              <a:t>10/2/2015</a:t>
            </a:fld>
            <a:endParaRPr lang="en-US" sz="1200"/>
          </a:p>
        </p:txBody>
      </p:sp>
      <p:sp>
        <p:nvSpPr>
          <p:cNvPr id="39940" name="Rectangle 13"/>
          <p:cNvSpPr txBox="1">
            <a:spLocks noGrp="1" noChangeArrowheads="1"/>
          </p:cNvSpPr>
          <p:nvPr/>
        </p:nvSpPr>
        <p:spPr bwMode="auto">
          <a:xfrm>
            <a:off x="3887788" y="8686800"/>
            <a:ext cx="2970212" cy="457200"/>
          </a:xfrm>
          <a:prstGeom prst="rect">
            <a:avLst/>
          </a:prstGeom>
          <a:noFill/>
          <a:ln w="9525">
            <a:noFill/>
            <a:miter lim="800000"/>
            <a:headEnd/>
            <a:tailEnd/>
          </a:ln>
        </p:spPr>
        <p:txBody>
          <a:bodyPr lIns="89730" tIns="44865" rIns="89730" bIns="44865" anchor="b"/>
          <a:lstStyle/>
          <a:p>
            <a:pPr algn="r"/>
            <a:fld id="{A07D650F-C84A-4CE2-A584-C67A2FFF1251}" type="slidenum">
              <a:rPr lang="en-US" sz="1200"/>
              <a:pPr algn="r"/>
              <a:t>22</a:t>
            </a:fld>
            <a:endParaRPr lang="en-US" sz="1200"/>
          </a:p>
        </p:txBody>
      </p:sp>
      <p:sp>
        <p:nvSpPr>
          <p:cNvPr id="399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2" name="Rectangle 3"/>
          <p:cNvSpPr>
            <a:spLocks noGrp="1" noChangeArrowheads="1"/>
          </p:cNvSpPr>
          <p:nvPr>
            <p:ph type="body" idx="1"/>
          </p:nvPr>
        </p:nvSpPr>
        <p:spPr bwMode="auto">
          <a:noFill/>
        </p:spPr>
        <p:txBody>
          <a:bodyPr lIns="89730" tIns="44865" rIns="89730" bIns="44865"/>
          <a:lstStyle/>
          <a:p>
            <a:endParaRPr lang="en-GB" smtClean="0"/>
          </a:p>
        </p:txBody>
      </p:sp>
    </p:spTree>
    <p:extLst>
      <p:ext uri="{BB962C8B-B14F-4D97-AF65-F5344CB8AC3E}">
        <p14:creationId xmlns:p14="http://schemas.microsoft.com/office/powerpoint/2010/main" val="2027701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23</a:t>
            </a:fld>
            <a:endParaRPr lang="vi-VN"/>
          </a:p>
        </p:txBody>
      </p:sp>
    </p:spTree>
    <p:extLst>
      <p:ext uri="{BB962C8B-B14F-4D97-AF65-F5344CB8AC3E}">
        <p14:creationId xmlns:p14="http://schemas.microsoft.com/office/powerpoint/2010/main" val="2766586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Correct</a:t>
            </a:r>
            <a:r>
              <a:rPr lang="en-US" dirty="0" smtClean="0"/>
              <a:t> - This is like motherhood and apple pie. Of course you want the specification to be correct. No one writes a specification that they know is incorrect. We like to say - "Correct and Ever Correcting." The discipline is keeping the specification up to date when you find things that are not correct.</a:t>
            </a:r>
          </a:p>
          <a:p>
            <a:r>
              <a:rPr lang="en-US" u="sng" dirty="0" smtClean="0"/>
              <a:t>Unambiguous</a:t>
            </a:r>
            <a:r>
              <a:rPr lang="en-US" dirty="0" smtClean="0"/>
              <a:t> - An SRS is unambiguous if, and only if, every requirement stated therein has only one interpretation. Again, easier said than done. Spending time on this area prior to releasing the SRS can be a waste of time. But as you find ambiguities - fix them.</a:t>
            </a:r>
          </a:p>
          <a:p>
            <a:r>
              <a:rPr lang="en-US" u="sng" dirty="0" smtClean="0"/>
              <a:t>Complete</a:t>
            </a:r>
            <a:r>
              <a:rPr lang="en-US" dirty="0" smtClean="0"/>
              <a:t> - A simple judge of this is that is should be all that is needed by the software designers to create the software.</a:t>
            </a:r>
          </a:p>
          <a:p>
            <a:r>
              <a:rPr lang="en-US" u="sng" dirty="0" smtClean="0"/>
              <a:t>Consistent</a:t>
            </a:r>
            <a:r>
              <a:rPr lang="en-US" dirty="0" smtClean="0"/>
              <a:t> - The SRS should be consistent within itself and consistent to its reference documents. If you call an input "Start and Stop" in one place, don't call it "Start/Stop" in another.</a:t>
            </a:r>
          </a:p>
          <a:p>
            <a:r>
              <a:rPr lang="en-US" u="sng" dirty="0" smtClean="0"/>
              <a:t>Verifiable</a:t>
            </a:r>
            <a:r>
              <a:rPr lang="en-US" dirty="0" smtClean="0"/>
              <a:t> - Don't put in requirements like - "It should provide the user a fast response." Another of my favorites is - "The system should never crash." Instead, provide a quantitative requirement like: "Every key stroke should provide a user response within 100 milliseconds." </a:t>
            </a:r>
          </a:p>
          <a:p>
            <a:r>
              <a:rPr lang="en-US" u="sng" dirty="0" smtClean="0"/>
              <a:t>Traceable</a:t>
            </a:r>
            <a:r>
              <a:rPr lang="en-US" dirty="0" smtClean="0"/>
              <a:t> - Often, this is not important in a non-politicized environment. However, in most organizations, it is sometimes useful to connect the requirements in the SRS to a higher level document. Why do we need this requirement?</a:t>
            </a:r>
          </a:p>
          <a:p>
            <a:endParaRPr lang="en-US" dirty="0"/>
          </a:p>
        </p:txBody>
      </p:sp>
      <p:sp>
        <p:nvSpPr>
          <p:cNvPr id="4" name="Slide Number Placeholder 3"/>
          <p:cNvSpPr>
            <a:spLocks noGrp="1"/>
          </p:cNvSpPr>
          <p:nvPr>
            <p:ph type="sldNum" sz="quarter" idx="10"/>
          </p:nvPr>
        </p:nvSpPr>
        <p:spPr/>
        <p:txBody>
          <a:bodyPr/>
          <a:lstStyle/>
          <a:p>
            <a:fld id="{9E0343B2-3DFC-4641-9330-9B87D7690D2E}" type="slidenum">
              <a:rPr lang="en-US" smtClean="0"/>
              <a:pPr/>
              <a:t>24</a:t>
            </a:fld>
            <a:endParaRPr lang="en-US"/>
          </a:p>
        </p:txBody>
      </p:sp>
    </p:spTree>
    <p:extLst>
      <p:ext uri="{BB962C8B-B14F-4D97-AF65-F5344CB8AC3E}">
        <p14:creationId xmlns:p14="http://schemas.microsoft.com/office/powerpoint/2010/main" val="3455472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a:t>
            </a:r>
            <a:r>
              <a:rPr lang="en-US" baseline="0" dirty="0" smtClean="0"/>
              <a:t>r show sample of FSOFT document as URD and SRS</a:t>
            </a:r>
          </a:p>
          <a:p>
            <a:r>
              <a:rPr lang="en-US" baseline="0" dirty="0" smtClean="0"/>
              <a:t>URD – User requirement</a:t>
            </a:r>
          </a:p>
          <a:p>
            <a:r>
              <a:rPr lang="en-US" baseline="0" dirty="0" smtClean="0"/>
              <a:t>SRS – System requirement</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25</a:t>
            </a:fld>
            <a:endParaRPr lang="vi-VN"/>
          </a:p>
        </p:txBody>
      </p:sp>
    </p:spTree>
    <p:extLst>
      <p:ext uri="{BB962C8B-B14F-4D97-AF65-F5344CB8AC3E}">
        <p14:creationId xmlns:p14="http://schemas.microsoft.com/office/powerpoint/2010/main" val="3894028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228600" indent="-228600">
              <a:buAutoNum type="arabicPeriod"/>
            </a:pPr>
            <a:r>
              <a:rPr lang="en-US" baseline="0" dirty="0" smtClean="0"/>
              <a:t>Validity check</a:t>
            </a:r>
          </a:p>
          <a:p>
            <a:pPr marL="685800" lvl="1" indent="-228600">
              <a:buAutoNum type="arabicPeriod"/>
            </a:pPr>
            <a:r>
              <a:rPr lang="en-US" dirty="0" smtClean="0"/>
              <a:t>A user may think that a system is needed to perform certain functions. However, further thought and analysis may identify additional or different functions that are required. Systems have diverse stakeholders with distinct needs and any set of requirements is inevitably a compromise across the stakeholder community.</a:t>
            </a:r>
          </a:p>
          <a:p>
            <a:pPr marL="685800" lvl="1" indent="-228600">
              <a:buAutoNum type="arabicPeriod"/>
            </a:pPr>
            <a:r>
              <a:rPr lang="en-US" b="1" u="sng" dirty="0" smtClean="0">
                <a:solidFill>
                  <a:srgbClr val="FFFF00"/>
                </a:solidFill>
              </a:rPr>
              <a:t>Does the system provide RIGHT functionalities as customer’s NEED?</a:t>
            </a: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Consistency check</a:t>
            </a:r>
          </a:p>
          <a:p>
            <a:pPr marL="685800" lvl="1" indent="-228600">
              <a:buAutoNum type="arabicPeriod"/>
            </a:pPr>
            <a:r>
              <a:rPr lang="en-US" dirty="0" smtClean="0"/>
              <a:t>Requirements in the document should not conflict. That is, there should be no contradictory constraints or descriptions of the same system function.</a:t>
            </a:r>
          </a:p>
          <a:p>
            <a:pPr marL="685800" lvl="1" indent="-228600">
              <a:buAutoNum type="arabicPeriod"/>
            </a:pPr>
            <a:r>
              <a:rPr lang="en-US" b="1" u="sng" dirty="0" smtClean="0">
                <a:solidFill>
                  <a:srgbClr val="FFFF00"/>
                </a:solidFill>
              </a:rPr>
              <a:t>Is there any requirement CONFLICT?</a:t>
            </a: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Completeness check</a:t>
            </a:r>
          </a:p>
          <a:p>
            <a:pPr marL="685800" lvl="1" indent="-228600">
              <a:buAutoNum type="arabicPeriod"/>
            </a:pPr>
            <a:r>
              <a:rPr lang="en-US" dirty="0" smtClean="0"/>
              <a:t>The requirements document should include requirements which define all functions, and constraints intended by the system user.</a:t>
            </a:r>
          </a:p>
          <a:p>
            <a:pPr marL="685800" lvl="1" indent="-228600">
              <a:buAutoNum type="arabicPeriod"/>
            </a:pPr>
            <a:r>
              <a:rPr lang="en-US" b="1" u="sng" dirty="0" smtClean="0">
                <a:solidFill>
                  <a:srgbClr val="FFFF00"/>
                </a:solidFill>
              </a:rPr>
              <a:t>Are all functions required by customer INCLUDED?</a:t>
            </a:r>
          </a:p>
          <a:p>
            <a:pPr marL="685800" lvl="1" indent="-228600">
              <a:buAutoNum type="arabicPeriod"/>
            </a:pPr>
            <a:r>
              <a:rPr lang="en-US" b="1" u="sng" dirty="0" smtClean="0">
                <a:solidFill>
                  <a:srgbClr val="FFFF00"/>
                </a:solidFill>
              </a:rPr>
              <a:t>Is there any common checklists that you can use?</a:t>
            </a:r>
            <a:endParaRPr lang="en-US" u="sng" baseline="0" dirty="0" smtClean="0"/>
          </a:p>
          <a:p>
            <a:pPr marL="228600" indent="-228600">
              <a:buAutoNum type="arabicPeriod"/>
            </a:pPr>
            <a:endParaRPr lang="en-US" baseline="0" dirty="0" smtClean="0"/>
          </a:p>
          <a:p>
            <a:pPr marL="228600" indent="-228600">
              <a:buAutoNum type="arabicPeriod"/>
            </a:pPr>
            <a:r>
              <a:rPr lang="en-US" baseline="0" dirty="0" smtClean="0"/>
              <a:t>Realism check</a:t>
            </a:r>
          </a:p>
          <a:p>
            <a:pPr marL="685800" lvl="1" indent="-228600">
              <a:buAutoNum type="arabicPeriod"/>
            </a:pPr>
            <a:r>
              <a:rPr lang="en-US" dirty="0" smtClean="0"/>
              <a:t>Using knowledge of existing technology, the requirement should be checked to ensure that they could actually be implemented. These checks should also take account of the budget and schedule for the system development.</a:t>
            </a:r>
          </a:p>
          <a:p>
            <a:pPr marL="685800" lvl="1" indent="-228600">
              <a:buAutoNum type="arabicPeriod"/>
            </a:pPr>
            <a:r>
              <a:rPr lang="en-US" b="1" u="sng" dirty="0" smtClean="0">
                <a:solidFill>
                  <a:srgbClr val="FFFF00"/>
                </a:solidFill>
              </a:rPr>
              <a:t>Can requirement be IMPLEMENTED with given available budget and technology?</a:t>
            </a:r>
            <a:endParaRPr lang="en-US" u="sng" baseline="0" dirty="0" smtClean="0"/>
          </a:p>
          <a:p>
            <a:pPr marL="228600" indent="-228600">
              <a:buAutoNum type="arabicPeriod"/>
            </a:pPr>
            <a:endParaRPr lang="en-US" baseline="0" dirty="0" smtClean="0"/>
          </a:p>
          <a:p>
            <a:pPr marL="228600" indent="-228600">
              <a:buAutoNum type="arabicPeriod"/>
            </a:pPr>
            <a:r>
              <a:rPr lang="en-US" baseline="0" dirty="0" smtClean="0"/>
              <a:t>Verifiability check (in FSOFT process ~ acceptance criteria – a part in SRS)</a:t>
            </a:r>
          </a:p>
          <a:p>
            <a:pPr marL="685800" lvl="1" indent="-228600">
              <a:buAutoNum type="arabicPeriod"/>
            </a:pPr>
            <a:r>
              <a:rPr lang="en-US" dirty="0" smtClean="0"/>
              <a:t>To reduce the potential for dispute between customer and contractor, system requirements should always be written so that t hey are verifiable. This means that you should be able to write a set of tests that can demonstrate that the delivered system meets each specified requirement.</a:t>
            </a:r>
          </a:p>
          <a:p>
            <a:pPr marL="685800" lvl="1" indent="-228600">
              <a:buAutoNum type="arabicPeriod"/>
            </a:pPr>
            <a:r>
              <a:rPr lang="en-US" b="1" u="sng" dirty="0" smtClean="0">
                <a:solidFill>
                  <a:srgbClr val="FFFF00"/>
                </a:solidFill>
              </a:rPr>
              <a:t>Can requirement be TESTED?</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27</a:t>
            </a:fld>
            <a:endParaRPr lang="vi-VN"/>
          </a:p>
        </p:txBody>
      </p:sp>
    </p:spTree>
    <p:extLst>
      <p:ext uri="{BB962C8B-B14F-4D97-AF65-F5344CB8AC3E}">
        <p14:creationId xmlns:p14="http://schemas.microsoft.com/office/powerpoint/2010/main" val="4026030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28</a:t>
            </a:fld>
            <a:endParaRPr lang="vi-VN"/>
          </a:p>
        </p:txBody>
      </p:sp>
    </p:spTree>
    <p:extLst>
      <p:ext uri="{BB962C8B-B14F-4D97-AF65-F5344CB8AC3E}">
        <p14:creationId xmlns:p14="http://schemas.microsoft.com/office/powerpoint/2010/main" val="4161354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a:t>
            </a:r>
            <a:r>
              <a:rPr lang="en-US" baseline="0" dirty="0" smtClean="0"/>
              <a:t> show sample of RMS here and introduce overview about this document.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29</a:t>
            </a:fld>
            <a:endParaRPr lang="vi-VN"/>
          </a:p>
        </p:txBody>
      </p:sp>
    </p:spTree>
    <p:extLst>
      <p:ext uri="{BB962C8B-B14F-4D97-AF65-F5344CB8AC3E}">
        <p14:creationId xmlns:p14="http://schemas.microsoft.com/office/powerpoint/2010/main" val="145116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a:t>
            </a:r>
            <a:r>
              <a:rPr lang="en-US" baseline="0" dirty="0" smtClean="0"/>
              <a:t> show sample of RMS here and introduce overview about this document.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30</a:t>
            </a:fld>
            <a:endParaRPr lang="vi-VN"/>
          </a:p>
        </p:txBody>
      </p:sp>
    </p:spTree>
    <p:extLst>
      <p:ext uri="{BB962C8B-B14F-4D97-AF65-F5344CB8AC3E}">
        <p14:creationId xmlns:p14="http://schemas.microsoft.com/office/powerpoint/2010/main" val="173434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ja-JP" smtClean="0"/>
              <a:t>Question: when do you need to define requirements?</a:t>
            </a:r>
          </a:p>
          <a:p>
            <a:pPr eaLnBrk="1" hangingPunct="1"/>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DFBC85-9A31-442D-A566-17811E6C6011}" type="slidenum">
              <a:rPr lang="vi-VN" smtClean="0">
                <a:latin typeface="Arial" charset="0"/>
                <a:cs typeface="Arial" charset="0"/>
              </a:rPr>
              <a:pPr/>
              <a:t>4</a:t>
            </a:fld>
            <a:endParaRPr lang="vi-VN" smtClean="0">
              <a:latin typeface="Arial" charset="0"/>
              <a:cs typeface="Arial" charset="0"/>
            </a:endParaRPr>
          </a:p>
        </p:txBody>
      </p:sp>
    </p:spTree>
    <p:extLst>
      <p:ext uri="{BB962C8B-B14F-4D97-AF65-F5344CB8AC3E}">
        <p14:creationId xmlns:p14="http://schemas.microsoft.com/office/powerpoint/2010/main" val="2453240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31</a:t>
            </a:fld>
            <a:endParaRPr lang="vi-VN"/>
          </a:p>
        </p:txBody>
      </p:sp>
    </p:spTree>
    <p:extLst>
      <p:ext uri="{BB962C8B-B14F-4D97-AF65-F5344CB8AC3E}">
        <p14:creationId xmlns:p14="http://schemas.microsoft.com/office/powerpoint/2010/main" val="1029095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auto">
              <a:spcBef>
                <a:spcPts val="0"/>
              </a:spcBef>
              <a:spcAft>
                <a:spcPts val="0"/>
              </a:spcAft>
              <a:defRPr/>
            </a:pPr>
            <a:r>
              <a:rPr lang="en-GB" sz="2400" b="1" dirty="0" smtClean="0"/>
              <a:t>Key point</a:t>
            </a:r>
          </a:p>
          <a:p>
            <a:pPr fontAlgn="auto">
              <a:spcBef>
                <a:spcPts val="0"/>
              </a:spcBef>
              <a:spcAft>
                <a:spcPts val="0"/>
              </a:spcAft>
              <a:defRPr/>
            </a:pPr>
            <a:r>
              <a:rPr lang="en-GB" sz="2400" dirty="0" smtClean="0"/>
              <a:t>System modelling helps the analyst to understand the functionality of the system and models are used to communicate with customers.</a:t>
            </a:r>
          </a:p>
          <a:p>
            <a:pPr fontAlgn="auto">
              <a:spcBef>
                <a:spcPts val="0"/>
              </a:spcBef>
              <a:spcAft>
                <a:spcPts val="0"/>
              </a:spcAft>
              <a:defRPr/>
            </a:pPr>
            <a:r>
              <a:rPr lang="en-GB" sz="2400" dirty="0" smtClean="0"/>
              <a:t>Different models present the system from different perspectives</a:t>
            </a:r>
          </a:p>
          <a:p>
            <a:pPr lvl="1" fontAlgn="auto">
              <a:spcBef>
                <a:spcPts val="0"/>
              </a:spcBef>
              <a:spcAft>
                <a:spcPts val="0"/>
              </a:spcAft>
              <a:defRPr/>
            </a:pPr>
            <a:r>
              <a:rPr lang="en-GB" sz="2000" dirty="0" smtClean="0"/>
              <a:t>External perspective showing the system’s context or environment;</a:t>
            </a:r>
          </a:p>
          <a:p>
            <a:pPr lvl="1" fontAlgn="auto">
              <a:spcBef>
                <a:spcPts val="0"/>
              </a:spcBef>
              <a:spcAft>
                <a:spcPts val="0"/>
              </a:spcAft>
              <a:defRPr/>
            </a:pPr>
            <a:r>
              <a:rPr lang="en-GB" sz="2000" dirty="0" smtClean="0"/>
              <a:t>Behavioural perspective showing the behaviour of the system;</a:t>
            </a:r>
          </a:p>
          <a:p>
            <a:pPr lvl="1" fontAlgn="auto">
              <a:spcBef>
                <a:spcPts val="0"/>
              </a:spcBef>
              <a:spcAft>
                <a:spcPts val="0"/>
              </a:spcAft>
              <a:defRPr/>
            </a:pPr>
            <a:r>
              <a:rPr lang="en-GB" sz="2000" dirty="0" smtClean="0"/>
              <a:t>Structural perspective showing the system or data architecture.</a:t>
            </a:r>
          </a:p>
          <a:p>
            <a:pPr fontAlgn="auto">
              <a:spcBef>
                <a:spcPts val="0"/>
              </a:spcBef>
              <a:spcAft>
                <a:spcPts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36</a:t>
            </a:fld>
            <a:endParaRPr lang="vi-VN"/>
          </a:p>
        </p:txBody>
      </p:sp>
    </p:spTree>
    <p:extLst>
      <p:ext uri="{BB962C8B-B14F-4D97-AF65-F5344CB8AC3E}">
        <p14:creationId xmlns:p14="http://schemas.microsoft.com/office/powerpoint/2010/main" val="3866390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is why we</a:t>
            </a:r>
            <a:r>
              <a:rPr lang="en-US" baseline="0" dirty="0" smtClean="0"/>
              <a:t> need common way to model requirement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37</a:t>
            </a:fld>
            <a:endParaRPr lang="vi-VN"/>
          </a:p>
        </p:txBody>
      </p:sp>
    </p:spTree>
    <p:extLst>
      <p:ext uri="{BB962C8B-B14F-4D97-AF65-F5344CB8AC3E}">
        <p14:creationId xmlns:p14="http://schemas.microsoft.com/office/powerpoint/2010/main" val="457077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the way</a:t>
            </a:r>
            <a:r>
              <a:rPr lang="en-US" baseline="0" dirty="0" smtClean="0"/>
              <a:t> of developing of OOA, we only introduce detail about Use case</a:t>
            </a:r>
          </a:p>
          <a:p>
            <a:r>
              <a:rPr lang="en-US" sz="1200" b="1" kern="1200" baseline="0" dirty="0" smtClean="0">
                <a:solidFill>
                  <a:schemeClr val="tx1"/>
                </a:solidFill>
                <a:latin typeface="+mn-lt"/>
                <a:ea typeface="+mn-ea"/>
                <a:cs typeface="+mn-cs"/>
              </a:rPr>
              <a:t>The Dynamic (Behavioral) Model</a:t>
            </a:r>
          </a:p>
          <a:p>
            <a:r>
              <a:rPr lang="en-US" sz="1200" b="1" kern="1200" baseline="0" dirty="0" smtClean="0">
                <a:solidFill>
                  <a:schemeClr val="tx1"/>
                </a:solidFill>
                <a:latin typeface="+mn-lt"/>
                <a:ea typeface="+mn-ea"/>
                <a:cs typeface="+mn-cs"/>
              </a:rPr>
              <a:t>The Static (Structural) Model</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38</a:t>
            </a:fld>
            <a:endParaRPr lang="vi-VN"/>
          </a:p>
        </p:txBody>
      </p:sp>
    </p:spTree>
    <p:extLst>
      <p:ext uri="{BB962C8B-B14F-4D97-AF65-F5344CB8AC3E}">
        <p14:creationId xmlns:p14="http://schemas.microsoft.com/office/powerpoint/2010/main" val="222894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use case is a use to which the system will be put as someone or something interacts with it. The description of the use case should describe the series of steps that take place during the interaction and include different ways that this interaction could play out.\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39</a:t>
            </a:fld>
            <a:endParaRPr lang="vi-VN"/>
          </a:p>
        </p:txBody>
      </p:sp>
    </p:spTree>
    <p:extLst>
      <p:ext uri="{BB962C8B-B14F-4D97-AF65-F5344CB8AC3E}">
        <p14:creationId xmlns:p14="http://schemas.microsoft.com/office/powerpoint/2010/main" val="571662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40</a:t>
            </a:fld>
            <a:endParaRPr lang="vi-VN"/>
          </a:p>
        </p:txBody>
      </p:sp>
    </p:spTree>
    <p:extLst>
      <p:ext uri="{BB962C8B-B14F-4D97-AF65-F5344CB8AC3E}">
        <p14:creationId xmlns:p14="http://schemas.microsoft.com/office/powerpoint/2010/main" val="2893850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spcBef>
                <a:spcPct val="35000"/>
              </a:spcBef>
              <a:buSzPct val="80000"/>
            </a:pPr>
            <a:r>
              <a:rPr lang="en-US" b="1" dirty="0" smtClean="0"/>
              <a:t>Use case definition</a:t>
            </a:r>
          </a:p>
          <a:p>
            <a:pPr lvl="1">
              <a:spcBef>
                <a:spcPct val="35000"/>
              </a:spcBef>
              <a:buSzPct val="80000"/>
            </a:pPr>
            <a:r>
              <a:rPr lang="en-US" dirty="0" smtClean="0"/>
              <a:t>An abstraction of a set of sequences of actions that yields some functionality</a:t>
            </a:r>
          </a:p>
          <a:p>
            <a:pPr lvl="1">
              <a:spcBef>
                <a:spcPts val="744"/>
              </a:spcBef>
              <a:buSzPct val="80000"/>
            </a:pPr>
            <a:r>
              <a:rPr lang="en-US" dirty="0" smtClean="0"/>
              <a:t>Represents some </a:t>
            </a:r>
            <a:r>
              <a:rPr lang="en-US" u="sng" dirty="0" smtClean="0"/>
              <a:t>user-visible</a:t>
            </a:r>
            <a:r>
              <a:rPr lang="en-US" dirty="0" smtClean="0"/>
              <a:t> function.</a:t>
            </a:r>
          </a:p>
          <a:p>
            <a:pPr lvl="1">
              <a:spcBef>
                <a:spcPts val="744"/>
              </a:spcBef>
              <a:buSzPct val="80000"/>
            </a:pPr>
            <a:r>
              <a:rPr lang="en-US" dirty="0" smtClean="0"/>
              <a:t>Always initiated by an “actor”</a:t>
            </a:r>
          </a:p>
          <a:p>
            <a:pPr lvl="1">
              <a:spcBef>
                <a:spcPts val="744"/>
              </a:spcBef>
              <a:buSzPct val="80000"/>
            </a:pPr>
            <a:r>
              <a:rPr lang="en-US" dirty="0" smtClean="0"/>
              <a:t>Describes the interaction between the actors and the system for a system function</a:t>
            </a:r>
          </a:p>
          <a:p>
            <a:pPr lvl="1">
              <a:spcBef>
                <a:spcPts val="744"/>
              </a:spcBef>
              <a:buSzPct val="80000"/>
            </a:pPr>
            <a:r>
              <a:rPr lang="en-US" dirty="0" smtClean="0"/>
              <a:t>Achieves a discrete goal for the actor</a:t>
            </a:r>
          </a:p>
          <a:p>
            <a:pPr>
              <a:spcBef>
                <a:spcPts val="736"/>
              </a:spcBef>
              <a:buSzPct val="80000"/>
            </a:pPr>
            <a:r>
              <a:rPr lang="en-US" b="1" dirty="0" smtClean="0"/>
              <a:t>Finding use cases</a:t>
            </a:r>
          </a:p>
          <a:p>
            <a:pPr lvl="1">
              <a:spcBef>
                <a:spcPts val="736"/>
              </a:spcBef>
              <a:buSzPct val="80000"/>
            </a:pPr>
            <a:r>
              <a:rPr lang="en-US" dirty="0" smtClean="0"/>
              <a:t>What functions does the system perform?</a:t>
            </a:r>
          </a:p>
          <a:p>
            <a:pPr lvl="1">
              <a:spcBef>
                <a:spcPts val="736"/>
              </a:spcBef>
              <a:buSzPct val="80000"/>
            </a:pPr>
            <a:r>
              <a:rPr lang="en-US" dirty="0" smtClean="0"/>
              <a:t>What functions do the “actors” require?</a:t>
            </a:r>
          </a:p>
          <a:p>
            <a:pPr lvl="1">
              <a:spcBef>
                <a:spcPts val="736"/>
              </a:spcBef>
              <a:buSzPct val="80000"/>
            </a:pPr>
            <a:r>
              <a:rPr lang="en-US" dirty="0" smtClean="0"/>
              <a:t>What input/output does the system need?</a:t>
            </a:r>
          </a:p>
          <a:p>
            <a:pPr lvl="1">
              <a:spcBef>
                <a:spcPts val="736"/>
              </a:spcBef>
              <a:buSzPct val="80000"/>
            </a:pPr>
            <a:r>
              <a:rPr lang="en-US" dirty="0" smtClean="0"/>
              <a:t>What </a:t>
            </a:r>
            <a:r>
              <a:rPr lang="en-US" b="1" u="sng" dirty="0" smtClean="0">
                <a:solidFill>
                  <a:srgbClr val="2276AA"/>
                </a:solidFill>
              </a:rPr>
              <a:t>verbs</a:t>
            </a:r>
            <a:r>
              <a:rPr lang="en-US" dirty="0" smtClean="0"/>
              <a:t> are used to describe the system?</a:t>
            </a:r>
          </a:p>
          <a:p>
            <a:pPr lvl="2">
              <a:spcBef>
                <a:spcPts val="644"/>
              </a:spcBef>
            </a:pPr>
            <a:r>
              <a:rPr lang="en-US" dirty="0" smtClean="0"/>
              <a:t>The Reservation Clerk </a:t>
            </a:r>
            <a:r>
              <a:rPr lang="en-US" u="sng" dirty="0" smtClean="0">
                <a:solidFill>
                  <a:srgbClr val="2276AA"/>
                </a:solidFill>
              </a:rPr>
              <a:t>makes a booking </a:t>
            </a:r>
            <a:r>
              <a:rPr lang="en-US" dirty="0" smtClean="0"/>
              <a:t>using the system, based on the... </a:t>
            </a:r>
          </a:p>
          <a:p>
            <a:pPr lvl="2">
              <a:spcBef>
                <a:spcPts val="644"/>
              </a:spcBef>
            </a:pPr>
            <a:r>
              <a:rPr lang="en-US" dirty="0" smtClean="0"/>
              <a:t>The Airport Manager can </a:t>
            </a:r>
            <a:r>
              <a:rPr lang="en-US" u="sng" dirty="0" smtClean="0">
                <a:solidFill>
                  <a:srgbClr val="2276AA"/>
                </a:solidFill>
              </a:rPr>
              <a:t>make an entry for a new flight</a:t>
            </a:r>
            <a:r>
              <a:rPr lang="en-US" dirty="0" smtClean="0"/>
              <a:t>. He can also </a:t>
            </a:r>
            <a:r>
              <a:rPr lang="en-US" u="sng" dirty="0" smtClean="0">
                <a:solidFill>
                  <a:srgbClr val="2276AA"/>
                </a:solidFill>
              </a:rPr>
              <a:t>modify flight details </a:t>
            </a:r>
            <a:r>
              <a:rPr lang="en-US" dirty="0" smtClean="0"/>
              <a:t>...</a:t>
            </a:r>
          </a:p>
          <a:p>
            <a:r>
              <a:rPr lang="en-US" b="1" dirty="0" smtClean="0"/>
              <a:t>Actor</a:t>
            </a:r>
          </a:p>
          <a:p>
            <a:pPr lvl="1">
              <a:spcBef>
                <a:spcPts val="736"/>
              </a:spcBef>
              <a:buSzPct val="80000"/>
            </a:pPr>
            <a:r>
              <a:rPr lang="en-US" dirty="0" smtClean="0"/>
              <a:t>A role that interacts with the system</a:t>
            </a:r>
          </a:p>
          <a:p>
            <a:pPr lvl="1">
              <a:spcBef>
                <a:spcPts val="736"/>
              </a:spcBef>
              <a:buSzPct val="80000"/>
            </a:pPr>
            <a:r>
              <a:rPr lang="en-US" dirty="0" smtClean="0"/>
              <a:t>Represents a role, </a:t>
            </a:r>
            <a:r>
              <a:rPr lang="en-US" u="sng" dirty="0" smtClean="0"/>
              <a:t>not individuals</a:t>
            </a:r>
          </a:p>
          <a:p>
            <a:pPr lvl="2">
              <a:spcBef>
                <a:spcPts val="736"/>
              </a:spcBef>
              <a:buSzPct val="80000"/>
            </a:pPr>
            <a:r>
              <a:rPr lang="en-US" dirty="0" smtClean="0"/>
              <a:t>can be a person, a device, or another system</a:t>
            </a:r>
          </a:p>
          <a:p>
            <a:pPr lvl="1">
              <a:spcBef>
                <a:spcPts val="736"/>
              </a:spcBef>
              <a:buSzPct val="80000"/>
            </a:pPr>
            <a:r>
              <a:rPr lang="en-US" dirty="0" smtClean="0"/>
              <a:t>Communicate with the system by sending, receiving messages</a:t>
            </a:r>
          </a:p>
          <a:p>
            <a:pPr lvl="1">
              <a:spcBef>
                <a:spcPts val="736"/>
              </a:spcBef>
              <a:buSzPct val="80000"/>
            </a:pPr>
            <a:r>
              <a:rPr lang="en-US" dirty="0" smtClean="0"/>
              <a:t>May participate in many use cases; a use case may have several actors participating in it</a:t>
            </a:r>
          </a:p>
          <a:p>
            <a:r>
              <a:rPr lang="en-US" b="1" dirty="0" smtClean="0"/>
              <a:t>Finding actors</a:t>
            </a:r>
          </a:p>
          <a:p>
            <a:pPr lvl="1">
              <a:spcBef>
                <a:spcPts val="736"/>
              </a:spcBef>
              <a:buSzPct val="80000"/>
            </a:pPr>
            <a:r>
              <a:rPr lang="en-US" dirty="0" smtClean="0"/>
              <a:t>Who uses the main functionality of the system?</a:t>
            </a:r>
          </a:p>
          <a:p>
            <a:pPr lvl="1">
              <a:spcBef>
                <a:spcPts val="736"/>
              </a:spcBef>
              <a:buSzPct val="80000"/>
            </a:pPr>
            <a:r>
              <a:rPr lang="en-US" dirty="0" smtClean="0"/>
              <a:t>Which hardware devices the system needs to handle?</a:t>
            </a:r>
          </a:p>
          <a:p>
            <a:pPr lvl="1">
              <a:spcBef>
                <a:spcPts val="736"/>
              </a:spcBef>
              <a:buSzPct val="80000"/>
            </a:pPr>
            <a:r>
              <a:rPr lang="en-US" dirty="0" smtClean="0"/>
              <a:t>Which other external systems does the system need to interact with?</a:t>
            </a:r>
          </a:p>
          <a:p>
            <a:pPr lvl="1">
              <a:spcBef>
                <a:spcPts val="736"/>
              </a:spcBef>
              <a:buSzPct val="80000"/>
            </a:pPr>
            <a:r>
              <a:rPr lang="en-US" dirty="0" smtClean="0"/>
              <a:t>Identify </a:t>
            </a:r>
            <a:r>
              <a:rPr lang="en-US" b="1" u="sng" dirty="0" smtClean="0">
                <a:solidFill>
                  <a:srgbClr val="2276AA"/>
                </a:solidFill>
              </a:rPr>
              <a:t>nouns</a:t>
            </a:r>
            <a:r>
              <a:rPr lang="en-US" dirty="0" smtClean="0">
                <a:solidFill>
                  <a:srgbClr val="2276AA"/>
                </a:solidFill>
              </a:rPr>
              <a:t>/</a:t>
            </a:r>
            <a:r>
              <a:rPr lang="en-US" b="1" u="sng" dirty="0" smtClean="0">
                <a:solidFill>
                  <a:srgbClr val="2276AA"/>
                </a:solidFill>
              </a:rPr>
              <a:t>subjects</a:t>
            </a:r>
            <a:r>
              <a:rPr lang="en-US" b="1" dirty="0" smtClean="0">
                <a:solidFill>
                  <a:srgbClr val="800000"/>
                </a:solidFill>
              </a:rPr>
              <a:t> </a:t>
            </a:r>
            <a:r>
              <a:rPr lang="en-US" dirty="0" smtClean="0"/>
              <a:t>used to describe the system</a:t>
            </a:r>
          </a:p>
          <a:p>
            <a:pPr lvl="2">
              <a:spcBef>
                <a:spcPts val="644"/>
              </a:spcBef>
            </a:pPr>
            <a:r>
              <a:rPr lang="en-US" dirty="0" smtClean="0"/>
              <a:t>The </a:t>
            </a:r>
            <a:r>
              <a:rPr lang="en-US" u="sng" dirty="0" smtClean="0">
                <a:solidFill>
                  <a:srgbClr val="2276AA"/>
                </a:solidFill>
              </a:rPr>
              <a:t>Reservation Clerk</a:t>
            </a:r>
            <a:r>
              <a:rPr lang="en-US" dirty="0" smtClean="0">
                <a:solidFill>
                  <a:srgbClr val="2276AA"/>
                </a:solidFill>
              </a:rPr>
              <a:t> </a:t>
            </a:r>
            <a:r>
              <a:rPr lang="en-US" dirty="0" smtClean="0"/>
              <a:t>makes a booking using the system, based on the... </a:t>
            </a:r>
          </a:p>
          <a:p>
            <a:pPr lvl="1">
              <a:spcBef>
                <a:spcPts val="644"/>
              </a:spcBef>
            </a:pPr>
            <a:r>
              <a:rPr lang="en-US" dirty="0" smtClean="0"/>
              <a:t>A </a:t>
            </a:r>
            <a:r>
              <a:rPr lang="en-US" u="sng" dirty="0" smtClean="0">
                <a:solidFill>
                  <a:srgbClr val="2276AA"/>
                </a:solidFill>
              </a:rPr>
              <a:t>user</a:t>
            </a:r>
            <a:r>
              <a:rPr lang="en-US" dirty="0" smtClean="0"/>
              <a:t> must login in order to save his itinerary</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41</a:t>
            </a:fld>
            <a:endParaRPr lang="vi-VN"/>
          </a:p>
        </p:txBody>
      </p:sp>
    </p:spTree>
    <p:extLst>
      <p:ext uri="{BB962C8B-B14F-4D97-AF65-F5344CB8AC3E}">
        <p14:creationId xmlns:p14="http://schemas.microsoft.com/office/powerpoint/2010/main" val="1962099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spcBef>
                <a:spcPct val="35000"/>
              </a:spcBef>
              <a:buSzPct val="80000"/>
            </a:pPr>
            <a:r>
              <a:rPr lang="en-US" b="1" dirty="0" smtClean="0"/>
              <a:t>Use case definition</a:t>
            </a:r>
          </a:p>
          <a:p>
            <a:pPr lvl="1">
              <a:spcBef>
                <a:spcPct val="35000"/>
              </a:spcBef>
              <a:buSzPct val="80000"/>
            </a:pPr>
            <a:r>
              <a:rPr lang="en-US" dirty="0" smtClean="0"/>
              <a:t>An abstraction of a set of sequences of actions that yields some functionality</a:t>
            </a:r>
          </a:p>
          <a:p>
            <a:pPr lvl="1">
              <a:spcBef>
                <a:spcPts val="744"/>
              </a:spcBef>
              <a:buSzPct val="80000"/>
            </a:pPr>
            <a:r>
              <a:rPr lang="en-US" dirty="0" smtClean="0"/>
              <a:t>Represents some </a:t>
            </a:r>
            <a:r>
              <a:rPr lang="en-US" u="sng" dirty="0" smtClean="0"/>
              <a:t>user-visible</a:t>
            </a:r>
            <a:r>
              <a:rPr lang="en-US" dirty="0" smtClean="0"/>
              <a:t> function.</a:t>
            </a:r>
          </a:p>
          <a:p>
            <a:pPr lvl="1">
              <a:spcBef>
                <a:spcPts val="744"/>
              </a:spcBef>
              <a:buSzPct val="80000"/>
            </a:pPr>
            <a:r>
              <a:rPr lang="en-US" dirty="0" smtClean="0"/>
              <a:t>Always initiated by an “actor”</a:t>
            </a:r>
          </a:p>
          <a:p>
            <a:pPr lvl="1">
              <a:spcBef>
                <a:spcPts val="744"/>
              </a:spcBef>
              <a:buSzPct val="80000"/>
            </a:pPr>
            <a:r>
              <a:rPr lang="en-US" dirty="0" smtClean="0"/>
              <a:t>Describes the interaction between the actors and the system for a system function</a:t>
            </a:r>
          </a:p>
          <a:p>
            <a:pPr lvl="1">
              <a:spcBef>
                <a:spcPts val="744"/>
              </a:spcBef>
              <a:buSzPct val="80000"/>
            </a:pPr>
            <a:r>
              <a:rPr lang="en-US" dirty="0" smtClean="0"/>
              <a:t>Achieves a discrete goal for the actor</a:t>
            </a:r>
          </a:p>
          <a:p>
            <a:pPr>
              <a:spcBef>
                <a:spcPts val="736"/>
              </a:spcBef>
              <a:buSzPct val="80000"/>
            </a:pPr>
            <a:r>
              <a:rPr lang="en-US" b="1" dirty="0" smtClean="0"/>
              <a:t>Finding use cases</a:t>
            </a:r>
          </a:p>
          <a:p>
            <a:pPr lvl="1">
              <a:spcBef>
                <a:spcPts val="736"/>
              </a:spcBef>
              <a:buSzPct val="80000"/>
            </a:pPr>
            <a:r>
              <a:rPr lang="en-US" dirty="0" smtClean="0"/>
              <a:t>What functions does the system perform?</a:t>
            </a:r>
          </a:p>
          <a:p>
            <a:pPr lvl="1">
              <a:spcBef>
                <a:spcPts val="736"/>
              </a:spcBef>
              <a:buSzPct val="80000"/>
            </a:pPr>
            <a:r>
              <a:rPr lang="en-US" dirty="0" smtClean="0"/>
              <a:t>What functions do the “actors” require?</a:t>
            </a:r>
          </a:p>
          <a:p>
            <a:pPr lvl="1">
              <a:spcBef>
                <a:spcPts val="736"/>
              </a:spcBef>
              <a:buSzPct val="80000"/>
            </a:pPr>
            <a:r>
              <a:rPr lang="en-US" dirty="0" smtClean="0"/>
              <a:t>What input/output does the system need?</a:t>
            </a:r>
          </a:p>
          <a:p>
            <a:pPr lvl="1">
              <a:spcBef>
                <a:spcPts val="736"/>
              </a:spcBef>
              <a:buSzPct val="80000"/>
            </a:pPr>
            <a:r>
              <a:rPr lang="en-US" dirty="0" smtClean="0"/>
              <a:t>What </a:t>
            </a:r>
            <a:r>
              <a:rPr lang="en-US" b="1" u="sng" dirty="0" smtClean="0">
                <a:solidFill>
                  <a:srgbClr val="2276AA"/>
                </a:solidFill>
              </a:rPr>
              <a:t>verbs</a:t>
            </a:r>
            <a:r>
              <a:rPr lang="en-US" dirty="0" smtClean="0"/>
              <a:t> are used to describe the system?</a:t>
            </a:r>
          </a:p>
          <a:p>
            <a:pPr lvl="2">
              <a:spcBef>
                <a:spcPts val="644"/>
              </a:spcBef>
            </a:pPr>
            <a:r>
              <a:rPr lang="en-US" dirty="0" smtClean="0"/>
              <a:t>The Reservation Clerk </a:t>
            </a:r>
            <a:r>
              <a:rPr lang="en-US" u="sng" dirty="0" smtClean="0">
                <a:solidFill>
                  <a:srgbClr val="2276AA"/>
                </a:solidFill>
              </a:rPr>
              <a:t>makes a booking </a:t>
            </a:r>
            <a:r>
              <a:rPr lang="en-US" dirty="0" smtClean="0"/>
              <a:t>using the system, based on the... </a:t>
            </a:r>
          </a:p>
          <a:p>
            <a:pPr lvl="2">
              <a:spcBef>
                <a:spcPts val="644"/>
              </a:spcBef>
            </a:pPr>
            <a:r>
              <a:rPr lang="en-US" dirty="0" smtClean="0"/>
              <a:t>The Airport Manager can </a:t>
            </a:r>
            <a:r>
              <a:rPr lang="en-US" u="sng" dirty="0" smtClean="0">
                <a:solidFill>
                  <a:srgbClr val="2276AA"/>
                </a:solidFill>
              </a:rPr>
              <a:t>make an entry for a new flight</a:t>
            </a:r>
            <a:r>
              <a:rPr lang="en-US" dirty="0" smtClean="0"/>
              <a:t>. He can also </a:t>
            </a:r>
            <a:r>
              <a:rPr lang="en-US" u="sng" dirty="0" smtClean="0">
                <a:solidFill>
                  <a:srgbClr val="2276AA"/>
                </a:solidFill>
              </a:rPr>
              <a:t>modify flight details </a:t>
            </a:r>
            <a:r>
              <a:rPr lang="en-US" dirty="0" smtClean="0"/>
              <a:t>...</a:t>
            </a:r>
          </a:p>
          <a:p>
            <a:r>
              <a:rPr lang="en-US" b="1" dirty="0" smtClean="0"/>
              <a:t>Actor</a:t>
            </a:r>
          </a:p>
          <a:p>
            <a:pPr lvl="1">
              <a:spcBef>
                <a:spcPts val="736"/>
              </a:spcBef>
              <a:buSzPct val="80000"/>
            </a:pPr>
            <a:r>
              <a:rPr lang="en-US" dirty="0" smtClean="0"/>
              <a:t>A role that interacts with the system</a:t>
            </a:r>
          </a:p>
          <a:p>
            <a:pPr lvl="1">
              <a:spcBef>
                <a:spcPts val="736"/>
              </a:spcBef>
              <a:buSzPct val="80000"/>
            </a:pPr>
            <a:r>
              <a:rPr lang="en-US" dirty="0" smtClean="0"/>
              <a:t>Represents a role, </a:t>
            </a:r>
            <a:r>
              <a:rPr lang="en-US" u="sng" dirty="0" smtClean="0"/>
              <a:t>not individuals</a:t>
            </a:r>
          </a:p>
          <a:p>
            <a:pPr lvl="2">
              <a:spcBef>
                <a:spcPts val="736"/>
              </a:spcBef>
              <a:buSzPct val="80000"/>
            </a:pPr>
            <a:r>
              <a:rPr lang="en-US" dirty="0" smtClean="0"/>
              <a:t>can be a person, a device, or another system</a:t>
            </a:r>
          </a:p>
          <a:p>
            <a:pPr lvl="1">
              <a:spcBef>
                <a:spcPts val="736"/>
              </a:spcBef>
              <a:buSzPct val="80000"/>
            </a:pPr>
            <a:r>
              <a:rPr lang="en-US" dirty="0" smtClean="0"/>
              <a:t>Communicate with the system by sending, receiving messages</a:t>
            </a:r>
          </a:p>
          <a:p>
            <a:pPr lvl="1">
              <a:spcBef>
                <a:spcPts val="736"/>
              </a:spcBef>
              <a:buSzPct val="80000"/>
            </a:pPr>
            <a:r>
              <a:rPr lang="en-US" dirty="0" smtClean="0"/>
              <a:t>May participate in many use cases; a use case may have several actors participating in it</a:t>
            </a:r>
          </a:p>
          <a:p>
            <a:r>
              <a:rPr lang="en-US" b="1" dirty="0" smtClean="0"/>
              <a:t>Finding actors</a:t>
            </a:r>
          </a:p>
          <a:p>
            <a:pPr lvl="1">
              <a:spcBef>
                <a:spcPts val="736"/>
              </a:spcBef>
              <a:buSzPct val="80000"/>
            </a:pPr>
            <a:r>
              <a:rPr lang="en-US" dirty="0" smtClean="0"/>
              <a:t>Who uses the main functionality of the system?</a:t>
            </a:r>
          </a:p>
          <a:p>
            <a:pPr lvl="1">
              <a:spcBef>
                <a:spcPts val="736"/>
              </a:spcBef>
              <a:buSzPct val="80000"/>
            </a:pPr>
            <a:r>
              <a:rPr lang="en-US" dirty="0" smtClean="0"/>
              <a:t>Which hardware devices the system needs to handle?</a:t>
            </a:r>
          </a:p>
          <a:p>
            <a:pPr lvl="1">
              <a:spcBef>
                <a:spcPts val="736"/>
              </a:spcBef>
              <a:buSzPct val="80000"/>
            </a:pPr>
            <a:r>
              <a:rPr lang="en-US" dirty="0" smtClean="0"/>
              <a:t>Which other external systems does the system need to interact with?</a:t>
            </a:r>
          </a:p>
          <a:p>
            <a:pPr lvl="1">
              <a:spcBef>
                <a:spcPts val="736"/>
              </a:spcBef>
              <a:buSzPct val="80000"/>
            </a:pPr>
            <a:r>
              <a:rPr lang="en-US" dirty="0" smtClean="0"/>
              <a:t>Identify </a:t>
            </a:r>
            <a:r>
              <a:rPr lang="en-US" b="1" u="sng" dirty="0" smtClean="0">
                <a:solidFill>
                  <a:srgbClr val="2276AA"/>
                </a:solidFill>
              </a:rPr>
              <a:t>nouns</a:t>
            </a:r>
            <a:r>
              <a:rPr lang="en-US" dirty="0" smtClean="0">
                <a:solidFill>
                  <a:srgbClr val="2276AA"/>
                </a:solidFill>
              </a:rPr>
              <a:t>/</a:t>
            </a:r>
            <a:r>
              <a:rPr lang="en-US" b="1" u="sng" dirty="0" smtClean="0">
                <a:solidFill>
                  <a:srgbClr val="2276AA"/>
                </a:solidFill>
              </a:rPr>
              <a:t>subjects</a:t>
            </a:r>
            <a:r>
              <a:rPr lang="en-US" b="1" dirty="0" smtClean="0">
                <a:solidFill>
                  <a:srgbClr val="800000"/>
                </a:solidFill>
              </a:rPr>
              <a:t> </a:t>
            </a:r>
            <a:r>
              <a:rPr lang="en-US" dirty="0" smtClean="0"/>
              <a:t>used to describe the system</a:t>
            </a:r>
          </a:p>
          <a:p>
            <a:pPr lvl="2">
              <a:spcBef>
                <a:spcPts val="644"/>
              </a:spcBef>
            </a:pPr>
            <a:r>
              <a:rPr lang="en-US" dirty="0" smtClean="0"/>
              <a:t>The </a:t>
            </a:r>
            <a:r>
              <a:rPr lang="en-US" u="sng" dirty="0" smtClean="0">
                <a:solidFill>
                  <a:srgbClr val="2276AA"/>
                </a:solidFill>
              </a:rPr>
              <a:t>Reservation Clerk</a:t>
            </a:r>
            <a:r>
              <a:rPr lang="en-US" dirty="0" smtClean="0">
                <a:solidFill>
                  <a:srgbClr val="2276AA"/>
                </a:solidFill>
              </a:rPr>
              <a:t> </a:t>
            </a:r>
            <a:r>
              <a:rPr lang="en-US" dirty="0" smtClean="0"/>
              <a:t>makes a booking using the system, based on the... </a:t>
            </a:r>
          </a:p>
          <a:p>
            <a:pPr lvl="1">
              <a:spcBef>
                <a:spcPts val="644"/>
              </a:spcBef>
            </a:pPr>
            <a:r>
              <a:rPr lang="en-US" dirty="0" smtClean="0"/>
              <a:t>A </a:t>
            </a:r>
            <a:r>
              <a:rPr lang="en-US" u="sng" dirty="0" smtClean="0">
                <a:solidFill>
                  <a:srgbClr val="2276AA"/>
                </a:solidFill>
              </a:rPr>
              <a:t>user</a:t>
            </a:r>
            <a:r>
              <a:rPr lang="en-US" dirty="0" smtClean="0"/>
              <a:t> must login in order to save his itinerary</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43</a:t>
            </a:fld>
            <a:endParaRPr lang="vi-VN"/>
          </a:p>
        </p:txBody>
      </p:sp>
    </p:spTree>
    <p:extLst>
      <p:ext uri="{BB962C8B-B14F-4D97-AF65-F5344CB8AC3E}">
        <p14:creationId xmlns:p14="http://schemas.microsoft.com/office/powerpoint/2010/main" val="3625704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use case is described by a text description. It concentrates on the external behavior of the system and ignores how things are done inside the system. The text should be clear and consistent so that a customer can understand and validate it. </a:t>
            </a:r>
          </a:p>
          <a:p>
            <a:r>
              <a:rPr lang="en-US" dirty="0" smtClean="0"/>
              <a:t>A use case describes the functionality as a whole, including possible alternatives, errors, and exceptions that can occur during the execution of the use case.</a:t>
            </a:r>
          </a:p>
          <a:p>
            <a:r>
              <a:rPr lang="en-US" dirty="0" smtClean="0"/>
              <a:t>A high-level use case describes a process very briefly. High level use cases are      defined during initial requirements definition and project scoping.</a:t>
            </a:r>
          </a:p>
          <a:p>
            <a:r>
              <a:rPr lang="en-US" dirty="0" smtClean="0"/>
              <a:t>An expanded use case describes a process in more detail than a high-level one. It describes the step-by-step events. </a:t>
            </a:r>
          </a:p>
          <a:p>
            <a:r>
              <a:rPr lang="en-US" dirty="0" smtClean="0"/>
              <a:t>During the requirements phase, important use cases can be written in expanded format, and detailed description of less important ones can be deferred to the development cycle in which they will be tackled.</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46</a:t>
            </a:fld>
            <a:endParaRPr lang="vi-VN"/>
          </a:p>
        </p:txBody>
      </p:sp>
    </p:spTree>
    <p:extLst>
      <p:ext uri="{BB962C8B-B14F-4D97-AF65-F5344CB8AC3E}">
        <p14:creationId xmlns:p14="http://schemas.microsoft.com/office/powerpoint/2010/main" val="2565879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20000"/>
              </a:spcBef>
            </a:pPr>
            <a:r>
              <a:rPr lang="en-US" dirty="0" smtClean="0"/>
              <a:t>Use case description serves as a </a:t>
            </a:r>
            <a:r>
              <a:rPr lang="en-US" u="sng" dirty="0" smtClean="0"/>
              <a:t>‘bridge’</a:t>
            </a:r>
            <a:r>
              <a:rPr lang="en-US" dirty="0" smtClean="0"/>
              <a:t> between stakeholders of a system and the development team.</a:t>
            </a:r>
          </a:p>
          <a:p>
            <a:pPr>
              <a:spcBef>
                <a:spcPct val="20000"/>
              </a:spcBef>
            </a:pPr>
            <a:endParaRPr lang="en-US" dirty="0" smtClean="0"/>
          </a:p>
          <a:p>
            <a:r>
              <a:rPr lang="en-US" dirty="0" smtClean="0"/>
              <a:t>An instantiation of a use case is called a scenario, and it represents the actual usage of the system (a specific execution path through the system).</a:t>
            </a:r>
          </a:p>
          <a:p>
            <a:r>
              <a:rPr lang="en-US" dirty="0" smtClean="0"/>
              <a:t>A use case can also be described through an activity diagram.</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47</a:t>
            </a:fld>
            <a:endParaRPr lang="vi-VN"/>
          </a:p>
        </p:txBody>
      </p:sp>
    </p:spTree>
    <p:extLst>
      <p:ext uri="{BB962C8B-B14F-4D97-AF65-F5344CB8AC3E}">
        <p14:creationId xmlns:p14="http://schemas.microsoft.com/office/powerpoint/2010/main" val="25305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600" b="1" dirty="0" smtClean="0">
                <a:solidFill>
                  <a:srgbClr val="FF0000"/>
                </a:solidFill>
              </a:rPr>
              <a:t>Business level</a:t>
            </a:r>
          </a:p>
          <a:p>
            <a:pPr lvl="1"/>
            <a:r>
              <a:rPr lang="en-US" dirty="0" smtClean="0"/>
              <a:t> Define business </a:t>
            </a:r>
            <a:r>
              <a:rPr lang="en-US" b="1" u="sng" dirty="0" smtClean="0"/>
              <a:t>problems</a:t>
            </a:r>
            <a:r>
              <a:rPr lang="en-US" dirty="0" smtClean="0"/>
              <a:t> to be solved or business </a:t>
            </a:r>
            <a:r>
              <a:rPr lang="en-US" b="1" u="sng" dirty="0" smtClean="0"/>
              <a:t>opportunities</a:t>
            </a:r>
            <a:r>
              <a:rPr lang="en-US" dirty="0" smtClean="0"/>
              <a:t> to be addressed by the software product</a:t>
            </a:r>
          </a:p>
          <a:p>
            <a:pPr lvl="1"/>
            <a:r>
              <a:rPr lang="en-US" dirty="0" smtClean="0"/>
              <a:t> Define </a:t>
            </a:r>
            <a:r>
              <a:rPr lang="en-US" b="1" u="sng" dirty="0" smtClean="0"/>
              <a:t>why</a:t>
            </a:r>
            <a:r>
              <a:rPr lang="en-US" dirty="0" smtClean="0"/>
              <a:t> the software product is being developed</a:t>
            </a:r>
          </a:p>
          <a:p>
            <a:endParaRPr lang="en-US" dirty="0" smtClean="0"/>
          </a:p>
          <a:p>
            <a:r>
              <a:rPr lang="en-US" dirty="0" err="1" smtClean="0"/>
              <a:t>Eg</a:t>
            </a:r>
            <a:r>
              <a:rPr lang="en-US" dirty="0" smtClean="0"/>
              <a:t>. </a:t>
            </a:r>
            <a:r>
              <a:rPr lang="en-GB" sz="1200" kern="1200" dirty="0" smtClean="0">
                <a:solidFill>
                  <a:schemeClr val="tx1"/>
                </a:solidFill>
                <a:latin typeface="+mn-lt"/>
                <a:ea typeface="+mn-ea"/>
                <a:cs typeface="+mn-cs"/>
              </a:rPr>
              <a:t>HCVS offers customers an element of on-line fleet management, reporting and driver functionality, branded Capital Control. Linked to Capital Control are a number of bespoke customer driver web sites that have general driver information (for example car policy).</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This offering has been developed and live for a number of years and was initially market leading. Over the past few years the competitors have developed better on-line capability that has leapfrogged the HCVS proposition.</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This objective of the project is to provide a web-based </a:t>
            </a:r>
            <a:r>
              <a:rPr lang="en-GB" sz="1200" kern="1200" dirty="0" err="1" smtClean="0">
                <a:solidFill>
                  <a:schemeClr val="tx1"/>
                </a:solidFill>
                <a:latin typeface="+mn-lt"/>
                <a:ea typeface="+mn-ea"/>
                <a:cs typeface="+mn-cs"/>
              </a:rPr>
              <a:t>eCommerce</a:t>
            </a:r>
            <a:r>
              <a:rPr lang="en-GB" sz="1200" kern="1200" dirty="0" smtClean="0">
                <a:solidFill>
                  <a:schemeClr val="tx1"/>
                </a:solidFill>
                <a:latin typeface="+mn-lt"/>
                <a:ea typeface="+mn-ea"/>
                <a:cs typeface="+mn-cs"/>
              </a:rPr>
              <a:t> application and data warehouse to supersede Capital Control and Online Quoting tool and retake the market lead.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To achieve this business objective, the project will focus on the user experience.</a:t>
            </a:r>
          </a:p>
          <a:p>
            <a:endParaRPr lang="en-GB" sz="1200" kern="1200" dirty="0" smtClean="0">
              <a:solidFill>
                <a:schemeClr val="tx1"/>
              </a:solidFill>
              <a:latin typeface="+mn-lt"/>
              <a:ea typeface="+mn-ea"/>
              <a:cs typeface="+mn-cs"/>
            </a:endParaRPr>
          </a:p>
          <a:p>
            <a:r>
              <a:rPr lang="en-US" altLang="ja-JP" sz="1400" b="1" dirty="0" smtClean="0">
                <a:cs typeface="Arial" charset="0"/>
              </a:rPr>
              <a:t>User level (URD - </a:t>
            </a:r>
            <a:r>
              <a:rPr lang="en-US" sz="1400" dirty="0" smtClean="0"/>
              <a:t>c</a:t>
            </a:r>
            <a:r>
              <a:rPr lang="en-GB" sz="1400" dirty="0" err="1" smtClean="0"/>
              <a:t>ould</a:t>
            </a:r>
            <a:r>
              <a:rPr lang="en-GB" sz="1400" dirty="0" smtClean="0"/>
              <a:t> be use as part of a RFP (Request For Proposal) to open for contract bidding</a:t>
            </a:r>
            <a:r>
              <a:rPr lang="en-US" altLang="ja-JP" sz="1400" b="1" dirty="0" smtClean="0">
                <a:cs typeface="Arial" charset="0"/>
              </a:rPr>
              <a:t>)</a:t>
            </a:r>
          </a:p>
          <a:p>
            <a:pPr lvl="1"/>
            <a:r>
              <a:rPr lang="en-GB" b="1" u="sng" dirty="0" smtClean="0"/>
              <a:t>High-level</a:t>
            </a:r>
            <a:r>
              <a:rPr lang="en-GB" dirty="0" smtClean="0"/>
              <a:t> descriptions of the system services and constraints</a:t>
            </a:r>
          </a:p>
          <a:p>
            <a:pPr lvl="2"/>
            <a:r>
              <a:rPr lang="en-US" dirty="0" smtClean="0"/>
              <a:t>Focus on system’s functionality from user’s perspective</a:t>
            </a:r>
          </a:p>
          <a:p>
            <a:pPr lvl="2"/>
            <a:r>
              <a:rPr lang="en-US" dirty="0" smtClean="0"/>
              <a:t>Define </a:t>
            </a:r>
            <a:r>
              <a:rPr lang="en-US" b="1" u="sng" dirty="0" smtClean="0"/>
              <a:t>what</a:t>
            </a:r>
            <a:r>
              <a:rPr lang="en-US" dirty="0" smtClean="0"/>
              <a:t> system shall provide to achieve users’ objectives</a:t>
            </a:r>
          </a:p>
          <a:p>
            <a:pPr lvl="2"/>
            <a:r>
              <a:rPr lang="en-US" dirty="0" smtClean="0"/>
              <a:t>Multiple user requirements to fulfill a single business requirements</a:t>
            </a:r>
          </a:p>
          <a:p>
            <a:pPr lvl="2"/>
            <a:r>
              <a:rPr lang="en-US" dirty="0" smtClean="0"/>
              <a:t>Business rules are specific policies defining how users </a:t>
            </a:r>
            <a:br>
              <a:rPr lang="en-US" dirty="0" smtClean="0"/>
            </a:br>
            <a:r>
              <a:rPr lang="en-US" dirty="0" smtClean="0"/>
              <a:t>do business </a:t>
            </a:r>
          </a:p>
          <a:p>
            <a:pPr lvl="2"/>
            <a:r>
              <a:rPr lang="en-GB" dirty="0" smtClean="0"/>
              <a:t>Primarily for end-users and written in natural language (avoid technical terminologies) plus diagrams</a:t>
            </a:r>
          </a:p>
          <a:p>
            <a:endParaRPr lang="en-US" sz="1200" kern="1200" dirty="0" smtClean="0">
              <a:solidFill>
                <a:schemeClr val="tx1"/>
              </a:solidFill>
              <a:latin typeface="+mn-lt"/>
              <a:ea typeface="+mn-ea"/>
              <a:cs typeface="+mn-cs"/>
            </a:endParaRPr>
          </a:p>
          <a:p>
            <a:r>
              <a:rPr lang="en-US" altLang="ja-JP" b="1" dirty="0" smtClean="0">
                <a:latin typeface="Arial" charset="0"/>
              </a:rPr>
              <a:t>Product level (</a:t>
            </a:r>
            <a:r>
              <a:rPr lang="en-US" altLang="ja-JP" b="1" dirty="0" smtClean="0">
                <a:cs typeface="Arial" charset="0"/>
              </a:rPr>
              <a:t>Software requirement – SRS, </a:t>
            </a:r>
            <a:r>
              <a:rPr lang="en-GB" b="1" dirty="0" err="1" smtClean="0"/>
              <a:t>ould</a:t>
            </a:r>
            <a:r>
              <a:rPr lang="en-GB" b="1" dirty="0" smtClean="0"/>
              <a:t> be use as part of a contract between client and contractor</a:t>
            </a:r>
            <a:r>
              <a:rPr lang="en-US" altLang="ja-JP" b="1" dirty="0" smtClean="0">
                <a:cs typeface="Arial" charset="0"/>
              </a:rPr>
              <a:t>)</a:t>
            </a:r>
          </a:p>
          <a:p>
            <a:pPr lvl="1"/>
            <a:r>
              <a:rPr lang="en-GB" b="1" u="sng" dirty="0" smtClean="0"/>
              <a:t>Detailed</a:t>
            </a:r>
            <a:r>
              <a:rPr lang="en-GB" dirty="0" smtClean="0"/>
              <a:t> descriptions of the system services and constraints</a:t>
            </a:r>
          </a:p>
          <a:p>
            <a:pPr lvl="2"/>
            <a:r>
              <a:rPr lang="en-US" dirty="0" smtClean="0"/>
              <a:t>Specify functionality that must be built into the software to accomplish users’ tasks</a:t>
            </a:r>
          </a:p>
          <a:p>
            <a:pPr lvl="2"/>
            <a:r>
              <a:rPr lang="en-US" dirty="0" smtClean="0"/>
              <a:t>Multiple product-level requirements to fulfill a single user-level requirements</a:t>
            </a:r>
            <a:endParaRPr lang="en-GB" dirty="0" smtClean="0"/>
          </a:p>
          <a:p>
            <a:pPr lvl="2"/>
            <a:r>
              <a:rPr lang="en-GB" dirty="0" smtClean="0"/>
              <a:t>Primarily for engineers to start design</a:t>
            </a:r>
          </a:p>
          <a:p>
            <a:pPr lvl="2"/>
            <a:r>
              <a:rPr lang="en-GB" dirty="0" smtClean="0"/>
              <a:t>Written in structured natural plus diagrams and math notations</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6</a:t>
            </a:fld>
            <a:endParaRPr lang="vi-VN"/>
          </a:p>
        </p:txBody>
      </p:sp>
    </p:spTree>
    <p:extLst>
      <p:ext uri="{BB962C8B-B14F-4D97-AF65-F5344CB8AC3E}">
        <p14:creationId xmlns:p14="http://schemas.microsoft.com/office/powerpoint/2010/main" val="585315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spcBef>
                <a:spcPct val="20000"/>
              </a:spcBef>
            </a:pPr>
            <a:r>
              <a:rPr lang="en-US" dirty="0" smtClean="0"/>
              <a:t>A flow of events or pathway is a </a:t>
            </a:r>
            <a:r>
              <a:rPr lang="en-US" u="sng" dirty="0" smtClean="0"/>
              <a:t>textual description</a:t>
            </a:r>
            <a:r>
              <a:rPr lang="en-US" dirty="0" smtClean="0"/>
              <a:t> embodying  sequence of events with regards to the use case and is part of the use case specification.</a:t>
            </a:r>
          </a:p>
          <a:p>
            <a:pPr marL="609600" indent="-609600">
              <a:spcBef>
                <a:spcPct val="20000"/>
              </a:spcBef>
            </a:pPr>
            <a:endParaRPr lang="en-US" dirty="0" smtClean="0"/>
          </a:p>
          <a:p>
            <a:pPr>
              <a:spcBef>
                <a:spcPct val="20000"/>
              </a:spcBef>
            </a:pPr>
            <a:r>
              <a:rPr lang="en-US" dirty="0" smtClean="0"/>
              <a:t>Flow of events is understood by the customer. A detailed  description is necessary so that one can better understand the complexity that might be involved in </a:t>
            </a:r>
            <a:r>
              <a:rPr lang="en-US" dirty="0" err="1" smtClean="0"/>
              <a:t>realising</a:t>
            </a:r>
            <a:r>
              <a:rPr lang="en-US" dirty="0" smtClean="0"/>
              <a:t> the use cases.</a:t>
            </a:r>
          </a:p>
          <a:p>
            <a:endParaRPr lang="en-US" dirty="0" smtClean="0"/>
          </a:p>
          <a:p>
            <a:pPr>
              <a:spcBef>
                <a:spcPct val="20000"/>
              </a:spcBef>
            </a:pPr>
            <a:r>
              <a:rPr lang="en-US" dirty="0" smtClean="0"/>
              <a:t>Flow of events describes how and when the use case starts and ends, when the use case interacts with the actors, and the information exchanged between an actor and the use case.</a:t>
            </a:r>
          </a:p>
          <a:p>
            <a:pPr marL="609600" indent="-609600">
              <a:spcBef>
                <a:spcPct val="20000"/>
              </a:spcBef>
            </a:pPr>
            <a:endParaRPr lang="en-US" dirty="0" smtClean="0"/>
          </a:p>
          <a:p>
            <a:pPr>
              <a:spcBef>
                <a:spcPct val="20000"/>
              </a:spcBef>
            </a:pPr>
            <a:r>
              <a:rPr lang="en-US" dirty="0" smtClean="0"/>
              <a:t>Flow of events is derived from a what perspective, NOT how perspective. Hence, specific information like: interface details and technical specifications should NOT be included in a use case description. </a:t>
            </a:r>
          </a:p>
          <a:p>
            <a:pPr>
              <a:spcBef>
                <a:spcPct val="20000"/>
              </a:spcBef>
            </a:pPr>
            <a:endParaRPr lang="en-US" dirty="0" smtClean="0"/>
          </a:p>
          <a:p>
            <a:pPr marR="0" algn="l" defTabSz="914400" rtl="0" eaLnBrk="0" fontAlgn="base" latinLnBrk="0" hangingPunct="0">
              <a:lnSpc>
                <a:spcPct val="100000"/>
              </a:lnSpc>
              <a:spcBef>
                <a:spcPct val="20000"/>
              </a:spcBef>
              <a:spcAft>
                <a:spcPct val="0"/>
              </a:spcAft>
              <a:buClrTx/>
              <a:buSzTx/>
              <a:buFontTx/>
              <a:buNone/>
              <a:tabLst/>
              <a:defRPr/>
            </a:pPr>
            <a:r>
              <a:rPr lang="en-US" b="1" u="sng" dirty="0" smtClean="0"/>
              <a:t>Basic Flow of Events </a:t>
            </a:r>
            <a:r>
              <a:rPr lang="en-US" dirty="0" smtClean="0"/>
              <a:t>(Happy Path): is the most common pathway. It usually depicts a perfect situation, in which nothing goes wrong. – You get to the ATM and successfully withdraw money </a:t>
            </a:r>
          </a:p>
          <a:p>
            <a:pPr marR="0" algn="l" defTabSz="914400" rtl="0" eaLnBrk="0" fontAlgn="base" latinLnBrk="0" hangingPunct="0">
              <a:lnSpc>
                <a:spcPct val="100000"/>
              </a:lnSpc>
              <a:spcBef>
                <a:spcPct val="20000"/>
              </a:spcBef>
              <a:spcAft>
                <a:spcPct val="0"/>
              </a:spcAft>
              <a:buClrTx/>
              <a:buSzTx/>
              <a:buFontTx/>
              <a:buNone/>
              <a:tabLst/>
              <a:defRPr/>
            </a:pPr>
            <a:endParaRPr lang="en-US" dirty="0" smtClean="0"/>
          </a:p>
          <a:p>
            <a:pPr marR="0" algn="l" defTabSz="914400" rtl="0" eaLnBrk="0" fontAlgn="base" latinLnBrk="0" hangingPunct="0">
              <a:lnSpc>
                <a:spcPct val="100000"/>
              </a:lnSpc>
              <a:spcBef>
                <a:spcPct val="20000"/>
              </a:spcBef>
              <a:spcAft>
                <a:spcPct val="0"/>
              </a:spcAft>
              <a:buClrTx/>
              <a:buSzTx/>
              <a:buFontTx/>
              <a:buNone/>
              <a:tabLst/>
              <a:defRPr/>
            </a:pPr>
            <a:r>
              <a:rPr lang="en-US" b="1" u="sng" dirty="0" smtClean="0"/>
              <a:t>Alternate Flow of Events </a:t>
            </a:r>
            <a:r>
              <a:rPr lang="en-US" dirty="0" smtClean="0"/>
              <a:t>- is a pathway that is still considered a good pathway; it’s just not the most heavily travelled one (You get to the ATM but could not withdraw money due to insufficient funds in your account.)</a:t>
            </a:r>
          </a:p>
          <a:p>
            <a:pPr marL="609600" indent="-609600">
              <a:spcBef>
                <a:spcPct val="20000"/>
              </a:spcBef>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Exception Flow of Events  </a:t>
            </a:r>
            <a:r>
              <a:rPr lang="en-US" dirty="0" smtClean="0"/>
              <a:t>(Unhappy Pathway) – You get to the ATM machine but your valid pin number is not accepted. </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48</a:t>
            </a:fld>
            <a:endParaRPr lang="vi-VN"/>
          </a:p>
        </p:txBody>
      </p:sp>
    </p:spTree>
    <p:extLst>
      <p:ext uri="{BB962C8B-B14F-4D97-AF65-F5344CB8AC3E}">
        <p14:creationId xmlns:p14="http://schemas.microsoft.com/office/powerpoint/2010/main" val="3050308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49</a:t>
            </a:fld>
            <a:endParaRPr lang="vi-VN"/>
          </a:p>
        </p:txBody>
      </p:sp>
    </p:spTree>
    <p:extLst>
      <p:ext uri="{BB962C8B-B14F-4D97-AF65-F5344CB8AC3E}">
        <p14:creationId xmlns:p14="http://schemas.microsoft.com/office/powerpoint/2010/main" val="1996032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50</a:t>
            </a:fld>
            <a:endParaRPr lang="vi-VN"/>
          </a:p>
        </p:txBody>
      </p:sp>
    </p:spTree>
    <p:extLst>
      <p:ext uri="{BB962C8B-B14F-4D97-AF65-F5344CB8AC3E}">
        <p14:creationId xmlns:p14="http://schemas.microsoft.com/office/powerpoint/2010/main" val="1996032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Qualities of a Good Use Case</a:t>
            </a:r>
          </a:p>
          <a:p>
            <a:r>
              <a:rPr lang="en-US" dirty="0" smtClean="0"/>
              <a:t>The following guidelines have proven useful in producing tight, easy-to-understand use cases in a variety of contexts:</a:t>
            </a:r>
          </a:p>
          <a:p>
            <a:r>
              <a:rPr lang="en-US" b="1" dirty="0" smtClean="0"/>
              <a:t>Use active voice, and speak from the actor's perspective.</a:t>
            </a:r>
            <a:r>
              <a:rPr lang="en-US" dirty="0" smtClean="0"/>
              <a:t> For some reason, engineers and other technically inclined people tend to rely heavily on passive voice: "The connection is made," "The item is selected by the customer," and so forth. You should always express use cases in active voice. After all, you wouldn't expect to see a user manual written in passive voice, and there's a direct correlation between use cases and user manual text. (The most significant difference is that the latter is written in what's called the second-person imperative, with an unspoken "you," whereas use case text is written in the third person, in terms of specific actors and the system.)</a:t>
            </a:r>
          </a:p>
          <a:p>
            <a:r>
              <a:rPr lang="en-US" b="1" dirty="0" smtClean="0"/>
              <a:t>Use present tense.</a:t>
            </a:r>
            <a:r>
              <a:rPr lang="en-US" dirty="0" smtClean="0"/>
              <a:t> Requirements are usually written in the future tense: "The system shall do this and that," "The throughput of the system shall meet the following parameters." Each sentence of a use case should appear in the present tense: "The Customer selects the item," "The system makes the connection." This includes the text for alternate courses. (For example, "If the Customer selects a different item, the system comes to a grinding halt.") Keeping all the text in a consistent form makes it easier for its readers to trace the different paths through the basic course and alternate courses.</a:t>
            </a:r>
          </a:p>
          <a:p>
            <a:r>
              <a:rPr lang="en-US" b="1" dirty="0" smtClean="0"/>
              <a:t>Express your text in the form of "call and response.</a:t>
            </a:r>
            <a:r>
              <a:rPr lang="en-US" dirty="0" smtClean="0"/>
              <a:t>" The basic form of your use case text should be "The [actor] does this" and "The system does that." The actor may do more than one thing consecutively, and the same holds true for the system, but the text should reflect the fact that the actor performs some action and the system responds accordingly. There shouldn't be any extraneous text.</a:t>
            </a:r>
          </a:p>
          <a:p>
            <a:r>
              <a:rPr lang="en-US" b="1" dirty="0" smtClean="0"/>
              <a:t>Write your text in no more than three paragraphs.</a:t>
            </a:r>
            <a:r>
              <a:rPr lang="en-US" dirty="0" smtClean="0"/>
              <a:t> One of the guiding principles of object-oriented design is that a class should do a small number of things well, and nothing else. Why not adhere to this principle with use cases as well? A use case should address one functional requirement, or perhaps a very small set of requirements, and do it in a way that's obvious to anyone who reads it. Anything more than a few paragraphs, and you probably have a candidate for another use case. (See the section "</a:t>
            </a:r>
            <a:r>
              <a:rPr lang="en-US" dirty="0" smtClean="0">
                <a:hlinkClick r:id="rId3" action="ppaction://hlinkfile"/>
              </a:rPr>
              <a:t>Organizing Use Cases</a:t>
            </a:r>
            <a:r>
              <a:rPr lang="en-US" dirty="0" smtClean="0"/>
              <a:t>," later in the chapter, for a discussion of how to break up and organize use cases.) A sentence or two, however, is a signal that you don't have enough substance in your use case. Each use case should be a small, mobile unit that lends itself to possible reuse in other contexts.</a:t>
            </a:r>
          </a:p>
          <a:p>
            <a:r>
              <a:rPr lang="en-US" b="1" dirty="0" smtClean="0"/>
              <a:t>Name your classes.</a:t>
            </a:r>
            <a:r>
              <a:rPr lang="en-US" dirty="0" smtClean="0"/>
              <a:t> There are two basic kinds of classes that lend themselves to inclusion in use case text: (a) those in the domain model (see the section "</a:t>
            </a:r>
            <a:r>
              <a:rPr lang="en-US" dirty="0" smtClean="0">
                <a:hlinkClick r:id="rId4" action="ppaction://hlinkfile"/>
              </a:rPr>
              <a:t>Domain-Level Class Diagrams</a:t>
            </a:r>
            <a:r>
              <a:rPr lang="en-US" dirty="0" smtClean="0"/>
              <a:t>" in </a:t>
            </a:r>
            <a:r>
              <a:rPr lang="en-US" dirty="0" smtClean="0">
                <a:hlinkClick r:id="rId4" action="ppaction://hlinkfile"/>
              </a:rPr>
              <a:t>Chapter 3</a:t>
            </a:r>
            <a:r>
              <a:rPr lang="en-US" dirty="0" smtClean="0"/>
              <a:t>) and (b) "boundary" classes, which include those windows, HTML pages, and so on that the actors use in interacting with the system. Down the line, it's going to be easier to design against text such as "The Customer changes one or more quantities on the Edit Contents of Shopping Cart page" and "The system creates an Account for the Customer" than against less-specific text (for example, "The Customer enters some values on an HTML page"). Be careful, though, to avoid including design details. You wouldn't talk about, say, the appearance of that HTML page or exactly what happens when the system creates an Account. The idea is to provide just enough detail for the designers to understand what's needed to address the basic requirements spelled out by the use cases.</a:t>
            </a:r>
          </a:p>
          <a:p>
            <a:r>
              <a:rPr lang="en-US" b="1" dirty="0" smtClean="0"/>
              <a:t>Establish the initial context.</a:t>
            </a:r>
            <a:r>
              <a:rPr lang="en-US" dirty="0" smtClean="0"/>
              <a:t> You have to specify where the actor is, and what he or she is looking at, at the beginning of the use case. There are two ways to do this. The first way involves specifying the context as part of the first sentence: "The Accountant enters his or her user ID and password on the System Login window," for example. The second way involves defining a precondition: "The Accountant has brought up the System Login window." Doing this also makes it easier for someone to piece together the larger picture across a set of use cases.</a:t>
            </a:r>
          </a:p>
          <a:p>
            <a:r>
              <a:rPr lang="en-US" b="1" dirty="0" smtClean="0"/>
              <a:t>Make sure that each use case produces at least one result of value to one or more actors, even if that result is negative.</a:t>
            </a:r>
            <a:r>
              <a:rPr lang="en-US" dirty="0" smtClean="0"/>
              <a:t> It's important to remember that a use case can't just end floating in space—something measurable has to happen. Of course, this is generally some positive result: "The actor is logged in to the system," "The system completes the actor's task by updating the database," "The system generates a report." A use case can end on an alternate course of action, though, so "The system locks the user out of the system and sends an email to the system administrator" is also a viable result, even though it's hardly a desirable one.</a:t>
            </a:r>
          </a:p>
          <a:p>
            <a:r>
              <a:rPr lang="en-US" b="1" dirty="0" smtClean="0"/>
              <a:t>Be exhaustive in finding alternate courses of action.</a:t>
            </a:r>
            <a:r>
              <a:rPr lang="en-US" dirty="0" smtClean="0"/>
              <a:t> A lot of the interesting behavior associated with a system can be nicely captured within alternate courses—and it's a well-established principle that it's a lot cheaper to address this kind of behavior early in a project rather than later. A highly effective, if sometimes exhausting, way to root out alternate courses is to "challenge" every sentence of the basic course. In other words, ask repeatedly, "What can the actor do differently—or wrong—at this point?" or "What can go wrong internally at this point?" Remember two things while you're doing this. First, you don't need to account for generic failure conditions—network down, database inaccessible—within each use case; focus on those things that might happen in the specific context of the use case. Second, remember to take into account not only the novice/unsophisticated user but also the malicious user, the person who tries things he or she shouldn't just to see what might happen.</a:t>
            </a:r>
          </a:p>
          <a:p>
            <a:r>
              <a:rPr lang="en-US" dirty="0" smtClean="0"/>
              <a:t>There are a couple of good methods for pointing to alternate courses from within the basic course. One surefire way to signal the presence of an alternate course involves using words such as </a:t>
            </a:r>
            <a:r>
              <a:rPr lang="en-US" i="1" dirty="0" smtClean="0"/>
              <a:t>validates</a:t>
            </a:r>
            <a:r>
              <a:rPr lang="en-US" dirty="0" smtClean="0"/>
              <a:t>, </a:t>
            </a:r>
            <a:r>
              <a:rPr lang="en-US" i="1" dirty="0" smtClean="0"/>
              <a:t>verifies</a:t>
            </a:r>
            <a:r>
              <a:rPr lang="en-US" dirty="0" smtClean="0"/>
              <a:t>, and </a:t>
            </a:r>
            <a:r>
              <a:rPr lang="en-US" i="1" dirty="0" smtClean="0"/>
              <a:t>ensures</a:t>
            </a:r>
            <a:r>
              <a:rPr lang="en-US" dirty="0" smtClean="0"/>
              <a:t> within the basic course. Each time one of these words appears, there's at least one associated alternate course, by definition, to account for the system's inability to validate, verify, or ensure the specified condition. For example, the basic course might say, "The system verifies that the credit card number that the Customer entered matches one of the numbers it has recorded for that Customer," while the corresponding alternate course might read, "If the system cannot match the entered credit card number to any of its stored values, it displays an error message and prompts the Customer to enter a different number." Another way to indicate the presence of an alternate course involves using labels for the alternate courses and then embedding those labels in the basic course. For example, an alternate course might have a label A1, and that label would appear in parentheses after the relevant statement(s) in the basic course.</a:t>
            </a: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52</a:t>
            </a:fld>
            <a:endParaRPr lang="vi-VN"/>
          </a:p>
        </p:txBody>
      </p:sp>
    </p:spTree>
    <p:extLst>
      <p:ext uri="{BB962C8B-B14F-4D97-AF65-F5344CB8AC3E}">
        <p14:creationId xmlns:p14="http://schemas.microsoft.com/office/powerpoint/2010/main" val="901995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spcBef>
                <a:spcPct val="0"/>
              </a:spcBef>
            </a:pPr>
            <a:r>
              <a:rPr lang="en-GB" dirty="0" smtClean="0"/>
              <a:t>Data flow diagrams (DFDs) may be used to model the system’s data processing.</a:t>
            </a:r>
          </a:p>
          <a:p>
            <a:pPr>
              <a:lnSpc>
                <a:spcPct val="90000"/>
              </a:lnSpc>
              <a:spcBef>
                <a:spcPct val="0"/>
              </a:spcBef>
            </a:pPr>
            <a:r>
              <a:rPr lang="en-GB" dirty="0" smtClean="0"/>
              <a:t>These show the processing steps as data flows through a system.</a:t>
            </a:r>
          </a:p>
          <a:p>
            <a:pPr>
              <a:lnSpc>
                <a:spcPct val="90000"/>
              </a:lnSpc>
              <a:spcBef>
                <a:spcPct val="0"/>
              </a:spcBef>
            </a:pPr>
            <a:r>
              <a:rPr lang="en-GB" dirty="0" smtClean="0"/>
              <a:t>DFDs are an intrinsic part of many analysis methods.</a:t>
            </a:r>
          </a:p>
          <a:p>
            <a:pPr>
              <a:lnSpc>
                <a:spcPct val="90000"/>
              </a:lnSpc>
              <a:spcBef>
                <a:spcPct val="0"/>
              </a:spcBef>
            </a:pPr>
            <a:r>
              <a:rPr lang="en-GB" dirty="0" smtClean="0"/>
              <a:t>Simple and intuitive notation that customers can understand.</a:t>
            </a:r>
          </a:p>
          <a:p>
            <a:pPr>
              <a:lnSpc>
                <a:spcPct val="90000"/>
              </a:lnSpc>
              <a:spcBef>
                <a:spcPct val="0"/>
              </a:spcBef>
            </a:pPr>
            <a:r>
              <a:rPr lang="en-GB" dirty="0" smtClean="0"/>
              <a:t>Show end-to-end processing of data.</a:t>
            </a:r>
          </a:p>
          <a:p>
            <a:pPr>
              <a:spcBef>
                <a:spcPct val="0"/>
              </a:spcBef>
            </a:pPr>
            <a:endParaRPr lang="en-US" dirty="0" smtClean="0"/>
          </a:p>
          <a:p>
            <a:pPr>
              <a:spcBef>
                <a:spcPct val="0"/>
              </a:spcBef>
            </a:pPr>
            <a:r>
              <a:rPr lang="en-US" dirty="0" smtClean="0"/>
              <a:t>A </a:t>
            </a:r>
            <a:r>
              <a:rPr lang="en-US" b="1" dirty="0" smtClean="0"/>
              <a:t>data flow diagram</a:t>
            </a:r>
            <a:r>
              <a:rPr lang="en-US" dirty="0" smtClean="0"/>
              <a:t> (</a:t>
            </a:r>
            <a:r>
              <a:rPr lang="en-US" b="1" dirty="0" smtClean="0"/>
              <a:t>DFD</a:t>
            </a:r>
            <a:r>
              <a:rPr lang="en-US" dirty="0" smtClean="0"/>
              <a:t>) is a graphical representation of the "flow" of data through a system. DFDs can also be used for the </a:t>
            </a:r>
            <a:r>
              <a:rPr lang="en-US" dirty="0" smtClean="0">
                <a:hlinkClick r:id="rId3" tooltip="Data visualization"/>
              </a:rPr>
              <a:t>visualization</a:t>
            </a:r>
            <a:r>
              <a:rPr lang="en-US" dirty="0" smtClean="0"/>
              <a:t> of </a:t>
            </a:r>
            <a:r>
              <a:rPr lang="en-US" dirty="0" smtClean="0">
                <a:hlinkClick r:id="rId4" tooltip="Data processing"/>
              </a:rPr>
              <a:t>data processing</a:t>
            </a:r>
            <a:r>
              <a:rPr lang="en-US" dirty="0" smtClean="0"/>
              <a:t> (structured design).</a:t>
            </a: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47628F0-CB9B-4657-97E2-DF2A75DA91F2}" type="slidenum">
              <a:rPr lang="en-US"/>
              <a:pPr fontAlgn="base">
                <a:spcBef>
                  <a:spcPct val="0"/>
                </a:spcBef>
                <a:spcAft>
                  <a:spcPct val="0"/>
                </a:spcAft>
              </a:pPr>
              <a:t>53</a:t>
            </a:fld>
            <a:endParaRPr lang="en-US"/>
          </a:p>
        </p:txBody>
      </p:sp>
    </p:spTree>
    <p:extLst>
      <p:ext uri="{BB962C8B-B14F-4D97-AF65-F5344CB8AC3E}">
        <p14:creationId xmlns:p14="http://schemas.microsoft.com/office/powerpoint/2010/main" val="1652339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This model shows the steps involved in processing an order for goods (such as computer equipments) in an organization. </a:t>
            </a:r>
          </a:p>
          <a:p>
            <a:pPr>
              <a:spcBef>
                <a:spcPct val="0"/>
              </a:spcBef>
            </a:pPr>
            <a:r>
              <a:rPr lang="en-US" dirty="0" smtClean="0"/>
              <a:t>The model shows how the order for the goods moves from process to process.</a:t>
            </a:r>
          </a:p>
          <a:p>
            <a:pPr>
              <a:spcBef>
                <a:spcPct val="0"/>
              </a:spcBef>
            </a:pPr>
            <a:r>
              <a:rPr lang="en-US" dirty="0" smtClean="0"/>
              <a:t>It also shows the data stores (Orders file and Budget file) that are involved in this process</a:t>
            </a:r>
          </a:p>
          <a:p>
            <a:pPr>
              <a:spcBef>
                <a:spcPct val="0"/>
              </a:spcBef>
            </a:pPr>
            <a:endParaRPr lang="en-US" dirty="0" smtClean="0"/>
          </a:p>
          <a:p>
            <a:pPr>
              <a:spcBef>
                <a:spcPct val="0"/>
              </a:spcBef>
            </a:pPr>
            <a:r>
              <a:rPr lang="en-GB" dirty="0" smtClean="0"/>
              <a:t>DFDs model the system from a functional perspective.</a:t>
            </a:r>
          </a:p>
          <a:p>
            <a:pPr>
              <a:spcBef>
                <a:spcPct val="0"/>
              </a:spcBef>
            </a:pPr>
            <a:r>
              <a:rPr lang="en-GB" dirty="0" smtClean="0"/>
              <a:t>Tracking and documenting how the data associated with a process is helpful to develop an overall understanding of the system.</a:t>
            </a:r>
          </a:p>
          <a:p>
            <a:pPr>
              <a:spcBef>
                <a:spcPct val="0"/>
              </a:spcBef>
            </a:pPr>
            <a:r>
              <a:rPr lang="en-GB" dirty="0" smtClean="0"/>
              <a:t>Data flow diagrams may also be used in showing the data exchange between a system and other systems in its environment.</a:t>
            </a:r>
          </a:p>
          <a:p>
            <a:pPr>
              <a:spcBef>
                <a:spcPct val="0"/>
              </a:spcBef>
            </a:pPr>
            <a:endParaRPr lang="en-US" dirty="0"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CBC3B7-53AD-4001-ABD2-112637E784B7}" type="slidenum">
              <a:rPr lang="en-US"/>
              <a:pPr fontAlgn="base">
                <a:spcBef>
                  <a:spcPct val="0"/>
                </a:spcBef>
                <a:spcAft>
                  <a:spcPct val="0"/>
                </a:spcAft>
              </a:pPr>
              <a:t>54</a:t>
            </a:fld>
            <a:endParaRPr lang="en-US"/>
          </a:p>
        </p:txBody>
      </p:sp>
    </p:spTree>
    <p:extLst>
      <p:ext uri="{BB962C8B-B14F-4D97-AF65-F5344CB8AC3E}">
        <p14:creationId xmlns:p14="http://schemas.microsoft.com/office/powerpoint/2010/main" val="3298456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Activity diagrams describe the workflow behavior of a system.  The diagrams describe the state of activities by showing the sequence of activities performed.  Activity diagrams can show activities that are conditional or parallel.</a:t>
            </a:r>
          </a:p>
          <a:p>
            <a:endParaRPr lang="en-US" dirty="0" smtClean="0"/>
          </a:p>
          <a:p>
            <a:r>
              <a:rPr lang="en-US" dirty="0" smtClean="0"/>
              <a:t>Activity diagrams should be used in conjunction with other modeling techniques such as </a:t>
            </a:r>
            <a:r>
              <a:rPr lang="en-US" dirty="0" smtClean="0">
                <a:hlinkClick r:id="rId3"/>
              </a:rPr>
              <a:t>interaction diagrams</a:t>
            </a:r>
            <a:r>
              <a:rPr lang="en-US" dirty="0" smtClean="0"/>
              <a:t> and </a:t>
            </a:r>
            <a:r>
              <a:rPr lang="en-US" dirty="0" smtClean="0">
                <a:hlinkClick r:id="rId4"/>
              </a:rPr>
              <a:t>state diagrams</a:t>
            </a:r>
            <a:r>
              <a:rPr lang="en-US" dirty="0" smtClean="0"/>
              <a:t>.  The main reason to use activity diagrams is to model the workflow behind the system being designed.  Activity Diagrams are also useful for: analyzing a use case by describing what actions need to take place and when they should occur;  describing a complicated sequential algorithm;  and modeling applications with parallel processes.</a:t>
            </a:r>
          </a:p>
          <a:p>
            <a:endParaRPr lang="en-US" dirty="0" smtClean="0"/>
          </a:p>
          <a:p>
            <a:r>
              <a:rPr lang="en-US" dirty="0" smtClean="0"/>
              <a:t>However, activity diagrams should not take the place of  </a:t>
            </a:r>
            <a:r>
              <a:rPr lang="en-US" dirty="0" smtClean="0">
                <a:hlinkClick r:id="rId3"/>
              </a:rPr>
              <a:t>interaction diagrams</a:t>
            </a:r>
            <a:r>
              <a:rPr lang="en-US" dirty="0" smtClean="0"/>
              <a:t> and </a:t>
            </a:r>
            <a:r>
              <a:rPr lang="en-US" dirty="0" smtClean="0">
                <a:hlinkClick r:id="rId4"/>
              </a:rPr>
              <a:t>state diagrams</a:t>
            </a:r>
            <a:r>
              <a:rPr lang="en-US" dirty="0" smtClean="0"/>
              <a:t>.  Activity diagrams do not give detail about how objects behave or how objects collaborate.</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Initial Node (Start): </a:t>
            </a:r>
            <a:r>
              <a:rPr lang="en-US" dirty="0" smtClean="0"/>
              <a:t>An initial or start node is depicted by a large black spot, as shown below. </a:t>
            </a:r>
          </a:p>
          <a:p>
            <a:endParaRPr lang="en-US" dirty="0" smtClean="0"/>
          </a:p>
          <a:p>
            <a:r>
              <a:rPr lang="en-US" b="1" u="sng" dirty="0" smtClean="0"/>
              <a:t>Action</a:t>
            </a:r>
            <a:r>
              <a:rPr lang="en-US" dirty="0" smtClean="0"/>
              <a:t> represents a single step within an activity. Actions are denoted by round-cornered rectangles.</a:t>
            </a:r>
          </a:p>
          <a:p>
            <a:endParaRPr lang="en-US" dirty="0" smtClean="0"/>
          </a:p>
          <a:p>
            <a:r>
              <a:rPr lang="en-US" b="1" u="sng" dirty="0" smtClean="0"/>
              <a:t>Control Flow (Transition): </a:t>
            </a:r>
            <a:r>
              <a:rPr lang="en-US" dirty="0" smtClean="0"/>
              <a:t>A control flow shows the flow of control from one action to the next. Its notation is a line with an arrowhead</a:t>
            </a:r>
          </a:p>
          <a:p>
            <a:endParaRPr lang="en-US" dirty="0" smtClean="0"/>
          </a:p>
          <a:p>
            <a:r>
              <a:rPr lang="en-US" b="1" u="sng" dirty="0" smtClean="0"/>
              <a:t>Decision (branch) and merge </a:t>
            </a:r>
            <a:r>
              <a:rPr lang="en-US" dirty="0" smtClean="0"/>
              <a:t>nodes have the same notation: a diamond shape. They can both be named. The control flows coming away from a decision node will have guard conditions which will allow control to flow if the guard condition is met. </a:t>
            </a:r>
          </a:p>
          <a:p>
            <a:endParaRPr lang="en-US" dirty="0" smtClean="0"/>
          </a:p>
          <a:p>
            <a:r>
              <a:rPr lang="en-US" b="1" u="sng" dirty="0" smtClean="0"/>
              <a:t>Forks and joins </a:t>
            </a:r>
            <a:r>
              <a:rPr lang="en-US" dirty="0" smtClean="0"/>
              <a:t>have the same notation: either a horizontal or vertical bar (the orientation is dependent on whether the control flow is running left to right or top to bottom). They indicate the start and end of concurrent threads of control. The following diagram shows an example of their use.</a:t>
            </a:r>
          </a:p>
          <a:p>
            <a:endParaRPr lang="en-US" dirty="0" smtClean="0"/>
          </a:p>
          <a:p>
            <a:r>
              <a:rPr lang="en-US" b="1" u="sng" dirty="0" smtClean="0"/>
              <a:t>Forks and joins </a:t>
            </a:r>
            <a:r>
              <a:rPr lang="en-US" dirty="0" smtClean="0"/>
              <a:t>have the same notation: either a horizontal or vertical bar (the orientation is dependent on whether the control flow is running left to right or top to bottom). They indicate the start and end of concurrent threads of control.</a:t>
            </a:r>
          </a:p>
          <a:p>
            <a:endParaRPr lang="en-US" dirty="0" smtClean="0"/>
          </a:p>
          <a:p>
            <a:r>
              <a:rPr lang="en-US" dirty="0" smtClean="0"/>
              <a:t>A </a:t>
            </a:r>
            <a:r>
              <a:rPr lang="en-US" b="1" dirty="0" smtClean="0"/>
              <a:t>join</a:t>
            </a:r>
            <a:r>
              <a:rPr lang="en-US" dirty="0" smtClean="0"/>
              <a:t> is different from a merge in that the join synchronizes two inflows and produces a single outflow. The outflow from a join cannot execute until all inflows have been received. A merge passes any control flows straight through it. If two or more inflows are received by a merge symbol, the action pointed to by its outflow is executed two or more times</a:t>
            </a:r>
          </a:p>
          <a:p>
            <a:endParaRPr lang="en-US" dirty="0" smtClean="0"/>
          </a:p>
          <a:p>
            <a:r>
              <a:rPr lang="en-US" b="1" u="sng" dirty="0" smtClean="0"/>
              <a:t>Final Node (End): </a:t>
            </a:r>
            <a:r>
              <a:rPr lang="en-US" dirty="0" smtClean="0"/>
              <a:t>There are two types of final node: activity and flow final nodes. The activity final node is depicted as a circle with a dot inside (see the slide), The flow final node is depicted as a circle with a cross inside. </a:t>
            </a: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55</a:t>
            </a:fld>
            <a:endParaRPr lang="vi-VN"/>
          </a:p>
        </p:txBody>
      </p:sp>
    </p:spTree>
    <p:extLst>
      <p:ext uri="{BB962C8B-B14F-4D97-AF65-F5344CB8AC3E}">
        <p14:creationId xmlns:p14="http://schemas.microsoft.com/office/powerpoint/2010/main" val="983520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sz="2800" dirty="0" smtClean="0"/>
              <a:t>These model the behaviour of the system in response to external and internal events. </a:t>
            </a:r>
          </a:p>
          <a:p>
            <a:r>
              <a:rPr lang="en-GB" sz="2800" dirty="0" smtClean="0"/>
              <a:t>They show the system’s responses to stimuli so are often used for modelling real-time systems.</a:t>
            </a:r>
          </a:p>
          <a:p>
            <a:pPr lvl="1"/>
            <a:r>
              <a:rPr lang="en-GB" sz="2400" dirty="0" smtClean="0"/>
              <a:t>Show system states as nodes and events as arcs between these nodes. When an event occurs, the system moves from one state to another.</a:t>
            </a:r>
          </a:p>
          <a:p>
            <a:pPr lvl="1"/>
            <a:r>
              <a:rPr lang="en-GB" sz="2400" dirty="0" smtClean="0"/>
              <a:t>A brief description of the actions is included following the ‘do’ in each state.</a:t>
            </a:r>
          </a:p>
          <a:p>
            <a:pPr lvl="1"/>
            <a:r>
              <a:rPr lang="en-GB" sz="2400" dirty="0" smtClean="0"/>
              <a:t>Can be complemented by tables describing the states and the stimuli.</a:t>
            </a:r>
          </a:p>
          <a:p>
            <a:pPr lvl="1"/>
            <a:endParaRPr lang="en-GB" sz="2400"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56</a:t>
            </a:fld>
            <a:endParaRPr lang="vi-VN"/>
          </a:p>
        </p:txBody>
      </p:sp>
    </p:spTree>
    <p:extLst>
      <p:ext uri="{BB962C8B-B14F-4D97-AF65-F5344CB8AC3E}">
        <p14:creationId xmlns:p14="http://schemas.microsoft.com/office/powerpoint/2010/main" val="316407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Non-functional may be</a:t>
            </a:r>
          </a:p>
          <a:p>
            <a:pPr marL="228600" indent="-228600" eaLnBrk="1" hangingPunct="1">
              <a:buFont typeface="+mj-lt"/>
              <a:buAutoNum type="arabicPeriod"/>
            </a:pPr>
            <a:r>
              <a:rPr lang="en-US" dirty="0" smtClean="0"/>
              <a:t>Law (system must</a:t>
            </a:r>
            <a:r>
              <a:rPr lang="en-US" baseline="0" dirty="0" smtClean="0"/>
              <a:t> follow law of labor, regulators, policies)</a:t>
            </a:r>
          </a:p>
          <a:p>
            <a:pPr marL="228600" indent="-228600" eaLnBrk="1" hangingPunct="1">
              <a:buFont typeface="+mj-lt"/>
              <a:buAutoNum type="arabicPeriod"/>
            </a:pPr>
            <a:r>
              <a:rPr lang="en-US" baseline="0" dirty="0" smtClean="0"/>
              <a:t>Industry standard</a:t>
            </a:r>
          </a:p>
          <a:p>
            <a:pPr marL="228600" indent="-228600" eaLnBrk="1" hangingPunct="1">
              <a:buFont typeface="+mj-lt"/>
              <a:buAutoNum type="arabicPeriod"/>
            </a:pPr>
            <a:r>
              <a:rPr lang="en-US" baseline="0" dirty="0" smtClean="0"/>
              <a:t>Security</a:t>
            </a:r>
          </a:p>
          <a:p>
            <a:pPr marL="228600" indent="-228600" eaLnBrk="1" hangingPunct="1">
              <a:buFont typeface="+mj-lt"/>
              <a:buAutoNum type="arabicPeriod"/>
            </a:pPr>
            <a:r>
              <a:rPr lang="en-US" baseline="0" dirty="0" smtClean="0"/>
              <a:t>Safety</a:t>
            </a:r>
          </a:p>
          <a:p>
            <a:pPr marL="228600" indent="-228600" eaLnBrk="1" hangingPunct="1">
              <a:buFont typeface="+mj-lt"/>
              <a:buAutoNum type="arabicPeriod"/>
            </a:pPr>
            <a:r>
              <a:rPr lang="en-US" baseline="0" dirty="0" smtClean="0"/>
              <a:t>Mobility</a:t>
            </a:r>
          </a:p>
          <a:p>
            <a:pPr marL="228600" indent="-228600" eaLnBrk="1" hangingPunct="1">
              <a:buFont typeface="+mj-lt"/>
              <a:buAutoNum type="arabicPeriod"/>
            </a:pPr>
            <a:r>
              <a:rPr lang="en-US" baseline="0" dirty="0" smtClean="0"/>
              <a:t>Maintainability</a:t>
            </a:r>
          </a:p>
          <a:p>
            <a:pPr marL="228600" indent="-228600" eaLnBrk="1" hangingPunct="1">
              <a:buFont typeface="+mj-lt"/>
              <a:buAutoNum type="arabicPeriod"/>
            </a:pPr>
            <a:r>
              <a:rPr lang="en-US" baseline="0" dirty="0" smtClean="0"/>
              <a:t>…</a:t>
            </a:r>
          </a:p>
          <a:p>
            <a:pPr marL="228600" indent="-228600" eaLnBrk="1" hangingPunct="1">
              <a:buAutoNum type="arabicPeriod"/>
            </a:pPr>
            <a:endParaRPr lang="en-US" dirty="0" smtClean="0"/>
          </a:p>
          <a:p>
            <a:pPr marL="228600" indent="-228600" eaLnBrk="1" hangingPunct="1">
              <a:buAutoNum type="arabicPeriod"/>
            </a:pPr>
            <a:endParaRPr lang="en-US" dirty="0"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1F1483-8C08-47F9-B776-C3CEBA08F91C}" type="slidenum">
              <a:rPr lang="vi-VN" smtClean="0">
                <a:latin typeface="Arial" charset="0"/>
                <a:cs typeface="Arial" charset="0"/>
              </a:rPr>
              <a:pPr/>
              <a:t>7</a:t>
            </a:fld>
            <a:endParaRPr lang="vi-VN" smtClean="0">
              <a:latin typeface="Arial" charset="0"/>
              <a:cs typeface="Arial" charset="0"/>
            </a:endParaRPr>
          </a:p>
        </p:txBody>
      </p:sp>
    </p:spTree>
    <p:extLst>
      <p:ext uri="{BB962C8B-B14F-4D97-AF65-F5344CB8AC3E}">
        <p14:creationId xmlns:p14="http://schemas.microsoft.com/office/powerpoint/2010/main" val="109739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B66679-8A51-4AE2-AA6B-851F7DB875B3}" type="slidenum">
              <a:rPr lang="vi-VN" smtClean="0">
                <a:latin typeface="Arial" charset="0"/>
                <a:cs typeface="Arial" charset="0"/>
              </a:rPr>
              <a:pPr/>
              <a:t>8</a:t>
            </a:fld>
            <a:endParaRPr lang="vi-VN" smtClean="0">
              <a:latin typeface="Arial" charset="0"/>
              <a:cs typeface="Arial" charset="0"/>
            </a:endParaRPr>
          </a:p>
        </p:txBody>
      </p:sp>
    </p:spTree>
    <p:extLst>
      <p:ext uri="{BB962C8B-B14F-4D97-AF65-F5344CB8AC3E}">
        <p14:creationId xmlns:p14="http://schemas.microsoft.com/office/powerpoint/2010/main" val="52949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74D396-DB4D-4F92-A359-A36C753D88D4}" type="slidenum">
              <a:rPr lang="vi-VN" smtClean="0">
                <a:latin typeface="Arial" charset="0"/>
                <a:cs typeface="Arial" charset="0"/>
              </a:rPr>
              <a:pPr/>
              <a:t>9</a:t>
            </a:fld>
            <a:endParaRPr lang="vi-VN" smtClean="0">
              <a:latin typeface="Arial" charset="0"/>
              <a:cs typeface="Arial" charset="0"/>
            </a:endParaRPr>
          </a:p>
        </p:txBody>
      </p:sp>
    </p:spTree>
    <p:extLst>
      <p:ext uri="{BB962C8B-B14F-4D97-AF65-F5344CB8AC3E}">
        <p14:creationId xmlns:p14="http://schemas.microsoft.com/office/powerpoint/2010/main" val="2990129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overview about FSOFT</a:t>
            </a:r>
            <a:r>
              <a:rPr lang="en-US" baseline="0" dirty="0" smtClean="0"/>
              <a:t> software lifecycle (~RUP)</a:t>
            </a:r>
          </a:p>
          <a:p>
            <a:pPr marL="228600" indent="-228600">
              <a:buAutoNum type="arabicPeriod"/>
            </a:pPr>
            <a:r>
              <a:rPr lang="en-US" baseline="0" dirty="0" smtClean="0"/>
              <a:t>6 phase of project life cycle</a:t>
            </a:r>
          </a:p>
          <a:p>
            <a:pPr marL="228600" indent="-228600">
              <a:buAutoNum type="arabicPeriod"/>
            </a:pPr>
            <a:r>
              <a:rPr lang="en-US" baseline="0" dirty="0" smtClean="0"/>
              <a:t>Introduce process (disciplines) of software development</a:t>
            </a:r>
          </a:p>
          <a:p>
            <a:pPr marL="228600" indent="-228600">
              <a:buAutoNum type="arabicPeriod"/>
            </a:pPr>
            <a:r>
              <a:rPr lang="en-US" dirty="0" smtClean="0"/>
              <a:t>Develop iteratively  </a:t>
            </a:r>
          </a:p>
          <a:p>
            <a:pPr marL="685800" lvl="1" indent="-228600">
              <a:buNone/>
            </a:pPr>
            <a:r>
              <a:rPr lang="en-US" dirty="0" smtClean="0"/>
              <a:t>It is best to know all requirements in advance; however, often this is not the case. Several software development processes exist that deal with providing solution on how to minimize cost in terms of development phases.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10</a:t>
            </a:fld>
            <a:endParaRPr lang="vi-VN"/>
          </a:p>
        </p:txBody>
      </p:sp>
    </p:spTree>
    <p:extLst>
      <p:ext uri="{BB962C8B-B14F-4D97-AF65-F5344CB8AC3E}">
        <p14:creationId xmlns:p14="http://schemas.microsoft.com/office/powerpoint/2010/main" val="1677875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u="sng" kern="1200" dirty="0" smtClean="0">
                <a:solidFill>
                  <a:schemeClr val="tx1"/>
                </a:solidFill>
                <a:latin typeface="+mn-lt"/>
                <a:ea typeface="+mn-ea"/>
                <a:cs typeface="+mn-cs"/>
              </a:rPr>
              <a:t>I</a:t>
            </a:r>
            <a:r>
              <a:rPr lang="en-US" u="sng" dirty="0" smtClean="0"/>
              <a:t>dentify the stakeholders</a:t>
            </a:r>
            <a:r>
              <a:rPr lang="en-US" dirty="0" smtClean="0"/>
              <a:t>. The term stakeholder includes </a:t>
            </a:r>
            <a:r>
              <a:rPr lang="en-US" u="sng" dirty="0" smtClean="0"/>
              <a:t>anyone who has a right to impose requirements on the system</a:t>
            </a:r>
            <a:r>
              <a:rPr lang="en-US" dirty="0" smtClean="0"/>
              <a:t>. This includes end users, operators, maintainers, bill payers, owners, regulatory agencies, victims, and sponsors. All facets of the stakeholders must be kept in mind during system design.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u="sng" dirty="0" smtClean="0"/>
              <a:t>Understanding of the customers’ needs</a:t>
            </a:r>
            <a:r>
              <a:rPr lang="en-US" dirty="0" smtClean="0"/>
              <a:t>.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If the sponsor, owner, and user are different, then the systems engineer must </a:t>
            </a:r>
            <a:r>
              <a:rPr lang="en-US" u="sng" dirty="0" smtClean="0"/>
              <a:t>know and understand the needs </a:t>
            </a:r>
            <a:r>
              <a:rPr lang="en-US" dirty="0" smtClean="0"/>
              <a:t>of each.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The information necessary usually comes from the mission statement, the concept of operation, business model, preliminary studies, and specific customer requests. Usually the customer </a:t>
            </a:r>
            <a:r>
              <a:rPr lang="en-US" u="sng" dirty="0" smtClean="0"/>
              <a:t>is not aware of what is needed</a:t>
            </a:r>
            <a:r>
              <a:rPr lang="en-US" dirty="0" smtClean="0"/>
              <a:t>. Systems engineers must enter the customer’s environment, </a:t>
            </a:r>
            <a:r>
              <a:rPr lang="en-US" u="sng" dirty="0" smtClean="0"/>
              <a:t>discover the details, and explain them</a:t>
            </a:r>
            <a:r>
              <a:rPr lang="en-US" dirty="0" smtClean="0"/>
              <a:t>. Flexible designs and rapid prototyping facilitate identification of details that might have been overlooked.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kern="1200" dirty="0" smtClean="0">
                <a:solidFill>
                  <a:schemeClr val="tx1"/>
                </a:solidFill>
                <a:latin typeface="+mn-lt"/>
                <a:ea typeface="+mn-ea"/>
                <a:cs typeface="+mn-cs"/>
              </a:rPr>
              <a:t>Talking to the customer’s customer and the supplier’s supplier can also be useful. This activity is frequently referred to as mission analysis. It is the systems engineer’s responsibility to </a:t>
            </a:r>
            <a:r>
              <a:rPr lang="en-US" sz="1200" u="sng" kern="1200" dirty="0" smtClean="0">
                <a:solidFill>
                  <a:schemeClr val="tx1"/>
                </a:solidFill>
                <a:latin typeface="+mn-lt"/>
                <a:ea typeface="+mn-ea"/>
                <a:cs typeface="+mn-cs"/>
              </a:rPr>
              <a:t>ensure that all information concerning the customer’s needs is collected</a:t>
            </a:r>
            <a:r>
              <a:rPr lang="en-US" sz="1200" kern="1200" dirty="0" smtClean="0">
                <a:solidFill>
                  <a:schemeClr val="tx1"/>
                </a:solidFill>
                <a:latin typeface="+mn-lt"/>
                <a:ea typeface="+mn-ea"/>
                <a:cs typeface="+mn-cs"/>
              </a:rPr>
              <a:t>.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kern="1200" dirty="0" smtClean="0">
                <a:solidFill>
                  <a:schemeClr val="tx1"/>
                </a:solidFill>
                <a:latin typeface="+mn-lt"/>
                <a:ea typeface="+mn-ea"/>
                <a:cs typeface="+mn-cs"/>
              </a:rPr>
              <a:t>The systems engineer must </a:t>
            </a:r>
            <a:r>
              <a:rPr lang="en-US" sz="1200" u="sng" kern="1200" dirty="0" smtClean="0">
                <a:solidFill>
                  <a:schemeClr val="tx1"/>
                </a:solidFill>
                <a:latin typeface="+mn-lt"/>
                <a:ea typeface="+mn-ea"/>
                <a:cs typeface="+mn-cs"/>
              </a:rPr>
              <a:t>also ensure that the definitions and terms used have the same meaning for everyone involved</a:t>
            </a:r>
            <a:r>
              <a:rPr lang="en-US" sz="1200" kern="1200" dirty="0" smtClean="0">
                <a:solidFill>
                  <a:schemeClr val="tx1"/>
                </a:solidFill>
                <a:latin typeface="+mn-lt"/>
                <a:ea typeface="+mn-ea"/>
                <a:cs typeface="+mn-cs"/>
              </a:rPr>
              <a:t>. Several direct interviews with the customer are necessary to ensure that all of the customer’s needs are stated and that they are clear and understandable. The customer might not understand the needs; he/she may be responding to someone else’s requirements. Often, a customer will misstate his/her needs;</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kern="1200" dirty="0" smtClean="0">
                <a:solidFill>
                  <a:schemeClr val="tx1"/>
                </a:solidFill>
                <a:latin typeface="+mn-lt"/>
                <a:ea typeface="+mn-ea"/>
                <a:cs typeface="+mn-cs"/>
              </a:rPr>
              <a:t>State</a:t>
            </a:r>
            <a:r>
              <a:rPr lang="en-US" kern="1200" baseline="0" dirty="0" smtClean="0">
                <a:solidFill>
                  <a:schemeClr val="tx1"/>
                </a:solidFill>
                <a:latin typeface="+mn-lt"/>
                <a:ea typeface="+mn-ea"/>
                <a:cs typeface="+mn-cs"/>
              </a:rPr>
              <a:t> the problem</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Early in the process, the customer frequently fails to recognize the scope or magnitude of the problem that is to be solved. The problem should not be described in terms of a perceived solution. It is imperative that the systems engineer </a:t>
            </a:r>
            <a:r>
              <a:rPr lang="en-US" u="sng" dirty="0" smtClean="0"/>
              <a:t>help the customer develop a problem statement that is completely independent of solutions and specific technologies</a:t>
            </a:r>
            <a:r>
              <a:rPr lang="en-US" dirty="0" smtClean="0"/>
              <a:t>. Solutions and technologies are, of course, important; however, there is a proper place for them later in the systems engineering process. It is the systems engineer’s responsibility to work with the customer, asking the questions necessary to develop a complete picture of the problem and its scope.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For example, the U.S. Air Force did not know that they wanted a stealth airplane until after the engineers showed that they could do it. During concept exploration, encourage consideration of bizarre alternatives. This will help you understand the requirements better. Likewise, studying models and computer simulations will help you understand the requirements.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u="sng" dirty="0" smtClean="0"/>
              <a:t>Understanding the requirements is one of the most fruitful phases in requirements discovery.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Defining what the system is supposed to do could be done in terms of a hierarchy of functions. But recently it is being stated in terms of a hierarchy of capabilities the system must have.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Discover requirements</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u="sng" dirty="0" smtClean="0"/>
              <a:t>The systems engineer must consult with the customer to discover the system requirements</a:t>
            </a:r>
            <a:r>
              <a:rPr lang="en-US" dirty="0" smtClean="0"/>
              <a:t>. The systems engineer must involve the customer in the process of defining, clarifying, and prioritizing the requirements. It is prudent to involve users, bill payers, regulators, manufacturers, maintainers, and other key stakeholders in the process. </a:t>
            </a:r>
            <a:r>
              <a:rPr lang="en-US" u="sng" dirty="0" smtClean="0"/>
              <a:t>Requirements are discovered or elicited: they are not given to you. </a:t>
            </a:r>
            <a:r>
              <a:rPr lang="en-US" dirty="0" smtClean="0"/>
              <a:t>It takes work to find out what the requirements are.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Next, systems engineering </a:t>
            </a:r>
            <a:r>
              <a:rPr lang="en-US" u="sng" dirty="0" smtClean="0"/>
              <a:t>must discover the functions that the system must perform in order to satisfy its purpose</a:t>
            </a:r>
            <a:r>
              <a:rPr lang="en-US" dirty="0" smtClean="0"/>
              <a:t>. The system functions form the basis for dividing the system into subsystems.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Although this makes it sound as if requirements are transformed into functions with a waterfall process, that is not the case. The requirements process is highly iterative and many tasks can and should be done in parallel. First, we look at system requirements, then at system functions. Then we reexamine the requirements and then reexamine the functions. Then we reassess the requirements and again the functions, and so on. Identifying the system’s functions helps us to discover the system’s behavioral requirements.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u="sng" dirty="0" smtClean="0"/>
              <a:t>For each requirement that is discovered, ask yourself why the requirement is needed. </a:t>
            </a:r>
            <a:r>
              <a:rPr lang="en-US" dirty="0" smtClean="0"/>
              <a:t>This will help you to write the rationale for the requirement, it will help you to prioritize the requirements, and it might help you to negotiate with the customer to eliminate some requirements.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Clarify requirements</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The systems engineer must </a:t>
            </a:r>
            <a:r>
              <a:rPr lang="en-US" u="sng" dirty="0" smtClean="0"/>
              <a:t>consult with the customer to ensure that the requirements are correct and complete and to identify the trade-off requirements</a:t>
            </a:r>
            <a:r>
              <a:rPr lang="en-US" dirty="0" smtClean="0"/>
              <a:t>. As with all systems engineering processes, </a:t>
            </a:r>
            <a:r>
              <a:rPr lang="en-US" u="sng" dirty="0" smtClean="0"/>
              <a:t>this process is iterative</a:t>
            </a:r>
            <a:r>
              <a:rPr lang="en-US" dirty="0" smtClean="0"/>
              <a:t>. The customer should be satisfied that if the requirements are met, then the system will do what it needs to do. </a:t>
            </a:r>
            <a:r>
              <a:rPr lang="en-US" u="sng" dirty="0" smtClean="0"/>
              <a:t>This should be done in formal reviews with the results documented and distributed to appropriate parties.</a:t>
            </a:r>
            <a:r>
              <a:rPr lang="en-US" dirty="0" smtClean="0"/>
              <a:t> These reviews ensure that all the requirements have been met, ensure that the system satisfies customer needs, assess the maturity of the development effort, allow recommending start of the next phase, and facilitate approval to committing additional resources. The systems engineer is responsible for initiating and conducting these reviews. The system requirements must be </a:t>
            </a:r>
            <a:r>
              <a:rPr lang="en-US" u="sng" dirty="0" smtClean="0"/>
              <a:t>reviewed with the customer many times</a:t>
            </a:r>
            <a:r>
              <a:rPr lang="en-US" dirty="0" smtClean="0"/>
              <a:t>. At a minimum, requirements should be reviewed at the end of the modeling phase, after testing the prototypes, before commencement of production, and after testing production units.</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t>It is </a:t>
            </a:r>
            <a:r>
              <a:rPr lang="en-US" u="sng" dirty="0" smtClean="0"/>
              <a:t>the job of the systems engineer to push back on the customer</a:t>
            </a:r>
            <a:r>
              <a:rPr lang="en-US" dirty="0" smtClean="0"/>
              <a:t>. The systems engineer should try to get requirements removed or relaxed. </a:t>
            </a:r>
            <a:r>
              <a:rPr lang="en-US" u="sng" dirty="0" smtClean="0"/>
              <a:t>Perform a sensitivity analysis on the requirements set to determine the cost drivers</a:t>
            </a:r>
            <a:r>
              <a:rPr lang="en-US" dirty="0" smtClean="0"/>
              <a:t>. Then show the customer how cost can be reduced and performance enhanced if certain requirements are changed. The requirements process should be a continual interactive dialogue with the stakeholders.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u="sng" dirty="0" smtClean="0"/>
              <a:t>The main objectives of these reviews are to find missing requirements, eliminate unneeded requirements, ensure that the requirements have been met, and verify that the system satisfies customer needs</a:t>
            </a:r>
            <a:r>
              <a:rPr lang="en-US" dirty="0" smtClean="0"/>
              <a:t>. At these reviews, trade-offs will usually have to be made among performance, schedule, and cost. Additional objectives include recommending whether to proceed to the next phase of the project and committing additional resources. The results and conclusions of the reviews should be documented. Again, the systems engineer is responsible for initiating and conducting these reviews.</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dirty="0" smtClean="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15</a:t>
            </a:fld>
            <a:endParaRPr lang="vi-VN"/>
          </a:p>
        </p:txBody>
      </p:sp>
    </p:spTree>
    <p:extLst>
      <p:ext uri="{BB962C8B-B14F-4D97-AF65-F5344CB8AC3E}">
        <p14:creationId xmlns:p14="http://schemas.microsoft.com/office/powerpoint/2010/main" val="644117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17</a:t>
            </a:fld>
            <a:endParaRPr lang="vi-VN"/>
          </a:p>
        </p:txBody>
      </p:sp>
    </p:spTree>
    <p:extLst>
      <p:ext uri="{BB962C8B-B14F-4D97-AF65-F5344CB8AC3E}">
        <p14:creationId xmlns:p14="http://schemas.microsoft.com/office/powerpoint/2010/main" val="1408777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847884486"/>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9449874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6569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759698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5484529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788747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06621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57561710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1538761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18713743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824274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935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1115313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0236150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6049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50528478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90259772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231965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9173169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95610454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456346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85950980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49901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96188123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973635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90280532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40551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802125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897794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2815343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917376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3078" name="Chart" r:id="rId4" imgW="6600749" imgH="4400702" progId="MSGraph.Chart.8">
                  <p:embed followColorScheme="full"/>
                </p:oleObj>
              </mc:Choice>
              <mc:Fallback>
                <p:oleObj name="Chart" r:id="rId4" imgW="6600749" imgH="4400702" progId="MSGraph.Chart.8">
                  <p:embed followColorScheme="full"/>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85935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9369950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421954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68080948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72160808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360107468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30422279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105713158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305929523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11961362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252474997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364765503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105425911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2405262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1702380735"/>
      </p:ext>
    </p:extLst>
  </p:cSld>
  <p:clrMapOvr>
    <a:overrideClrMapping bg1="dk2" tx1="lt1" bg2="dk1"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282681950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41773670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300086543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59704207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28289216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95345274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50217113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413878440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06839711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357522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9748998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1266888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7597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660784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6310660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32105866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94535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09635846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84011123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7496746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82596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68627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16496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467191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5371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94114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723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64084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44416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4494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25765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168699764"/>
      </p:ext>
    </p:extLst>
  </p:cSld>
  <p:clrMapOvr>
    <a:overrideClrMapping bg1="dk2" tx1="lt1" bg2="dk1"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51797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48553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3166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2849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940488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086279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0911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18276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373081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88826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496788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50486879"/>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15786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986762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52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61376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3784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1380431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9650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199226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177403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27502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876135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880155729"/>
      </p:ext>
    </p:extLst>
  </p:cSld>
  <p:clrMapOvr>
    <a:overrideClrMapping bg1="dk2" tx1="lt1" bg2="dk1"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133676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13350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192934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176823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795789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468296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3267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051269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297574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854651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232349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40510152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414746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543083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29420873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3600165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9449204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18554266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25829622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19819541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33527133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24524361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19244076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78356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8485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9806371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37445192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25201134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264323650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9094010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7134250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3263289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6394785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23208674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382776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2000941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59191426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79527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2062442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2898463889"/>
      </p:ext>
    </p:extLst>
  </p:cSld>
  <p:clrMapOvr>
    <a:overrideClrMapping bg1="dk2" tx1="lt1" bg2="dk1"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058295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8525123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582331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511120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1813875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43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03182090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4945905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244340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319024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6230823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509047401"/>
      </p:ext>
    </p:extLst>
  </p:cSld>
  <p:clrMapOvr>
    <a:overrideClrMapping bg1="dk2" tx1="lt1" bg2="dk1" tx2="lt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8308984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8559368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911222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9637796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8226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3.emf"/><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vmlDrawing" Target="../drawings/vmlDrawing1.v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6" Type="http://schemas.openxmlformats.org/officeDocument/2006/relationships/image" Target="../media/image9.emf"/><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oleObject" Target="../embeddings/oleObject1.bin"/><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6.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5.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8.png"/><Relationship Id="rId2" Type="http://schemas.openxmlformats.org/officeDocument/2006/relationships/slideLayout" Target="../slideLayouts/slideLayout71.xml"/><Relationship Id="rId16" Type="http://schemas.openxmlformats.org/officeDocument/2006/relationships/image" Target="../media/image7.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4.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01929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extLst>
      <p:ext uri="{BB962C8B-B14F-4D97-AF65-F5344CB8AC3E}">
        <p14:creationId xmlns:p14="http://schemas.microsoft.com/office/powerpoint/2010/main" val="4120225555"/>
      </p:ext>
    </p:extLst>
  </p:cSld>
  <p:clrMap bg1="dk2" tx1="lt1" bg2="dk1"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extLst>
      <p:ext uri="{BB962C8B-B14F-4D97-AF65-F5344CB8AC3E}">
        <p14:creationId xmlns:p14="http://schemas.microsoft.com/office/powerpoint/2010/main" val="367592297"/>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2054" name="CorelDRAW" r:id="rId15" imgW="6773760" imgH="6706440" progId="">
                  <p:embed/>
                </p:oleObj>
              </mc:Choice>
              <mc:Fallback>
                <p:oleObj name="CorelDRAW" r:id="rId15" imgW="6773760" imgH="6706440" progId="">
                  <p:embed/>
                  <p:pic>
                    <p:nvPicPr>
                      <p:cNvPr id="0"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7194889"/>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extLst>
      <p:ext uri="{BB962C8B-B14F-4D97-AF65-F5344CB8AC3E}">
        <p14:creationId xmlns:p14="http://schemas.microsoft.com/office/powerpoint/2010/main" val="2129024839"/>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extLst>
      <p:ext uri="{BB962C8B-B14F-4D97-AF65-F5344CB8AC3E}">
        <p14:creationId xmlns:p14="http://schemas.microsoft.com/office/powerpoint/2010/main" val="3151541750"/>
      </p:ext>
    </p:extLst>
  </p:cSld>
  <p:clrMap bg1="dk2" tx1="lt1" bg2="dk1"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extLst>
      <p:ext uri="{BB962C8B-B14F-4D97-AF65-F5344CB8AC3E}">
        <p14:creationId xmlns:p14="http://schemas.microsoft.com/office/powerpoint/2010/main" val="89265659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extLst>
      <p:ext uri="{BB962C8B-B14F-4D97-AF65-F5344CB8AC3E}">
        <p14:creationId xmlns:p14="http://schemas.microsoft.com/office/powerpoint/2010/main" val="131259024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extLst>
      <p:ext uri="{BB962C8B-B14F-4D97-AF65-F5344CB8AC3E}">
        <p14:creationId xmlns:p14="http://schemas.microsoft.com/office/powerpoint/2010/main" val="232313426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extLst>
      <p:ext uri="{BB962C8B-B14F-4D97-AF65-F5344CB8AC3E}">
        <p14:creationId xmlns:p14="http://schemas.microsoft.com/office/powerpoint/2010/main" val="371607411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extLst>
      <p:ext uri="{BB962C8B-B14F-4D97-AF65-F5344CB8AC3E}">
        <p14:creationId xmlns:p14="http://schemas.microsoft.com/office/powerpoint/2010/main" val="396500466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42002"/>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extLst>
      <p:ext uri="{BB962C8B-B14F-4D97-AF65-F5344CB8AC3E}">
        <p14:creationId xmlns:p14="http://schemas.microsoft.com/office/powerpoint/2010/main" val="4289768682"/>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3563268285"/>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0.xml"/><Relationship Id="rId1" Type="http://schemas.openxmlformats.org/officeDocument/2006/relationships/slideLayout" Target="../slideLayouts/slideLayout7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1.xml"/></Relationships>
</file>

<file path=ppt/slides/_rels/slide3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2.xml"/><Relationship Id="rId1" Type="http://schemas.openxmlformats.org/officeDocument/2006/relationships/slideLayout" Target="../slideLayouts/slideLayout7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1.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7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1.xml"/><Relationship Id="rId1" Type="http://schemas.openxmlformats.org/officeDocument/2006/relationships/vmlDrawing" Target="../drawings/vmlDrawing3.v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1.xml"/></Relationships>
</file>

<file path=ppt/slides/_rels/slide4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9.xml"/><Relationship Id="rId1" Type="http://schemas.openxmlformats.org/officeDocument/2006/relationships/slideLayout" Target="../slideLayouts/slideLayout7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1.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7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1.xml"/></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6.xml"/><Relationship Id="rId1" Type="http://schemas.openxmlformats.org/officeDocument/2006/relationships/slideLayout" Target="../slideLayouts/slideLayout71.xml"/><Relationship Id="rId4" Type="http://schemas.openxmlformats.org/officeDocument/2006/relationships/image" Target="../media/image29.jpeg"/></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7.xml"/><Relationship Id="rId1" Type="http://schemas.openxmlformats.org/officeDocument/2006/relationships/slideLayout" Target="../slideLayouts/slideLayout7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Software Requirement Concepts &amp; Process</a:t>
            </a:r>
            <a:endParaRPr lang="vi-VN" dirty="0"/>
          </a:p>
        </p:txBody>
      </p:sp>
      <p:sp>
        <p:nvSpPr>
          <p:cNvPr id="3" name="Subtitle 2"/>
          <p:cNvSpPr>
            <a:spLocks noGrp="1"/>
          </p:cNvSpPr>
          <p:nvPr>
            <p:ph type="subTitle" idx="1"/>
          </p:nvPr>
        </p:nvSpPr>
        <p:spPr/>
        <p:txBody>
          <a:bodyPr/>
          <a:lstStyle/>
          <a:p>
            <a:pPr algn="r" eaLnBrk="1" hangingPunct="1">
              <a:defRPr/>
            </a:pPr>
            <a:r>
              <a:rPr lang="en-US" dirty="0" smtClean="0"/>
              <a:t>Instructor: &lt;Name&gt;</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Fsoft</a:t>
            </a:r>
            <a:r>
              <a:rPr lang="en-US" sz="2800" dirty="0" smtClean="0"/>
              <a:t> Requirement Process</a:t>
            </a:r>
            <a:endParaRPr lang="en-US" sz="3000" dirty="0"/>
          </a:p>
        </p:txBody>
      </p:sp>
      <p:sp>
        <p:nvSpPr>
          <p:cNvPr id="3" name="Content Placeholder 2"/>
          <p:cNvSpPr>
            <a:spLocks noGrp="1"/>
          </p:cNvSpPr>
          <p:nvPr>
            <p:ph idx="1"/>
          </p:nvPr>
        </p:nvSpPr>
        <p:spPr/>
        <p:txBody>
          <a:bodyPr/>
          <a:lstStyle/>
          <a:p>
            <a:r>
              <a:rPr lang="en-US" dirty="0" smtClean="0"/>
              <a:t>First phase of Software engineering</a:t>
            </a:r>
            <a:endParaRPr lang="en-US" dirty="0"/>
          </a:p>
        </p:txBody>
      </p:sp>
      <p:pic>
        <p:nvPicPr>
          <p:cNvPr id="4" name="Picture 15" descr="Fsoftsdlc3"/>
          <p:cNvPicPr>
            <a:picLocks noChangeAspect="1" noChangeArrowheads="1"/>
          </p:cNvPicPr>
          <p:nvPr/>
        </p:nvPicPr>
        <p:blipFill>
          <a:blip r:embed="rId3" cstate="print"/>
          <a:srcRect/>
          <a:stretch>
            <a:fillRect/>
          </a:stretch>
        </p:blipFill>
        <p:spPr bwMode="auto">
          <a:xfrm>
            <a:off x="683568" y="2071835"/>
            <a:ext cx="7702624" cy="4525517"/>
          </a:xfrm>
          <a:prstGeom prst="rect">
            <a:avLst/>
          </a:prstGeom>
          <a:noFill/>
          <a:ln w="9525">
            <a:noFill/>
            <a:miter lim="800000"/>
            <a:headEnd/>
            <a:tailEnd/>
          </a:ln>
        </p:spPr>
      </p:pic>
      <p:sp>
        <p:nvSpPr>
          <p:cNvPr id="5" name="Rectangle 4"/>
          <p:cNvSpPr/>
          <p:nvPr/>
        </p:nvSpPr>
        <p:spPr>
          <a:xfrm>
            <a:off x="1547664" y="3068960"/>
            <a:ext cx="5904656" cy="432048"/>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Fsoft</a:t>
            </a:r>
            <a:r>
              <a:rPr lang="en-US" sz="2800" dirty="0" smtClean="0"/>
              <a:t> Requirement Process</a:t>
            </a:r>
            <a:br>
              <a:rPr lang="en-US" sz="2800" dirty="0" smtClean="0"/>
            </a:br>
            <a:r>
              <a:rPr lang="en-US" sz="2400" dirty="0" smtClean="0"/>
              <a:t>Objectives</a:t>
            </a:r>
            <a:endParaRPr lang="vi-VN" sz="2800" dirty="0"/>
          </a:p>
        </p:txBody>
      </p:sp>
      <p:sp>
        <p:nvSpPr>
          <p:cNvPr id="3" name="Content Placeholder 2"/>
          <p:cNvSpPr>
            <a:spLocks noGrp="1"/>
          </p:cNvSpPr>
          <p:nvPr>
            <p:ph idx="1"/>
          </p:nvPr>
        </p:nvSpPr>
        <p:spPr>
          <a:xfrm>
            <a:off x="457200" y="1219201"/>
            <a:ext cx="8229600" cy="5281633"/>
          </a:xfrm>
        </p:spPr>
        <p:txBody>
          <a:bodyPr/>
          <a:lstStyle/>
          <a:p>
            <a:r>
              <a:rPr lang="en-US" sz="2800" dirty="0" smtClean="0"/>
              <a:t>To ensure that requirements for the software product are defined and understood.</a:t>
            </a:r>
          </a:p>
          <a:p>
            <a:pPr lvl="1"/>
            <a:r>
              <a:rPr lang="en-US" sz="2600" dirty="0" smtClean="0"/>
              <a:t>Get to know what customer’s requirement is</a:t>
            </a:r>
          </a:p>
          <a:p>
            <a:pPr lvl="1"/>
            <a:r>
              <a:rPr lang="en-US" sz="2600" dirty="0" smtClean="0"/>
              <a:t>Understand the customers’ needs &amp; expectation </a:t>
            </a:r>
          </a:p>
          <a:p>
            <a:r>
              <a:rPr lang="en-US" sz="2800" dirty="0" smtClean="0"/>
              <a:t>To create SRS - Establish and maintain requirements agreement with the requestor and affected groups</a:t>
            </a:r>
          </a:p>
          <a:p>
            <a:r>
              <a:rPr lang="en-US" sz="2800" dirty="0" smtClean="0"/>
              <a:t>To ensure that the requirements are met.</a:t>
            </a:r>
          </a:p>
          <a:p>
            <a:r>
              <a:rPr lang="en-US" sz="2800" dirty="0" smtClean="0"/>
              <a:t> Requirements are documented and controlled to establish a basis for software development and project management use.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57158" y="1142984"/>
            <a:ext cx="8143932" cy="1285884"/>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28596" y="3643314"/>
            <a:ext cx="7929618" cy="1643074"/>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C00000"/>
                </a:solidFill>
              </a:rPr>
              <a:t>Requirement Management &amp; Traceability</a:t>
            </a:r>
            <a:endParaRPr lang="en-US" b="1" dirty="0">
              <a:solidFill>
                <a:srgbClr val="C00000"/>
              </a:solidFill>
            </a:endParaRPr>
          </a:p>
        </p:txBody>
      </p:sp>
      <p:sp>
        <p:nvSpPr>
          <p:cNvPr id="2" name="Title 1"/>
          <p:cNvSpPr>
            <a:spLocks noGrp="1"/>
          </p:cNvSpPr>
          <p:nvPr>
            <p:ph type="title"/>
          </p:nvPr>
        </p:nvSpPr>
        <p:spPr/>
        <p:txBody>
          <a:bodyPr/>
          <a:lstStyle/>
          <a:p>
            <a:r>
              <a:rPr lang="en-US" sz="2800" dirty="0" err="1" smtClean="0"/>
              <a:t>Fsoft</a:t>
            </a:r>
            <a:r>
              <a:rPr lang="en-US" sz="2800" dirty="0" smtClean="0"/>
              <a:t> Requirement Process</a:t>
            </a:r>
            <a:br>
              <a:rPr lang="en-US" sz="2800" dirty="0" smtClean="0"/>
            </a:br>
            <a:r>
              <a:rPr lang="en-US" sz="2400" dirty="0" smtClean="0"/>
              <a:t>Workflow</a:t>
            </a:r>
            <a:endParaRPr lang="vi-VN" sz="2800" dirty="0"/>
          </a:p>
        </p:txBody>
      </p:sp>
      <p:sp>
        <p:nvSpPr>
          <p:cNvPr id="5" name="Rectangle 4"/>
          <p:cNvSpPr/>
          <p:nvPr/>
        </p:nvSpPr>
        <p:spPr>
          <a:xfrm>
            <a:off x="714348" y="1285860"/>
            <a:ext cx="207170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Elicit &amp; Analyze Requirements</a:t>
            </a:r>
            <a:endParaRPr lang="en-US" dirty="0"/>
          </a:p>
        </p:txBody>
      </p:sp>
      <p:sp>
        <p:nvSpPr>
          <p:cNvPr id="7" name="Rectangle 6"/>
          <p:cNvSpPr/>
          <p:nvPr/>
        </p:nvSpPr>
        <p:spPr>
          <a:xfrm>
            <a:off x="3357554" y="1285860"/>
            <a:ext cx="214314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 SRS</a:t>
            </a:r>
            <a:endParaRPr lang="en-US" dirty="0"/>
          </a:p>
        </p:txBody>
      </p:sp>
      <p:sp>
        <p:nvSpPr>
          <p:cNvPr id="8" name="Rectangle 7"/>
          <p:cNvSpPr/>
          <p:nvPr/>
        </p:nvSpPr>
        <p:spPr>
          <a:xfrm>
            <a:off x="6215074" y="1285860"/>
            <a:ext cx="1928826"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 Requirements</a:t>
            </a:r>
            <a:endParaRPr lang="en-US" dirty="0"/>
          </a:p>
        </p:txBody>
      </p:sp>
      <p:sp>
        <p:nvSpPr>
          <p:cNvPr id="9" name="Rectangle 8"/>
          <p:cNvSpPr/>
          <p:nvPr/>
        </p:nvSpPr>
        <p:spPr>
          <a:xfrm>
            <a:off x="6072198"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Traceability</a:t>
            </a:r>
            <a:endParaRPr lang="en-US" dirty="0"/>
          </a:p>
        </p:txBody>
      </p:sp>
      <p:sp>
        <p:nvSpPr>
          <p:cNvPr id="10" name="Rectangle 9"/>
          <p:cNvSpPr/>
          <p:nvPr/>
        </p:nvSpPr>
        <p:spPr>
          <a:xfrm>
            <a:off x="3357554"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Requirement Status</a:t>
            </a:r>
            <a:endParaRPr lang="en-US" dirty="0"/>
          </a:p>
        </p:txBody>
      </p:sp>
      <p:sp>
        <p:nvSpPr>
          <p:cNvPr id="11" name="Rectangle 10"/>
          <p:cNvSpPr/>
          <p:nvPr/>
        </p:nvSpPr>
        <p:spPr>
          <a:xfrm>
            <a:off x="785786"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Requirement Changes</a:t>
            </a:r>
            <a:endParaRPr lang="en-US" dirty="0"/>
          </a:p>
        </p:txBody>
      </p:sp>
      <p:cxnSp>
        <p:nvCxnSpPr>
          <p:cNvPr id="15" name="Elbow Connector 14"/>
          <p:cNvCxnSpPr>
            <a:stCxn id="8" idx="3"/>
            <a:endCxn id="9" idx="3"/>
          </p:cNvCxnSpPr>
          <p:nvPr/>
        </p:nvCxnSpPr>
        <p:spPr>
          <a:xfrm flipH="1">
            <a:off x="8072462" y="1785926"/>
            <a:ext cx="71438" cy="2857520"/>
          </a:xfrm>
          <a:prstGeom prst="bentConnector3">
            <a:avLst>
              <a:gd name="adj1" fmla="val -731425"/>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Flowchart: Document 16"/>
          <p:cNvSpPr/>
          <p:nvPr/>
        </p:nvSpPr>
        <p:spPr>
          <a:xfrm>
            <a:off x="1214414"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Analysis Records</a:t>
            </a:r>
            <a:endParaRPr lang="en-US" dirty="0">
              <a:solidFill>
                <a:sysClr val="windowText" lastClr="000000"/>
              </a:solidFill>
            </a:endParaRPr>
          </a:p>
        </p:txBody>
      </p:sp>
      <p:sp>
        <p:nvSpPr>
          <p:cNvPr id="18" name="Flowchart: Document 17"/>
          <p:cNvSpPr/>
          <p:nvPr/>
        </p:nvSpPr>
        <p:spPr>
          <a:xfrm>
            <a:off x="3538002"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SRS</a:t>
            </a:r>
            <a:endParaRPr lang="en-US" dirty="0">
              <a:solidFill>
                <a:sysClr val="windowText" lastClr="000000"/>
              </a:solidFill>
            </a:endParaRPr>
          </a:p>
        </p:txBody>
      </p:sp>
      <p:sp>
        <p:nvSpPr>
          <p:cNvPr id="19" name="Flowchart: Document 18"/>
          <p:cNvSpPr/>
          <p:nvPr/>
        </p:nvSpPr>
        <p:spPr>
          <a:xfrm>
            <a:off x="5857884"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Review Records</a:t>
            </a:r>
            <a:endParaRPr lang="en-US" dirty="0">
              <a:solidFill>
                <a:sysClr val="windowText" lastClr="000000"/>
              </a:solidFill>
            </a:endParaRPr>
          </a:p>
        </p:txBody>
      </p:sp>
      <p:sp>
        <p:nvSpPr>
          <p:cNvPr id="20" name="Flowchart: Document 19"/>
          <p:cNvSpPr/>
          <p:nvPr/>
        </p:nvSpPr>
        <p:spPr>
          <a:xfrm>
            <a:off x="1214414" y="5715016"/>
            <a:ext cx="1785950" cy="785818"/>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RM Sheet</a:t>
            </a:r>
            <a:endParaRPr lang="en-US" dirty="0">
              <a:solidFill>
                <a:sysClr val="windowText" lastClr="000000"/>
              </a:solidFill>
            </a:endParaRPr>
          </a:p>
        </p:txBody>
      </p:sp>
      <p:sp>
        <p:nvSpPr>
          <p:cNvPr id="21" name="Flowchart: Document 20"/>
          <p:cNvSpPr/>
          <p:nvPr/>
        </p:nvSpPr>
        <p:spPr>
          <a:xfrm>
            <a:off x="3571868" y="5715016"/>
            <a:ext cx="1785950" cy="785818"/>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Change Records</a:t>
            </a:r>
            <a:endParaRPr lang="en-US" dirty="0">
              <a:solidFill>
                <a:sysClr val="windowText" lastClr="000000"/>
              </a:solidFill>
            </a:endParaRPr>
          </a:p>
        </p:txBody>
      </p:sp>
      <p:sp>
        <p:nvSpPr>
          <p:cNvPr id="22" name="Flowchart: Document 21"/>
          <p:cNvSpPr/>
          <p:nvPr/>
        </p:nvSpPr>
        <p:spPr>
          <a:xfrm>
            <a:off x="5857884" y="5715016"/>
            <a:ext cx="1785950" cy="785818"/>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Updated SRS</a:t>
            </a:r>
            <a:endParaRPr lang="en-US" dirty="0">
              <a:solidFill>
                <a:sysClr val="windowText" lastClr="000000"/>
              </a:solidFill>
            </a:endParaRPr>
          </a:p>
        </p:txBody>
      </p:sp>
      <p:cxnSp>
        <p:nvCxnSpPr>
          <p:cNvPr id="24" name="Elbow Connector 23"/>
          <p:cNvCxnSpPr>
            <a:stCxn id="13" idx="2"/>
            <a:endCxn id="17" idx="0"/>
          </p:cNvCxnSpPr>
          <p:nvPr/>
        </p:nvCxnSpPr>
        <p:spPr>
          <a:xfrm rot="5400000">
            <a:off x="3089662" y="1446596"/>
            <a:ext cx="357190" cy="2321735"/>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2"/>
            <a:endCxn id="18" idx="0"/>
          </p:cNvCxnSpPr>
          <p:nvPr/>
        </p:nvCxnSpPr>
        <p:spPr>
          <a:xfrm rot="16200000" flipH="1">
            <a:off x="4251455" y="2606536"/>
            <a:ext cx="357190" cy="18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2"/>
            <a:endCxn id="19" idx="0"/>
          </p:cNvCxnSpPr>
          <p:nvPr/>
        </p:nvCxnSpPr>
        <p:spPr>
          <a:xfrm rot="16200000" flipH="1">
            <a:off x="5411396" y="1446595"/>
            <a:ext cx="357190" cy="2321735"/>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2982505" y="4304115"/>
            <a:ext cx="357190" cy="2321735"/>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142446" y="5464056"/>
            <a:ext cx="357190" cy="18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5304239" y="4304114"/>
            <a:ext cx="357190" cy="2321735"/>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786050" y="1784338"/>
            <a:ext cx="57150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7" idx="3"/>
            <a:endCxn id="8" idx="1"/>
          </p:cNvCxnSpPr>
          <p:nvPr/>
        </p:nvCxnSpPr>
        <p:spPr>
          <a:xfrm>
            <a:off x="5500694" y="1785926"/>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9" idx="1"/>
            <a:endCxn id="10" idx="3"/>
          </p:cNvCxnSpPr>
          <p:nvPr/>
        </p:nvCxnSpPr>
        <p:spPr>
          <a:xfrm rot="10800000">
            <a:off x="5357818" y="4643446"/>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0" idx="1"/>
          </p:cNvCxnSpPr>
          <p:nvPr/>
        </p:nvCxnSpPr>
        <p:spPr>
          <a:xfrm rot="10800000">
            <a:off x="2786052" y="4643446"/>
            <a:ext cx="57150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Fsoft</a:t>
            </a:r>
            <a:r>
              <a:rPr lang="en-US" sz="2800" dirty="0" smtClean="0"/>
              <a:t> Requirement Process</a:t>
            </a:r>
            <a:br>
              <a:rPr lang="en-US" sz="2800" dirty="0" smtClean="0"/>
            </a:br>
            <a:r>
              <a:rPr lang="en-US" sz="2400" dirty="0" smtClean="0">
                <a:latin typeface="Arial" charset="0"/>
                <a:cs typeface="Arial" charset="0"/>
              </a:rPr>
              <a:t>Elicit &amp; Analyze Requirements</a:t>
            </a:r>
            <a:endParaRPr lang="en-US" sz="2400" dirty="0"/>
          </a:p>
        </p:txBody>
      </p:sp>
      <p:sp>
        <p:nvSpPr>
          <p:cNvPr id="3" name="Content Placeholder 2"/>
          <p:cNvSpPr>
            <a:spLocks noGrp="1"/>
          </p:cNvSpPr>
          <p:nvPr>
            <p:ph idx="1"/>
          </p:nvPr>
        </p:nvSpPr>
        <p:spPr>
          <a:xfrm>
            <a:off x="457200" y="1142984"/>
            <a:ext cx="8229600" cy="4906963"/>
          </a:xfrm>
        </p:spPr>
        <p:txBody>
          <a:bodyPr/>
          <a:lstStyle/>
          <a:p>
            <a:r>
              <a:rPr lang="en-GB" sz="2800" dirty="0" smtClean="0">
                <a:cs typeface="Arial" charset="0"/>
              </a:rPr>
              <a:t>Sometimes called </a:t>
            </a:r>
            <a:r>
              <a:rPr lang="en-GB" sz="2800" b="1" dirty="0" smtClean="0">
                <a:cs typeface="Arial" charset="0"/>
              </a:rPr>
              <a:t>requirements discovery</a:t>
            </a:r>
          </a:p>
          <a:p>
            <a:r>
              <a:rPr lang="en-GB" sz="2800" dirty="0" smtClean="0">
                <a:cs typeface="Arial" charset="0"/>
              </a:rPr>
              <a:t>Requirements are often not given to you, you have to </a:t>
            </a:r>
            <a:r>
              <a:rPr lang="en-GB" sz="2800" b="1" u="sng" dirty="0" smtClean="0">
                <a:cs typeface="Arial" charset="0"/>
              </a:rPr>
              <a:t>elicit</a:t>
            </a:r>
            <a:r>
              <a:rPr lang="en-GB" sz="2800" dirty="0" smtClean="0">
                <a:cs typeface="Arial" charset="0"/>
              </a:rPr>
              <a:t> them; Must work with </a:t>
            </a:r>
            <a:r>
              <a:rPr lang="en-GB" sz="2800" b="1" u="sng" dirty="0" smtClean="0">
                <a:cs typeface="Arial" charset="0"/>
              </a:rPr>
              <a:t>customers </a:t>
            </a:r>
            <a:r>
              <a:rPr lang="en-GB" sz="2800" dirty="0" smtClean="0">
                <a:cs typeface="Arial" charset="0"/>
              </a:rPr>
              <a:t>and relevant </a:t>
            </a:r>
            <a:r>
              <a:rPr lang="en-GB" sz="2800" b="1" u="sng" dirty="0" smtClean="0">
                <a:cs typeface="Arial" charset="0"/>
              </a:rPr>
              <a:t>stakeholders</a:t>
            </a:r>
            <a:r>
              <a:rPr lang="en-GB" sz="2800" dirty="0" smtClean="0">
                <a:cs typeface="Arial" charset="0"/>
              </a:rPr>
              <a:t> to elicit:</a:t>
            </a:r>
          </a:p>
          <a:p>
            <a:pPr lvl="1"/>
            <a:r>
              <a:rPr lang="en-GB" sz="2400" dirty="0" smtClean="0">
                <a:cs typeface="Arial" charset="0"/>
              </a:rPr>
              <a:t>the </a:t>
            </a:r>
            <a:r>
              <a:rPr lang="en-GB" sz="2400" b="1" u="sng" dirty="0" smtClean="0">
                <a:cs typeface="Arial" charset="0"/>
              </a:rPr>
              <a:t>services</a:t>
            </a:r>
            <a:r>
              <a:rPr lang="en-GB" sz="2400" dirty="0" smtClean="0">
                <a:cs typeface="Arial" charset="0"/>
              </a:rPr>
              <a:t> that the system should provide</a:t>
            </a:r>
          </a:p>
          <a:p>
            <a:pPr lvl="1"/>
            <a:r>
              <a:rPr lang="en-GB" sz="2400" dirty="0" smtClean="0">
                <a:cs typeface="Arial" charset="0"/>
              </a:rPr>
              <a:t>the </a:t>
            </a:r>
            <a:r>
              <a:rPr lang="en-GB" sz="2400" b="1" u="sng" dirty="0" smtClean="0">
                <a:cs typeface="Arial" charset="0"/>
              </a:rPr>
              <a:t>constraints</a:t>
            </a:r>
            <a:r>
              <a:rPr lang="en-GB" sz="2400" dirty="0" smtClean="0">
                <a:cs typeface="Arial" charset="0"/>
              </a:rPr>
              <a:t>  that the system should satisfy</a:t>
            </a:r>
          </a:p>
          <a:p>
            <a:r>
              <a:rPr lang="en-GB" sz="2800" dirty="0" smtClean="0">
                <a:cs typeface="Arial" charset="0"/>
              </a:rPr>
              <a:t>Requirement analysis is done to:</a:t>
            </a:r>
          </a:p>
          <a:p>
            <a:pPr lvl="1"/>
            <a:r>
              <a:rPr lang="en-US" sz="2400" dirty="0" smtClean="0">
                <a:cs typeface="Arial" charset="0"/>
              </a:rPr>
              <a:t>Detect and resolve conflicts between requirements </a:t>
            </a:r>
          </a:p>
          <a:p>
            <a:pPr lvl="1"/>
            <a:r>
              <a:rPr lang="en-US" sz="2400" dirty="0" smtClean="0">
                <a:cs typeface="Arial" charset="0"/>
              </a:rPr>
              <a:t>Discover the bounds of the software and how it must interact with its environment </a:t>
            </a:r>
          </a:p>
          <a:p>
            <a:pPr lvl="1"/>
            <a:r>
              <a:rPr lang="en-US" sz="2400" dirty="0" smtClean="0">
                <a:cs typeface="Arial" charset="0"/>
              </a:rPr>
              <a:t>Elaborate system requirements to derive software requirements </a:t>
            </a:r>
            <a:endParaRPr lang="en-GB" sz="2400" dirty="0" smtClean="0">
              <a:cs typeface="Arial" charset="0"/>
            </a:endParaRPr>
          </a:p>
          <a:p>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52400"/>
            <a:ext cx="6995120" cy="828675"/>
          </a:xfrm>
        </p:spPr>
        <p:txBody>
          <a:bodyPr/>
          <a:lstStyle/>
          <a:p>
            <a:r>
              <a:rPr lang="en-US" sz="2800" dirty="0" err="1" smtClean="0"/>
              <a:t>Fsoft</a:t>
            </a:r>
            <a:r>
              <a:rPr lang="en-US" sz="2800" dirty="0" smtClean="0"/>
              <a:t> Requirement Process</a:t>
            </a:r>
            <a:br>
              <a:rPr lang="en-US" sz="2800" dirty="0" smtClean="0"/>
            </a:br>
            <a:r>
              <a:rPr lang="en-US" sz="2400" dirty="0" smtClean="0">
                <a:latin typeface="Arial" charset="0"/>
                <a:cs typeface="Arial" charset="0"/>
              </a:rPr>
              <a:t>Elicit &amp; Analyze Requirements - Resource</a:t>
            </a:r>
            <a:endParaRPr lang="en-US" sz="2800" dirty="0"/>
          </a:p>
        </p:txBody>
      </p:sp>
      <p:sp>
        <p:nvSpPr>
          <p:cNvPr id="3" name="Content Placeholder 2"/>
          <p:cNvSpPr>
            <a:spLocks noGrp="1"/>
          </p:cNvSpPr>
          <p:nvPr>
            <p:ph idx="1"/>
          </p:nvPr>
        </p:nvSpPr>
        <p:spPr/>
        <p:txBody>
          <a:bodyPr/>
          <a:lstStyle/>
          <a:p>
            <a:r>
              <a:rPr lang="en-GB" dirty="0" smtClean="0">
                <a:cs typeface="Arial" charset="0"/>
              </a:rPr>
              <a:t>Potential </a:t>
            </a:r>
            <a:r>
              <a:rPr lang="en-GB" b="1" u="sng" dirty="0" smtClean="0">
                <a:cs typeface="Arial" charset="0"/>
              </a:rPr>
              <a:t>stakeholders </a:t>
            </a:r>
          </a:p>
          <a:p>
            <a:pPr lvl="1"/>
            <a:r>
              <a:rPr lang="en-GB" dirty="0" smtClean="0">
                <a:cs typeface="Arial" charset="0"/>
              </a:rPr>
              <a:t>End-users</a:t>
            </a:r>
          </a:p>
          <a:p>
            <a:pPr lvl="1"/>
            <a:r>
              <a:rPr lang="en-GB" dirty="0" smtClean="0">
                <a:cs typeface="Arial" charset="0"/>
              </a:rPr>
              <a:t>Managers</a:t>
            </a:r>
          </a:p>
          <a:p>
            <a:pPr lvl="1"/>
            <a:r>
              <a:rPr lang="en-GB" dirty="0" smtClean="0">
                <a:cs typeface="Arial" charset="0"/>
              </a:rPr>
              <a:t>Owners</a:t>
            </a:r>
          </a:p>
          <a:p>
            <a:pPr lvl="1"/>
            <a:r>
              <a:rPr lang="en-GB" dirty="0" smtClean="0">
                <a:cs typeface="Arial" charset="0"/>
              </a:rPr>
              <a:t>Customers of your customers</a:t>
            </a:r>
          </a:p>
          <a:p>
            <a:pPr lvl="1"/>
            <a:r>
              <a:rPr lang="en-GB" dirty="0" smtClean="0">
                <a:cs typeface="Arial" charset="0"/>
              </a:rPr>
              <a:t>Operation engineers</a:t>
            </a:r>
          </a:p>
          <a:p>
            <a:pPr lvl="1"/>
            <a:r>
              <a:rPr lang="en-GB" dirty="0" smtClean="0">
                <a:cs typeface="Arial" charset="0"/>
              </a:rPr>
              <a:t>Domain experts</a:t>
            </a:r>
          </a:p>
          <a:p>
            <a:pPr lvl="1"/>
            <a:r>
              <a:rPr lang="en-GB" dirty="0" smtClean="0">
                <a:cs typeface="Arial" charset="0"/>
              </a:rPr>
              <a:t>Trade unions</a:t>
            </a:r>
          </a:p>
          <a:p>
            <a:pPr lvl="1"/>
            <a:r>
              <a:rPr lang="en-GB" dirty="0" smtClean="0">
                <a:cs typeface="Arial" charset="0"/>
              </a:rPr>
              <a:t>Etc. </a:t>
            </a:r>
            <a:endParaRPr lang="en-GB" i="1" dirty="0" smtClean="0">
              <a:cs typeface="Arial" charset="0"/>
            </a:endParaRPr>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78822220"/>
              </p:ext>
            </p:extLst>
          </p:nvPr>
        </p:nvGraphicFramePr>
        <p:xfrm>
          <a:off x="457200" y="16288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nvPr>
        </p:nvSpPr>
        <p:spPr>
          <a:xfrm>
            <a:off x="2123728" y="152400"/>
            <a:ext cx="6563072" cy="828675"/>
          </a:xfrm>
        </p:spPr>
        <p:txBody>
          <a:bodyPr/>
          <a:lstStyle/>
          <a:p>
            <a:r>
              <a:rPr lang="en-US" sz="2800" dirty="0" err="1" smtClean="0"/>
              <a:t>Fsoft</a:t>
            </a:r>
            <a:r>
              <a:rPr lang="en-US" sz="2800" dirty="0" smtClean="0"/>
              <a:t> Requirement Process</a:t>
            </a:r>
            <a:br>
              <a:rPr lang="en-US" sz="2800" dirty="0" smtClean="0"/>
            </a:br>
            <a:r>
              <a:rPr lang="en-US" sz="2400" dirty="0" smtClean="0">
                <a:latin typeface="Arial" charset="0"/>
                <a:cs typeface="Arial" charset="0"/>
              </a:rPr>
              <a:t>Elicit &amp; Analyze Requirements - Process</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2800" dirty="0" err="1" smtClean="0"/>
              <a:t>Fsoft</a:t>
            </a:r>
            <a:r>
              <a:rPr lang="en-US" sz="2800" dirty="0" smtClean="0"/>
              <a:t> Requirement Process</a:t>
            </a:r>
            <a:br>
              <a:rPr lang="en-US" sz="2800" dirty="0" smtClean="0"/>
            </a:br>
            <a:r>
              <a:rPr lang="en-US" sz="2400" dirty="0" smtClean="0">
                <a:latin typeface="Arial" charset="0"/>
                <a:cs typeface="Arial" charset="0"/>
              </a:rPr>
              <a:t>Elicit &amp; Analyze Requirements - Issues</a:t>
            </a:r>
            <a:endParaRPr lang="en-US" sz="2800" dirty="0"/>
          </a:p>
        </p:txBody>
      </p:sp>
      <p:sp>
        <p:nvSpPr>
          <p:cNvPr id="3" name="Content Placeholder 2"/>
          <p:cNvSpPr>
            <a:spLocks noGrp="1"/>
          </p:cNvSpPr>
          <p:nvPr>
            <p:ph idx="1"/>
          </p:nvPr>
        </p:nvSpPr>
        <p:spPr>
          <a:xfrm>
            <a:off x="457200" y="1268760"/>
            <a:ext cx="8229600" cy="4525963"/>
          </a:xfrm>
        </p:spPr>
        <p:txBody>
          <a:bodyPr/>
          <a:lstStyle/>
          <a:p>
            <a:r>
              <a:rPr lang="en-US" sz="2800" dirty="0" smtClean="0">
                <a:cs typeface="Arial" charset="0"/>
              </a:rPr>
              <a:t>Issues of scope</a:t>
            </a:r>
          </a:p>
          <a:p>
            <a:pPr lvl="1"/>
            <a:r>
              <a:rPr lang="en-US" sz="2400" dirty="0" smtClean="0">
                <a:cs typeface="Arial" charset="0"/>
              </a:rPr>
              <a:t>The boundary of the system is ill-defined</a:t>
            </a:r>
          </a:p>
          <a:p>
            <a:pPr lvl="1"/>
            <a:r>
              <a:rPr lang="en-US" sz="2400" dirty="0" smtClean="0">
                <a:cs typeface="Arial" charset="0"/>
              </a:rPr>
              <a:t>The customers/users specify unnecessary technical detail that may confuse overall system objectives</a:t>
            </a:r>
          </a:p>
          <a:p>
            <a:r>
              <a:rPr lang="en-US" sz="2800" dirty="0" smtClean="0">
                <a:cs typeface="Arial" charset="0"/>
              </a:rPr>
              <a:t>Issues of understanding</a:t>
            </a:r>
          </a:p>
          <a:p>
            <a:pPr lvl="1"/>
            <a:r>
              <a:rPr lang="en-US" sz="2400" dirty="0" smtClean="0">
                <a:cs typeface="Arial" charset="0"/>
              </a:rPr>
              <a:t>The customers/users are not completely sure of what is needed</a:t>
            </a:r>
          </a:p>
          <a:p>
            <a:pPr lvl="1"/>
            <a:r>
              <a:rPr lang="en-US" sz="2400" dirty="0" smtClean="0">
                <a:cs typeface="Arial" charset="0"/>
              </a:rPr>
              <a:t>Have a poor understanding of the capabilities and limitations of their computing environment</a:t>
            </a:r>
          </a:p>
          <a:p>
            <a:pPr lvl="1"/>
            <a:r>
              <a:rPr lang="en-US" sz="2400" dirty="0" smtClean="0">
                <a:cs typeface="Arial" charset="0"/>
              </a:rPr>
              <a:t>Don’t have a full understanding of the problem domain, have trouble communicating needs to the system engineer</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2800" dirty="0" err="1" smtClean="0"/>
              <a:t>Fsoft</a:t>
            </a:r>
            <a:r>
              <a:rPr lang="en-US" sz="2800" dirty="0" smtClean="0"/>
              <a:t> Requirement Process</a:t>
            </a:r>
            <a:br>
              <a:rPr lang="en-US" sz="2800" dirty="0" smtClean="0"/>
            </a:br>
            <a:r>
              <a:rPr lang="en-US" sz="2400" dirty="0" smtClean="0">
                <a:latin typeface="Arial" charset="0"/>
                <a:cs typeface="Arial" charset="0"/>
              </a:rPr>
              <a:t>Elicit &amp; Analyze Requirements - Issues</a:t>
            </a:r>
            <a:endParaRPr lang="en-US" sz="2800" dirty="0"/>
          </a:p>
        </p:txBody>
      </p:sp>
      <p:sp>
        <p:nvSpPr>
          <p:cNvPr id="3" name="Content Placeholder 2"/>
          <p:cNvSpPr>
            <a:spLocks noGrp="1"/>
          </p:cNvSpPr>
          <p:nvPr>
            <p:ph idx="1"/>
          </p:nvPr>
        </p:nvSpPr>
        <p:spPr/>
        <p:txBody>
          <a:bodyPr/>
          <a:lstStyle/>
          <a:p>
            <a:r>
              <a:rPr lang="en-US" dirty="0" smtClean="0">
                <a:cs typeface="Arial" charset="0"/>
              </a:rPr>
              <a:t>Issues of understanding (cont’d)</a:t>
            </a:r>
          </a:p>
          <a:p>
            <a:pPr lvl="1"/>
            <a:r>
              <a:rPr lang="en-US" dirty="0" smtClean="0">
                <a:cs typeface="Arial" charset="0"/>
              </a:rPr>
              <a:t>Omit information that is believed to be “obvious” </a:t>
            </a:r>
          </a:p>
          <a:p>
            <a:pPr lvl="1"/>
            <a:r>
              <a:rPr lang="en-US" dirty="0" smtClean="0">
                <a:cs typeface="Arial" charset="0"/>
              </a:rPr>
              <a:t>Specify requirements that conflict with the needs of other customers/users</a:t>
            </a:r>
          </a:p>
          <a:p>
            <a:pPr lvl="1"/>
            <a:r>
              <a:rPr lang="en-US" dirty="0" smtClean="0">
                <a:cs typeface="Arial" charset="0"/>
              </a:rPr>
              <a:t>Specify requirements that are ambiguous or un-testable.</a:t>
            </a:r>
          </a:p>
          <a:p>
            <a:r>
              <a:rPr lang="en-US" dirty="0" smtClean="0">
                <a:cs typeface="Arial" charset="0"/>
              </a:rPr>
              <a:t>Issues of volatility</a:t>
            </a:r>
          </a:p>
          <a:p>
            <a:pPr lvl="1"/>
            <a:r>
              <a:rPr lang="en-US" dirty="0" smtClean="0">
                <a:cs typeface="Arial" charset="0"/>
              </a:rPr>
              <a:t>The requirements change over time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123728" y="152400"/>
            <a:ext cx="6563072" cy="828675"/>
          </a:xfrm>
        </p:spPr>
        <p:txBody>
          <a:bodyPr/>
          <a:lstStyle/>
          <a:p>
            <a:r>
              <a:rPr lang="en-US" sz="2800" dirty="0" err="1" smtClean="0"/>
              <a:t>Fsoft</a:t>
            </a:r>
            <a:r>
              <a:rPr lang="en-US" sz="2800" dirty="0" smtClean="0"/>
              <a:t> Requirement Process</a:t>
            </a:r>
            <a:br>
              <a:rPr lang="en-US" sz="2800" dirty="0" smtClean="0"/>
            </a:br>
            <a:r>
              <a:rPr lang="en-US" sz="2400" dirty="0" smtClean="0">
                <a:latin typeface="Arial" charset="0"/>
                <a:cs typeface="Arial" charset="0"/>
              </a:rPr>
              <a:t>Elicit &amp; Analyze Requirements - Techniques</a:t>
            </a:r>
            <a:endParaRPr lang="en-US" sz="2800" dirty="0"/>
          </a:p>
        </p:txBody>
      </p:sp>
      <p:sp>
        <p:nvSpPr>
          <p:cNvPr id="3" name="Content Placeholder 2"/>
          <p:cNvSpPr>
            <a:spLocks noGrp="1"/>
          </p:cNvSpPr>
          <p:nvPr>
            <p:ph idx="1"/>
          </p:nvPr>
        </p:nvSpPr>
        <p:spPr>
          <a:xfrm>
            <a:off x="457200" y="1219200"/>
            <a:ext cx="8229600" cy="5281634"/>
          </a:xfrm>
        </p:spPr>
        <p:txBody>
          <a:bodyPr/>
          <a:lstStyle/>
          <a:p>
            <a:r>
              <a:rPr lang="en-US" dirty="0" smtClean="0">
                <a:cs typeface="Arial" charset="0"/>
              </a:rPr>
              <a:t>Elicitation Techniques</a:t>
            </a:r>
          </a:p>
          <a:p>
            <a:pPr lvl="1"/>
            <a:r>
              <a:rPr lang="en-US" dirty="0" smtClean="0">
                <a:cs typeface="Arial" charset="0"/>
              </a:rPr>
              <a:t>Researching application domain</a:t>
            </a:r>
          </a:p>
          <a:p>
            <a:pPr lvl="1"/>
            <a:r>
              <a:rPr lang="en-US" dirty="0" smtClean="0">
                <a:cs typeface="Arial" charset="0"/>
              </a:rPr>
              <a:t>Interviewing and questionnaires</a:t>
            </a:r>
          </a:p>
          <a:p>
            <a:pPr lvl="1"/>
            <a:r>
              <a:rPr lang="en-US" dirty="0" smtClean="0">
                <a:cs typeface="Arial" charset="0"/>
              </a:rPr>
              <a:t>Workshop and brainstorming</a:t>
            </a:r>
          </a:p>
          <a:p>
            <a:pPr lvl="1"/>
            <a:r>
              <a:rPr lang="en-US" dirty="0" smtClean="0">
                <a:cs typeface="Arial" charset="0"/>
              </a:rPr>
              <a:t>Storyboarding and role playing</a:t>
            </a:r>
          </a:p>
          <a:p>
            <a:pPr lvl="1"/>
            <a:r>
              <a:rPr lang="en-US" dirty="0" smtClean="0">
                <a:cs typeface="Arial" charset="0"/>
              </a:rPr>
              <a:t>Observation</a:t>
            </a:r>
          </a:p>
          <a:p>
            <a:pPr lvl="1"/>
            <a:r>
              <a:rPr lang="en-US" dirty="0" smtClean="0">
                <a:cs typeface="Arial" charset="0"/>
              </a:rPr>
              <a:t>Use cases </a:t>
            </a:r>
          </a:p>
          <a:p>
            <a:r>
              <a:rPr lang="en-US" dirty="0" smtClean="0">
                <a:cs typeface="Arial" charset="0"/>
              </a:rPr>
              <a:t>Analyzing Techniques</a:t>
            </a:r>
          </a:p>
          <a:p>
            <a:pPr lvl="1"/>
            <a:r>
              <a:rPr lang="en-US" dirty="0" smtClean="0">
                <a:cs typeface="Arial" charset="0"/>
              </a:rPr>
              <a:t>System modeling</a:t>
            </a:r>
          </a:p>
          <a:p>
            <a:pPr lvl="1"/>
            <a:r>
              <a:rPr lang="en-US" dirty="0" smtClean="0">
                <a:cs typeface="Arial" charset="0"/>
              </a:rPr>
              <a:t>Rapid Prototyping</a:t>
            </a:r>
          </a:p>
          <a:p>
            <a:pPr lvl="1"/>
            <a:endParaRPr lang="en-US" dirty="0" smtClean="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cstate="print"/>
          <a:srcRect/>
          <a:stretch>
            <a:fillRect/>
          </a:stretch>
        </p:blipFill>
        <p:spPr bwMode="auto">
          <a:xfrm>
            <a:off x="5220072" y="1196752"/>
            <a:ext cx="3631158" cy="5296708"/>
          </a:xfrm>
          <a:prstGeom prst="rect">
            <a:avLst/>
          </a:prstGeom>
          <a:noFill/>
          <a:ln w="9525">
            <a:noFill/>
            <a:miter lim="800000"/>
            <a:headEnd/>
            <a:tailEnd/>
          </a:ln>
        </p:spPr>
      </p:pic>
      <p:sp>
        <p:nvSpPr>
          <p:cNvPr id="6" name="Title 1"/>
          <p:cNvSpPr>
            <a:spLocks noGrp="1"/>
          </p:cNvSpPr>
          <p:nvPr>
            <p:ph type="title"/>
          </p:nvPr>
        </p:nvSpPr>
        <p:spPr>
          <a:xfrm>
            <a:off x="1979712" y="152400"/>
            <a:ext cx="6707088" cy="828675"/>
          </a:xfrm>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br>
              <a:rPr lang="en-US" sz="2800" dirty="0" smtClean="0">
                <a:latin typeface="Arial" charset="0"/>
                <a:cs typeface="Arial" charset="0"/>
              </a:rPr>
            </a:br>
            <a:r>
              <a:rPr lang="en-US" sz="2400" dirty="0" smtClean="0"/>
              <a:t>Develop SRS - Requirement documents 1/3</a:t>
            </a:r>
            <a:endParaRPr lang="en-US" sz="2400" dirty="0"/>
          </a:p>
        </p:txBody>
      </p:sp>
      <p:sp>
        <p:nvSpPr>
          <p:cNvPr id="3" name="Content Placeholder 2"/>
          <p:cNvSpPr>
            <a:spLocks noGrp="1"/>
          </p:cNvSpPr>
          <p:nvPr>
            <p:ph idx="1"/>
          </p:nvPr>
        </p:nvSpPr>
        <p:spPr>
          <a:xfrm>
            <a:off x="457200" y="1219200"/>
            <a:ext cx="4906888" cy="4906963"/>
          </a:xfrm>
        </p:spPr>
        <p:txBody>
          <a:bodyPr/>
          <a:lstStyle/>
          <a:p>
            <a:r>
              <a:rPr lang="en-GB" sz="2600" dirty="0" smtClean="0"/>
              <a:t>Requirements document is the </a:t>
            </a:r>
            <a:r>
              <a:rPr lang="en-GB" sz="2600" b="1" u="sng" dirty="0" smtClean="0"/>
              <a:t>official document </a:t>
            </a:r>
            <a:r>
              <a:rPr lang="en-GB" sz="2600" dirty="0" smtClean="0"/>
              <a:t>of what is required for the system</a:t>
            </a:r>
          </a:p>
          <a:p>
            <a:r>
              <a:rPr lang="en-GB" sz="2600" dirty="0" smtClean="0"/>
              <a:t>Often include only </a:t>
            </a:r>
            <a:r>
              <a:rPr lang="en-GB" sz="2600" b="1" dirty="0" smtClean="0"/>
              <a:t>system requirements </a:t>
            </a:r>
            <a:r>
              <a:rPr lang="en-GB" sz="2600" dirty="0" smtClean="0"/>
              <a:t>but sometimes may also include </a:t>
            </a:r>
            <a:r>
              <a:rPr lang="en-GB" sz="2600" b="1" dirty="0" smtClean="0"/>
              <a:t>user requirements</a:t>
            </a:r>
          </a:p>
          <a:p>
            <a:r>
              <a:rPr lang="en-GB" sz="2600" dirty="0" smtClean="0"/>
              <a:t>It is </a:t>
            </a:r>
            <a:r>
              <a:rPr lang="en-GB" sz="2600" b="1" dirty="0" smtClean="0"/>
              <a:t>NOT</a:t>
            </a:r>
            <a:r>
              <a:rPr lang="en-GB" sz="2600" dirty="0" smtClean="0"/>
              <a:t> a design document. Describe </a:t>
            </a:r>
            <a:r>
              <a:rPr lang="en-GB" sz="2600" b="1" dirty="0" smtClean="0"/>
              <a:t>WHAT</a:t>
            </a:r>
            <a:r>
              <a:rPr lang="en-GB" sz="2600" dirty="0" smtClean="0"/>
              <a:t> the system should do rather than </a:t>
            </a:r>
            <a:r>
              <a:rPr lang="en-GB" sz="2600" b="1" dirty="0" smtClean="0"/>
              <a:t>HOW</a:t>
            </a:r>
            <a:r>
              <a:rPr lang="en-GB" sz="2600" dirty="0" smtClean="0"/>
              <a:t> it should do</a:t>
            </a:r>
          </a:p>
          <a:p>
            <a:endParaRPr lang="en-US"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vi-VN" dirty="0"/>
          </a:p>
        </p:txBody>
      </p:sp>
      <p:sp>
        <p:nvSpPr>
          <p:cNvPr id="3" name="Content Placeholder 2"/>
          <p:cNvSpPr>
            <a:spLocks noGrp="1"/>
          </p:cNvSpPr>
          <p:nvPr>
            <p:ph idx="1"/>
          </p:nvPr>
        </p:nvSpPr>
        <p:spPr/>
        <p:txBody>
          <a:bodyPr/>
          <a:lstStyle/>
          <a:p>
            <a:pPr marL="742950" indent="-742950">
              <a:buFont typeface="+mj-lt"/>
              <a:buAutoNum type="arabicPeriod"/>
            </a:pPr>
            <a:r>
              <a:rPr lang="en-US" sz="3600" dirty="0" smtClean="0"/>
              <a:t>Requirement Concepts</a:t>
            </a:r>
          </a:p>
          <a:p>
            <a:pPr marL="742950" indent="-742950">
              <a:buFont typeface="+mj-lt"/>
              <a:buAutoNum type="arabicPeriod"/>
            </a:pPr>
            <a:r>
              <a:rPr lang="en-US" sz="3600" dirty="0" err="1" smtClean="0"/>
              <a:t>Fsoft</a:t>
            </a:r>
            <a:r>
              <a:rPr lang="en-US" sz="3600" dirty="0" smtClean="0"/>
              <a:t> Requirement Process</a:t>
            </a:r>
          </a:p>
          <a:p>
            <a:pPr marL="742950" indent="-742950">
              <a:buFont typeface="+mj-lt"/>
              <a:buAutoNum type="arabicPeriod"/>
            </a:pPr>
            <a:r>
              <a:rPr lang="en-US" sz="3600" dirty="0" smtClean="0"/>
              <a:t>Requirement Clarifying</a:t>
            </a:r>
          </a:p>
          <a:p>
            <a:pPr marL="742950" indent="-742950">
              <a:buFont typeface="+mj-lt"/>
              <a:buAutoNum type="arabicPeriod"/>
            </a:pPr>
            <a:r>
              <a:rPr lang="en-US" sz="3600" dirty="0" smtClean="0"/>
              <a:t>Requirement Modeling</a:t>
            </a:r>
          </a:p>
          <a:p>
            <a:pPr marL="742950" indent="-742950">
              <a:buFont typeface="+mj-lt"/>
              <a:buAutoNum type="arabicPeriod"/>
            </a:pPr>
            <a:r>
              <a:rPr lang="en-US" sz="3600" dirty="0" smtClean="0"/>
              <a:t>Modeling Tools</a:t>
            </a:r>
          </a:p>
          <a:p>
            <a:pPr marL="742950" indent="-742950">
              <a:buFont typeface="+mj-lt"/>
              <a:buAutoNum type="arabicPeriod"/>
            </a:pPr>
            <a:r>
              <a:rPr lang="en-US" sz="3600" dirty="0" smtClean="0"/>
              <a:t>Common practices, problems </a:t>
            </a:r>
          </a:p>
          <a:p>
            <a:endParaRPr lang="en-US" sz="3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52400"/>
            <a:ext cx="6707088" cy="828675"/>
          </a:xfrm>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br>
              <a:rPr lang="en-US" sz="2800" dirty="0" smtClean="0">
                <a:latin typeface="Arial" charset="0"/>
                <a:cs typeface="Arial" charset="0"/>
              </a:rPr>
            </a:br>
            <a:r>
              <a:rPr lang="en-US" sz="2400" dirty="0" smtClean="0"/>
              <a:t>Develop SRS - Requirement documents 2/3</a:t>
            </a:r>
            <a:endParaRPr lang="en-US" sz="2400" dirty="0"/>
          </a:p>
        </p:txBody>
      </p:sp>
      <p:sp>
        <p:nvSpPr>
          <p:cNvPr id="3" name="Content Placeholder 2"/>
          <p:cNvSpPr>
            <a:spLocks noGrp="1"/>
          </p:cNvSpPr>
          <p:nvPr>
            <p:ph idx="1"/>
          </p:nvPr>
        </p:nvSpPr>
        <p:spPr/>
        <p:txBody>
          <a:bodyPr/>
          <a:lstStyle/>
          <a:p>
            <a:r>
              <a:rPr lang="en-US" dirty="0" smtClean="0"/>
              <a:t>URD – User requirement definition</a:t>
            </a:r>
          </a:p>
          <a:p>
            <a:pPr lvl="1"/>
            <a:r>
              <a:rPr lang="en-US" dirty="0" smtClean="0"/>
              <a:t>Address what users need to do their jobs</a:t>
            </a:r>
          </a:p>
          <a:p>
            <a:pPr lvl="1"/>
            <a:r>
              <a:rPr lang="en-US" dirty="0" smtClean="0"/>
              <a:t>Composed all business requirements formulated by customer, business rules and other constrains</a:t>
            </a:r>
          </a:p>
          <a:p>
            <a:r>
              <a:rPr lang="en-US" dirty="0" smtClean="0"/>
              <a:t>SRS – Software requirement specification</a:t>
            </a:r>
          </a:p>
          <a:p>
            <a:pPr lvl="1"/>
            <a:r>
              <a:rPr lang="en-US" dirty="0" smtClean="0"/>
              <a:t>A set of software requirements as complete, consistent, and correct as possible, from the developer's point of view</a:t>
            </a:r>
          </a:p>
          <a:p>
            <a:pPr lvl="1"/>
            <a:r>
              <a:rPr lang="en-US" dirty="0" smtClean="0"/>
              <a:t>Document which after </a:t>
            </a:r>
            <a:r>
              <a:rPr lang="en-US" dirty="0" err="1" smtClean="0"/>
              <a:t>baselining</a:t>
            </a:r>
            <a:r>
              <a:rPr lang="en-US" dirty="0" smtClean="0"/>
              <a:t>, common reference point of the software requirements for customer, developer, tester and PM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52400"/>
            <a:ext cx="6707088" cy="828675"/>
          </a:xfrm>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br>
              <a:rPr lang="en-US" sz="2800" dirty="0" smtClean="0">
                <a:latin typeface="Arial" charset="0"/>
                <a:cs typeface="Arial" charset="0"/>
              </a:rPr>
            </a:br>
            <a:r>
              <a:rPr lang="en-US" sz="2400" dirty="0" smtClean="0"/>
              <a:t>Develop SRS - Requirement documents 3/3</a:t>
            </a:r>
            <a:endParaRPr lang="en-US" sz="2800" dirty="0"/>
          </a:p>
        </p:txBody>
      </p:sp>
      <p:sp>
        <p:nvSpPr>
          <p:cNvPr id="3" name="Content Placeholder 2"/>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Benefit of good document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Basis for agreement between the customers and the team on what the software product is to do.</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Reduce the development effort.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Provide a basis for estimating costs, schedules.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Provide a baseline for validation and verification.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Facilitate transfer.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Serve as a basis for enhancement</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447800" y="115888"/>
            <a:ext cx="7696200" cy="762000"/>
          </a:xfrm>
        </p:spPr>
        <p:txBody>
          <a:bodyPr/>
          <a:lstStyle/>
          <a:p>
            <a:r>
              <a:rPr lang="en-US" sz="2800" dirty="0" err="1" smtClean="0"/>
              <a:t>Fsoft</a:t>
            </a:r>
            <a:r>
              <a:rPr lang="en-US" sz="2800" dirty="0" smtClean="0"/>
              <a:t> Requirement Process </a:t>
            </a:r>
            <a:r>
              <a:rPr lang="en-US" sz="2800" dirty="0" smtClean="0">
                <a:latin typeface="Arial" charset="0"/>
                <a:cs typeface="Arial" charset="0"/>
              </a:rPr>
              <a:t/>
            </a:r>
            <a:br>
              <a:rPr lang="en-US" sz="2800" dirty="0" smtClean="0">
                <a:latin typeface="Arial" charset="0"/>
                <a:cs typeface="Arial" charset="0"/>
              </a:rPr>
            </a:br>
            <a:r>
              <a:rPr lang="en-US" sz="2400" dirty="0" smtClean="0">
                <a:latin typeface="Arial" charset="0"/>
                <a:cs typeface="Arial" charset="0"/>
              </a:rPr>
              <a:t>Develop SRS – Steps &amp; Activities</a:t>
            </a:r>
          </a:p>
        </p:txBody>
      </p:sp>
      <p:sp>
        <p:nvSpPr>
          <p:cNvPr id="15363" name="Rectangle 3"/>
          <p:cNvSpPr>
            <a:spLocks noGrp="1" noChangeArrowheads="1"/>
          </p:cNvSpPr>
          <p:nvPr>
            <p:ph type="body" idx="4294967295"/>
          </p:nvPr>
        </p:nvSpPr>
        <p:spPr>
          <a:xfrm>
            <a:off x="642910" y="1139843"/>
            <a:ext cx="8458200" cy="4932363"/>
          </a:xfrm>
        </p:spPr>
        <p:txBody>
          <a:bodyPr/>
          <a:lstStyle/>
          <a:p>
            <a:r>
              <a:rPr lang="en-US" sz="2600" dirty="0" smtClean="0">
                <a:solidFill>
                  <a:srgbClr val="CC6600"/>
                </a:solidFill>
              </a:rPr>
              <a:t>Study URD</a:t>
            </a:r>
            <a:r>
              <a:rPr lang="en-US" sz="2600" dirty="0" smtClean="0"/>
              <a:t>:</a:t>
            </a:r>
          </a:p>
          <a:p>
            <a:pPr>
              <a:buFontTx/>
              <a:buChar char="-"/>
            </a:pPr>
            <a:r>
              <a:rPr lang="en-US" sz="2600" dirty="0" smtClean="0"/>
              <a:t>Analyze user requirement</a:t>
            </a:r>
          </a:p>
          <a:p>
            <a:pPr>
              <a:buFontTx/>
              <a:buChar char="-"/>
            </a:pPr>
            <a:r>
              <a:rPr lang="en-US" sz="2600" dirty="0" smtClean="0"/>
              <a:t>Prepare Q&amp;A list to clarify unclear items with customers</a:t>
            </a:r>
          </a:p>
          <a:p>
            <a:pPr>
              <a:buFontTx/>
              <a:buChar char="-"/>
            </a:pPr>
            <a:r>
              <a:rPr lang="en-US" sz="2600" dirty="0" smtClean="0"/>
              <a:t>Call/interview customers if needed</a:t>
            </a:r>
          </a:p>
          <a:p>
            <a:r>
              <a:rPr lang="en-US" sz="2600" dirty="0" smtClean="0">
                <a:solidFill>
                  <a:srgbClr val="CC6600"/>
                </a:solidFill>
              </a:rPr>
              <a:t>SRS</a:t>
            </a:r>
            <a:r>
              <a:rPr lang="en-US" sz="2600" dirty="0" smtClean="0"/>
              <a:t>:</a:t>
            </a:r>
          </a:p>
          <a:p>
            <a:pPr>
              <a:buFontTx/>
              <a:buChar char="-"/>
            </a:pPr>
            <a:r>
              <a:rPr lang="en-US" sz="2600" dirty="0" smtClean="0"/>
              <a:t>Develop use cases, system requirement</a:t>
            </a:r>
          </a:p>
          <a:p>
            <a:pPr>
              <a:buFontTx/>
              <a:buChar char="-"/>
            </a:pPr>
            <a:r>
              <a:rPr lang="en-US" sz="2600" dirty="0" smtClean="0"/>
              <a:t>Develop functional specification</a:t>
            </a:r>
          </a:p>
          <a:p>
            <a:r>
              <a:rPr lang="en-US" sz="2600" dirty="0" smtClean="0">
                <a:solidFill>
                  <a:srgbClr val="CC6600"/>
                </a:solidFill>
              </a:rPr>
              <a:t>Review and approve SRS</a:t>
            </a:r>
            <a:r>
              <a:rPr lang="en-US" sz="2600" dirty="0" smtClean="0"/>
              <a:t>:</a:t>
            </a:r>
          </a:p>
          <a:p>
            <a:pPr>
              <a:buFontTx/>
              <a:buChar char="-"/>
            </a:pPr>
            <a:r>
              <a:rPr lang="en-US" sz="2600" dirty="0" smtClean="0"/>
              <a:t>Call up meeting for review</a:t>
            </a:r>
          </a:p>
          <a:p>
            <a:pPr>
              <a:buFontTx/>
              <a:buChar char="-"/>
            </a:pPr>
            <a:r>
              <a:rPr lang="en-US" sz="2600" dirty="0" smtClean="0"/>
              <a:t>Keep meeting minutes records</a:t>
            </a:r>
          </a:p>
          <a:p>
            <a:pPr lvl="1">
              <a:buFont typeface="Wingdings" pitchFamily="2" charset="2"/>
              <a:buNone/>
            </a:pPr>
            <a:endParaRPr lang="en-US" sz="2600" dirty="0" smtClean="0"/>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Fsoft</a:t>
            </a:r>
            <a:r>
              <a:rPr lang="en-US" sz="2800" dirty="0" smtClean="0"/>
              <a:t> Requirement Process </a:t>
            </a:r>
            <a:r>
              <a:rPr lang="en-US" sz="2800" dirty="0" smtClean="0">
                <a:latin typeface="Arial" charset="0"/>
                <a:cs typeface="Arial" charset="0"/>
              </a:rPr>
              <a:t/>
            </a:r>
            <a:br>
              <a:rPr lang="en-US" sz="2800" dirty="0" smtClean="0">
                <a:latin typeface="Arial" charset="0"/>
                <a:cs typeface="Arial" charset="0"/>
              </a:rPr>
            </a:br>
            <a:r>
              <a:rPr lang="en-US" sz="2400" dirty="0" smtClean="0">
                <a:latin typeface="Arial" charset="0"/>
                <a:cs typeface="Arial" charset="0"/>
              </a:rPr>
              <a:t>Develop SRS – Techniques</a:t>
            </a:r>
            <a:endParaRPr lang="en-US" sz="2400" dirty="0"/>
          </a:p>
        </p:txBody>
      </p:sp>
      <p:sp>
        <p:nvSpPr>
          <p:cNvPr id="3" name="Content Placeholder 2"/>
          <p:cNvSpPr>
            <a:spLocks noGrp="1"/>
          </p:cNvSpPr>
          <p:nvPr>
            <p:ph idx="1"/>
          </p:nvPr>
        </p:nvSpPr>
        <p:spPr>
          <a:xfrm>
            <a:off x="457200" y="1285860"/>
            <a:ext cx="8229600" cy="4525963"/>
          </a:xfrm>
        </p:spPr>
        <p:txBody>
          <a:bodyPr/>
          <a:lstStyle/>
          <a:p>
            <a:r>
              <a:rPr lang="en-US" sz="2800" dirty="0" smtClean="0">
                <a:cs typeface="Arial" charset="0"/>
              </a:rPr>
              <a:t>Specify requirements using </a:t>
            </a:r>
            <a:r>
              <a:rPr lang="en-US" sz="2800" b="1" u="sng" dirty="0" smtClean="0">
                <a:cs typeface="Arial" charset="0"/>
              </a:rPr>
              <a:t>structured natural language</a:t>
            </a:r>
            <a:r>
              <a:rPr lang="en-US" sz="2800" dirty="0" smtClean="0">
                <a:cs typeface="Arial" charset="0"/>
              </a:rPr>
              <a:t> (forms, tables, etc.)</a:t>
            </a:r>
          </a:p>
          <a:p>
            <a:r>
              <a:rPr lang="en-US" sz="2800" b="1" dirty="0" smtClean="0">
                <a:cs typeface="Arial" charset="0"/>
              </a:rPr>
              <a:t>Functional requirements  </a:t>
            </a:r>
            <a:r>
              <a:rPr lang="en-US" sz="2800" dirty="0" smtClean="0">
                <a:cs typeface="Arial" charset="0"/>
              </a:rPr>
              <a:t>can be specified using modeling - a combination of graphical notations and structured natural language</a:t>
            </a:r>
          </a:p>
          <a:p>
            <a:pPr lvl="1"/>
            <a:r>
              <a:rPr lang="en-US" sz="2400" dirty="0" smtClean="0">
                <a:cs typeface="Arial" charset="0"/>
              </a:rPr>
              <a:t>Use cases</a:t>
            </a:r>
          </a:p>
          <a:p>
            <a:pPr lvl="1"/>
            <a:r>
              <a:rPr lang="en-US" sz="2400" dirty="0" smtClean="0">
                <a:cs typeface="Arial" charset="0"/>
              </a:rPr>
              <a:t>Use case diagrams</a:t>
            </a:r>
          </a:p>
          <a:p>
            <a:pPr lvl="1"/>
            <a:r>
              <a:rPr lang="en-US" sz="2400" dirty="0" smtClean="0">
                <a:cs typeface="Arial" charset="0"/>
              </a:rPr>
              <a:t>Use case specifications </a:t>
            </a:r>
          </a:p>
          <a:p>
            <a:r>
              <a:rPr lang="en-US" sz="2800" b="1" dirty="0" smtClean="0">
                <a:cs typeface="Arial" charset="0"/>
              </a:rPr>
              <a:t>Non-functional requirements </a:t>
            </a:r>
            <a:r>
              <a:rPr lang="en-US" sz="2800" dirty="0" smtClean="0">
                <a:cs typeface="Arial" charset="0"/>
              </a:rPr>
              <a:t>can’t be modeled =&gt; specified using structured natural language only </a:t>
            </a:r>
            <a:endParaRPr lang="en-US" dirty="0" smtClean="0">
              <a:cs typeface="Arial" charset="0"/>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305800" cy="609600"/>
          </a:xfrm>
        </p:spPr>
        <p:txBody>
          <a:bodyPr/>
          <a:lstStyle/>
          <a:p>
            <a:r>
              <a:rPr lang="en-US" sz="2800" dirty="0" err="1" smtClean="0"/>
              <a:t>Fsoft</a:t>
            </a:r>
            <a:r>
              <a:rPr lang="en-US" sz="2800" dirty="0" smtClean="0"/>
              <a:t> Requirement Process </a:t>
            </a:r>
            <a:r>
              <a:rPr lang="en-US" sz="2800" dirty="0" smtClean="0">
                <a:latin typeface="Arial" charset="0"/>
                <a:cs typeface="Arial" charset="0"/>
              </a:rPr>
              <a:t/>
            </a:r>
            <a:br>
              <a:rPr lang="en-US" sz="2800" dirty="0" smtClean="0">
                <a:latin typeface="Arial" charset="0"/>
                <a:cs typeface="Arial" charset="0"/>
              </a:rPr>
            </a:br>
            <a:r>
              <a:rPr lang="en-US" sz="2400" dirty="0" smtClean="0"/>
              <a:t>Develop SRS - Characteristics of good SRS</a:t>
            </a:r>
            <a:endParaRPr lang="en-US" sz="2200" dirty="0"/>
          </a:p>
        </p:txBody>
      </p:sp>
      <p:sp>
        <p:nvSpPr>
          <p:cNvPr id="3" name="Content Placeholder 2"/>
          <p:cNvSpPr>
            <a:spLocks noGrp="1"/>
          </p:cNvSpPr>
          <p:nvPr>
            <p:ph idx="1"/>
          </p:nvPr>
        </p:nvSpPr>
        <p:spPr>
          <a:xfrm>
            <a:off x="457200" y="1052736"/>
            <a:ext cx="8229600" cy="5805264"/>
          </a:xfrm>
        </p:spPr>
        <p:txBody>
          <a:bodyPr/>
          <a:lstStyle/>
          <a:p>
            <a:r>
              <a:rPr lang="en-US" sz="2200" dirty="0" smtClean="0"/>
              <a:t>Correct: requirement ~ what the software shall meet.</a:t>
            </a:r>
          </a:p>
          <a:p>
            <a:r>
              <a:rPr lang="en-US" sz="2200" dirty="0" smtClean="0"/>
              <a:t>Unambiguous: </a:t>
            </a:r>
          </a:p>
          <a:p>
            <a:pPr lvl="1"/>
            <a:r>
              <a:rPr lang="en-US" sz="2000" dirty="0" smtClean="0"/>
              <a:t>Has only one interpretation (to both creator &amp; user)</a:t>
            </a:r>
          </a:p>
          <a:p>
            <a:pPr lvl="1"/>
            <a:r>
              <a:rPr lang="en-US" sz="2000" dirty="0" smtClean="0"/>
              <a:t>Use natural language &amp; avoid the words like: maybe, generally, etc.</a:t>
            </a:r>
          </a:p>
          <a:p>
            <a:r>
              <a:rPr lang="en-US" sz="2200" dirty="0" smtClean="0"/>
              <a:t>Complete</a:t>
            </a:r>
          </a:p>
          <a:p>
            <a:pPr lvl="1"/>
            <a:r>
              <a:rPr lang="en-US" sz="2000" dirty="0" smtClean="0"/>
              <a:t>Include all significant requirements.</a:t>
            </a:r>
          </a:p>
          <a:p>
            <a:pPr lvl="1"/>
            <a:r>
              <a:rPr lang="en-US" sz="2000" dirty="0" smtClean="0"/>
              <a:t>Define all the software responses &amp; include all the refs/labels.</a:t>
            </a:r>
          </a:p>
          <a:p>
            <a:pPr lvl="1"/>
            <a:r>
              <a:rPr lang="en-US" sz="2000" dirty="0" smtClean="0"/>
              <a:t>Use of TBD: should avoid OR mention why, what to do, who, when.</a:t>
            </a:r>
          </a:p>
          <a:p>
            <a:r>
              <a:rPr lang="en-US" sz="2200" dirty="0" smtClean="0"/>
              <a:t>Consistent: no conflict between individual requirements.</a:t>
            </a:r>
          </a:p>
          <a:p>
            <a:r>
              <a:rPr lang="en-US" sz="2200" dirty="0" smtClean="0"/>
              <a:t>Verifiable: reviewable &amp; testable in finite cost-effective process.</a:t>
            </a:r>
          </a:p>
          <a:p>
            <a:r>
              <a:rPr lang="en-US" sz="2200" dirty="0" smtClean="0"/>
              <a:t>Traceable: clear origin &amp; good reference for future dev/enhance documents.</a:t>
            </a:r>
            <a:endParaRPr lang="en-US" sz="2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br>
              <a:rPr lang="en-US" sz="2800" dirty="0" smtClean="0">
                <a:latin typeface="Arial" charset="0"/>
                <a:cs typeface="Arial" charset="0"/>
              </a:rPr>
            </a:br>
            <a:r>
              <a:rPr lang="en-US" sz="2400" dirty="0" smtClean="0"/>
              <a:t>Develop SRS - SRS Review Checklist</a:t>
            </a:r>
            <a:endParaRPr lang="en-US" sz="2400" dirty="0"/>
          </a:p>
        </p:txBody>
      </p:sp>
      <p:sp>
        <p:nvSpPr>
          <p:cNvPr id="3" name="Content Placeholder 2"/>
          <p:cNvSpPr>
            <a:spLocks noGrp="1"/>
          </p:cNvSpPr>
          <p:nvPr>
            <p:ph idx="1"/>
          </p:nvPr>
        </p:nvSpPr>
        <p:spPr/>
        <p:txBody>
          <a:bodyPr/>
          <a:lstStyle/>
          <a:p>
            <a:r>
              <a:rPr lang="en-US" dirty="0" smtClean="0"/>
              <a:t>SRS Review Checklist</a:t>
            </a:r>
          </a:p>
          <a:p>
            <a:pPr lvl="1"/>
            <a:r>
              <a:rPr lang="en-US" dirty="0" smtClean="0"/>
              <a:t>To review the requirements by yourself</a:t>
            </a:r>
          </a:p>
          <a:p>
            <a:pPr lvl="1"/>
            <a:r>
              <a:rPr lang="en-US" dirty="0" smtClean="0"/>
              <a:t>Make sure you understood completely the requirements:</a:t>
            </a:r>
          </a:p>
          <a:p>
            <a:pPr lvl="2"/>
            <a:r>
              <a:rPr lang="en-US" sz="2200" dirty="0" smtClean="0"/>
              <a:t>Organization and Completeness: adequate, no missing, etc.</a:t>
            </a:r>
          </a:p>
          <a:p>
            <a:pPr lvl="2"/>
            <a:r>
              <a:rPr lang="en-US" sz="2200" dirty="0" smtClean="0"/>
              <a:t>Correctness: no conflict, verifiable, in scope, message, etc.</a:t>
            </a:r>
          </a:p>
          <a:p>
            <a:pPr lvl="2"/>
            <a:r>
              <a:rPr lang="en-US" sz="2200" dirty="0" smtClean="0"/>
              <a:t>Non-functional requirements, quality attributes, etc.</a:t>
            </a:r>
          </a:p>
          <a:p>
            <a:pPr lvl="1"/>
            <a:r>
              <a:rPr lang="en-US" dirty="0" smtClean="0"/>
              <a:t>Template (</a:t>
            </a:r>
            <a:r>
              <a:rPr lang="en-US" dirty="0"/>
              <a:t>See Checklist - Review </a:t>
            </a:r>
            <a:r>
              <a:rPr lang="en-US" dirty="0" smtClean="0"/>
              <a:t>Requirement.xlsx)</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r>
              <a:rPr lang="en-US" sz="2800" dirty="0" smtClean="0"/>
              <a:t> </a:t>
            </a:r>
            <a:br>
              <a:rPr lang="en-US" sz="2800" dirty="0" smtClean="0"/>
            </a:br>
            <a:r>
              <a:rPr lang="en-US" sz="2400" dirty="0" smtClean="0">
                <a:latin typeface="Arial" charset="0"/>
                <a:cs typeface="Arial" charset="0"/>
              </a:rPr>
              <a:t>Validate Requirements – Purpose</a:t>
            </a:r>
            <a:endParaRPr lang="en-US" sz="2400" dirty="0"/>
          </a:p>
        </p:txBody>
      </p:sp>
      <p:sp>
        <p:nvSpPr>
          <p:cNvPr id="3" name="Content Placeholder 2"/>
          <p:cNvSpPr>
            <a:spLocks noGrp="1"/>
          </p:cNvSpPr>
          <p:nvPr>
            <p:ph idx="1"/>
          </p:nvPr>
        </p:nvSpPr>
        <p:spPr/>
        <p:txBody>
          <a:bodyPr/>
          <a:lstStyle/>
          <a:p>
            <a:r>
              <a:rPr lang="en-GB" dirty="0" smtClean="0">
                <a:cs typeface="Arial" charset="0"/>
              </a:rPr>
              <a:t>Make sure that the requirements define the system that the customer really wants</a:t>
            </a:r>
          </a:p>
          <a:p>
            <a:r>
              <a:rPr lang="en-GB" dirty="0" smtClean="0">
                <a:cs typeface="Arial" charset="0"/>
              </a:rPr>
              <a:t>Requirements error costs are high so validation is very important</a:t>
            </a:r>
          </a:p>
          <a:p>
            <a:pPr lvl="1"/>
            <a:r>
              <a:rPr lang="en-GB" dirty="0" smtClean="0">
                <a:cs typeface="Arial" charset="0"/>
              </a:rPr>
              <a:t>Fixing a requirements error after delivery may cost up to 100 times the cost of fixing an implementation error</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1528661519"/>
              </p:ext>
            </p:extLst>
          </p:nvPr>
        </p:nvGraphicFramePr>
        <p:xfrm>
          <a:off x="0" y="1600200"/>
          <a:ext cx="9144000"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a:spLocks noGrp="1"/>
          </p:cNvSpPr>
          <p:nvPr>
            <p:ph type="title"/>
          </p:nvPr>
        </p:nvSpPr>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r>
              <a:rPr lang="en-US" sz="2800" dirty="0" smtClean="0"/>
              <a:t> </a:t>
            </a:r>
            <a:br>
              <a:rPr lang="en-US" sz="2800" dirty="0" smtClean="0"/>
            </a:br>
            <a:r>
              <a:rPr lang="en-US" sz="2400" dirty="0" smtClean="0">
                <a:latin typeface="Arial" charset="0"/>
                <a:cs typeface="Arial" charset="0"/>
              </a:rPr>
              <a:t>Validate Requirements – Process</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r>
              <a:rPr lang="en-US" sz="2800" dirty="0" smtClean="0"/>
              <a:t> </a:t>
            </a:r>
            <a:br>
              <a:rPr lang="en-US" sz="2800" dirty="0" smtClean="0"/>
            </a:br>
            <a:r>
              <a:rPr lang="en-US" sz="2400" dirty="0" smtClean="0">
                <a:latin typeface="Arial" charset="0"/>
                <a:cs typeface="Arial" charset="0"/>
              </a:rPr>
              <a:t>Validate Requirements – Techniques</a:t>
            </a:r>
            <a:endParaRPr lang="en-US" sz="2400" dirty="0"/>
          </a:p>
        </p:txBody>
      </p:sp>
      <p:sp>
        <p:nvSpPr>
          <p:cNvPr id="3" name="Content Placeholder 2"/>
          <p:cNvSpPr>
            <a:spLocks noGrp="1"/>
          </p:cNvSpPr>
          <p:nvPr>
            <p:ph idx="1"/>
          </p:nvPr>
        </p:nvSpPr>
        <p:spPr>
          <a:xfrm>
            <a:off x="457200" y="1357298"/>
            <a:ext cx="8229600" cy="4525963"/>
          </a:xfrm>
        </p:spPr>
        <p:txBody>
          <a:bodyPr/>
          <a:lstStyle/>
          <a:p>
            <a:pPr>
              <a:lnSpc>
                <a:spcPct val="90000"/>
              </a:lnSpc>
            </a:pPr>
            <a:r>
              <a:rPr lang="en-GB" sz="2800" dirty="0" smtClean="0">
                <a:cs typeface="Arial" charset="0"/>
              </a:rPr>
              <a:t>Requirements Review</a:t>
            </a:r>
          </a:p>
          <a:p>
            <a:pPr lvl="1">
              <a:lnSpc>
                <a:spcPct val="90000"/>
              </a:lnSpc>
            </a:pPr>
            <a:r>
              <a:rPr lang="en-GB" sz="2400" dirty="0" smtClean="0">
                <a:cs typeface="Arial" charset="0"/>
              </a:rPr>
              <a:t>Systematic manual analysis of the requirements</a:t>
            </a:r>
          </a:p>
          <a:p>
            <a:pPr lvl="1">
              <a:lnSpc>
                <a:spcPct val="90000"/>
              </a:lnSpc>
            </a:pPr>
            <a:r>
              <a:rPr lang="en-GB" sz="2400" dirty="0" smtClean="0">
                <a:cs typeface="Arial" charset="0"/>
              </a:rPr>
              <a:t>Involving development staff, customers and relevant stakeholders</a:t>
            </a:r>
          </a:p>
          <a:p>
            <a:pPr>
              <a:lnSpc>
                <a:spcPct val="90000"/>
              </a:lnSpc>
            </a:pPr>
            <a:r>
              <a:rPr lang="en-GB" sz="2800" dirty="0" smtClean="0">
                <a:cs typeface="Arial" charset="0"/>
              </a:rPr>
              <a:t>Prototyping</a:t>
            </a:r>
          </a:p>
          <a:p>
            <a:pPr lvl="1">
              <a:lnSpc>
                <a:spcPct val="90000"/>
              </a:lnSpc>
            </a:pPr>
            <a:r>
              <a:rPr lang="en-GB" sz="2400" dirty="0" smtClean="0">
                <a:cs typeface="Arial" charset="0"/>
              </a:rPr>
              <a:t>Using an executable model of the system to check requirements</a:t>
            </a:r>
          </a:p>
          <a:p>
            <a:pPr>
              <a:lnSpc>
                <a:spcPct val="90000"/>
              </a:lnSpc>
            </a:pPr>
            <a:r>
              <a:rPr lang="en-GB" sz="2800" dirty="0" smtClean="0">
                <a:cs typeface="Arial" charset="0"/>
              </a:rPr>
              <a:t>Model Validation</a:t>
            </a:r>
          </a:p>
          <a:p>
            <a:pPr lvl="1">
              <a:lnSpc>
                <a:spcPct val="90000"/>
              </a:lnSpc>
            </a:pPr>
            <a:r>
              <a:rPr lang="en-US" sz="2400" dirty="0" smtClean="0">
                <a:cs typeface="Arial" charset="0"/>
              </a:rPr>
              <a:t>Validate the quality of the models developed during analysis</a:t>
            </a:r>
            <a:endParaRPr lang="en-GB" sz="2400" dirty="0" smtClean="0">
              <a:cs typeface="Arial" charset="0"/>
            </a:endParaRPr>
          </a:p>
          <a:p>
            <a:pPr>
              <a:lnSpc>
                <a:spcPct val="90000"/>
              </a:lnSpc>
            </a:pPr>
            <a:r>
              <a:rPr lang="en-GB" sz="2800" dirty="0" smtClean="0">
                <a:cs typeface="Arial" charset="0"/>
              </a:rPr>
              <a:t>Test-case generation</a:t>
            </a:r>
          </a:p>
          <a:p>
            <a:pPr lvl="1">
              <a:lnSpc>
                <a:spcPct val="90000"/>
              </a:lnSpc>
            </a:pPr>
            <a:r>
              <a:rPr lang="en-GB" sz="2400" dirty="0" smtClean="0">
                <a:cs typeface="Arial" charset="0"/>
              </a:rPr>
              <a:t>Developing tests for requirements to check testability</a:t>
            </a:r>
          </a:p>
          <a:p>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br>
              <a:rPr lang="en-US" sz="2800" dirty="0" smtClean="0">
                <a:latin typeface="Arial" charset="0"/>
                <a:cs typeface="Arial" charset="0"/>
              </a:rPr>
            </a:br>
            <a:r>
              <a:rPr lang="en-US" sz="2400" dirty="0" smtClean="0">
                <a:latin typeface="Arial" charset="0"/>
                <a:cs typeface="Arial" charset="0"/>
              </a:rPr>
              <a:t>Requirements management</a:t>
            </a:r>
            <a:endParaRPr lang="vi-VN" sz="2400" dirty="0" smtClean="0">
              <a:latin typeface="Arial" charset="0"/>
              <a:cs typeface="Arial" charset="0"/>
            </a:endParaRPr>
          </a:p>
        </p:txBody>
      </p:sp>
      <p:sp>
        <p:nvSpPr>
          <p:cNvPr id="26627" name="Content Placeholder 2"/>
          <p:cNvSpPr>
            <a:spLocks noGrp="1"/>
          </p:cNvSpPr>
          <p:nvPr>
            <p:ph idx="1"/>
          </p:nvPr>
        </p:nvSpPr>
        <p:spPr>
          <a:xfrm>
            <a:off x="457200" y="1285860"/>
            <a:ext cx="8229600" cy="4525963"/>
          </a:xfrm>
        </p:spPr>
        <p:txBody>
          <a:bodyPr/>
          <a:lstStyle/>
          <a:p>
            <a:r>
              <a:rPr lang="en-US" dirty="0" smtClean="0">
                <a:latin typeface="Arial" charset="0"/>
                <a:cs typeface="Arial" charset="0"/>
              </a:rPr>
              <a:t>Manage requirement in FSOFT</a:t>
            </a:r>
            <a:endParaRPr lang="en-US" dirty="0" smtClean="0">
              <a:latin typeface="Arial" charset="0"/>
            </a:endParaRPr>
          </a:p>
          <a:p>
            <a:pPr lvl="1"/>
            <a:r>
              <a:rPr lang="en-US" sz="2400" dirty="0" smtClean="0">
                <a:cs typeface="Arial" charset="0"/>
              </a:rPr>
              <a:t>Requirement Management Sheet, Excel sheet, used to track the status, relationship and change of requirements during the whole project.</a:t>
            </a:r>
          </a:p>
          <a:p>
            <a:pPr lvl="1"/>
            <a:r>
              <a:rPr lang="en-US" sz="2400" dirty="0" smtClean="0">
                <a:cs typeface="Arial" charset="0"/>
              </a:rPr>
              <a:t>A mandatory document (dynamic version of SRS)</a:t>
            </a:r>
          </a:p>
          <a:p>
            <a:pPr lvl="2"/>
            <a:r>
              <a:rPr lang="en-US" sz="2000" dirty="0" smtClean="0">
                <a:cs typeface="Arial" charset="0"/>
              </a:rPr>
              <a:t>Classify requirement to functional/non-functional requirement</a:t>
            </a:r>
          </a:p>
          <a:p>
            <a:pPr lvl="2"/>
            <a:r>
              <a:rPr lang="en-US" sz="2000" dirty="0" smtClean="0">
                <a:cs typeface="Arial" charset="0"/>
              </a:rPr>
              <a:t>To maintain the common reference for all related parties (traceability of requirement and software product)</a:t>
            </a:r>
          </a:p>
          <a:p>
            <a:pPr lvl="2"/>
            <a:r>
              <a:rPr lang="en-US" sz="2000" dirty="0" smtClean="0">
                <a:cs typeface="Arial" charset="0"/>
              </a:rPr>
              <a:t>To track the project progress (status of requirement)</a:t>
            </a:r>
          </a:p>
          <a:p>
            <a:pPr lvl="2"/>
            <a:r>
              <a:rPr lang="en-US" sz="2000" dirty="0" smtClean="0">
                <a:cs typeface="Arial" charset="0"/>
              </a:rPr>
              <a:t>To track the change (including change request)</a:t>
            </a:r>
          </a:p>
          <a:p>
            <a:pPr lvl="2"/>
            <a:r>
              <a:rPr lang="en-US" sz="2000" dirty="0" smtClean="0">
                <a:cs typeface="Arial" charset="0"/>
              </a:rPr>
              <a:t>To collect requirement related metrics for reporting</a:t>
            </a:r>
          </a:p>
          <a:p>
            <a:pPr lvl="1"/>
            <a:r>
              <a:rPr lang="en-US" sz="2400" dirty="0" smtClean="0">
                <a:cs typeface="Arial" charset="0"/>
              </a:rPr>
              <a:t>The sheet is created the first time client requirement come</a:t>
            </a:r>
            <a:endParaRPr lang="en-US" dirty="0" smtClean="0">
              <a:latin typeface="Arial" charset="0"/>
            </a:endParaRPr>
          </a:p>
          <a:p>
            <a:pPr lvl="1"/>
            <a:endParaRPr lang="en-US" dirty="0"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latin typeface="Arial" charset="0"/>
                <a:cs typeface="Arial" charset="0"/>
              </a:rPr>
              <a:t>Requirement Definition</a:t>
            </a:r>
            <a:endParaRPr lang="vi-VN" dirty="0" smtClean="0">
              <a:latin typeface="Arial" charset="0"/>
              <a:cs typeface="Arial" charset="0"/>
            </a:endParaRPr>
          </a:p>
        </p:txBody>
      </p:sp>
      <p:sp>
        <p:nvSpPr>
          <p:cNvPr id="15363" name="Content Placeholder 2"/>
          <p:cNvSpPr>
            <a:spLocks noGrp="1"/>
          </p:cNvSpPr>
          <p:nvPr>
            <p:ph idx="1"/>
          </p:nvPr>
        </p:nvSpPr>
        <p:spPr/>
        <p:txBody>
          <a:bodyPr/>
          <a:lstStyle/>
          <a:p>
            <a:r>
              <a:rPr lang="en-US" dirty="0" smtClean="0">
                <a:latin typeface="Arial" charset="0"/>
              </a:rPr>
              <a:t>What is requirement?</a:t>
            </a:r>
          </a:p>
        </p:txBody>
      </p:sp>
      <p:pic>
        <p:nvPicPr>
          <p:cNvPr id="15364" name="Content Placeholder 3" descr="Requirements Def Toolbox website.jpg"/>
          <p:cNvPicPr>
            <a:picLocks noChangeAspect="1"/>
          </p:cNvPicPr>
          <p:nvPr/>
        </p:nvPicPr>
        <p:blipFill>
          <a:blip r:embed="rId3" cstate="print"/>
          <a:srcRect/>
          <a:stretch>
            <a:fillRect/>
          </a:stretch>
        </p:blipFill>
        <p:spPr bwMode="auto">
          <a:xfrm>
            <a:off x="3419475" y="1916113"/>
            <a:ext cx="5159375" cy="4525962"/>
          </a:xfrm>
          <a:prstGeom prst="rect">
            <a:avLst/>
          </a:prstGeom>
          <a:noFill/>
          <a:ln w="9525">
            <a:noFill/>
            <a:miter lim="800000"/>
            <a:headEnd/>
            <a:tailEnd/>
          </a:ln>
        </p:spPr>
      </p:pic>
      <p:sp>
        <p:nvSpPr>
          <p:cNvPr id="5" name="TextBox 4"/>
          <p:cNvSpPr txBox="1"/>
          <p:nvPr/>
        </p:nvSpPr>
        <p:spPr>
          <a:xfrm>
            <a:off x="539552" y="2276872"/>
            <a:ext cx="7920880" cy="2160240"/>
          </a:xfrm>
          <a:prstGeom prst="rect">
            <a:avLst/>
          </a:prstGeom>
          <a:solidFill>
            <a:schemeClr val="bg1"/>
          </a:solidFill>
        </p:spPr>
        <p:txBody>
          <a:bodyPr wrap="square" rtlCol="0">
            <a:noAutofit/>
          </a:bodyPr>
          <a:lstStyle/>
          <a:p>
            <a:pPr marL="514350" indent="-514350" eaLnBrk="1" hangingPunct="1">
              <a:lnSpc>
                <a:spcPct val="90000"/>
              </a:lnSpc>
              <a:buFont typeface="Arial" pitchFamily="34" charset="0"/>
              <a:buChar char="•"/>
              <a:defRPr/>
            </a:pPr>
            <a:r>
              <a:rPr lang="en-GB" altLang="ja-JP" sz="3200" dirty="0" smtClean="0">
                <a:cs typeface="Arial" pitchFamily="34" charset="0"/>
              </a:rPr>
              <a:t>A statement of a </a:t>
            </a:r>
            <a:r>
              <a:rPr lang="en-GB" altLang="ja-JP" sz="3200" b="1" u="sng" dirty="0" smtClean="0">
                <a:cs typeface="Arial" pitchFamily="34" charset="0"/>
              </a:rPr>
              <a:t>service</a:t>
            </a:r>
            <a:r>
              <a:rPr lang="en-GB" altLang="ja-JP" sz="3200" dirty="0" smtClean="0">
                <a:cs typeface="Arial" pitchFamily="34" charset="0"/>
              </a:rPr>
              <a:t> the system must do OR</a:t>
            </a:r>
          </a:p>
          <a:p>
            <a:pPr marL="514350" indent="-514350" eaLnBrk="1" hangingPunct="1">
              <a:lnSpc>
                <a:spcPct val="90000"/>
              </a:lnSpc>
              <a:spcBef>
                <a:spcPct val="20000"/>
              </a:spcBef>
              <a:buFont typeface="Arial" pitchFamily="34" charset="0"/>
              <a:buChar char="•"/>
              <a:defRPr/>
            </a:pPr>
            <a:r>
              <a:rPr lang="en-GB" altLang="ja-JP" sz="3200" dirty="0" smtClean="0">
                <a:cs typeface="Arial" pitchFamily="34" charset="0"/>
              </a:rPr>
              <a:t>A statement of a </a:t>
            </a:r>
            <a:r>
              <a:rPr lang="en-GB" altLang="ja-JP" sz="3200" b="1" u="sng" dirty="0" smtClean="0">
                <a:cs typeface="Arial" pitchFamily="34" charset="0"/>
              </a:rPr>
              <a:t>constraint</a:t>
            </a:r>
            <a:r>
              <a:rPr lang="en-GB" altLang="ja-JP" sz="3200" dirty="0" smtClean="0">
                <a:cs typeface="Arial" pitchFamily="34" charset="0"/>
              </a:rPr>
              <a:t> the system must satisfy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2000"/>
                                        <p:tgtEl>
                                          <p:spTgt spid="15364"/>
                                        </p:tgtEl>
                                      </p:cBhvr>
                                    </p:animEffect>
                                    <p:anim calcmode="lin" valueType="num">
                                      <p:cBhvr>
                                        <p:cTn id="8" dur="2000" fill="hold"/>
                                        <p:tgtEl>
                                          <p:spTgt spid="15364"/>
                                        </p:tgtEl>
                                        <p:attrNameLst>
                                          <p:attrName>style.rotation</p:attrName>
                                        </p:attrNameLst>
                                      </p:cBhvr>
                                      <p:tavLst>
                                        <p:tav tm="0">
                                          <p:val>
                                            <p:fltVal val="720"/>
                                          </p:val>
                                        </p:tav>
                                        <p:tav tm="100000">
                                          <p:val>
                                            <p:fltVal val="0"/>
                                          </p:val>
                                        </p:tav>
                                      </p:tavLst>
                                    </p:anim>
                                    <p:anim calcmode="lin" valueType="num">
                                      <p:cBhvr>
                                        <p:cTn id="9" dur="2000" fill="hold"/>
                                        <p:tgtEl>
                                          <p:spTgt spid="15364"/>
                                        </p:tgtEl>
                                        <p:attrNameLst>
                                          <p:attrName>ppt_h</p:attrName>
                                        </p:attrNameLst>
                                      </p:cBhvr>
                                      <p:tavLst>
                                        <p:tav tm="0">
                                          <p:val>
                                            <p:fltVal val="0"/>
                                          </p:val>
                                        </p:tav>
                                        <p:tav tm="100000">
                                          <p:val>
                                            <p:strVal val="#ppt_h"/>
                                          </p:val>
                                        </p:tav>
                                      </p:tavLst>
                                    </p:anim>
                                    <p:anim calcmode="lin" valueType="num">
                                      <p:cBhvr>
                                        <p:cTn id="10" dur="2000" fill="hold"/>
                                        <p:tgtEl>
                                          <p:spTgt spid="1536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15364"/>
                                        </p:tgtEl>
                                        <p:attrNameLst>
                                          <p:attrName>ppt_x</p:attrName>
                                        </p:attrNameLst>
                                      </p:cBhvr>
                                      <p:tavLst>
                                        <p:tav tm="0">
                                          <p:val>
                                            <p:strVal val="ppt_x"/>
                                          </p:val>
                                        </p:tav>
                                        <p:tav tm="100000">
                                          <p:val>
                                            <p:strVal val="ppt_x"/>
                                          </p:val>
                                        </p:tav>
                                      </p:tavLst>
                                    </p:anim>
                                    <p:anim calcmode="lin" valueType="num">
                                      <p:cBhvr additive="base">
                                        <p:cTn id="15" dur="500"/>
                                        <p:tgtEl>
                                          <p:spTgt spid="15364"/>
                                        </p:tgtEl>
                                        <p:attrNameLst>
                                          <p:attrName>ppt_y</p:attrName>
                                        </p:attrNameLst>
                                      </p:cBhvr>
                                      <p:tavLst>
                                        <p:tav tm="0">
                                          <p:val>
                                            <p:strVal val="ppt_y"/>
                                          </p:val>
                                        </p:tav>
                                        <p:tav tm="100000">
                                          <p:val>
                                            <p:strVal val="1+ppt_h/2"/>
                                          </p:val>
                                        </p:tav>
                                      </p:tavLst>
                                    </p:anim>
                                    <p:set>
                                      <p:cBhvr>
                                        <p:cTn id="16" dur="1" fill="hold">
                                          <p:stCondLst>
                                            <p:cond delay="499"/>
                                          </p:stCondLst>
                                        </p:cTn>
                                        <p:tgtEl>
                                          <p:spTgt spid="153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amond(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br>
              <a:rPr lang="en-US" sz="2800" dirty="0" smtClean="0">
                <a:latin typeface="Arial" charset="0"/>
                <a:cs typeface="Arial" charset="0"/>
              </a:rPr>
            </a:br>
            <a:r>
              <a:rPr lang="en-US" sz="2400" dirty="0" smtClean="0"/>
              <a:t> Requirement Traceability</a:t>
            </a:r>
            <a:endParaRPr lang="vi-VN" sz="2400" dirty="0" smtClean="0">
              <a:latin typeface="Arial" charset="0"/>
              <a:cs typeface="Arial" charset="0"/>
            </a:endParaRPr>
          </a:p>
        </p:txBody>
      </p:sp>
      <p:sp>
        <p:nvSpPr>
          <p:cNvPr id="5" name="Content Placeholder 2"/>
          <p:cNvSpPr>
            <a:spLocks noGrp="1"/>
          </p:cNvSpPr>
          <p:nvPr>
            <p:ph idx="1"/>
          </p:nvPr>
        </p:nvSpPr>
        <p:spPr>
          <a:xfrm>
            <a:off x="304800" y="1143000"/>
            <a:ext cx="8458200" cy="5257800"/>
          </a:xfrm>
        </p:spPr>
        <p:txBody>
          <a:bodyPr/>
          <a:lstStyle/>
          <a:p>
            <a:pPr>
              <a:buNone/>
            </a:pPr>
            <a:r>
              <a:rPr lang="en-US" sz="2000" dirty="0" smtClean="0"/>
              <a:t>Why is traceability necessary?</a:t>
            </a:r>
          </a:p>
          <a:p>
            <a:pPr lvl="1"/>
            <a:r>
              <a:rPr lang="en-US" sz="1800" dirty="0" smtClean="0"/>
              <a:t>The requirements can change at any stage during the product’s life.</a:t>
            </a:r>
          </a:p>
          <a:p>
            <a:pPr lvl="1"/>
            <a:r>
              <a:rPr lang="en-US" sz="1800" dirty="0" smtClean="0"/>
              <a:t>If the requirements are traceable, then when changes happen, it is far easier to find the impacted parts of the product</a:t>
            </a:r>
            <a:endParaRPr lang="en-US" dirty="0" smtClean="0"/>
          </a:p>
          <a:p>
            <a:endParaRPr lang="en-US" dirty="0"/>
          </a:p>
        </p:txBody>
      </p:sp>
      <p:pic>
        <p:nvPicPr>
          <p:cNvPr id="6" name="Picture 3"/>
          <p:cNvPicPr>
            <a:picLocks noChangeAspect="1" noChangeArrowheads="1"/>
          </p:cNvPicPr>
          <p:nvPr/>
        </p:nvPicPr>
        <p:blipFill>
          <a:blip r:embed="rId3" cstate="print"/>
          <a:srcRect/>
          <a:stretch>
            <a:fillRect/>
          </a:stretch>
        </p:blipFill>
        <p:spPr bwMode="auto">
          <a:xfrm>
            <a:off x="381000" y="4495800"/>
            <a:ext cx="8537505" cy="1981200"/>
          </a:xfrm>
          <a:prstGeom prst="rect">
            <a:avLst/>
          </a:prstGeom>
          <a:noFill/>
        </p:spPr>
      </p:pic>
      <p:grpSp>
        <p:nvGrpSpPr>
          <p:cNvPr id="7" name="Group 6"/>
          <p:cNvGrpSpPr/>
          <p:nvPr/>
        </p:nvGrpSpPr>
        <p:grpSpPr>
          <a:xfrm>
            <a:off x="990600" y="2514600"/>
            <a:ext cx="7010400" cy="1981200"/>
            <a:chOff x="990600" y="2590800"/>
            <a:chExt cx="7010400" cy="1981200"/>
          </a:xfrm>
        </p:grpSpPr>
        <p:sp>
          <p:nvSpPr>
            <p:cNvPr id="8" name="Rectangle 2054"/>
            <p:cNvSpPr>
              <a:spLocks noChangeArrowheads="1"/>
            </p:cNvSpPr>
            <p:nvPr/>
          </p:nvSpPr>
          <p:spPr bwMode="auto">
            <a:xfrm>
              <a:off x="9906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User Needs</a:t>
              </a:r>
            </a:p>
          </p:txBody>
        </p:sp>
        <p:sp>
          <p:nvSpPr>
            <p:cNvPr id="9" name="Rectangle 2055"/>
            <p:cNvSpPr>
              <a:spLocks noChangeArrowheads="1"/>
            </p:cNvSpPr>
            <p:nvPr/>
          </p:nvSpPr>
          <p:spPr bwMode="auto">
            <a:xfrm>
              <a:off x="38100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Software</a:t>
              </a:r>
            </a:p>
            <a:p>
              <a:pPr algn="ctr"/>
              <a:r>
                <a:rPr lang="en-US" sz="1600">
                  <a:solidFill>
                    <a:schemeClr val="tx1"/>
                  </a:solidFill>
                  <a:latin typeface="Arial" charset="0"/>
                </a:rPr>
                <a:t>Requirements</a:t>
              </a:r>
            </a:p>
          </p:txBody>
        </p:sp>
        <p:sp>
          <p:nvSpPr>
            <p:cNvPr id="10" name="Rectangle 2056"/>
            <p:cNvSpPr>
              <a:spLocks noChangeArrowheads="1"/>
            </p:cNvSpPr>
            <p:nvPr/>
          </p:nvSpPr>
          <p:spPr bwMode="auto">
            <a:xfrm>
              <a:off x="65532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Work</a:t>
              </a:r>
            </a:p>
            <a:p>
              <a:pPr algn="ctr"/>
              <a:r>
                <a:rPr lang="en-US" sz="1600">
                  <a:solidFill>
                    <a:schemeClr val="tx1"/>
                  </a:solidFill>
                  <a:latin typeface="Arial" charset="0"/>
                </a:rPr>
                <a:t>Products</a:t>
              </a:r>
            </a:p>
          </p:txBody>
        </p:sp>
        <p:sp>
          <p:nvSpPr>
            <p:cNvPr id="11" name="Line 2057"/>
            <p:cNvSpPr>
              <a:spLocks noChangeShapeType="1"/>
            </p:cNvSpPr>
            <p:nvPr/>
          </p:nvSpPr>
          <p:spPr bwMode="auto">
            <a:xfrm>
              <a:off x="2438400" y="27432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2058"/>
            <p:cNvSpPr>
              <a:spLocks noChangeShapeType="1"/>
            </p:cNvSpPr>
            <p:nvPr/>
          </p:nvSpPr>
          <p:spPr bwMode="auto">
            <a:xfrm>
              <a:off x="5257800" y="26670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2059"/>
            <p:cNvSpPr>
              <a:spLocks noChangeShapeType="1"/>
            </p:cNvSpPr>
            <p:nvPr/>
          </p:nvSpPr>
          <p:spPr bwMode="auto">
            <a:xfrm flipH="1">
              <a:off x="5257800" y="3124200"/>
              <a:ext cx="1295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2060"/>
            <p:cNvSpPr>
              <a:spLocks noChangeShapeType="1"/>
            </p:cNvSpPr>
            <p:nvPr/>
          </p:nvSpPr>
          <p:spPr bwMode="auto">
            <a:xfrm flipH="1">
              <a:off x="2438400" y="3124200"/>
              <a:ext cx="1371600" cy="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15" name="AutoShape 2061"/>
            <p:cNvCxnSpPr>
              <a:cxnSpLocks noChangeShapeType="1"/>
              <a:stCxn id="8" idx="2"/>
              <a:endCxn id="8" idx="1"/>
            </p:cNvCxnSpPr>
            <p:nvPr/>
          </p:nvCxnSpPr>
          <p:spPr bwMode="auto">
            <a:xfrm rot="16200000" flipV="1">
              <a:off x="1181100" y="2743200"/>
              <a:ext cx="342900" cy="723900"/>
            </a:xfrm>
            <a:prstGeom prst="curvedConnector4">
              <a:avLst>
                <a:gd name="adj1" fmla="val -88426"/>
                <a:gd name="adj2" fmla="val 131579"/>
              </a:avLst>
            </a:prstGeom>
            <a:noFill/>
            <a:ln w="9525">
              <a:solidFill>
                <a:schemeClr val="tx1"/>
              </a:solidFill>
              <a:round/>
              <a:headEnd/>
              <a:tailEnd type="triangle" w="med" len="med"/>
            </a:ln>
            <a:effectLst/>
          </p:spPr>
        </p:cxnSp>
        <p:cxnSp>
          <p:nvCxnSpPr>
            <p:cNvPr id="16" name="AutoShape 2062"/>
            <p:cNvCxnSpPr>
              <a:cxnSpLocks noChangeShapeType="1"/>
              <a:stCxn id="9" idx="2"/>
              <a:endCxn id="9" idx="3"/>
            </p:cNvCxnSpPr>
            <p:nvPr/>
          </p:nvCxnSpPr>
          <p:spPr bwMode="auto">
            <a:xfrm rot="5400000" flipH="1" flipV="1">
              <a:off x="4724400" y="2743200"/>
              <a:ext cx="342900" cy="723900"/>
            </a:xfrm>
            <a:prstGeom prst="curvedConnector4">
              <a:avLst>
                <a:gd name="adj1" fmla="val -116204"/>
                <a:gd name="adj2" fmla="val 131579"/>
              </a:avLst>
            </a:prstGeom>
            <a:noFill/>
            <a:ln w="9525">
              <a:solidFill>
                <a:schemeClr val="tx1"/>
              </a:solidFill>
              <a:round/>
              <a:headEnd/>
              <a:tailEnd type="triangle" w="med" len="med"/>
            </a:ln>
            <a:effectLst/>
          </p:spPr>
        </p:cxnSp>
        <p:cxnSp>
          <p:nvCxnSpPr>
            <p:cNvPr id="17" name="AutoShape 2063"/>
            <p:cNvCxnSpPr>
              <a:cxnSpLocks noChangeShapeType="1"/>
              <a:stCxn id="10" idx="2"/>
              <a:endCxn id="10" idx="3"/>
            </p:cNvCxnSpPr>
            <p:nvPr/>
          </p:nvCxnSpPr>
          <p:spPr bwMode="auto">
            <a:xfrm rot="5400000" flipH="1" flipV="1">
              <a:off x="7467600" y="2743200"/>
              <a:ext cx="342900" cy="723900"/>
            </a:xfrm>
            <a:prstGeom prst="curvedConnector4">
              <a:avLst>
                <a:gd name="adj1" fmla="val -132870"/>
                <a:gd name="adj2" fmla="val 131579"/>
              </a:avLst>
            </a:prstGeom>
            <a:noFill/>
            <a:ln w="9525">
              <a:solidFill>
                <a:schemeClr val="tx1"/>
              </a:solidFill>
              <a:round/>
              <a:headEnd/>
              <a:tailEnd type="triangle" w="med" len="med"/>
            </a:ln>
            <a:effectLst/>
          </p:spPr>
        </p:cxnSp>
        <p:sp>
          <p:nvSpPr>
            <p:cNvPr id="18" name="Text Box 2066"/>
            <p:cNvSpPr txBox="1">
              <a:spLocks noChangeArrowheads="1"/>
            </p:cNvSpPr>
            <p:nvPr/>
          </p:nvSpPr>
          <p:spPr bwMode="auto">
            <a:xfrm>
              <a:off x="2178050" y="3673475"/>
              <a:ext cx="1260475" cy="527050"/>
            </a:xfrm>
            <a:prstGeom prst="rect">
              <a:avLst/>
            </a:prstGeom>
            <a:noFill/>
            <a:ln w="9525">
              <a:solidFill>
                <a:schemeClr val="tx1"/>
              </a:solidFill>
              <a:miter lim="800000"/>
              <a:headEnd/>
              <a:tailEnd/>
            </a:ln>
            <a:effectLst/>
          </p:spPr>
          <p:txBody>
            <a:bodyPr wrap="none" anchor="ctr">
              <a:spAutoFit/>
            </a:bodyPr>
            <a:lstStyle/>
            <a:p>
              <a:pPr algn="ctr"/>
              <a:r>
                <a:rPr lang="en-US" sz="1400" b="1">
                  <a:solidFill>
                    <a:schemeClr val="tx1"/>
                  </a:solidFill>
                  <a:latin typeface="Times New Roman" pitchFamily="18" charset="0"/>
                </a:rPr>
                <a:t>Software </a:t>
              </a:r>
            </a:p>
            <a:p>
              <a:pPr algn="ctr"/>
              <a:r>
                <a:rPr lang="en-US" sz="1400" b="1">
                  <a:solidFill>
                    <a:schemeClr val="tx1"/>
                  </a:solidFill>
                  <a:latin typeface="Times New Roman" pitchFamily="18" charset="0"/>
                </a:rPr>
                <a:t>Requirements</a:t>
              </a:r>
            </a:p>
          </p:txBody>
        </p:sp>
        <p:sp>
          <p:nvSpPr>
            <p:cNvPr id="19" name="Text Box 2067"/>
            <p:cNvSpPr txBox="1">
              <a:spLocks noChangeArrowheads="1"/>
            </p:cNvSpPr>
            <p:nvPr/>
          </p:nvSpPr>
          <p:spPr bwMode="auto">
            <a:xfrm>
              <a:off x="5562600" y="3568700"/>
              <a:ext cx="1662112" cy="527050"/>
            </a:xfrm>
            <a:prstGeom prst="rect">
              <a:avLst/>
            </a:prstGeom>
            <a:noFill/>
            <a:ln w="9525">
              <a:solidFill>
                <a:schemeClr val="tx1"/>
              </a:solidFill>
              <a:miter lim="800000"/>
              <a:headEnd/>
              <a:tailEnd/>
            </a:ln>
            <a:effectLst/>
          </p:spPr>
          <p:txBody>
            <a:bodyPr wrap="none" anchor="ctr">
              <a:spAutoFit/>
            </a:bodyPr>
            <a:lstStyle/>
            <a:p>
              <a:pPr algn="ctr"/>
              <a:r>
                <a:rPr lang="en-US" sz="1400" b="1">
                  <a:solidFill>
                    <a:schemeClr val="tx1"/>
                  </a:solidFill>
                  <a:latin typeface="Times New Roman" pitchFamily="18" charset="0"/>
                </a:rPr>
                <a:t>Use cases/</a:t>
              </a:r>
            </a:p>
            <a:p>
              <a:pPr algn="ctr"/>
              <a:r>
                <a:rPr lang="en-US" sz="1400" b="1">
                  <a:solidFill>
                    <a:schemeClr val="tx1"/>
                  </a:solidFill>
                  <a:latin typeface="Times New Roman" pitchFamily="18" charset="0"/>
                </a:rPr>
                <a:t>User Requirements</a:t>
              </a:r>
            </a:p>
          </p:txBody>
        </p:sp>
        <p:sp>
          <p:nvSpPr>
            <p:cNvPr id="20" name="Text Box 2068"/>
            <p:cNvSpPr txBox="1">
              <a:spLocks noChangeArrowheads="1"/>
            </p:cNvSpPr>
            <p:nvPr/>
          </p:nvSpPr>
          <p:spPr bwMode="auto">
            <a:xfrm>
              <a:off x="4191000" y="4225925"/>
              <a:ext cx="1655762" cy="346075"/>
            </a:xfrm>
            <a:prstGeom prst="rect">
              <a:avLst/>
            </a:prstGeom>
            <a:noFill/>
            <a:ln w="9525">
              <a:solidFill>
                <a:schemeClr val="tx1"/>
              </a:solidFill>
              <a:miter lim="800000"/>
              <a:headEnd/>
              <a:tailEnd/>
            </a:ln>
            <a:effectLst/>
          </p:spPr>
          <p:txBody>
            <a:bodyPr anchor="ctr">
              <a:spAutoFit/>
            </a:bodyPr>
            <a:lstStyle/>
            <a:p>
              <a:pPr algn="ctr"/>
              <a:r>
                <a:rPr lang="en-US" sz="1600" b="1" dirty="0">
                  <a:solidFill>
                    <a:schemeClr val="tx1"/>
                  </a:solidFill>
                  <a:latin typeface="Times New Roman" pitchFamily="18" charset="0"/>
                </a:rPr>
                <a:t>Test cases</a:t>
              </a:r>
            </a:p>
          </p:txBody>
        </p:sp>
        <p:sp>
          <p:nvSpPr>
            <p:cNvPr id="21" name="Line 2069"/>
            <p:cNvSpPr>
              <a:spLocks noChangeShapeType="1"/>
            </p:cNvSpPr>
            <p:nvPr/>
          </p:nvSpPr>
          <p:spPr bwMode="auto">
            <a:xfrm flipV="1">
              <a:off x="3408362" y="3843338"/>
              <a:ext cx="2111375" cy="50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 name="Line 2070"/>
            <p:cNvSpPr>
              <a:spLocks noChangeShapeType="1"/>
            </p:cNvSpPr>
            <p:nvPr/>
          </p:nvSpPr>
          <p:spPr bwMode="auto">
            <a:xfrm>
              <a:off x="3408362" y="3894138"/>
              <a:ext cx="782638" cy="449261"/>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3" name="AutoShape 2071"/>
            <p:cNvCxnSpPr>
              <a:cxnSpLocks noChangeShapeType="1"/>
              <a:stCxn id="18" idx="2"/>
              <a:endCxn id="18" idx="1"/>
            </p:cNvCxnSpPr>
            <p:nvPr/>
          </p:nvCxnSpPr>
          <p:spPr bwMode="auto">
            <a:xfrm rot="16200000" flipV="1">
              <a:off x="2361406" y="3753644"/>
              <a:ext cx="263525" cy="630237"/>
            </a:xfrm>
            <a:prstGeom prst="curvedConnector4">
              <a:avLst>
                <a:gd name="adj1" fmla="val -86745"/>
                <a:gd name="adj2" fmla="val 136273"/>
              </a:avLst>
            </a:prstGeom>
            <a:noFill/>
            <a:ln w="9525">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Fsoft</a:t>
            </a:r>
            <a:r>
              <a:rPr lang="en-US" sz="2800" dirty="0" smtClean="0"/>
              <a:t> Requirement Process </a:t>
            </a:r>
            <a:br>
              <a:rPr lang="en-US" sz="2800" dirty="0" smtClean="0"/>
            </a:br>
            <a:r>
              <a:rPr lang="en-US" sz="2400" dirty="0" smtClean="0"/>
              <a:t>Requirement Changes Management</a:t>
            </a:r>
            <a:endParaRPr lang="en-US" sz="2400" dirty="0"/>
          </a:p>
        </p:txBody>
      </p:sp>
      <p:sp>
        <p:nvSpPr>
          <p:cNvPr id="3" name="Content Placeholder 2"/>
          <p:cNvSpPr>
            <a:spLocks noGrp="1"/>
          </p:cNvSpPr>
          <p:nvPr>
            <p:ph idx="1"/>
          </p:nvPr>
        </p:nvSpPr>
        <p:spPr/>
        <p:txBody>
          <a:bodyPr/>
          <a:lstStyle/>
          <a:p>
            <a:r>
              <a:rPr lang="en-GB" sz="2800" dirty="0" smtClean="0">
                <a:cs typeface="Arial" charset="0"/>
              </a:rPr>
              <a:t>Requirements change (CR – Change request)</a:t>
            </a:r>
          </a:p>
          <a:p>
            <a:pPr lvl="1"/>
            <a:r>
              <a:rPr lang="en-GB" sz="2400" dirty="0" smtClean="0">
                <a:cs typeface="Arial" charset="0"/>
              </a:rPr>
              <a:t>The priority of requirements from different viewpoints changes during the development process</a:t>
            </a:r>
          </a:p>
          <a:p>
            <a:pPr lvl="1"/>
            <a:r>
              <a:rPr lang="en-GB" sz="2400" dirty="0" smtClean="0">
                <a:cs typeface="Arial" charset="0"/>
              </a:rPr>
              <a:t>Customers may specify requirements from a business perspective that conflict with end-user requirements</a:t>
            </a:r>
          </a:p>
          <a:p>
            <a:pPr lvl="1"/>
            <a:r>
              <a:rPr lang="en-GB" sz="2400" dirty="0" smtClean="0">
                <a:cs typeface="Arial" charset="0"/>
              </a:rPr>
              <a:t>The business and technical environment of the system changes during its development</a:t>
            </a:r>
          </a:p>
          <a:p>
            <a:r>
              <a:rPr lang="en-GB" dirty="0" smtClean="0">
                <a:cs typeface="Arial" charset="0"/>
              </a:rPr>
              <a:t>Requirements change process</a:t>
            </a:r>
          </a:p>
          <a:p>
            <a:endParaRPr lang="en-GB" dirty="0" smtClean="0">
              <a:cs typeface="Arial" charset="0"/>
            </a:endParaRPr>
          </a:p>
          <a:p>
            <a:endParaRPr lang="en-US" dirty="0"/>
          </a:p>
        </p:txBody>
      </p:sp>
      <p:pic>
        <p:nvPicPr>
          <p:cNvPr id="4" name="Picture 5"/>
          <p:cNvPicPr>
            <a:picLocks noChangeAspect="1" noChangeArrowheads="1"/>
          </p:cNvPicPr>
          <p:nvPr/>
        </p:nvPicPr>
        <p:blipFill>
          <a:blip r:embed="rId3" cstate="print"/>
          <a:srcRect/>
          <a:stretch>
            <a:fillRect/>
          </a:stretch>
        </p:blipFill>
        <p:spPr bwMode="auto">
          <a:xfrm>
            <a:off x="611560" y="4869160"/>
            <a:ext cx="7543800" cy="91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305800" cy="609600"/>
          </a:xfrm>
        </p:spPr>
        <p:txBody>
          <a:bodyPr/>
          <a:lstStyle/>
          <a:p>
            <a:r>
              <a:rPr lang="en-US" dirty="0" smtClean="0"/>
              <a:t>Requirement Clarifying</a:t>
            </a:r>
            <a:endParaRPr lang="en-US" sz="4000" dirty="0"/>
          </a:p>
        </p:txBody>
      </p:sp>
      <p:sp>
        <p:nvSpPr>
          <p:cNvPr id="3" name="Content Placeholder 2"/>
          <p:cNvSpPr>
            <a:spLocks noGrp="1"/>
          </p:cNvSpPr>
          <p:nvPr>
            <p:ph idx="1"/>
          </p:nvPr>
        </p:nvSpPr>
        <p:spPr/>
        <p:txBody>
          <a:bodyPr/>
          <a:lstStyle/>
          <a:p>
            <a:r>
              <a:rPr lang="en-US" sz="2400" dirty="0" smtClean="0"/>
              <a:t>PM/TL/BA present the SRS to members in the team</a:t>
            </a:r>
          </a:p>
          <a:p>
            <a:r>
              <a:rPr lang="en-US" sz="2400" dirty="0" smtClean="0"/>
              <a:t>Self study related materials: top-down approach</a:t>
            </a:r>
          </a:p>
          <a:p>
            <a:r>
              <a:rPr lang="en-US" sz="2400" dirty="0" smtClean="0"/>
              <a:t>Using FSOFT’s SRS review checklist</a:t>
            </a:r>
          </a:p>
          <a:p>
            <a:r>
              <a:rPr lang="en-US" sz="2400" dirty="0" smtClean="0"/>
              <a:t>Clarify unclear item(s) using Q&amp;A</a:t>
            </a:r>
          </a:p>
          <a:p>
            <a:r>
              <a:rPr lang="en-US" sz="2400" dirty="0" smtClean="0"/>
              <a:t>Discuss with other members </a:t>
            </a:r>
          </a:p>
          <a:p>
            <a:pPr lvl="1"/>
            <a:r>
              <a:rPr lang="en-US" sz="2000" dirty="0" smtClean="0"/>
              <a:t>To clarify or confirm your understanding</a:t>
            </a:r>
          </a:p>
          <a:p>
            <a:pPr lvl="1"/>
            <a:r>
              <a:rPr lang="en-US" sz="2000" dirty="0" smtClean="0"/>
              <a:t>Media: direct discussion or via team brainstorming</a:t>
            </a:r>
          </a:p>
          <a:p>
            <a:r>
              <a:rPr lang="en-US" sz="2400" dirty="0" smtClean="0"/>
              <a:t>Inform the PM/TL/BA about</a:t>
            </a:r>
          </a:p>
          <a:p>
            <a:pPr lvl="1"/>
            <a:r>
              <a:rPr lang="en-US" sz="2000" dirty="0" smtClean="0"/>
              <a:t>Any requirement conflicts</a:t>
            </a:r>
          </a:p>
          <a:p>
            <a:pPr lvl="1"/>
            <a:r>
              <a:rPr lang="en-US" sz="2000" dirty="0" smtClean="0"/>
              <a:t>Changes, comparing to the last version</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305800" cy="609600"/>
          </a:xfrm>
        </p:spPr>
        <p:txBody>
          <a:bodyPr/>
          <a:lstStyle/>
          <a:p>
            <a:r>
              <a:rPr lang="en-US" sz="2800" dirty="0" smtClean="0"/>
              <a:t>Requirement Clarifying</a:t>
            </a:r>
            <a:br>
              <a:rPr lang="en-US" sz="2800" dirty="0" smtClean="0"/>
            </a:br>
            <a:r>
              <a:rPr lang="en-US" sz="2400" dirty="0" smtClean="0"/>
              <a:t>Clarifying requirement via Q&amp;A</a:t>
            </a:r>
            <a:endParaRPr lang="en-US" sz="2400" dirty="0"/>
          </a:p>
        </p:txBody>
      </p:sp>
      <p:sp>
        <p:nvSpPr>
          <p:cNvPr id="3" name="Content Placeholder 2"/>
          <p:cNvSpPr>
            <a:spLocks noGrp="1"/>
          </p:cNvSpPr>
          <p:nvPr>
            <p:ph idx="1"/>
          </p:nvPr>
        </p:nvSpPr>
        <p:spPr/>
        <p:txBody>
          <a:bodyPr/>
          <a:lstStyle/>
          <a:p>
            <a:r>
              <a:rPr lang="en-US" dirty="0" smtClean="0"/>
              <a:t>Why do we need Q&amp;A?</a:t>
            </a:r>
          </a:p>
          <a:p>
            <a:pPr lvl="1"/>
            <a:r>
              <a:rPr lang="en-US" dirty="0" smtClean="0"/>
              <a:t>Problems of understanding</a:t>
            </a:r>
          </a:p>
          <a:p>
            <a:pPr lvl="1"/>
            <a:r>
              <a:rPr lang="en-US" dirty="0" smtClean="0"/>
              <a:t>Want for knowledge, must be ask</a:t>
            </a:r>
          </a:p>
        </p:txBody>
      </p:sp>
      <p:pic>
        <p:nvPicPr>
          <p:cNvPr id="33794" name="Picture 2" descr="SaxeElephant"/>
          <p:cNvPicPr>
            <a:picLocks noChangeAspect="1" noChangeArrowheads="1"/>
          </p:cNvPicPr>
          <p:nvPr/>
        </p:nvPicPr>
        <p:blipFill>
          <a:blip r:embed="rId2" cstate="print"/>
          <a:srcRect/>
          <a:stretch>
            <a:fillRect/>
          </a:stretch>
        </p:blipFill>
        <p:spPr bwMode="auto">
          <a:xfrm>
            <a:off x="685800" y="2971800"/>
            <a:ext cx="3657600" cy="2133600"/>
          </a:xfrm>
          <a:prstGeom prst="rect">
            <a:avLst/>
          </a:prstGeom>
          <a:noFill/>
        </p:spPr>
      </p:pic>
      <p:pic>
        <p:nvPicPr>
          <p:cNvPr id="33793" name="Picture 1" descr="AfricanElephant"/>
          <p:cNvPicPr>
            <a:picLocks noChangeAspect="1" noChangeArrowheads="1"/>
          </p:cNvPicPr>
          <p:nvPr/>
        </p:nvPicPr>
        <p:blipFill>
          <a:blip r:embed="rId3" cstate="print"/>
          <a:srcRect/>
          <a:stretch>
            <a:fillRect/>
          </a:stretch>
        </p:blipFill>
        <p:spPr bwMode="auto">
          <a:xfrm>
            <a:off x="5257800" y="2979318"/>
            <a:ext cx="3200400" cy="2154658"/>
          </a:xfrm>
          <a:prstGeom prst="rect">
            <a:avLst/>
          </a:prstGeom>
          <a:noFill/>
        </p:spPr>
      </p:pic>
      <p:sp>
        <p:nvSpPr>
          <p:cNvPr id="33795" name="AutoShape 3"/>
          <p:cNvSpPr>
            <a:spLocks noChangeArrowheads="1"/>
          </p:cNvSpPr>
          <p:nvPr/>
        </p:nvSpPr>
        <p:spPr bwMode="auto">
          <a:xfrm>
            <a:off x="4495800" y="3962400"/>
            <a:ext cx="609600" cy="342900"/>
          </a:xfrm>
          <a:prstGeom prst="rightArrow">
            <a:avLst>
              <a:gd name="adj1" fmla="val 50000"/>
              <a:gd name="adj2" fmla="val 44444"/>
            </a:avLst>
          </a:prstGeom>
          <a:solidFill>
            <a:srgbClr val="99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7" name="Rectangle 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8" name="Rectangle 6"/>
          <p:cNvSpPr>
            <a:spLocks noChangeArrowheads="1"/>
          </p:cNvSpPr>
          <p:nvPr/>
        </p:nvSpPr>
        <p:spPr bwMode="auto">
          <a:xfrm>
            <a:off x="0" y="1952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ea typeface="Times New Roman" pitchFamily="18" charset="0"/>
              </a:rPr>
              <a:t>                          </a:t>
            </a:r>
            <a:endParaRPr kumimoji="0" lang="en-GB"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305800" cy="609600"/>
          </a:xfrm>
        </p:spPr>
        <p:txBody>
          <a:bodyPr/>
          <a:lstStyle/>
          <a:p>
            <a:r>
              <a:rPr lang="en-US" sz="2800" dirty="0" smtClean="0"/>
              <a:t>Requirement Clarifying</a:t>
            </a:r>
            <a:br>
              <a:rPr lang="en-US" sz="2800" dirty="0" smtClean="0"/>
            </a:br>
            <a:r>
              <a:rPr lang="en-US" sz="2400" dirty="0" smtClean="0"/>
              <a:t>Clarifying requirement via Q&amp;A (cont.)</a:t>
            </a:r>
            <a:endParaRPr lang="en-US" dirty="0"/>
          </a:p>
        </p:txBody>
      </p:sp>
      <p:sp>
        <p:nvSpPr>
          <p:cNvPr id="3" name="Content Placeholder 2"/>
          <p:cNvSpPr>
            <a:spLocks noGrp="1"/>
          </p:cNvSpPr>
          <p:nvPr>
            <p:ph idx="1"/>
          </p:nvPr>
        </p:nvSpPr>
        <p:spPr/>
        <p:txBody>
          <a:bodyPr/>
          <a:lstStyle/>
          <a:p>
            <a:r>
              <a:rPr lang="en-US" sz="2400" dirty="0" smtClean="0"/>
              <a:t>How to make Q&amp;A effectively?</a:t>
            </a:r>
          </a:p>
          <a:p>
            <a:pPr lvl="1">
              <a:lnSpc>
                <a:spcPct val="90000"/>
              </a:lnSpc>
            </a:pPr>
            <a:r>
              <a:rPr lang="en-US" sz="2200" dirty="0" smtClean="0"/>
              <a:t>Identify the issue: unclear, get for more information, etc.</a:t>
            </a:r>
          </a:p>
          <a:p>
            <a:pPr lvl="1">
              <a:lnSpc>
                <a:spcPct val="90000"/>
              </a:lnSpc>
            </a:pPr>
            <a:r>
              <a:rPr lang="en-US" sz="2200" dirty="0" smtClean="0"/>
              <a:t>Check in all documents that customer supplied to make sure your question has not solved; </a:t>
            </a:r>
          </a:p>
          <a:p>
            <a:pPr lvl="1">
              <a:lnSpc>
                <a:spcPct val="90000"/>
              </a:lnSpc>
            </a:pPr>
            <a:r>
              <a:rPr lang="en-US" sz="2200" dirty="0" smtClean="0"/>
              <a:t>With technical question, check your team /group/company or ask “Google” to solve it before asking out</a:t>
            </a:r>
          </a:p>
          <a:p>
            <a:pPr lvl="1">
              <a:lnSpc>
                <a:spcPct val="90000"/>
              </a:lnSpc>
            </a:pPr>
            <a:r>
              <a:rPr lang="en-US" sz="2200" dirty="0" smtClean="0"/>
              <a:t>Give the cross-reference clearly, completely</a:t>
            </a:r>
          </a:p>
          <a:p>
            <a:pPr lvl="1">
              <a:lnSpc>
                <a:spcPct val="90000"/>
              </a:lnSpc>
            </a:pPr>
            <a:r>
              <a:rPr lang="en-US" sz="2200" dirty="0" smtClean="0"/>
              <a:t>Attach sample screen, demo, give your suggestions if any</a:t>
            </a:r>
          </a:p>
          <a:p>
            <a:pPr lvl="1">
              <a:lnSpc>
                <a:spcPct val="90000"/>
              </a:lnSpc>
            </a:pPr>
            <a:r>
              <a:rPr lang="en-US" sz="2200" dirty="0" smtClean="0"/>
              <a:t>Convert questions to Y/N or multiple-choice types if possible</a:t>
            </a:r>
          </a:p>
          <a:p>
            <a:pPr lvl="1"/>
            <a:r>
              <a:rPr lang="en-US" sz="2200" dirty="0" smtClean="0"/>
              <a:t>In Q&amp;A, give deadline that you want to receive the answer. It there is no answer until the deadline, what is impact?</a:t>
            </a:r>
          </a:p>
          <a:p>
            <a:pPr lvl="1"/>
            <a:r>
              <a:rPr lang="en-US" sz="2200" dirty="0" smtClean="0"/>
              <a:t>Take the receiver to re-read the question before sending</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305800" cy="609600"/>
          </a:xfrm>
        </p:spPr>
        <p:txBody>
          <a:bodyPr/>
          <a:lstStyle/>
          <a:p>
            <a:r>
              <a:rPr lang="en-US" sz="2800" dirty="0" smtClean="0"/>
              <a:t>Requirement Clarifying</a:t>
            </a:r>
            <a:br>
              <a:rPr lang="en-US" sz="2800" dirty="0" smtClean="0"/>
            </a:br>
            <a:r>
              <a:rPr lang="en-US" sz="2400" dirty="0" smtClean="0"/>
              <a:t>Clarifying requirement via Q&amp;A (cont.)</a:t>
            </a:r>
            <a:endParaRPr lang="en-US" dirty="0"/>
          </a:p>
        </p:txBody>
      </p:sp>
      <p:sp>
        <p:nvSpPr>
          <p:cNvPr id="3" name="Content Placeholder 2"/>
          <p:cNvSpPr>
            <a:spLocks noGrp="1"/>
          </p:cNvSpPr>
          <p:nvPr>
            <p:ph idx="1"/>
          </p:nvPr>
        </p:nvSpPr>
        <p:spPr>
          <a:xfrm>
            <a:off x="304800" y="1143000"/>
            <a:ext cx="8610600" cy="5257800"/>
          </a:xfrm>
        </p:spPr>
        <p:txBody>
          <a:bodyPr/>
          <a:lstStyle/>
          <a:p>
            <a:pPr>
              <a:spcBef>
                <a:spcPts val="300"/>
              </a:spcBef>
            </a:pPr>
            <a:r>
              <a:rPr lang="en-US" sz="2400" dirty="0" smtClean="0"/>
              <a:t>Q&amp;A focus:</a:t>
            </a:r>
          </a:p>
          <a:p>
            <a:pPr lvl="1">
              <a:spcBef>
                <a:spcPts val="300"/>
              </a:spcBef>
            </a:pPr>
            <a:r>
              <a:rPr lang="en-GB" sz="2000" dirty="0" smtClean="0"/>
              <a:t>Question for idea conveyed by words like: maybe, generally, etc.</a:t>
            </a:r>
          </a:p>
          <a:p>
            <a:pPr lvl="1">
              <a:spcBef>
                <a:spcPts val="300"/>
              </a:spcBef>
            </a:pPr>
            <a:r>
              <a:rPr lang="en-GB" sz="2000" dirty="0" smtClean="0"/>
              <a:t>What is the TBDs - </a:t>
            </a:r>
            <a:r>
              <a:rPr lang="en-US" sz="2000" dirty="0" smtClean="0"/>
              <a:t>Ask PL to remove all TBDs before handling to you for designing or coding</a:t>
            </a:r>
          </a:p>
          <a:p>
            <a:pPr lvl="1">
              <a:spcBef>
                <a:spcPts val="300"/>
              </a:spcBef>
            </a:pPr>
            <a:r>
              <a:rPr lang="en-GB" sz="2000" dirty="0" smtClean="0"/>
              <a:t>Conflict between requirements. Read the requirement matrix</a:t>
            </a:r>
          </a:p>
          <a:p>
            <a:pPr lvl="1">
              <a:spcBef>
                <a:spcPts val="300"/>
              </a:spcBef>
            </a:pPr>
            <a:r>
              <a:rPr lang="en-US" sz="2000" dirty="0" smtClean="0"/>
              <a:t>Don’t make assumptions, just ask your PM, PL</a:t>
            </a:r>
            <a:r>
              <a:rPr lang="en-GB" sz="2000" dirty="0" smtClean="0"/>
              <a:t> or BA</a:t>
            </a:r>
            <a:endParaRPr lang="en-US" sz="2000" dirty="0" smtClean="0"/>
          </a:p>
          <a:p>
            <a:pPr>
              <a:spcBef>
                <a:spcPts val="300"/>
              </a:spcBef>
            </a:pPr>
            <a:r>
              <a:rPr lang="en-US" sz="2400" dirty="0" smtClean="0"/>
              <a:t>Follow up the Q&amp;A</a:t>
            </a:r>
          </a:p>
          <a:p>
            <a:pPr lvl="1">
              <a:spcBef>
                <a:spcPts val="300"/>
              </a:spcBef>
            </a:pPr>
            <a:r>
              <a:rPr lang="en-US" sz="2000" dirty="0" smtClean="0"/>
              <a:t>Track the discussion history for easier following up</a:t>
            </a:r>
          </a:p>
          <a:p>
            <a:pPr lvl="1">
              <a:spcBef>
                <a:spcPts val="300"/>
              </a:spcBef>
            </a:pPr>
            <a:r>
              <a:rPr lang="en-US" sz="2000" dirty="0" smtClean="0"/>
              <a:t>If your question has not been replied or impacts to your task must be report to your PM, BA, or TL immediately</a:t>
            </a:r>
          </a:p>
          <a:p>
            <a:pPr lvl="1">
              <a:spcBef>
                <a:spcPts val="300"/>
              </a:spcBef>
            </a:pPr>
            <a:r>
              <a:rPr lang="en-US" sz="2000" dirty="0" smtClean="0"/>
              <a:t>Keep in mind your manager/customer are very busy. So it is necessary to remind them about your pending issues daily, weekly. If not, your task will be impacted</a:t>
            </a:r>
          </a:p>
          <a:p>
            <a:pPr>
              <a:spcBef>
                <a:spcPts val="300"/>
              </a:spcBef>
            </a:pPr>
            <a:r>
              <a:rPr lang="en-US" sz="2400" dirty="0" smtClean="0"/>
              <a:t>Template on Q&amp;A Management Sheet: </a:t>
            </a:r>
            <a:r>
              <a:rPr lang="en-US" sz="1800" dirty="0" smtClean="0"/>
              <a:t>02_SWR_Software Requirement\Student\Assignments\Templates\</a:t>
            </a:r>
            <a:r>
              <a:rPr lang="en-US" sz="1800" dirty="0" err="1" smtClean="0"/>
              <a:t>StudentName</a:t>
            </a:r>
            <a:r>
              <a:rPr lang="en-US" sz="1800" dirty="0" smtClean="0"/>
              <a:t> - Topic - </a:t>
            </a:r>
            <a:r>
              <a:rPr lang="en-US" sz="1800" dirty="0" err="1" smtClean="0"/>
              <a:t>Q&amp;AList.xls</a:t>
            </a:r>
            <a:endParaRPr lang="en-US" sz="1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sz="2800" dirty="0" smtClean="0"/>
              <a:t>Modeling objectives</a:t>
            </a:r>
            <a:endParaRPr lang="en-US" sz="2800" dirty="0"/>
          </a:p>
        </p:txBody>
      </p:sp>
      <p:sp>
        <p:nvSpPr>
          <p:cNvPr id="3" name="Content Placeholder 2"/>
          <p:cNvSpPr>
            <a:spLocks noGrp="1"/>
          </p:cNvSpPr>
          <p:nvPr>
            <p:ph idx="1"/>
          </p:nvPr>
        </p:nvSpPr>
        <p:spPr/>
        <p:txBody>
          <a:bodyPr/>
          <a:lstStyle/>
          <a:p>
            <a:r>
              <a:rPr lang="en-US" dirty="0" smtClean="0"/>
              <a:t>Why model requirement?</a:t>
            </a:r>
            <a:endParaRPr lang="en-US" dirty="0"/>
          </a:p>
        </p:txBody>
      </p:sp>
      <p:pic>
        <p:nvPicPr>
          <p:cNvPr id="11" name="Picture 7" descr="why-us.jpg"/>
          <p:cNvPicPr>
            <a:picLocks noChangeAspect="1"/>
          </p:cNvPicPr>
          <p:nvPr/>
        </p:nvPicPr>
        <p:blipFill>
          <a:blip r:embed="rId3" cstate="print"/>
          <a:srcRect/>
          <a:stretch>
            <a:fillRect/>
          </a:stretch>
        </p:blipFill>
        <p:spPr bwMode="auto">
          <a:xfrm>
            <a:off x="467544" y="2204864"/>
            <a:ext cx="3203848" cy="1996454"/>
          </a:xfrm>
          <a:prstGeom prst="rect">
            <a:avLst/>
          </a:prstGeom>
          <a:noFill/>
          <a:ln w="9525">
            <a:noFill/>
            <a:miter lim="800000"/>
            <a:headEnd/>
            <a:tailEnd/>
          </a:ln>
        </p:spPr>
      </p:pic>
      <p:sp>
        <p:nvSpPr>
          <p:cNvPr id="12" name="Isosceles Triangle 11"/>
          <p:cNvSpPr/>
          <p:nvPr/>
        </p:nvSpPr>
        <p:spPr>
          <a:xfrm>
            <a:off x="2627784" y="1988840"/>
            <a:ext cx="4104456" cy="4104456"/>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 name="Group 12"/>
          <p:cNvGrpSpPr/>
          <p:nvPr/>
        </p:nvGrpSpPr>
        <p:grpSpPr>
          <a:xfrm>
            <a:off x="4384953" y="1771456"/>
            <a:ext cx="2941875" cy="1608838"/>
            <a:chOff x="3775352" y="453038"/>
            <a:chExt cx="2941875" cy="1608838"/>
          </a:xfrm>
        </p:grpSpPr>
        <p:sp>
          <p:nvSpPr>
            <p:cNvPr id="14" name="Rounded Rectangle 13"/>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To understand clearly the functionalities of system</a:t>
              </a:r>
              <a:endParaRPr lang="en-US" sz="2300" kern="1200" dirty="0"/>
            </a:p>
          </p:txBody>
        </p:sp>
      </p:grpSp>
      <p:grpSp>
        <p:nvGrpSpPr>
          <p:cNvPr id="5" name="Group 15"/>
          <p:cNvGrpSpPr/>
          <p:nvPr/>
        </p:nvGrpSpPr>
        <p:grpSpPr>
          <a:xfrm>
            <a:off x="4384953" y="3581399"/>
            <a:ext cx="2941875" cy="1608838"/>
            <a:chOff x="3775352" y="2262981"/>
            <a:chExt cx="2941875" cy="1608838"/>
          </a:xfrm>
        </p:grpSpPr>
        <p:sp>
          <p:nvSpPr>
            <p:cNvPr id="17" name="Rounded Rectangle 16"/>
            <p:cNvSpPr/>
            <p:nvPr/>
          </p:nvSpPr>
          <p:spPr>
            <a:xfrm>
              <a:off x="3775352" y="2262981"/>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7"/>
            <p:cNvSpPr/>
            <p:nvPr/>
          </p:nvSpPr>
          <p:spPr>
            <a:xfrm>
              <a:off x="3853889" y="2341518"/>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To present the system from different perspectives</a:t>
              </a:r>
              <a:endParaRPr lang="en-US" sz="2300" kern="1200"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Requirement Modeling</a:t>
            </a:r>
            <a:br>
              <a:rPr lang="en-US" dirty="0" smtClean="0"/>
            </a:br>
            <a:r>
              <a:rPr lang="en-US" sz="2800" dirty="0" smtClean="0"/>
              <a:t> Model different perspectives</a:t>
            </a:r>
            <a:endParaRPr lang="vi-VN" dirty="0" smtClean="0">
              <a:latin typeface="Arial" charset="0"/>
              <a:cs typeface="Arial" charset="0"/>
            </a:endParaRPr>
          </a:p>
        </p:txBody>
      </p:sp>
      <p:sp>
        <p:nvSpPr>
          <p:cNvPr id="28675" name="Content Placeholder 2"/>
          <p:cNvSpPr>
            <a:spLocks noGrp="1"/>
          </p:cNvSpPr>
          <p:nvPr>
            <p:ph idx="1"/>
          </p:nvPr>
        </p:nvSpPr>
        <p:spPr>
          <a:xfrm>
            <a:off x="457200" y="1571612"/>
            <a:ext cx="8229600" cy="4525963"/>
          </a:xfrm>
        </p:spPr>
        <p:txBody>
          <a:bodyPr/>
          <a:lstStyle/>
          <a:p>
            <a:r>
              <a:rPr lang="en-US" dirty="0" smtClean="0"/>
              <a:t>Model different perspectives</a:t>
            </a:r>
            <a:endParaRPr lang="en-US" dirty="0" smtClean="0">
              <a:latin typeface="Arial" charset="0"/>
            </a:endParaRPr>
          </a:p>
        </p:txBody>
      </p:sp>
      <p:pic>
        <p:nvPicPr>
          <p:cNvPr id="4" name="Picture 3" descr="4493262f1b.gif"/>
          <p:cNvPicPr>
            <a:picLocks noChangeAspect="1"/>
          </p:cNvPicPr>
          <p:nvPr/>
        </p:nvPicPr>
        <p:blipFill>
          <a:blip r:embed="rId3" cstate="print"/>
          <a:stretch>
            <a:fillRect/>
          </a:stretch>
        </p:blipFill>
        <p:spPr>
          <a:xfrm>
            <a:off x="1371600" y="2059597"/>
            <a:ext cx="6440760" cy="4426927"/>
          </a:xfrm>
          <a:prstGeom prst="rect">
            <a:avLst/>
          </a:prstGeom>
        </p:spPr>
      </p:pic>
      <p:sp>
        <p:nvSpPr>
          <p:cNvPr id="5" name="Content Placeholder 2"/>
          <p:cNvSpPr txBox="1">
            <a:spLocks/>
          </p:cNvSpPr>
          <p:nvPr/>
        </p:nvSpPr>
        <p:spPr bwMode="auto">
          <a:xfrm>
            <a:off x="611560" y="4725144"/>
            <a:ext cx="8229600" cy="1143000"/>
          </a:xfrm>
          <a:prstGeom prst="rect">
            <a:avLst/>
          </a:prstGeom>
          <a:solidFill>
            <a:schemeClr val="accent3">
              <a:lumMod val="40000"/>
              <a:lumOff val="60000"/>
              <a:alpha val="69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Pct val="60000"/>
              <a:buFont typeface="Wingdings" pitchFamily="2"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Models help present different aspects of the system, using different abstraction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sz="2800" dirty="0" smtClean="0"/>
              <a:t>System Modeling Tools</a:t>
            </a:r>
            <a:endParaRPr lang="en-US" dirty="0"/>
          </a:p>
        </p:txBody>
      </p:sp>
      <p:sp>
        <p:nvSpPr>
          <p:cNvPr id="3" name="Content Placeholder 2"/>
          <p:cNvSpPr>
            <a:spLocks noGrp="1"/>
          </p:cNvSpPr>
          <p:nvPr>
            <p:ph idx="1"/>
          </p:nvPr>
        </p:nvSpPr>
        <p:spPr>
          <a:xfrm>
            <a:off x="457200" y="1142984"/>
            <a:ext cx="8229600" cy="4906963"/>
          </a:xfrm>
        </p:spPr>
        <p:txBody>
          <a:bodyPr/>
          <a:lstStyle/>
          <a:p>
            <a:pPr algn="just">
              <a:lnSpc>
                <a:spcPct val="90000"/>
              </a:lnSpc>
            </a:pPr>
            <a:r>
              <a:rPr lang="en-US" sz="2400" dirty="0" smtClean="0">
                <a:latin typeface="Arial" pitchFamily="34" charset="0"/>
              </a:rPr>
              <a:t>The </a:t>
            </a:r>
            <a:r>
              <a:rPr lang="en-US" sz="2400" dirty="0" smtClean="0">
                <a:solidFill>
                  <a:srgbClr val="FF3300"/>
                </a:solidFill>
                <a:latin typeface="Arial" pitchFamily="34" charset="0"/>
              </a:rPr>
              <a:t>system modeling</a:t>
            </a:r>
            <a:r>
              <a:rPr lang="en-US" sz="2400" dirty="0" smtClean="0">
                <a:latin typeface="Arial" pitchFamily="34" charset="0"/>
              </a:rPr>
              <a:t> presents an abstraction of the system in software aspects, which helps understanding of the functional requirements in block diagram form, and helps to identify all required software elements &amp; tasks.</a:t>
            </a:r>
          </a:p>
          <a:p>
            <a:pPr algn="just">
              <a:lnSpc>
                <a:spcPct val="90000"/>
              </a:lnSpc>
            </a:pPr>
            <a:r>
              <a:rPr lang="en-US" sz="2400" dirty="0" smtClean="0">
                <a:latin typeface="Arial" pitchFamily="34" charset="0"/>
              </a:rPr>
              <a:t>Common modeling tools:</a:t>
            </a:r>
          </a:p>
          <a:p>
            <a:endParaRPr lang="en-US" sz="2000" dirty="0"/>
          </a:p>
        </p:txBody>
      </p:sp>
      <p:grpSp>
        <p:nvGrpSpPr>
          <p:cNvPr id="4" name="Group 23"/>
          <p:cNvGrpSpPr/>
          <p:nvPr/>
        </p:nvGrpSpPr>
        <p:grpSpPr>
          <a:xfrm>
            <a:off x="5005220" y="3235242"/>
            <a:ext cx="2880319" cy="2808312"/>
            <a:chOff x="242023" y="12310"/>
            <a:chExt cx="4501341" cy="4501341"/>
          </a:xfrm>
        </p:grpSpPr>
        <p:sp>
          <p:nvSpPr>
            <p:cNvPr id="25" name="Oval 24"/>
            <p:cNvSpPr/>
            <p:nvPr/>
          </p:nvSpPr>
          <p:spPr>
            <a:xfrm>
              <a:off x="242023" y="12310"/>
              <a:ext cx="4501341" cy="4501341"/>
            </a:xfrm>
            <a:prstGeom prst="ellipse">
              <a:avLst/>
            </a:prstGeom>
          </p:spPr>
          <p:style>
            <a:lnRef idx="0">
              <a:schemeClr val="accent1"/>
            </a:lnRef>
            <a:fillRef idx="3">
              <a:schemeClr val="accent1"/>
            </a:fillRef>
            <a:effectRef idx="3">
              <a:schemeClr val="accent1"/>
            </a:effectRef>
            <a:fontRef idx="minor">
              <a:schemeClr val="lt1"/>
            </a:fontRef>
          </p:style>
        </p:sp>
        <p:sp>
          <p:nvSpPr>
            <p:cNvPr id="26" name="Oval 4"/>
            <p:cNvSpPr/>
            <p:nvPr/>
          </p:nvSpPr>
          <p:spPr>
            <a:xfrm>
              <a:off x="870589" y="543114"/>
              <a:ext cx="3229727" cy="3439731"/>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1377950" rtl="0">
                <a:lnSpc>
                  <a:spcPct val="90000"/>
                </a:lnSpc>
                <a:spcBef>
                  <a:spcPct val="0"/>
                </a:spcBef>
                <a:spcAft>
                  <a:spcPct val="35000"/>
                </a:spcAft>
              </a:pPr>
              <a:r>
                <a:rPr lang="en-GB" sz="2800" kern="1200" dirty="0" smtClean="0"/>
                <a:t>Object model</a:t>
              </a:r>
              <a:endParaRPr lang="en-GB" sz="2800" kern="1200" dirty="0"/>
            </a:p>
          </p:txBody>
        </p:sp>
      </p:grpSp>
      <p:grpSp>
        <p:nvGrpSpPr>
          <p:cNvPr id="5" name="Group 26"/>
          <p:cNvGrpSpPr/>
          <p:nvPr/>
        </p:nvGrpSpPr>
        <p:grpSpPr>
          <a:xfrm>
            <a:off x="691549" y="3307250"/>
            <a:ext cx="2880319" cy="2808312"/>
            <a:chOff x="242023" y="12310"/>
            <a:chExt cx="4501341" cy="4501341"/>
          </a:xfrm>
        </p:grpSpPr>
        <p:sp>
          <p:nvSpPr>
            <p:cNvPr id="28" name="Oval 27"/>
            <p:cNvSpPr/>
            <p:nvPr/>
          </p:nvSpPr>
          <p:spPr>
            <a:xfrm>
              <a:off x="242023" y="12310"/>
              <a:ext cx="4501341" cy="4501341"/>
            </a:xfrm>
            <a:prstGeom prst="ellipse">
              <a:avLst/>
            </a:prstGeom>
          </p:spPr>
          <p:style>
            <a:lnRef idx="0">
              <a:schemeClr val="accent1"/>
            </a:lnRef>
            <a:fillRef idx="3">
              <a:schemeClr val="accent1"/>
            </a:fillRef>
            <a:effectRef idx="3">
              <a:schemeClr val="accent1"/>
            </a:effectRef>
            <a:fontRef idx="minor">
              <a:schemeClr val="lt1"/>
            </a:fontRef>
          </p:style>
        </p:sp>
        <p:sp>
          <p:nvSpPr>
            <p:cNvPr id="29" name="Oval 4"/>
            <p:cNvSpPr/>
            <p:nvPr/>
          </p:nvSpPr>
          <p:spPr>
            <a:xfrm>
              <a:off x="870589" y="543114"/>
              <a:ext cx="3229727" cy="3439731"/>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1377950" rtl="0">
                <a:lnSpc>
                  <a:spcPct val="90000"/>
                </a:lnSpc>
                <a:spcBef>
                  <a:spcPct val="0"/>
                </a:spcBef>
                <a:spcAft>
                  <a:spcPct val="35000"/>
                </a:spcAft>
              </a:pPr>
              <a:r>
                <a:rPr lang="en-GB" sz="2800" kern="1200" dirty="0" smtClean="0"/>
                <a:t>Behavioural</a:t>
              </a:r>
            </a:p>
            <a:p>
              <a:pPr lvl="0" algn="ctr" defTabSz="1377950" rtl="0">
                <a:lnSpc>
                  <a:spcPct val="90000"/>
                </a:lnSpc>
                <a:spcBef>
                  <a:spcPct val="0"/>
                </a:spcBef>
                <a:spcAft>
                  <a:spcPct val="35000"/>
                </a:spcAft>
              </a:pPr>
              <a:r>
                <a:rPr lang="en-GB" sz="2800" dirty="0" smtClean="0"/>
                <a:t>model</a:t>
              </a:r>
              <a:endParaRPr lang="en-GB" sz="2800" kern="1200" dirty="0"/>
            </a:p>
          </p:txBody>
        </p:sp>
      </p:grpSp>
      <p:grpSp>
        <p:nvGrpSpPr>
          <p:cNvPr id="6" name="Group 29"/>
          <p:cNvGrpSpPr/>
          <p:nvPr/>
        </p:nvGrpSpPr>
        <p:grpSpPr>
          <a:xfrm>
            <a:off x="1142976" y="2967160"/>
            <a:ext cx="2024952" cy="1104782"/>
            <a:chOff x="3775352" y="453038"/>
            <a:chExt cx="2941875" cy="1608838"/>
          </a:xfrm>
        </p:grpSpPr>
        <p:sp>
          <p:nvSpPr>
            <p:cNvPr id="31" name="Rounded Rectangle 30"/>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Data flow diagram</a:t>
              </a:r>
              <a:endParaRPr lang="en-US" sz="2300" kern="1200" dirty="0"/>
            </a:p>
          </p:txBody>
        </p:sp>
      </p:grpSp>
      <p:grpSp>
        <p:nvGrpSpPr>
          <p:cNvPr id="7" name="Group 32"/>
          <p:cNvGrpSpPr/>
          <p:nvPr/>
        </p:nvGrpSpPr>
        <p:grpSpPr>
          <a:xfrm>
            <a:off x="2357422" y="5253176"/>
            <a:ext cx="2088232" cy="1104782"/>
            <a:chOff x="3775352" y="2262981"/>
            <a:chExt cx="2941875" cy="1608838"/>
          </a:xfrm>
        </p:grpSpPr>
        <p:sp>
          <p:nvSpPr>
            <p:cNvPr id="34" name="Rounded Rectangle 33"/>
            <p:cNvSpPr/>
            <p:nvPr/>
          </p:nvSpPr>
          <p:spPr>
            <a:xfrm>
              <a:off x="3775352" y="2262981"/>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7"/>
            <p:cNvSpPr/>
            <p:nvPr/>
          </p:nvSpPr>
          <p:spPr>
            <a:xfrm>
              <a:off x="3853889" y="2341518"/>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State machine diagram</a:t>
              </a:r>
              <a:endParaRPr lang="en-US" sz="2300" kern="1200" dirty="0"/>
            </a:p>
          </p:txBody>
        </p:sp>
      </p:grpSp>
      <p:grpSp>
        <p:nvGrpSpPr>
          <p:cNvPr id="8" name="Group 35"/>
          <p:cNvGrpSpPr/>
          <p:nvPr/>
        </p:nvGrpSpPr>
        <p:grpSpPr>
          <a:xfrm>
            <a:off x="5365260" y="2751706"/>
            <a:ext cx="1872208" cy="1032774"/>
            <a:chOff x="3775352" y="453038"/>
            <a:chExt cx="2941875" cy="1608838"/>
          </a:xfrm>
        </p:grpSpPr>
        <p:sp>
          <p:nvSpPr>
            <p:cNvPr id="37" name="Rounded Rectangle 36"/>
            <p:cNvSpPr/>
            <p:nvPr/>
          </p:nvSpPr>
          <p:spPr>
            <a:xfrm>
              <a:off x="3775352" y="453038"/>
              <a:ext cx="2941875" cy="1608838"/>
            </a:xfrm>
            <a:prstGeom prst="roundRect">
              <a:avLst/>
            </a:prstGeom>
            <a:gradFill flip="none" rotWithShape="1">
              <a:gsLst>
                <a:gs pos="0">
                  <a:srgbClr val="03D4A8"/>
                </a:gs>
                <a:gs pos="25000">
                  <a:srgbClr val="21D6E0"/>
                </a:gs>
                <a:gs pos="75000">
                  <a:srgbClr val="0087E6"/>
                </a:gs>
                <a:gs pos="100000">
                  <a:srgbClr val="005CBF"/>
                </a:gs>
              </a:gsLst>
              <a:path path="rect">
                <a:fillToRect l="50000" t="50000" r="50000" b="50000"/>
              </a:path>
              <a:tileRect/>
            </a:gra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Use case</a:t>
              </a:r>
              <a:endParaRPr lang="en-US" sz="2300" kern="1200" dirty="0"/>
            </a:p>
          </p:txBody>
        </p:sp>
      </p:grpSp>
      <p:grpSp>
        <p:nvGrpSpPr>
          <p:cNvPr id="9" name="Group 38"/>
          <p:cNvGrpSpPr/>
          <p:nvPr/>
        </p:nvGrpSpPr>
        <p:grpSpPr>
          <a:xfrm>
            <a:off x="3853092" y="4099338"/>
            <a:ext cx="1944216" cy="1104782"/>
            <a:chOff x="3775352" y="453038"/>
            <a:chExt cx="2941875" cy="1608838"/>
          </a:xfrm>
        </p:grpSpPr>
        <p:sp>
          <p:nvSpPr>
            <p:cNvPr id="40" name="Rounded Rectangle 39"/>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dirty="0" smtClean="0"/>
                <a:t>Sequence diagram</a:t>
              </a:r>
              <a:endParaRPr lang="en-US" sz="2300" kern="1200" dirty="0"/>
            </a:p>
          </p:txBody>
        </p:sp>
      </p:grpSp>
      <p:grpSp>
        <p:nvGrpSpPr>
          <p:cNvPr id="10" name="Group 41"/>
          <p:cNvGrpSpPr/>
          <p:nvPr/>
        </p:nvGrpSpPr>
        <p:grpSpPr>
          <a:xfrm>
            <a:off x="5293252" y="5409388"/>
            <a:ext cx="2016224" cy="1104781"/>
            <a:chOff x="3775352" y="453038"/>
            <a:chExt cx="2941875" cy="1608838"/>
          </a:xfrm>
        </p:grpSpPr>
        <p:sp>
          <p:nvSpPr>
            <p:cNvPr id="43" name="Rounded Rectangle 42"/>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5"/>
            <p:cNvSpPr/>
            <p:nvPr/>
          </p:nvSpPr>
          <p:spPr>
            <a:xfrm>
              <a:off x="3853890" y="506079"/>
              <a:ext cx="2784801" cy="14517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dirty="0" smtClean="0"/>
                <a:t>Inheritance</a:t>
              </a:r>
              <a:endParaRPr lang="en-US" sz="2300" kern="1200" dirty="0"/>
            </a:p>
          </p:txBody>
        </p:sp>
      </p:grpSp>
      <p:grpSp>
        <p:nvGrpSpPr>
          <p:cNvPr id="11" name="Group 44"/>
          <p:cNvGrpSpPr/>
          <p:nvPr/>
        </p:nvGrpSpPr>
        <p:grpSpPr>
          <a:xfrm>
            <a:off x="7093452" y="4099338"/>
            <a:ext cx="1907704" cy="1104782"/>
            <a:chOff x="3775352" y="453038"/>
            <a:chExt cx="2941875" cy="1608838"/>
          </a:xfrm>
        </p:grpSpPr>
        <p:sp>
          <p:nvSpPr>
            <p:cNvPr id="46" name="Rounded Rectangle 45"/>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dirty="0" smtClean="0"/>
                <a:t>Aggregation</a:t>
              </a:r>
              <a:endParaRPr lang="en-US" sz="2300" kern="1200" dirty="0"/>
            </a:p>
          </p:txBody>
        </p:sp>
      </p:grpSp>
      <p:grpSp>
        <p:nvGrpSpPr>
          <p:cNvPr id="30" name="Group 32"/>
          <p:cNvGrpSpPr/>
          <p:nvPr/>
        </p:nvGrpSpPr>
        <p:grpSpPr>
          <a:xfrm>
            <a:off x="126314" y="5253176"/>
            <a:ext cx="2088232" cy="1104782"/>
            <a:chOff x="3775352" y="2262981"/>
            <a:chExt cx="2941875" cy="1608838"/>
          </a:xfrm>
        </p:grpSpPr>
        <p:sp>
          <p:nvSpPr>
            <p:cNvPr id="33" name="Rounded Rectangle 32"/>
            <p:cNvSpPr/>
            <p:nvPr/>
          </p:nvSpPr>
          <p:spPr>
            <a:xfrm>
              <a:off x="3775352" y="2262981"/>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Rounded Rectangle 7"/>
            <p:cNvSpPr/>
            <p:nvPr/>
          </p:nvSpPr>
          <p:spPr>
            <a:xfrm>
              <a:off x="3853889" y="2341518"/>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Activity diagram</a:t>
              </a:r>
              <a:endParaRPr lang="en-US" sz="2300"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 calcmode="lin" valueType="num">
                                      <p:cBhvr>
                                        <p:cTn id="17" dur="500" fill="hold"/>
                                        <p:tgtEl>
                                          <p:spTgt spid="4"/>
                                        </p:tgtEl>
                                        <p:attrNameLst>
                                          <p:attrName>style.rotation</p:attrName>
                                        </p:attrNameLst>
                                      </p:cBhvr>
                                      <p:tavLst>
                                        <p:tav tm="0">
                                          <p:val>
                                            <p:fltVal val="360"/>
                                          </p:val>
                                        </p:tav>
                                        <p:tav tm="100000">
                                          <p:val>
                                            <p:fltVal val="0"/>
                                          </p:val>
                                        </p:tav>
                                      </p:tavLst>
                                    </p:anim>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 calcmode="lin" valueType="num">
                                      <p:cBhvr>
                                        <p:cTn id="25" dur="500" fill="hold"/>
                                        <p:tgtEl>
                                          <p:spTgt spid="7"/>
                                        </p:tgtEl>
                                        <p:attrNameLst>
                                          <p:attrName>style.rotation</p:attrName>
                                        </p:attrNameLst>
                                      </p:cBhvr>
                                      <p:tavLst>
                                        <p:tav tm="0">
                                          <p:val>
                                            <p:fltVal val="360"/>
                                          </p:val>
                                        </p:tav>
                                        <p:tav tm="100000">
                                          <p:val>
                                            <p:fltVal val="0"/>
                                          </p:val>
                                        </p:tav>
                                      </p:tavLst>
                                    </p:anim>
                                    <p:animEffect transition="in" filter="fade">
                                      <p:cBhvr>
                                        <p:cTn id="26" dur="500"/>
                                        <p:tgtEl>
                                          <p:spTgt spid="7"/>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style.rotation</p:attrName>
                                        </p:attrNameLst>
                                      </p:cBhvr>
                                      <p:tavLst>
                                        <p:tav tm="0">
                                          <p:val>
                                            <p:fltVal val="360"/>
                                          </p:val>
                                        </p:tav>
                                        <p:tav tm="100000">
                                          <p:val>
                                            <p:fltVal val="0"/>
                                          </p:val>
                                        </p:tav>
                                      </p:tavLst>
                                    </p:anim>
                                    <p:animEffect transition="in" filter="fade">
                                      <p:cBhvr>
                                        <p:cTn id="32" dur="500"/>
                                        <p:tgtEl>
                                          <p:spTgt spid="6"/>
                                        </p:tgtEl>
                                      </p:cBhvr>
                                    </p:animEffect>
                                  </p:childTnLst>
                                </p:cTn>
                              </p:par>
                              <p:par>
                                <p:cTn id="33" presetID="49" presetClass="entr" presetSubtype="0" decel="10000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 calcmode="lin" valueType="num">
                                      <p:cBhvr>
                                        <p:cTn id="37" dur="500" fill="hold"/>
                                        <p:tgtEl>
                                          <p:spTgt spid="30"/>
                                        </p:tgtEl>
                                        <p:attrNameLst>
                                          <p:attrName>style.rotation</p:attrName>
                                        </p:attrNameLst>
                                      </p:cBhvr>
                                      <p:tavLst>
                                        <p:tav tm="0">
                                          <p:val>
                                            <p:fltVal val="360"/>
                                          </p:val>
                                        </p:tav>
                                        <p:tav tm="100000">
                                          <p:val>
                                            <p:fltVal val="0"/>
                                          </p:val>
                                        </p:tav>
                                      </p:tavLst>
                                    </p:anim>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 calcmode="lin" valueType="num">
                                      <p:cBhvr>
                                        <p:cTn id="45" dur="500" fill="hold"/>
                                        <p:tgtEl>
                                          <p:spTgt spid="8"/>
                                        </p:tgtEl>
                                        <p:attrNameLst>
                                          <p:attrName>style.rotation</p:attrName>
                                        </p:attrNameLst>
                                      </p:cBhvr>
                                      <p:tavLst>
                                        <p:tav tm="0">
                                          <p:val>
                                            <p:fltVal val="360"/>
                                          </p:val>
                                        </p:tav>
                                        <p:tav tm="100000">
                                          <p:val>
                                            <p:fltVal val="0"/>
                                          </p:val>
                                        </p:tav>
                                      </p:tavLst>
                                    </p:anim>
                                    <p:animEffect transition="in" filter="fade">
                                      <p:cBhvr>
                                        <p:cTn id="46" dur="500"/>
                                        <p:tgtEl>
                                          <p:spTgt spid="8"/>
                                        </p:tgtEl>
                                      </p:cBhvr>
                                    </p:animEffect>
                                  </p:childTnLst>
                                </p:cTn>
                              </p:par>
                              <p:par>
                                <p:cTn id="47" presetID="49" presetClass="entr" presetSubtype="0" decel="10000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 calcmode="lin" valueType="num">
                                      <p:cBhvr>
                                        <p:cTn id="51" dur="500" fill="hold"/>
                                        <p:tgtEl>
                                          <p:spTgt spid="9"/>
                                        </p:tgtEl>
                                        <p:attrNameLst>
                                          <p:attrName>style.rotation</p:attrName>
                                        </p:attrNameLst>
                                      </p:cBhvr>
                                      <p:tavLst>
                                        <p:tav tm="0">
                                          <p:val>
                                            <p:fltVal val="360"/>
                                          </p:val>
                                        </p:tav>
                                        <p:tav tm="100000">
                                          <p:val>
                                            <p:fltVal val="0"/>
                                          </p:val>
                                        </p:tav>
                                      </p:tavLst>
                                    </p:anim>
                                    <p:animEffect transition="in" filter="fade">
                                      <p:cBhvr>
                                        <p:cTn id="52" dur="500"/>
                                        <p:tgtEl>
                                          <p:spTgt spid="9"/>
                                        </p:tgtEl>
                                      </p:cBhvr>
                                    </p:animEffect>
                                  </p:childTnLst>
                                </p:cTn>
                              </p:par>
                              <p:par>
                                <p:cTn id="53" presetID="49" presetClass="entr" presetSubtype="0" decel="10000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 calcmode="lin" valueType="num">
                                      <p:cBhvr>
                                        <p:cTn id="57" dur="500" fill="hold"/>
                                        <p:tgtEl>
                                          <p:spTgt spid="11"/>
                                        </p:tgtEl>
                                        <p:attrNameLst>
                                          <p:attrName>style.rotation</p:attrName>
                                        </p:attrNameLst>
                                      </p:cBhvr>
                                      <p:tavLst>
                                        <p:tav tm="0">
                                          <p:val>
                                            <p:fltVal val="360"/>
                                          </p:val>
                                        </p:tav>
                                        <p:tav tm="100000">
                                          <p:val>
                                            <p:fltVal val="0"/>
                                          </p:val>
                                        </p:tav>
                                      </p:tavLst>
                                    </p:anim>
                                    <p:animEffect transition="in" filter="fade">
                                      <p:cBhvr>
                                        <p:cTn id="58" dur="500"/>
                                        <p:tgtEl>
                                          <p:spTgt spid="11"/>
                                        </p:tgtEl>
                                      </p:cBhvr>
                                    </p:animEffect>
                                  </p:childTnLst>
                                </p:cTn>
                              </p:par>
                              <p:par>
                                <p:cTn id="59" presetID="49" presetClass="entr" presetSubtype="0" decel="100000"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 calcmode="lin" valueType="num">
                                      <p:cBhvr>
                                        <p:cTn id="63" dur="500" fill="hold"/>
                                        <p:tgtEl>
                                          <p:spTgt spid="10"/>
                                        </p:tgtEl>
                                        <p:attrNameLst>
                                          <p:attrName>style.rotation</p:attrName>
                                        </p:attrNameLst>
                                      </p:cBhvr>
                                      <p:tavLst>
                                        <p:tav tm="0">
                                          <p:val>
                                            <p:fltVal val="360"/>
                                          </p:val>
                                        </p:tav>
                                        <p:tav tm="100000">
                                          <p:val>
                                            <p:fltVal val="0"/>
                                          </p:val>
                                        </p:tav>
                                      </p:tavLst>
                                    </p:anim>
                                    <p:animEffect transition="in" filter="fade">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Modeling Tools - Use Case</a:t>
            </a:r>
            <a:endParaRPr lang="vi-VN" dirty="0" smtClean="0">
              <a:latin typeface="Arial" charset="0"/>
              <a:cs typeface="Arial" charset="0"/>
            </a:endParaRPr>
          </a:p>
        </p:txBody>
      </p:sp>
      <p:sp>
        <p:nvSpPr>
          <p:cNvPr id="28675" name="Content Placeholder 2"/>
          <p:cNvSpPr>
            <a:spLocks noGrp="1"/>
          </p:cNvSpPr>
          <p:nvPr>
            <p:ph idx="1"/>
          </p:nvPr>
        </p:nvSpPr>
        <p:spPr/>
        <p:txBody>
          <a:bodyPr/>
          <a:lstStyle/>
          <a:p>
            <a:r>
              <a:rPr lang="en-US" dirty="0" smtClean="0"/>
              <a:t>Requirements capture</a:t>
            </a:r>
          </a:p>
          <a:p>
            <a:pPr lvl="1">
              <a:spcBef>
                <a:spcPct val="40000"/>
              </a:spcBef>
              <a:buSzPct val="80000"/>
            </a:pPr>
            <a:r>
              <a:rPr lang="en-US" dirty="0" smtClean="0"/>
              <a:t>Requirements are </a:t>
            </a:r>
            <a:r>
              <a:rPr lang="en-US" u="sng" dirty="0" smtClean="0"/>
              <a:t>reason-for-existence</a:t>
            </a:r>
            <a:r>
              <a:rPr lang="en-US" dirty="0" smtClean="0"/>
              <a:t> of any software development project</a:t>
            </a:r>
          </a:p>
          <a:p>
            <a:pPr lvl="1">
              <a:spcBef>
                <a:spcPct val="40000"/>
              </a:spcBef>
              <a:buSzPct val="80000"/>
            </a:pPr>
            <a:r>
              <a:rPr lang="en-US" dirty="0" smtClean="0"/>
              <a:t>Defines and delineates user-requirements</a:t>
            </a:r>
          </a:p>
          <a:p>
            <a:pPr lvl="2">
              <a:spcBef>
                <a:spcPct val="40000"/>
              </a:spcBef>
            </a:pPr>
            <a:r>
              <a:rPr lang="en-US" dirty="0" smtClean="0"/>
              <a:t>Defines the functionality to be provided </a:t>
            </a:r>
          </a:p>
          <a:p>
            <a:pPr lvl="2">
              <a:spcBef>
                <a:spcPct val="40000"/>
              </a:spcBef>
            </a:pPr>
            <a:r>
              <a:rPr lang="en-US" dirty="0" smtClean="0"/>
              <a:t>Identifies the goals to be achieved</a:t>
            </a:r>
          </a:p>
          <a:p>
            <a:pPr lvl="1">
              <a:spcBef>
                <a:spcPct val="40000"/>
              </a:spcBef>
              <a:buSzPct val="80000"/>
            </a:pPr>
            <a:r>
              <a:rPr lang="en-US" dirty="0" smtClean="0"/>
              <a:t>Must be precisely and completely understood</a:t>
            </a:r>
          </a:p>
          <a:p>
            <a:pPr lvl="1">
              <a:spcBef>
                <a:spcPct val="40000"/>
              </a:spcBef>
              <a:buSzPct val="80000"/>
            </a:pPr>
            <a:r>
              <a:rPr lang="en-US" dirty="0" smtClean="0"/>
              <a:t>Requirements often changes, thus must be well-documented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latin typeface="Arial" charset="0"/>
                <a:cs typeface="Arial" charset="0"/>
              </a:rPr>
              <a:t>Requirement Definition</a:t>
            </a:r>
            <a:endParaRPr lang="en-US" dirty="0" smtClean="0">
              <a:latin typeface="Arial" charset="0"/>
              <a:cs typeface="Arial" charset="0"/>
            </a:endParaRPr>
          </a:p>
        </p:txBody>
      </p:sp>
      <p:sp>
        <p:nvSpPr>
          <p:cNvPr id="16387" name="Content Placeholder 2"/>
          <p:cNvSpPr>
            <a:spLocks noGrp="1"/>
          </p:cNvSpPr>
          <p:nvPr>
            <p:ph idx="1"/>
          </p:nvPr>
        </p:nvSpPr>
        <p:spPr/>
        <p:txBody>
          <a:bodyPr/>
          <a:lstStyle/>
          <a:p>
            <a:r>
              <a:rPr lang="en-US" smtClean="0">
                <a:latin typeface="Arial" charset="0"/>
              </a:rPr>
              <a:t>Why do we need requirements?</a:t>
            </a:r>
          </a:p>
        </p:txBody>
      </p:sp>
      <p:pic>
        <p:nvPicPr>
          <p:cNvPr id="16388" name="Content Placeholder 7"/>
          <p:cNvPicPr>
            <a:picLocks noChangeAspect="1" noChangeArrowheads="1"/>
          </p:cNvPicPr>
          <p:nvPr/>
        </p:nvPicPr>
        <p:blipFill>
          <a:blip r:embed="rId3" cstate="print"/>
          <a:srcRect/>
          <a:stretch>
            <a:fillRect/>
          </a:stretch>
        </p:blipFill>
        <p:spPr bwMode="auto">
          <a:xfrm>
            <a:off x="683568" y="1988840"/>
            <a:ext cx="6596351" cy="44833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Modeling Tools - Use Case</a:t>
            </a:r>
            <a:endParaRPr lang="vi-VN" dirty="0" smtClean="0">
              <a:latin typeface="Arial" charset="0"/>
              <a:cs typeface="Arial" charset="0"/>
            </a:endParaRPr>
          </a:p>
        </p:txBody>
      </p:sp>
      <p:sp>
        <p:nvSpPr>
          <p:cNvPr id="28675" name="Content Placeholder 2"/>
          <p:cNvSpPr>
            <a:spLocks noGrp="1"/>
          </p:cNvSpPr>
          <p:nvPr>
            <p:ph idx="1"/>
          </p:nvPr>
        </p:nvSpPr>
        <p:spPr/>
        <p:txBody>
          <a:bodyPr/>
          <a:lstStyle/>
          <a:p>
            <a:pPr>
              <a:spcBef>
                <a:spcPct val="40000"/>
              </a:spcBef>
              <a:buSzPct val="80000"/>
            </a:pPr>
            <a:r>
              <a:rPr lang="en-US" dirty="0" smtClean="0"/>
              <a:t>Requirement capture with UML</a:t>
            </a:r>
          </a:p>
          <a:p>
            <a:pPr lvl="1">
              <a:spcBef>
                <a:spcPct val="40000"/>
              </a:spcBef>
              <a:buSzPct val="80000"/>
            </a:pPr>
            <a:r>
              <a:rPr lang="en-US" dirty="0" smtClean="0"/>
              <a:t>Use Case diagram</a:t>
            </a:r>
          </a:p>
          <a:p>
            <a:pPr lvl="2">
              <a:spcBef>
                <a:spcPts val="644"/>
              </a:spcBef>
              <a:buSzPct val="80000"/>
            </a:pPr>
            <a:r>
              <a:rPr lang="en-US" dirty="0" smtClean="0"/>
              <a:t>Shows a set of use cases, actors and their relationships</a:t>
            </a:r>
          </a:p>
          <a:p>
            <a:pPr lvl="1">
              <a:spcBef>
                <a:spcPct val="40000"/>
              </a:spcBef>
              <a:buSzPct val="80000"/>
            </a:pPr>
            <a:r>
              <a:rPr lang="en-US" dirty="0" smtClean="0"/>
              <a:t>Captures problem-domain in terms of:</a:t>
            </a:r>
          </a:p>
          <a:p>
            <a:pPr lvl="2">
              <a:spcBef>
                <a:spcPts val="644"/>
              </a:spcBef>
              <a:buSzPct val="80000"/>
            </a:pPr>
            <a:r>
              <a:rPr lang="en-US" dirty="0" smtClean="0"/>
              <a:t>functionality to be provided (Use Cases)</a:t>
            </a:r>
          </a:p>
          <a:p>
            <a:pPr lvl="2">
              <a:spcBef>
                <a:spcPts val="644"/>
              </a:spcBef>
              <a:buSzPct val="80000"/>
            </a:pPr>
            <a:r>
              <a:rPr lang="en-US" dirty="0" smtClean="0"/>
              <a:t>the “roles” (Actors) for whom these functions are performed</a:t>
            </a:r>
          </a:p>
          <a:p>
            <a:endParaRPr lang="en-US" dirty="0" smtClean="0">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p:cNvSpPr>
            <a:spLocks noGrp="1" noChangeArrowheads="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Diagram</a:t>
            </a:r>
            <a:endParaRPr lang="en-GB" sz="2800" dirty="0"/>
          </a:p>
        </p:txBody>
      </p:sp>
      <p:pic>
        <p:nvPicPr>
          <p:cNvPr id="109573" name="Picture 5" descr="usecase"/>
          <p:cNvPicPr>
            <a:picLocks noChangeAspect="1" noChangeArrowheads="1"/>
          </p:cNvPicPr>
          <p:nvPr/>
        </p:nvPicPr>
        <p:blipFill>
          <a:blip r:embed="rId3" cstate="print"/>
          <a:srcRect/>
          <a:stretch>
            <a:fillRect/>
          </a:stretch>
        </p:blipFill>
        <p:spPr bwMode="auto">
          <a:xfrm>
            <a:off x="827088" y="1214422"/>
            <a:ext cx="4608512" cy="3744913"/>
          </a:xfrm>
          <a:prstGeom prst="rect">
            <a:avLst/>
          </a:prstGeom>
          <a:noFill/>
        </p:spPr>
      </p:pic>
      <p:sp>
        <p:nvSpPr>
          <p:cNvPr id="109574" name="Text Box 6"/>
          <p:cNvSpPr txBox="1">
            <a:spLocks noChangeArrowheads="1"/>
          </p:cNvSpPr>
          <p:nvPr/>
        </p:nvSpPr>
        <p:spPr bwMode="auto">
          <a:xfrm>
            <a:off x="2787654" y="4776800"/>
            <a:ext cx="2355850" cy="366712"/>
          </a:xfrm>
          <a:prstGeom prst="rect">
            <a:avLst/>
          </a:prstGeom>
          <a:noFill/>
          <a:ln w="9525">
            <a:noFill/>
            <a:miter lim="800000"/>
            <a:headEnd/>
            <a:tailEnd/>
          </a:ln>
          <a:effectLst/>
        </p:spPr>
        <p:txBody>
          <a:bodyPr wrap="none">
            <a:spAutoFit/>
          </a:bodyPr>
          <a:lstStyle/>
          <a:p>
            <a:r>
              <a:rPr lang="en-US" dirty="0"/>
              <a:t>Online C2C shopping</a:t>
            </a:r>
            <a:endParaRPr lang="en-GB" dirty="0"/>
          </a:p>
        </p:txBody>
      </p:sp>
      <p:sp>
        <p:nvSpPr>
          <p:cNvPr id="109575" name="Text Box 7"/>
          <p:cNvSpPr txBox="1">
            <a:spLocks noChangeArrowheads="1"/>
          </p:cNvSpPr>
          <p:nvPr/>
        </p:nvSpPr>
        <p:spPr bwMode="auto">
          <a:xfrm>
            <a:off x="5148263" y="1503347"/>
            <a:ext cx="4176712" cy="915988"/>
          </a:xfrm>
          <a:prstGeom prst="rect">
            <a:avLst/>
          </a:prstGeom>
          <a:noFill/>
          <a:ln w="9525">
            <a:noFill/>
            <a:miter lim="800000"/>
            <a:headEnd/>
            <a:tailEnd/>
          </a:ln>
          <a:effectLst/>
        </p:spPr>
        <p:txBody>
          <a:bodyPr>
            <a:spAutoFit/>
          </a:bodyPr>
          <a:lstStyle/>
          <a:p>
            <a:pPr>
              <a:buFontTx/>
              <a:buChar char="•"/>
            </a:pPr>
            <a:r>
              <a:rPr lang="en-GB"/>
              <a:t> overview the usage requirements</a:t>
            </a:r>
          </a:p>
          <a:p>
            <a:pPr>
              <a:buFontTx/>
              <a:buChar char="•"/>
            </a:pPr>
            <a:r>
              <a:rPr lang="en-GB"/>
              <a:t> presentations project stakeholders</a:t>
            </a:r>
          </a:p>
          <a:p>
            <a:pPr>
              <a:buFontTx/>
              <a:buChar char="•"/>
            </a:pPr>
            <a:r>
              <a:rPr lang="en-GB"/>
              <a:t> "the meat" of the actual requirements </a:t>
            </a:r>
          </a:p>
        </p:txBody>
      </p:sp>
      <p:sp>
        <p:nvSpPr>
          <p:cNvPr id="109580" name="AutoShape 12"/>
          <p:cNvSpPr>
            <a:spLocks noChangeArrowheads="1"/>
          </p:cNvSpPr>
          <p:nvPr/>
        </p:nvSpPr>
        <p:spPr bwMode="auto">
          <a:xfrm>
            <a:off x="323850" y="1503347"/>
            <a:ext cx="914400" cy="393700"/>
          </a:xfrm>
          <a:prstGeom prst="wedgeRoundRectCallout">
            <a:avLst>
              <a:gd name="adj1" fmla="val 113718"/>
              <a:gd name="adj2" fmla="val 172176"/>
              <a:gd name="adj3" fmla="val 16667"/>
            </a:avLst>
          </a:prstGeom>
          <a:solidFill>
            <a:srgbClr val="33CCCC"/>
          </a:solidFill>
          <a:ln w="9525">
            <a:solidFill>
              <a:schemeClr val="tx1"/>
            </a:solidFill>
            <a:miter lim="800000"/>
            <a:headEnd/>
            <a:tailEnd/>
          </a:ln>
          <a:effectLst/>
        </p:spPr>
        <p:txBody>
          <a:bodyPr/>
          <a:lstStyle/>
          <a:p>
            <a:pPr algn="ctr"/>
            <a:r>
              <a:rPr lang="en-US" dirty="0"/>
              <a:t>Actor</a:t>
            </a:r>
            <a:endParaRPr lang="en-GB" dirty="0"/>
          </a:p>
        </p:txBody>
      </p:sp>
      <p:sp>
        <p:nvSpPr>
          <p:cNvPr id="109581" name="Rectangle 13"/>
          <p:cNvSpPr>
            <a:spLocks noChangeArrowheads="1"/>
          </p:cNvSpPr>
          <p:nvPr/>
        </p:nvSpPr>
        <p:spPr bwMode="auto">
          <a:xfrm>
            <a:off x="2916238" y="1358885"/>
            <a:ext cx="2233612" cy="3313112"/>
          </a:xfrm>
          <a:prstGeom prst="rect">
            <a:avLst/>
          </a:prstGeom>
          <a:solidFill>
            <a:schemeClr val="accent1">
              <a:alpha val="6000"/>
            </a:schemeClr>
          </a:solidFill>
          <a:ln w="9525">
            <a:solidFill>
              <a:schemeClr val="tx1"/>
            </a:solidFill>
            <a:miter lim="800000"/>
            <a:headEnd/>
            <a:tailEnd/>
          </a:ln>
          <a:effectLst/>
        </p:spPr>
        <p:txBody>
          <a:bodyPr wrap="none" anchor="ctr"/>
          <a:lstStyle/>
          <a:p>
            <a:endParaRPr lang="en-US"/>
          </a:p>
        </p:txBody>
      </p:sp>
      <p:sp>
        <p:nvSpPr>
          <p:cNvPr id="109582" name="Text Box 14"/>
          <p:cNvSpPr txBox="1">
            <a:spLocks noChangeArrowheads="1"/>
          </p:cNvSpPr>
          <p:nvPr/>
        </p:nvSpPr>
        <p:spPr bwMode="auto">
          <a:xfrm>
            <a:off x="5200650" y="2746360"/>
            <a:ext cx="3943350" cy="1739900"/>
          </a:xfrm>
          <a:prstGeom prst="rect">
            <a:avLst/>
          </a:prstGeom>
          <a:noFill/>
          <a:ln w="9525">
            <a:noFill/>
            <a:miter lim="800000"/>
            <a:headEnd/>
            <a:tailEnd/>
          </a:ln>
          <a:effectLst/>
        </p:spPr>
        <p:txBody>
          <a:bodyPr>
            <a:spAutoFit/>
          </a:bodyPr>
          <a:lstStyle/>
          <a:p>
            <a:r>
              <a:rPr lang="en-US" b="1"/>
              <a:t>Actor:</a:t>
            </a:r>
            <a:r>
              <a:rPr lang="en-US"/>
              <a:t> </a:t>
            </a:r>
          </a:p>
          <a:p>
            <a:endParaRPr lang="en-US"/>
          </a:p>
          <a:p>
            <a:r>
              <a:rPr lang="en-GB"/>
              <a:t>An actor is a person, organization, or external system that plays a role in one or more interactions with your system </a:t>
            </a:r>
          </a:p>
        </p:txBody>
      </p:sp>
      <p:sp>
        <p:nvSpPr>
          <p:cNvPr id="109583" name="AutoShape 15"/>
          <p:cNvSpPr>
            <a:spLocks noChangeArrowheads="1"/>
          </p:cNvSpPr>
          <p:nvPr/>
        </p:nvSpPr>
        <p:spPr bwMode="auto">
          <a:xfrm>
            <a:off x="971550" y="3662347"/>
            <a:ext cx="1368425" cy="360363"/>
          </a:xfrm>
          <a:prstGeom prst="wedgeRoundRectCallout">
            <a:avLst>
              <a:gd name="adj1" fmla="val 139907"/>
              <a:gd name="adj2" fmla="val 133259"/>
              <a:gd name="adj3" fmla="val 16667"/>
            </a:avLst>
          </a:prstGeom>
          <a:solidFill>
            <a:srgbClr val="33CCCC"/>
          </a:solidFill>
          <a:ln w="9525">
            <a:solidFill>
              <a:schemeClr val="tx1"/>
            </a:solidFill>
            <a:miter lim="800000"/>
            <a:headEnd/>
            <a:tailEnd/>
          </a:ln>
          <a:effectLst/>
        </p:spPr>
        <p:txBody>
          <a:bodyPr/>
          <a:lstStyle/>
          <a:p>
            <a:pPr algn="ctr"/>
            <a:r>
              <a:rPr lang="en-US"/>
              <a:t>Use case</a:t>
            </a:r>
            <a:endParaRPr lang="en-GB"/>
          </a:p>
        </p:txBody>
      </p:sp>
      <p:sp>
        <p:nvSpPr>
          <p:cNvPr id="109584" name="Text Box 16"/>
          <p:cNvSpPr txBox="1">
            <a:spLocks noChangeArrowheads="1"/>
          </p:cNvSpPr>
          <p:nvPr/>
        </p:nvSpPr>
        <p:spPr bwMode="auto">
          <a:xfrm>
            <a:off x="5200650" y="2727310"/>
            <a:ext cx="3943350" cy="1739900"/>
          </a:xfrm>
          <a:prstGeom prst="rect">
            <a:avLst/>
          </a:prstGeom>
          <a:noFill/>
          <a:ln w="9525">
            <a:noFill/>
            <a:miter lim="800000"/>
            <a:headEnd/>
            <a:tailEnd/>
          </a:ln>
          <a:effectLst/>
        </p:spPr>
        <p:txBody>
          <a:bodyPr>
            <a:spAutoFit/>
          </a:bodyPr>
          <a:lstStyle/>
          <a:p>
            <a:r>
              <a:rPr lang="en-US" b="1"/>
              <a:t>Use case:</a:t>
            </a:r>
            <a:r>
              <a:rPr lang="en-US"/>
              <a:t> </a:t>
            </a:r>
          </a:p>
          <a:p>
            <a:endParaRPr lang="en-US"/>
          </a:p>
          <a:p>
            <a:r>
              <a:rPr lang="en-GB"/>
              <a:t>A use case describes a sequence of actions that provide something of measurable value to an actor and is drawn as a horizontal ellipse </a:t>
            </a:r>
          </a:p>
        </p:txBody>
      </p:sp>
      <p:sp>
        <p:nvSpPr>
          <p:cNvPr id="109586" name="AutoShape 18"/>
          <p:cNvSpPr>
            <a:spLocks noChangeArrowheads="1"/>
          </p:cNvSpPr>
          <p:nvPr/>
        </p:nvSpPr>
        <p:spPr bwMode="auto">
          <a:xfrm>
            <a:off x="6143636" y="5500702"/>
            <a:ext cx="2571768" cy="576262"/>
          </a:xfrm>
          <a:prstGeom prst="wedgeRoundRectCallout">
            <a:avLst>
              <a:gd name="adj1" fmla="val -104547"/>
              <a:gd name="adj2" fmla="val -194903"/>
              <a:gd name="adj3" fmla="val 16667"/>
            </a:avLst>
          </a:prstGeom>
          <a:solidFill>
            <a:srgbClr val="33CCCC"/>
          </a:solidFill>
          <a:ln w="9525">
            <a:solidFill>
              <a:schemeClr val="tx1"/>
            </a:solidFill>
            <a:miter lim="800000"/>
            <a:headEnd/>
            <a:tailEnd/>
          </a:ln>
          <a:effectLst/>
        </p:spPr>
        <p:txBody>
          <a:bodyPr/>
          <a:lstStyle/>
          <a:p>
            <a:pPr algn="ctr"/>
            <a:r>
              <a:rPr lang="en-GB" b="1" dirty="0"/>
              <a:t>System boundary</a:t>
            </a:r>
            <a:endParaRPr lang="en-GB" dirty="0"/>
          </a:p>
        </p:txBody>
      </p:sp>
      <p:sp>
        <p:nvSpPr>
          <p:cNvPr id="109588" name="Text Box 20"/>
          <p:cNvSpPr txBox="1">
            <a:spLocks noChangeArrowheads="1"/>
          </p:cNvSpPr>
          <p:nvPr/>
        </p:nvSpPr>
        <p:spPr bwMode="auto">
          <a:xfrm>
            <a:off x="5200650" y="2727310"/>
            <a:ext cx="3943350" cy="2014537"/>
          </a:xfrm>
          <a:prstGeom prst="rect">
            <a:avLst/>
          </a:prstGeom>
          <a:noFill/>
          <a:ln w="9525">
            <a:noFill/>
            <a:miter lim="800000"/>
            <a:headEnd/>
            <a:tailEnd/>
          </a:ln>
          <a:effectLst/>
        </p:spPr>
        <p:txBody>
          <a:bodyPr>
            <a:spAutoFit/>
          </a:bodyPr>
          <a:lstStyle/>
          <a:p>
            <a:r>
              <a:rPr lang="en-US" b="1" dirty="0"/>
              <a:t>System boundary:</a:t>
            </a:r>
            <a:r>
              <a:rPr lang="en-US" dirty="0"/>
              <a:t> </a:t>
            </a:r>
          </a:p>
          <a:p>
            <a:endParaRPr lang="en-US" dirty="0"/>
          </a:p>
          <a:p>
            <a:r>
              <a:rPr lang="en-GB" dirty="0"/>
              <a:t>indicates the scope of your system.  Anything within the box represents functionality that is in scope and anything outside the box is not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80"/>
                                        </p:tgtEl>
                                        <p:attrNameLst>
                                          <p:attrName>style.visibility</p:attrName>
                                        </p:attrNameLst>
                                      </p:cBhvr>
                                      <p:to>
                                        <p:strVal val="visible"/>
                                      </p:to>
                                    </p:set>
                                    <p:anim calcmode="lin" valueType="num">
                                      <p:cBhvr additive="base">
                                        <p:cTn id="7" dur="500" fill="hold"/>
                                        <p:tgtEl>
                                          <p:spTgt spid="109580"/>
                                        </p:tgtEl>
                                        <p:attrNameLst>
                                          <p:attrName>ppt_x</p:attrName>
                                        </p:attrNameLst>
                                      </p:cBhvr>
                                      <p:tavLst>
                                        <p:tav tm="0">
                                          <p:val>
                                            <p:strVal val="#ppt_x"/>
                                          </p:val>
                                        </p:tav>
                                        <p:tav tm="100000">
                                          <p:val>
                                            <p:strVal val="#ppt_x"/>
                                          </p:val>
                                        </p:tav>
                                      </p:tavLst>
                                    </p:anim>
                                    <p:anim calcmode="lin" valueType="num">
                                      <p:cBhvr additive="base">
                                        <p:cTn id="8" dur="500" fill="hold"/>
                                        <p:tgtEl>
                                          <p:spTgt spid="1095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9582"/>
                                        </p:tgtEl>
                                        <p:attrNameLst>
                                          <p:attrName>style.visibility</p:attrName>
                                        </p:attrNameLst>
                                      </p:cBhvr>
                                      <p:to>
                                        <p:strVal val="visible"/>
                                      </p:to>
                                    </p:set>
                                    <p:anim calcmode="lin" valueType="num">
                                      <p:cBhvr additive="base">
                                        <p:cTn id="11" dur="500" fill="hold"/>
                                        <p:tgtEl>
                                          <p:spTgt spid="109582"/>
                                        </p:tgtEl>
                                        <p:attrNameLst>
                                          <p:attrName>ppt_x</p:attrName>
                                        </p:attrNameLst>
                                      </p:cBhvr>
                                      <p:tavLst>
                                        <p:tav tm="0">
                                          <p:val>
                                            <p:strVal val="#ppt_x"/>
                                          </p:val>
                                        </p:tav>
                                        <p:tav tm="100000">
                                          <p:val>
                                            <p:strVal val="#ppt_x"/>
                                          </p:val>
                                        </p:tav>
                                      </p:tavLst>
                                    </p:anim>
                                    <p:anim calcmode="lin" valueType="num">
                                      <p:cBhvr additive="base">
                                        <p:cTn id="12" dur="500" fill="hold"/>
                                        <p:tgtEl>
                                          <p:spTgt spid="10958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109580"/>
                                        </p:tgtEl>
                                        <p:attrNameLst>
                                          <p:attrName>ppt_x</p:attrName>
                                        </p:attrNameLst>
                                      </p:cBhvr>
                                      <p:tavLst>
                                        <p:tav tm="0">
                                          <p:val>
                                            <p:strVal val="ppt_x"/>
                                          </p:val>
                                        </p:tav>
                                        <p:tav tm="100000">
                                          <p:val>
                                            <p:strVal val="ppt_x"/>
                                          </p:val>
                                        </p:tav>
                                      </p:tavLst>
                                    </p:anim>
                                    <p:anim calcmode="lin" valueType="num">
                                      <p:cBhvr additive="base">
                                        <p:cTn id="17" dur="500"/>
                                        <p:tgtEl>
                                          <p:spTgt spid="109580"/>
                                        </p:tgtEl>
                                        <p:attrNameLst>
                                          <p:attrName>ppt_y</p:attrName>
                                        </p:attrNameLst>
                                      </p:cBhvr>
                                      <p:tavLst>
                                        <p:tav tm="0">
                                          <p:val>
                                            <p:strVal val="ppt_y"/>
                                          </p:val>
                                        </p:tav>
                                        <p:tav tm="100000">
                                          <p:val>
                                            <p:strVal val="1+ppt_h/2"/>
                                          </p:val>
                                        </p:tav>
                                      </p:tavLst>
                                    </p:anim>
                                    <p:set>
                                      <p:cBhvr>
                                        <p:cTn id="18" dur="1" fill="hold">
                                          <p:stCondLst>
                                            <p:cond delay="499"/>
                                          </p:stCondLst>
                                        </p:cTn>
                                        <p:tgtEl>
                                          <p:spTgt spid="109580"/>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09582"/>
                                        </p:tgtEl>
                                        <p:attrNameLst>
                                          <p:attrName>ppt_x</p:attrName>
                                        </p:attrNameLst>
                                      </p:cBhvr>
                                      <p:tavLst>
                                        <p:tav tm="0">
                                          <p:val>
                                            <p:strVal val="ppt_x"/>
                                          </p:val>
                                        </p:tav>
                                        <p:tav tm="100000">
                                          <p:val>
                                            <p:strVal val="ppt_x"/>
                                          </p:val>
                                        </p:tav>
                                      </p:tavLst>
                                    </p:anim>
                                    <p:anim calcmode="lin" valueType="num">
                                      <p:cBhvr additive="base">
                                        <p:cTn id="21" dur="500"/>
                                        <p:tgtEl>
                                          <p:spTgt spid="109582"/>
                                        </p:tgtEl>
                                        <p:attrNameLst>
                                          <p:attrName>ppt_y</p:attrName>
                                        </p:attrNameLst>
                                      </p:cBhvr>
                                      <p:tavLst>
                                        <p:tav tm="0">
                                          <p:val>
                                            <p:strVal val="ppt_y"/>
                                          </p:val>
                                        </p:tav>
                                        <p:tav tm="100000">
                                          <p:val>
                                            <p:strVal val="1+ppt_h/2"/>
                                          </p:val>
                                        </p:tav>
                                      </p:tavLst>
                                    </p:anim>
                                    <p:set>
                                      <p:cBhvr>
                                        <p:cTn id="22" dur="1" fill="hold">
                                          <p:stCondLst>
                                            <p:cond delay="499"/>
                                          </p:stCondLst>
                                        </p:cTn>
                                        <p:tgtEl>
                                          <p:spTgt spid="10958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9584"/>
                                        </p:tgtEl>
                                        <p:attrNameLst>
                                          <p:attrName>style.visibility</p:attrName>
                                        </p:attrNameLst>
                                      </p:cBhvr>
                                      <p:to>
                                        <p:strVal val="visible"/>
                                      </p:to>
                                    </p:set>
                                    <p:anim calcmode="lin" valueType="num">
                                      <p:cBhvr additive="base">
                                        <p:cTn id="27" dur="500" fill="hold"/>
                                        <p:tgtEl>
                                          <p:spTgt spid="109584"/>
                                        </p:tgtEl>
                                        <p:attrNameLst>
                                          <p:attrName>ppt_x</p:attrName>
                                        </p:attrNameLst>
                                      </p:cBhvr>
                                      <p:tavLst>
                                        <p:tav tm="0">
                                          <p:val>
                                            <p:strVal val="#ppt_x"/>
                                          </p:val>
                                        </p:tav>
                                        <p:tav tm="100000">
                                          <p:val>
                                            <p:strVal val="#ppt_x"/>
                                          </p:val>
                                        </p:tav>
                                      </p:tavLst>
                                    </p:anim>
                                    <p:anim calcmode="lin" valueType="num">
                                      <p:cBhvr additive="base">
                                        <p:cTn id="28" dur="500" fill="hold"/>
                                        <p:tgtEl>
                                          <p:spTgt spid="10958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9583"/>
                                        </p:tgtEl>
                                        <p:attrNameLst>
                                          <p:attrName>style.visibility</p:attrName>
                                        </p:attrNameLst>
                                      </p:cBhvr>
                                      <p:to>
                                        <p:strVal val="visible"/>
                                      </p:to>
                                    </p:set>
                                    <p:anim calcmode="lin" valueType="num">
                                      <p:cBhvr additive="base">
                                        <p:cTn id="31" dur="500" fill="hold"/>
                                        <p:tgtEl>
                                          <p:spTgt spid="109583"/>
                                        </p:tgtEl>
                                        <p:attrNameLst>
                                          <p:attrName>ppt_x</p:attrName>
                                        </p:attrNameLst>
                                      </p:cBhvr>
                                      <p:tavLst>
                                        <p:tav tm="0">
                                          <p:val>
                                            <p:strVal val="#ppt_x"/>
                                          </p:val>
                                        </p:tav>
                                        <p:tav tm="100000">
                                          <p:val>
                                            <p:strVal val="#ppt_x"/>
                                          </p:val>
                                        </p:tav>
                                      </p:tavLst>
                                    </p:anim>
                                    <p:anim calcmode="lin" valueType="num">
                                      <p:cBhvr additive="base">
                                        <p:cTn id="32" dur="500" fill="hold"/>
                                        <p:tgtEl>
                                          <p:spTgt spid="10958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09584"/>
                                        </p:tgtEl>
                                        <p:attrNameLst>
                                          <p:attrName>ppt_x</p:attrName>
                                        </p:attrNameLst>
                                      </p:cBhvr>
                                      <p:tavLst>
                                        <p:tav tm="0">
                                          <p:val>
                                            <p:strVal val="ppt_x"/>
                                          </p:val>
                                        </p:tav>
                                        <p:tav tm="100000">
                                          <p:val>
                                            <p:strVal val="ppt_x"/>
                                          </p:val>
                                        </p:tav>
                                      </p:tavLst>
                                    </p:anim>
                                    <p:anim calcmode="lin" valueType="num">
                                      <p:cBhvr additive="base">
                                        <p:cTn id="37" dur="500"/>
                                        <p:tgtEl>
                                          <p:spTgt spid="109584"/>
                                        </p:tgtEl>
                                        <p:attrNameLst>
                                          <p:attrName>ppt_y</p:attrName>
                                        </p:attrNameLst>
                                      </p:cBhvr>
                                      <p:tavLst>
                                        <p:tav tm="0">
                                          <p:val>
                                            <p:strVal val="ppt_y"/>
                                          </p:val>
                                        </p:tav>
                                        <p:tav tm="100000">
                                          <p:val>
                                            <p:strVal val="1+ppt_h/2"/>
                                          </p:val>
                                        </p:tav>
                                      </p:tavLst>
                                    </p:anim>
                                    <p:set>
                                      <p:cBhvr>
                                        <p:cTn id="38" dur="1" fill="hold">
                                          <p:stCondLst>
                                            <p:cond delay="499"/>
                                          </p:stCondLst>
                                        </p:cTn>
                                        <p:tgtEl>
                                          <p:spTgt spid="109584"/>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109583"/>
                                        </p:tgtEl>
                                        <p:attrNameLst>
                                          <p:attrName>ppt_x</p:attrName>
                                        </p:attrNameLst>
                                      </p:cBhvr>
                                      <p:tavLst>
                                        <p:tav tm="0">
                                          <p:val>
                                            <p:strVal val="ppt_x"/>
                                          </p:val>
                                        </p:tav>
                                        <p:tav tm="100000">
                                          <p:val>
                                            <p:strVal val="ppt_x"/>
                                          </p:val>
                                        </p:tav>
                                      </p:tavLst>
                                    </p:anim>
                                    <p:anim calcmode="lin" valueType="num">
                                      <p:cBhvr additive="base">
                                        <p:cTn id="41" dur="500"/>
                                        <p:tgtEl>
                                          <p:spTgt spid="109583"/>
                                        </p:tgtEl>
                                        <p:attrNameLst>
                                          <p:attrName>ppt_y</p:attrName>
                                        </p:attrNameLst>
                                      </p:cBhvr>
                                      <p:tavLst>
                                        <p:tav tm="0">
                                          <p:val>
                                            <p:strVal val="ppt_y"/>
                                          </p:val>
                                        </p:tav>
                                        <p:tav tm="100000">
                                          <p:val>
                                            <p:strVal val="1+ppt_h/2"/>
                                          </p:val>
                                        </p:tav>
                                      </p:tavLst>
                                    </p:anim>
                                    <p:set>
                                      <p:cBhvr>
                                        <p:cTn id="42" dur="1" fill="hold">
                                          <p:stCondLst>
                                            <p:cond delay="499"/>
                                          </p:stCondLst>
                                        </p:cTn>
                                        <p:tgtEl>
                                          <p:spTgt spid="10958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9588"/>
                                        </p:tgtEl>
                                        <p:attrNameLst>
                                          <p:attrName>style.visibility</p:attrName>
                                        </p:attrNameLst>
                                      </p:cBhvr>
                                      <p:to>
                                        <p:strVal val="visible"/>
                                      </p:to>
                                    </p:set>
                                    <p:anim calcmode="lin" valueType="num">
                                      <p:cBhvr additive="base">
                                        <p:cTn id="47" dur="500" fill="hold"/>
                                        <p:tgtEl>
                                          <p:spTgt spid="109588"/>
                                        </p:tgtEl>
                                        <p:attrNameLst>
                                          <p:attrName>ppt_x</p:attrName>
                                        </p:attrNameLst>
                                      </p:cBhvr>
                                      <p:tavLst>
                                        <p:tav tm="0">
                                          <p:val>
                                            <p:strVal val="#ppt_x"/>
                                          </p:val>
                                        </p:tav>
                                        <p:tav tm="100000">
                                          <p:val>
                                            <p:strVal val="#ppt_x"/>
                                          </p:val>
                                        </p:tav>
                                      </p:tavLst>
                                    </p:anim>
                                    <p:anim calcmode="lin" valueType="num">
                                      <p:cBhvr additive="base">
                                        <p:cTn id="48" dur="500" fill="hold"/>
                                        <p:tgtEl>
                                          <p:spTgt spid="10958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9586"/>
                                        </p:tgtEl>
                                        <p:attrNameLst>
                                          <p:attrName>style.visibility</p:attrName>
                                        </p:attrNameLst>
                                      </p:cBhvr>
                                      <p:to>
                                        <p:strVal val="visible"/>
                                      </p:to>
                                    </p:set>
                                    <p:anim calcmode="lin" valueType="num">
                                      <p:cBhvr additive="base">
                                        <p:cTn id="51" dur="500" fill="hold"/>
                                        <p:tgtEl>
                                          <p:spTgt spid="109586"/>
                                        </p:tgtEl>
                                        <p:attrNameLst>
                                          <p:attrName>ppt_x</p:attrName>
                                        </p:attrNameLst>
                                      </p:cBhvr>
                                      <p:tavLst>
                                        <p:tav tm="0">
                                          <p:val>
                                            <p:strVal val="#ppt_x"/>
                                          </p:val>
                                        </p:tav>
                                        <p:tav tm="100000">
                                          <p:val>
                                            <p:strVal val="#ppt_x"/>
                                          </p:val>
                                        </p:tav>
                                      </p:tavLst>
                                    </p:anim>
                                    <p:anim calcmode="lin" valueType="num">
                                      <p:cBhvr additive="base">
                                        <p:cTn id="52" dur="500" fill="hold"/>
                                        <p:tgtEl>
                                          <p:spTgt spid="10958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09588"/>
                                        </p:tgtEl>
                                        <p:attrNameLst>
                                          <p:attrName>ppt_x</p:attrName>
                                        </p:attrNameLst>
                                      </p:cBhvr>
                                      <p:tavLst>
                                        <p:tav tm="0">
                                          <p:val>
                                            <p:strVal val="ppt_x"/>
                                          </p:val>
                                        </p:tav>
                                        <p:tav tm="100000">
                                          <p:val>
                                            <p:strVal val="ppt_x"/>
                                          </p:val>
                                        </p:tav>
                                      </p:tavLst>
                                    </p:anim>
                                    <p:anim calcmode="lin" valueType="num">
                                      <p:cBhvr additive="base">
                                        <p:cTn id="57" dur="500"/>
                                        <p:tgtEl>
                                          <p:spTgt spid="109588"/>
                                        </p:tgtEl>
                                        <p:attrNameLst>
                                          <p:attrName>ppt_y</p:attrName>
                                        </p:attrNameLst>
                                      </p:cBhvr>
                                      <p:tavLst>
                                        <p:tav tm="0">
                                          <p:val>
                                            <p:strVal val="ppt_y"/>
                                          </p:val>
                                        </p:tav>
                                        <p:tav tm="100000">
                                          <p:val>
                                            <p:strVal val="1+ppt_h/2"/>
                                          </p:val>
                                        </p:tav>
                                      </p:tavLst>
                                    </p:anim>
                                    <p:set>
                                      <p:cBhvr>
                                        <p:cTn id="58" dur="1" fill="hold">
                                          <p:stCondLst>
                                            <p:cond delay="499"/>
                                          </p:stCondLst>
                                        </p:cTn>
                                        <p:tgtEl>
                                          <p:spTgt spid="109588"/>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09586"/>
                                        </p:tgtEl>
                                        <p:attrNameLst>
                                          <p:attrName>ppt_x</p:attrName>
                                        </p:attrNameLst>
                                      </p:cBhvr>
                                      <p:tavLst>
                                        <p:tav tm="0">
                                          <p:val>
                                            <p:strVal val="ppt_x"/>
                                          </p:val>
                                        </p:tav>
                                        <p:tav tm="100000">
                                          <p:val>
                                            <p:strVal val="ppt_x"/>
                                          </p:val>
                                        </p:tav>
                                      </p:tavLst>
                                    </p:anim>
                                    <p:anim calcmode="lin" valueType="num">
                                      <p:cBhvr additive="base">
                                        <p:cTn id="61" dur="500"/>
                                        <p:tgtEl>
                                          <p:spTgt spid="109586"/>
                                        </p:tgtEl>
                                        <p:attrNameLst>
                                          <p:attrName>ppt_y</p:attrName>
                                        </p:attrNameLst>
                                      </p:cBhvr>
                                      <p:tavLst>
                                        <p:tav tm="0">
                                          <p:val>
                                            <p:strVal val="ppt_y"/>
                                          </p:val>
                                        </p:tav>
                                        <p:tav tm="100000">
                                          <p:val>
                                            <p:strVal val="1+ppt_h/2"/>
                                          </p:val>
                                        </p:tav>
                                      </p:tavLst>
                                    </p:anim>
                                    <p:set>
                                      <p:cBhvr>
                                        <p:cTn id="62" dur="1" fill="hold">
                                          <p:stCondLst>
                                            <p:cond delay="499"/>
                                          </p:stCondLst>
                                        </p:cTn>
                                        <p:tgtEl>
                                          <p:spTgt spid="1095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0" grpId="0" animBg="1"/>
      <p:bldP spid="109580" grpId="1" animBg="1"/>
      <p:bldP spid="109582" grpId="0"/>
      <p:bldP spid="109582" grpId="1"/>
      <p:bldP spid="109583" grpId="0" animBg="1"/>
      <p:bldP spid="109583" grpId="1" animBg="1"/>
      <p:bldP spid="109584" grpId="0"/>
      <p:bldP spid="109584" grpId="1"/>
      <p:bldP spid="109586" grpId="0" animBg="1"/>
      <p:bldP spid="109586" grpId="1" animBg="1"/>
      <p:bldP spid="109588" grpId="0"/>
      <p:bldP spid="109588"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Diagram - Notations</a:t>
            </a:r>
            <a:endParaRPr lang="vi-VN" dirty="0" smtClean="0">
              <a:latin typeface="Arial" charset="0"/>
              <a:cs typeface="Arial" charset="0"/>
            </a:endParaRPr>
          </a:p>
        </p:txBody>
      </p:sp>
      <p:sp>
        <p:nvSpPr>
          <p:cNvPr id="28675" name="Content Placeholder 2"/>
          <p:cNvSpPr>
            <a:spLocks noGrp="1"/>
          </p:cNvSpPr>
          <p:nvPr>
            <p:ph idx="1"/>
          </p:nvPr>
        </p:nvSpPr>
        <p:spPr/>
        <p:txBody>
          <a:bodyPr/>
          <a:lstStyle/>
          <a:p>
            <a:r>
              <a:rPr lang="en-US" dirty="0" smtClean="0"/>
              <a:t>Use case diagram: Notations</a:t>
            </a:r>
            <a:endParaRPr lang="en-US" dirty="0" smtClean="0">
              <a:latin typeface="Arial" charset="0"/>
            </a:endParaRPr>
          </a:p>
        </p:txBody>
      </p:sp>
      <p:sp>
        <p:nvSpPr>
          <p:cNvPr id="4" name="Text Box 3"/>
          <p:cNvSpPr txBox="1">
            <a:spLocks noChangeArrowheads="1"/>
          </p:cNvSpPr>
          <p:nvPr/>
        </p:nvSpPr>
        <p:spPr bwMode="auto">
          <a:xfrm>
            <a:off x="533400" y="1844824"/>
            <a:ext cx="5262736" cy="1077218"/>
          </a:xfrm>
          <a:prstGeom prst="rect">
            <a:avLst/>
          </a:prstGeom>
          <a:noFill/>
          <a:ln w="12700">
            <a:noFill/>
            <a:miter lim="800000"/>
            <a:headEnd type="none" w="sm" len="sm"/>
            <a:tailEnd type="none" w="sm" len="sm"/>
          </a:ln>
          <a:effectLst/>
        </p:spPr>
        <p:txBody>
          <a:bodyPr wrap="square">
            <a:spAutoFit/>
          </a:bodyPr>
          <a:lstStyle/>
          <a:p>
            <a:pPr eaLnBrk="0" hangingPunct="0"/>
            <a:r>
              <a:rPr lang="en-US" sz="1600" b="1" dirty="0"/>
              <a:t>use case </a:t>
            </a:r>
          </a:p>
          <a:p>
            <a:pPr eaLnBrk="0" hangingPunct="0"/>
            <a:r>
              <a:rPr lang="en-US" sz="1600" dirty="0"/>
              <a:t>A description of a set of sequences of </a:t>
            </a:r>
            <a:r>
              <a:rPr lang="en-US" sz="1600" dirty="0" smtClean="0"/>
              <a:t>actions that </a:t>
            </a:r>
            <a:r>
              <a:rPr lang="en-US" sz="1600" dirty="0"/>
              <a:t>system performs that </a:t>
            </a:r>
            <a:r>
              <a:rPr lang="en-US" sz="1600" dirty="0" smtClean="0"/>
              <a:t>provides an </a:t>
            </a:r>
            <a:r>
              <a:rPr lang="en-US" sz="1600" dirty="0"/>
              <a:t>observable value to an </a:t>
            </a:r>
            <a:r>
              <a:rPr lang="en-US" sz="1600" dirty="0" smtClean="0"/>
              <a:t>actor</a:t>
            </a:r>
            <a:endParaRPr lang="en-US" sz="1600" dirty="0"/>
          </a:p>
        </p:txBody>
      </p:sp>
      <p:sp>
        <p:nvSpPr>
          <p:cNvPr id="5" name="Text Box 4"/>
          <p:cNvSpPr txBox="1">
            <a:spLocks noChangeArrowheads="1"/>
          </p:cNvSpPr>
          <p:nvPr/>
        </p:nvSpPr>
        <p:spPr bwMode="auto">
          <a:xfrm>
            <a:off x="533400" y="2996953"/>
            <a:ext cx="6414864" cy="830997"/>
          </a:xfrm>
          <a:prstGeom prst="rect">
            <a:avLst/>
          </a:prstGeom>
          <a:noFill/>
          <a:ln w="12700">
            <a:noFill/>
            <a:miter lim="800000"/>
            <a:headEnd type="none" w="sm" len="sm"/>
            <a:tailEnd type="none" w="sm" len="sm"/>
          </a:ln>
          <a:effectLst/>
        </p:spPr>
        <p:txBody>
          <a:bodyPr wrap="square">
            <a:spAutoFit/>
          </a:bodyPr>
          <a:lstStyle/>
          <a:p>
            <a:pPr eaLnBrk="0" hangingPunct="0"/>
            <a:r>
              <a:rPr lang="en-US" sz="1600" b="1" dirty="0"/>
              <a:t>actor</a:t>
            </a:r>
          </a:p>
          <a:p>
            <a:pPr eaLnBrk="0" hangingPunct="0"/>
            <a:r>
              <a:rPr lang="en-US" sz="1600" dirty="0"/>
              <a:t>The people or systems that provide or receive information from the system; they are among the stakeholders of a </a:t>
            </a:r>
            <a:r>
              <a:rPr lang="en-US" sz="1600" dirty="0" smtClean="0"/>
              <a:t>system</a:t>
            </a:r>
            <a:endParaRPr lang="en-US" sz="1600" dirty="0"/>
          </a:p>
        </p:txBody>
      </p:sp>
      <p:sp>
        <p:nvSpPr>
          <p:cNvPr id="6" name="Text Box 5"/>
          <p:cNvSpPr txBox="1">
            <a:spLocks noChangeArrowheads="1"/>
          </p:cNvSpPr>
          <p:nvPr/>
        </p:nvSpPr>
        <p:spPr bwMode="auto">
          <a:xfrm>
            <a:off x="539552" y="4293096"/>
            <a:ext cx="6019800" cy="1077218"/>
          </a:xfrm>
          <a:prstGeom prst="rect">
            <a:avLst/>
          </a:prstGeom>
          <a:noFill/>
          <a:ln w="12700">
            <a:noFill/>
            <a:miter lim="800000"/>
            <a:headEnd type="none" w="sm" len="sm"/>
            <a:tailEnd type="none" w="sm" len="sm"/>
          </a:ln>
          <a:effectLst/>
        </p:spPr>
        <p:txBody>
          <a:bodyPr wrap="square">
            <a:spAutoFit/>
          </a:bodyPr>
          <a:lstStyle/>
          <a:p>
            <a:pPr eaLnBrk="0" hangingPunct="0"/>
            <a:r>
              <a:rPr lang="en-US" sz="1600" b="1" dirty="0"/>
              <a:t>include</a:t>
            </a:r>
          </a:p>
          <a:p>
            <a:pPr eaLnBrk="0" hangingPunct="0"/>
            <a:r>
              <a:rPr lang="en-US" sz="1600" dirty="0"/>
              <a:t>Specifies that the source use case explicitly incorporates the </a:t>
            </a:r>
            <a:r>
              <a:rPr lang="en-US" sz="1600" dirty="0" smtClean="0"/>
              <a:t>behavior </a:t>
            </a:r>
            <a:r>
              <a:rPr lang="en-US" sz="1600" dirty="0"/>
              <a:t>of another use case at a location specified by the source</a:t>
            </a:r>
          </a:p>
        </p:txBody>
      </p:sp>
      <p:sp>
        <p:nvSpPr>
          <p:cNvPr id="7" name="Text Box 6"/>
          <p:cNvSpPr txBox="1">
            <a:spLocks noChangeArrowheads="1"/>
          </p:cNvSpPr>
          <p:nvPr/>
        </p:nvSpPr>
        <p:spPr bwMode="auto">
          <a:xfrm>
            <a:off x="611560" y="5517232"/>
            <a:ext cx="6019800" cy="830997"/>
          </a:xfrm>
          <a:prstGeom prst="rect">
            <a:avLst/>
          </a:prstGeom>
          <a:noFill/>
          <a:ln w="12700">
            <a:noFill/>
            <a:miter lim="800000"/>
            <a:headEnd type="none" w="sm" len="sm"/>
            <a:tailEnd type="none" w="sm" len="sm"/>
          </a:ln>
          <a:effectLst/>
        </p:spPr>
        <p:txBody>
          <a:bodyPr wrap="square">
            <a:spAutoFit/>
          </a:bodyPr>
          <a:lstStyle/>
          <a:p>
            <a:pPr eaLnBrk="0" hangingPunct="0"/>
            <a:r>
              <a:rPr lang="en-US" sz="1600" b="1" dirty="0"/>
              <a:t>extend </a:t>
            </a:r>
          </a:p>
          <a:p>
            <a:pPr eaLnBrk="0" hangingPunct="0"/>
            <a:r>
              <a:rPr lang="en-US" sz="1600" dirty="0"/>
              <a:t>Specifies that the target use case extends the </a:t>
            </a:r>
            <a:r>
              <a:rPr lang="en-US" sz="1600" dirty="0" smtClean="0"/>
              <a:t>behavior </a:t>
            </a:r>
            <a:r>
              <a:rPr lang="en-US" sz="1600" dirty="0"/>
              <a:t>of the source.</a:t>
            </a:r>
          </a:p>
        </p:txBody>
      </p:sp>
      <p:sp>
        <p:nvSpPr>
          <p:cNvPr id="8" name="Oval 7"/>
          <p:cNvSpPr>
            <a:spLocks noChangeArrowheads="1"/>
          </p:cNvSpPr>
          <p:nvPr/>
        </p:nvSpPr>
        <p:spPr bwMode="auto">
          <a:xfrm>
            <a:off x="6876256" y="1988840"/>
            <a:ext cx="1512168" cy="648072"/>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a:lstStyle/>
          <a:p>
            <a:pPr algn="ctr" defTabSz="762000" eaLnBrk="0" hangingPunct="0"/>
            <a:r>
              <a:rPr lang="en-US" altLang="en-US" sz="1600" dirty="0" smtClean="0">
                <a:latin typeface="Tahoma" pitchFamily="34" charset="0"/>
              </a:rPr>
              <a:t>Do it</a:t>
            </a:r>
            <a:endParaRPr lang="en-US" altLang="en-US" sz="1600" dirty="0">
              <a:latin typeface="Tahoma" pitchFamily="34" charset="0"/>
            </a:endParaRPr>
          </a:p>
        </p:txBody>
      </p:sp>
      <p:graphicFrame>
        <p:nvGraphicFramePr>
          <p:cNvPr id="9" name="Object 8"/>
          <p:cNvGraphicFramePr>
            <a:graphicFrameLocks noChangeAspect="1"/>
          </p:cNvGraphicFramePr>
          <p:nvPr/>
        </p:nvGraphicFramePr>
        <p:xfrm>
          <a:off x="7236296" y="3068960"/>
          <a:ext cx="1014264" cy="951429"/>
        </p:xfrm>
        <a:graphic>
          <a:graphicData uri="http://schemas.openxmlformats.org/presentationml/2006/ole">
            <mc:AlternateContent xmlns:mc="http://schemas.openxmlformats.org/markup-compatibility/2006">
              <mc:Choice xmlns:v="urn:schemas-microsoft-com:vml" Requires="v">
                <p:oleObj spid="_x0000_s1031" name="VPUML" r:id="rId3" imgW="514417" imgH="790603" progId="">
                  <p:embed/>
                </p:oleObj>
              </mc:Choice>
              <mc:Fallback>
                <p:oleObj name="VPUML" r:id="rId3" imgW="514417" imgH="790603"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3068960"/>
                        <a:ext cx="1014264" cy="95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p:nvPr/>
        </p:nvGrpSpPr>
        <p:grpSpPr>
          <a:xfrm>
            <a:off x="6948264" y="4437112"/>
            <a:ext cx="1504950" cy="423130"/>
            <a:chOff x="7258050" y="3723813"/>
            <a:chExt cx="1504950" cy="1152987"/>
          </a:xfrm>
        </p:grpSpPr>
        <p:sp>
          <p:nvSpPr>
            <p:cNvPr id="11" name="Line 9"/>
            <p:cNvSpPr>
              <a:spLocks noChangeShapeType="1"/>
            </p:cNvSpPr>
            <p:nvPr/>
          </p:nvSpPr>
          <p:spPr bwMode="auto">
            <a:xfrm>
              <a:off x="7340600" y="4876800"/>
              <a:ext cx="1422400" cy="0"/>
            </a:xfrm>
            <a:prstGeom prst="line">
              <a:avLst/>
            </a:prstGeom>
            <a:ln w="38100">
              <a:prstDash val="dash"/>
              <a:headEnd/>
              <a:tailEnd type="arrow" w="med" len="med"/>
            </a:ln>
          </p:spPr>
          <p:style>
            <a:lnRef idx="1">
              <a:schemeClr val="accent2"/>
            </a:lnRef>
            <a:fillRef idx="0">
              <a:schemeClr val="accent2"/>
            </a:fillRef>
            <a:effectRef idx="0">
              <a:schemeClr val="accent2"/>
            </a:effectRef>
            <a:fontRef idx="minor">
              <a:schemeClr val="tx1"/>
            </a:fontRef>
          </p:style>
          <p:txBody>
            <a:bodyPr/>
            <a:lstStyle/>
            <a:p>
              <a:endParaRPr lang="en-US" sz="1600"/>
            </a:p>
          </p:txBody>
        </p:sp>
        <p:sp>
          <p:nvSpPr>
            <p:cNvPr id="12" name="Text Box 10"/>
            <p:cNvSpPr txBox="1">
              <a:spLocks noChangeArrowheads="1"/>
            </p:cNvSpPr>
            <p:nvPr/>
          </p:nvSpPr>
          <p:spPr bwMode="auto">
            <a:xfrm>
              <a:off x="7258050" y="3723813"/>
              <a:ext cx="1441450" cy="922526"/>
            </a:xfrm>
            <a:prstGeom prst="rect">
              <a:avLst/>
            </a:prstGeom>
            <a:noFill/>
            <a:ln w="0">
              <a:noFill/>
              <a:miter lim="800000"/>
              <a:headEnd/>
              <a:tailEnd/>
            </a:ln>
            <a:effectLst/>
          </p:spPr>
          <p:txBody>
            <a:bodyPr wrap="square">
              <a:spAutoFit/>
            </a:bodyPr>
            <a:lstStyle/>
            <a:p>
              <a:pPr algn="ctr" defTabSz="762000"/>
              <a:r>
                <a:rPr lang="en-US" altLang="en-US" sz="1600" i="1" dirty="0">
                  <a:solidFill>
                    <a:srgbClr val="C00000"/>
                  </a:solidFill>
                </a:rPr>
                <a:t>&lt;&lt;include&gt;&gt;</a:t>
              </a:r>
            </a:p>
          </p:txBody>
        </p:sp>
      </p:grpSp>
      <p:grpSp>
        <p:nvGrpSpPr>
          <p:cNvPr id="3" name="Group 12"/>
          <p:cNvGrpSpPr/>
          <p:nvPr/>
        </p:nvGrpSpPr>
        <p:grpSpPr>
          <a:xfrm>
            <a:off x="6948264" y="5733256"/>
            <a:ext cx="1535112" cy="432048"/>
            <a:chOff x="7304088" y="5264721"/>
            <a:chExt cx="1535112" cy="922526"/>
          </a:xfrm>
        </p:grpSpPr>
        <p:sp>
          <p:nvSpPr>
            <p:cNvPr id="14" name="Line 11"/>
            <p:cNvSpPr>
              <a:spLocks noChangeShapeType="1"/>
            </p:cNvSpPr>
            <p:nvPr/>
          </p:nvSpPr>
          <p:spPr bwMode="auto">
            <a:xfrm flipH="1" flipV="1">
              <a:off x="7304088" y="6157913"/>
              <a:ext cx="1535112" cy="0"/>
            </a:xfrm>
            <a:prstGeom prst="line">
              <a:avLst/>
            </a:prstGeom>
            <a:ln w="38100">
              <a:prstDash val="dash"/>
              <a:headEnd type="arrow"/>
              <a:tailEnd type="none" w="med" len="med"/>
            </a:ln>
          </p:spPr>
          <p:style>
            <a:lnRef idx="1">
              <a:schemeClr val="accent2"/>
            </a:lnRef>
            <a:fillRef idx="0">
              <a:schemeClr val="accent2"/>
            </a:fillRef>
            <a:effectRef idx="0">
              <a:schemeClr val="accent2"/>
            </a:effectRef>
            <a:fontRef idx="minor">
              <a:schemeClr val="tx1"/>
            </a:fontRef>
          </p:style>
          <p:txBody>
            <a:bodyPr/>
            <a:lstStyle/>
            <a:p>
              <a:endParaRPr lang="en-US" sz="1600"/>
            </a:p>
          </p:txBody>
        </p:sp>
        <p:sp>
          <p:nvSpPr>
            <p:cNvPr id="15" name="Text Box 12"/>
            <p:cNvSpPr txBox="1">
              <a:spLocks noChangeArrowheads="1"/>
            </p:cNvSpPr>
            <p:nvPr/>
          </p:nvSpPr>
          <p:spPr bwMode="auto">
            <a:xfrm>
              <a:off x="7353300" y="5264721"/>
              <a:ext cx="1403350" cy="922526"/>
            </a:xfrm>
            <a:prstGeom prst="rect">
              <a:avLst/>
            </a:prstGeom>
            <a:noFill/>
            <a:ln w="0">
              <a:noFill/>
              <a:miter lim="800000"/>
              <a:headEnd/>
              <a:tailEnd/>
            </a:ln>
            <a:effectLst/>
          </p:spPr>
          <p:txBody>
            <a:bodyPr wrap="square">
              <a:spAutoFit/>
            </a:bodyPr>
            <a:lstStyle/>
            <a:p>
              <a:pPr algn="ctr" defTabSz="762000"/>
              <a:r>
                <a:rPr lang="en-US" altLang="en-US" sz="1600" i="1" dirty="0">
                  <a:solidFill>
                    <a:srgbClr val="C00000"/>
                  </a:solidFill>
                </a:rPr>
                <a:t>&lt;&lt;extend&gt;&gt;</a:t>
              </a:r>
              <a:endParaRPr lang="en-US" altLang="en-US" sz="1600" dirty="0">
                <a:solidFill>
                  <a:srgbClr val="C00000"/>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8" presetClass="entr" presetSubtype="12"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ppt_x"/>
                                          </p:val>
                                        </p:tav>
                                        <p:tav tm="100000">
                                          <p:val>
                                            <p:strVal val="#ppt_x"/>
                                          </p:val>
                                        </p:tav>
                                      </p:tavLst>
                                    </p:anim>
                                    <p:anim calcmode="lin" valueType="num">
                                      <p:cBhvr additive="base">
                                        <p:cTn id="28" dur="1000" fill="hold"/>
                                        <p:tgtEl>
                                          <p:spTgt spid="6"/>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18" presetClass="entr" presetSubtype="12"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downLeft)">
                                      <p:cBhvr>
                                        <p:cTn id="32" dur="2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8" presetClass="entr" presetSubtype="12"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strips(downLeft)">
                                      <p:cBhvr>
                                        <p:cTn id="4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latin typeface="Arial" charset="0"/>
                <a:cs typeface="Arial" charset="0"/>
              </a:rPr>
              <a:t>Example - Use Case 1/2</a:t>
            </a:r>
            <a:endParaRPr lang="en-US" sz="2800" dirty="0"/>
          </a:p>
        </p:txBody>
      </p:sp>
      <p:sp>
        <p:nvSpPr>
          <p:cNvPr id="3" name="Content Placeholder 2"/>
          <p:cNvSpPr>
            <a:spLocks noGrp="1"/>
          </p:cNvSpPr>
          <p:nvPr>
            <p:ph idx="1"/>
          </p:nvPr>
        </p:nvSpPr>
        <p:spPr/>
        <p:txBody>
          <a:bodyPr/>
          <a:lstStyle/>
          <a:p>
            <a:r>
              <a:rPr lang="en-US" dirty="0" smtClean="0"/>
              <a:t>Use case example</a:t>
            </a:r>
          </a:p>
          <a:p>
            <a:pPr marL="1257300" lvl="3" indent="0">
              <a:spcBef>
                <a:spcPct val="60000"/>
              </a:spcBef>
              <a:buFont typeface="Monotype Sorts" pitchFamily="2" charset="2"/>
              <a:buNone/>
            </a:pPr>
            <a:r>
              <a:rPr lang="en-US" dirty="0" smtClean="0"/>
              <a:t>A company wants to develop a ticketing and reservation system. This must support advance booking of tickets, cancellation of tickets and change of class of a ticket. All these are handled by a Reservation Clerk.</a:t>
            </a:r>
          </a:p>
          <a:p>
            <a:pPr marL="1257300" lvl="3" indent="0">
              <a:spcBef>
                <a:spcPct val="60000"/>
              </a:spcBef>
              <a:buFont typeface="Monotype Sorts" pitchFamily="2" charset="2"/>
              <a:buNone/>
            </a:pPr>
            <a:r>
              <a:rPr lang="en-US" dirty="0" smtClean="0"/>
              <a:t>The system will also have a Web site where users can register themselves and purchase tickets online. They can pay either by using their online banking account or by credit card. Reservations made over the internet can only be cancelled across the counter.</a:t>
            </a:r>
          </a:p>
          <a:p>
            <a:pPr marL="1257300" lvl="3" indent="0">
              <a:spcBef>
                <a:spcPct val="60000"/>
              </a:spcBef>
              <a:buFont typeface="Monotype Sorts" pitchFamily="2" charset="2"/>
              <a:buNone/>
            </a:pPr>
            <a:r>
              <a:rPr lang="en-US" dirty="0" smtClean="0"/>
              <a:t>The system will also have a querying facility that allows users to check train time-tables, fares and availability of tickets.</a:t>
            </a:r>
          </a:p>
        </p:txBody>
      </p:sp>
      <p:sp>
        <p:nvSpPr>
          <p:cNvPr id="4" name="Content Placeholder 2"/>
          <p:cNvSpPr txBox="1">
            <a:spLocks/>
          </p:cNvSpPr>
          <p:nvPr/>
        </p:nvSpPr>
        <p:spPr bwMode="auto">
          <a:xfrm>
            <a:off x="414366" y="1124744"/>
            <a:ext cx="8229600" cy="530465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A company wants to develop a ticketing and reservation system. This must support advance booking of tickets, cancellation of tickets and </a:t>
            </a:r>
            <a:r>
              <a:rPr kumimoji="0" lang="en-US" sz="2500" b="1" i="0" u="sng" strike="noStrike" kern="1200" cap="none" spc="0" normalizeH="0" baseline="0" noProof="0" dirty="0" smtClean="0">
                <a:ln>
                  <a:noFill/>
                </a:ln>
                <a:solidFill>
                  <a:srgbClr val="FF0066"/>
                </a:solidFill>
                <a:effectLst/>
                <a:uLnTx/>
                <a:uFillTx/>
                <a:latin typeface="+mn-lt"/>
                <a:ea typeface="+mn-ea"/>
                <a:cs typeface="+mn-cs"/>
              </a:rPr>
              <a:t>change of class</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 of a ticket. All these are handled by a Reservation Clerk.</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The system will also have a Web site where users can </a:t>
            </a:r>
            <a:r>
              <a:rPr kumimoji="0" lang="en-US" sz="2500" b="1" i="0" u="sng" strike="noStrike" kern="1200" cap="none" spc="0" normalizeH="0" baseline="0" noProof="0" dirty="0" smtClean="0">
                <a:ln>
                  <a:noFill/>
                </a:ln>
                <a:solidFill>
                  <a:srgbClr val="FF0066"/>
                </a:solidFill>
                <a:effectLst/>
                <a:uLnTx/>
                <a:uFillTx/>
                <a:latin typeface="+mn-lt"/>
                <a:ea typeface="+mn-ea"/>
                <a:cs typeface="+mn-cs"/>
              </a:rPr>
              <a:t>register</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 themselves and purchase tickets online. They can pay either by using their online banking account or by credit card. </a:t>
            </a:r>
            <a:r>
              <a:rPr kumimoji="0" lang="en-US" sz="2500" b="1" i="0" u="sng" strike="noStrike" kern="1200" cap="none" spc="0" normalizeH="0" baseline="0" noProof="0" dirty="0" smtClean="0">
                <a:ln>
                  <a:noFill/>
                </a:ln>
                <a:solidFill>
                  <a:srgbClr val="FF0066"/>
                </a:solidFill>
                <a:effectLst/>
                <a:uLnTx/>
                <a:uFillTx/>
                <a:latin typeface="+mn-lt"/>
                <a:ea typeface="+mn-ea"/>
                <a:cs typeface="+mn-cs"/>
              </a:rPr>
              <a:t>Reservations</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 made over the internet can only be </a:t>
            </a:r>
            <a:r>
              <a:rPr kumimoji="0" lang="en-US" sz="2500" b="1" i="0" u="sng" strike="noStrike" kern="1200" cap="none" spc="0" normalizeH="0" baseline="0" noProof="0" dirty="0" smtClean="0">
                <a:ln>
                  <a:noFill/>
                </a:ln>
                <a:solidFill>
                  <a:srgbClr val="FF0066"/>
                </a:solidFill>
                <a:effectLst/>
                <a:uLnTx/>
                <a:uFillTx/>
                <a:latin typeface="+mn-lt"/>
                <a:ea typeface="+mn-ea"/>
                <a:cs typeface="+mn-cs"/>
              </a:rPr>
              <a:t>cancelled</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 across the counter.</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The system will also have a querying facility that allows users to </a:t>
            </a:r>
            <a:r>
              <a:rPr kumimoji="0" lang="en-US" sz="2500" b="1" i="0" u="sng" strike="noStrike" kern="1200" cap="none" spc="0" normalizeH="0" baseline="0" noProof="0" dirty="0" smtClean="0">
                <a:ln>
                  <a:noFill/>
                </a:ln>
                <a:solidFill>
                  <a:srgbClr val="FF0066"/>
                </a:solidFill>
                <a:effectLst/>
                <a:uLnTx/>
                <a:uFillTx/>
                <a:latin typeface="+mn-lt"/>
                <a:ea typeface="+mn-ea"/>
                <a:cs typeface="+mn-cs"/>
              </a:rPr>
              <a:t>check train time-tables</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500" b="1" i="0" u="sng" strike="noStrike" kern="1200" cap="none" spc="0" normalizeH="0" baseline="0" noProof="0" dirty="0" smtClean="0">
                <a:ln>
                  <a:noFill/>
                </a:ln>
                <a:solidFill>
                  <a:srgbClr val="FF0066"/>
                </a:solidFill>
                <a:effectLst/>
                <a:uLnTx/>
                <a:uFillTx/>
                <a:latin typeface="+mn-lt"/>
                <a:ea typeface="+mn-ea"/>
                <a:cs typeface="+mn-cs"/>
              </a:rPr>
              <a:t>fares</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500" b="1" i="0" u="sng" strike="noStrike" kern="1200" cap="none" spc="0" normalizeH="0" baseline="0" noProof="0" dirty="0" smtClean="0">
                <a:ln>
                  <a:noFill/>
                </a:ln>
                <a:solidFill>
                  <a:srgbClr val="FF0066"/>
                </a:solidFill>
                <a:effectLst/>
                <a:uLnTx/>
                <a:uFillTx/>
                <a:latin typeface="+mn-lt"/>
                <a:ea typeface="+mn-ea"/>
                <a:cs typeface="+mn-cs"/>
              </a:rPr>
              <a:t>availability of tickets</a:t>
            </a:r>
            <a:r>
              <a:rPr kumimoji="0" lang="en-US" sz="2500" b="0" i="0" u="none" strike="noStrike" kern="1200" cap="none" spc="0" normalizeH="0" baseline="0" noProof="0" dirty="0" smtClean="0">
                <a:ln>
                  <a:noFill/>
                </a:ln>
                <a:solidFill>
                  <a:srgbClr val="FF0066"/>
                </a:solidFill>
                <a:effectLst/>
                <a:uLnTx/>
                <a:uFillTx/>
                <a:latin typeface="+mn-lt"/>
                <a:ea typeface="+mn-ea"/>
                <a:cs typeface="+mn-cs"/>
              </a:rPr>
              <a:t>.</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latin typeface="Arial" charset="0"/>
                <a:cs typeface="Arial" charset="0"/>
              </a:rPr>
              <a:t>Example - Use Case 2/2</a:t>
            </a:r>
            <a:endParaRPr lang="en-US" dirty="0"/>
          </a:p>
        </p:txBody>
      </p:sp>
      <p:sp>
        <p:nvSpPr>
          <p:cNvPr id="4" name="Oval 1029"/>
          <p:cNvSpPr>
            <a:spLocks noChangeArrowheads="1"/>
          </p:cNvSpPr>
          <p:nvPr/>
        </p:nvSpPr>
        <p:spPr bwMode="auto">
          <a:xfrm>
            <a:off x="361920" y="15001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dirty="0"/>
              <a:t>Make </a:t>
            </a:r>
            <a:br>
              <a:rPr lang="en-US" sz="2200" dirty="0"/>
            </a:br>
            <a:r>
              <a:rPr lang="en-US" sz="2200" dirty="0"/>
              <a:t>Reservation</a:t>
            </a:r>
          </a:p>
        </p:txBody>
      </p:sp>
      <p:sp>
        <p:nvSpPr>
          <p:cNvPr id="5" name="Oval 1031"/>
          <p:cNvSpPr>
            <a:spLocks noChangeArrowheads="1"/>
          </p:cNvSpPr>
          <p:nvPr/>
        </p:nvSpPr>
        <p:spPr bwMode="auto">
          <a:xfrm>
            <a:off x="3257520" y="15001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dirty="0"/>
              <a:t>Cancel</a:t>
            </a:r>
            <a:br>
              <a:rPr lang="en-US" sz="2200" dirty="0"/>
            </a:br>
            <a:r>
              <a:rPr lang="en-US" sz="2200" dirty="0"/>
              <a:t>Reservation</a:t>
            </a:r>
          </a:p>
        </p:txBody>
      </p:sp>
      <p:sp>
        <p:nvSpPr>
          <p:cNvPr id="6" name="Oval 1033"/>
          <p:cNvSpPr>
            <a:spLocks noChangeArrowheads="1"/>
          </p:cNvSpPr>
          <p:nvPr/>
        </p:nvSpPr>
        <p:spPr bwMode="auto">
          <a:xfrm>
            <a:off x="6153120" y="15001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dirty="0"/>
              <a:t>Modify Class</a:t>
            </a:r>
          </a:p>
        </p:txBody>
      </p:sp>
      <p:sp>
        <p:nvSpPr>
          <p:cNvPr id="7" name="Oval 1035"/>
          <p:cNvSpPr>
            <a:spLocks noChangeArrowheads="1"/>
          </p:cNvSpPr>
          <p:nvPr/>
        </p:nvSpPr>
        <p:spPr bwMode="auto">
          <a:xfrm>
            <a:off x="285720" y="2871775"/>
            <a:ext cx="2517775" cy="1071736"/>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square" anchor="ctr"/>
          <a:lstStyle/>
          <a:p>
            <a:pPr algn="ctr"/>
            <a:r>
              <a:rPr lang="en-US" sz="2200" dirty="0" smtClean="0"/>
              <a:t>Check train time-table</a:t>
            </a:r>
            <a:endParaRPr lang="en-US" sz="2200" dirty="0"/>
          </a:p>
        </p:txBody>
      </p:sp>
      <p:sp>
        <p:nvSpPr>
          <p:cNvPr id="8" name="Oval 1043"/>
          <p:cNvSpPr>
            <a:spLocks noChangeArrowheads="1"/>
          </p:cNvSpPr>
          <p:nvPr/>
        </p:nvSpPr>
        <p:spPr bwMode="auto">
          <a:xfrm>
            <a:off x="3257520" y="28717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a:t>Query </a:t>
            </a:r>
            <a:br>
              <a:rPr lang="en-US" sz="2200"/>
            </a:br>
            <a:r>
              <a:rPr lang="en-US" sz="2200"/>
              <a:t>Timetable</a:t>
            </a:r>
          </a:p>
        </p:txBody>
      </p:sp>
      <p:sp>
        <p:nvSpPr>
          <p:cNvPr id="9" name="Oval 1046"/>
          <p:cNvSpPr>
            <a:spLocks noChangeArrowheads="1"/>
          </p:cNvSpPr>
          <p:nvPr/>
        </p:nvSpPr>
        <p:spPr bwMode="auto">
          <a:xfrm>
            <a:off x="6149945" y="28717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dirty="0"/>
              <a:t>Check Fare</a:t>
            </a:r>
          </a:p>
        </p:txBody>
      </p:sp>
      <p:sp>
        <p:nvSpPr>
          <p:cNvPr id="10" name="Oval 1051"/>
          <p:cNvSpPr>
            <a:spLocks noChangeArrowheads="1"/>
          </p:cNvSpPr>
          <p:nvPr/>
        </p:nvSpPr>
        <p:spPr bwMode="auto">
          <a:xfrm>
            <a:off x="3257520" y="4319574"/>
            <a:ext cx="2517775" cy="1096963"/>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200"/>
              <a:t>Register </a:t>
            </a:r>
            <a:br>
              <a:rPr lang="en-US" sz="2200"/>
            </a:br>
            <a:r>
              <a:rPr lang="en-US" sz="2200"/>
              <a:t>as Member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latin typeface="Arial" charset="0"/>
                <a:cs typeface="Arial" charset="0"/>
              </a:rPr>
              <a:t>Example - Use Case Diagram</a:t>
            </a:r>
            <a:endParaRPr lang="en-US" dirty="0"/>
          </a:p>
        </p:txBody>
      </p:sp>
      <p:sp>
        <p:nvSpPr>
          <p:cNvPr id="3" name="Content Placeholder 2"/>
          <p:cNvSpPr>
            <a:spLocks noGrp="1"/>
          </p:cNvSpPr>
          <p:nvPr>
            <p:ph idx="1"/>
          </p:nvPr>
        </p:nvSpPr>
        <p:spPr/>
        <p:txBody>
          <a:bodyPr/>
          <a:lstStyle/>
          <a:p>
            <a:r>
              <a:rPr lang="en-US" dirty="0" smtClean="0"/>
              <a:t>Use case diagram</a:t>
            </a:r>
            <a:endParaRPr lang="en-US" dirty="0"/>
          </a:p>
        </p:txBody>
      </p:sp>
      <p:grpSp>
        <p:nvGrpSpPr>
          <p:cNvPr id="4" name="Group 83"/>
          <p:cNvGrpSpPr>
            <a:grpSpLocks/>
          </p:cNvGrpSpPr>
          <p:nvPr/>
        </p:nvGrpSpPr>
        <p:grpSpPr bwMode="auto">
          <a:xfrm>
            <a:off x="76200" y="2924944"/>
            <a:ext cx="1543472" cy="1553395"/>
            <a:chOff x="1968" y="2880"/>
            <a:chExt cx="1056" cy="1031"/>
          </a:xfrm>
        </p:grpSpPr>
        <p:grpSp>
          <p:nvGrpSpPr>
            <p:cNvPr id="5" name="Group 84"/>
            <p:cNvGrpSpPr>
              <a:grpSpLocks/>
            </p:cNvGrpSpPr>
            <p:nvPr/>
          </p:nvGrpSpPr>
          <p:grpSpPr bwMode="auto">
            <a:xfrm>
              <a:off x="2353" y="2880"/>
              <a:ext cx="239" cy="625"/>
              <a:chOff x="2641" y="3455"/>
              <a:chExt cx="239" cy="625"/>
            </a:xfrm>
          </p:grpSpPr>
          <p:sp>
            <p:nvSpPr>
              <p:cNvPr id="7" name="Oval 85"/>
              <p:cNvSpPr>
                <a:spLocks noChangeArrowheads="1"/>
              </p:cNvSpPr>
              <p:nvPr/>
            </p:nvSpPr>
            <p:spPr bwMode="auto">
              <a:xfrm>
                <a:off x="2663" y="3455"/>
                <a:ext cx="194" cy="194"/>
              </a:xfrm>
              <a:prstGeom prst="ellipse">
                <a:avLst/>
              </a:prstGeom>
              <a:noFill/>
              <a:ln w="25400">
                <a:solidFill>
                  <a:srgbClr val="000000"/>
                </a:solidFill>
                <a:round/>
                <a:headEnd/>
                <a:tailEnd/>
              </a:ln>
              <a:effectLst/>
            </p:spPr>
            <p:txBody>
              <a:bodyPr wrap="none" anchor="ctr"/>
              <a:lstStyle/>
              <a:p>
                <a:endParaRPr lang="en-US"/>
              </a:p>
            </p:txBody>
          </p:sp>
          <p:sp>
            <p:nvSpPr>
              <p:cNvPr id="8" name="Line 86"/>
              <p:cNvSpPr>
                <a:spLocks noChangeShapeType="1"/>
              </p:cNvSpPr>
              <p:nvPr/>
            </p:nvSpPr>
            <p:spPr bwMode="auto">
              <a:xfrm>
                <a:off x="2760" y="3649"/>
                <a:ext cx="0" cy="335"/>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9" name="Line 87"/>
              <p:cNvSpPr>
                <a:spLocks noChangeShapeType="1"/>
              </p:cNvSpPr>
              <p:nvPr/>
            </p:nvSpPr>
            <p:spPr bwMode="auto">
              <a:xfrm>
                <a:off x="2641" y="3744"/>
                <a:ext cx="239"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0" name="Line 88"/>
              <p:cNvSpPr>
                <a:spLocks noChangeShapeType="1"/>
              </p:cNvSpPr>
              <p:nvPr/>
            </p:nvSpPr>
            <p:spPr bwMode="auto">
              <a:xfrm flipH="1">
                <a:off x="2650" y="3963"/>
                <a:ext cx="113" cy="113"/>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1" name="Line 89"/>
              <p:cNvSpPr>
                <a:spLocks noChangeShapeType="1"/>
              </p:cNvSpPr>
              <p:nvPr/>
            </p:nvSpPr>
            <p:spPr bwMode="auto">
              <a:xfrm flipH="1" flipV="1">
                <a:off x="2746" y="3967"/>
                <a:ext cx="113" cy="113"/>
              </a:xfrm>
              <a:prstGeom prst="line">
                <a:avLst/>
              </a:prstGeom>
              <a:noFill/>
              <a:ln w="25400">
                <a:solidFill>
                  <a:srgbClr val="000000"/>
                </a:solidFill>
                <a:round/>
                <a:headEnd type="none" w="sm" len="sm"/>
                <a:tailEnd type="none" w="sm" len="sm"/>
              </a:ln>
              <a:effectLst/>
            </p:spPr>
            <p:txBody>
              <a:bodyPr wrap="none" anchor="ctr"/>
              <a:lstStyle/>
              <a:p>
                <a:endParaRPr lang="en-US"/>
              </a:p>
            </p:txBody>
          </p:sp>
        </p:grpSp>
        <p:sp>
          <p:nvSpPr>
            <p:cNvPr id="6" name="Text Box 90"/>
            <p:cNvSpPr txBox="1">
              <a:spLocks noChangeArrowheads="1"/>
            </p:cNvSpPr>
            <p:nvPr/>
          </p:nvSpPr>
          <p:spPr bwMode="auto">
            <a:xfrm>
              <a:off x="1968" y="3504"/>
              <a:ext cx="1056" cy="407"/>
            </a:xfrm>
            <a:prstGeom prst="rect">
              <a:avLst/>
            </a:prstGeom>
            <a:noFill/>
            <a:ln w="25400">
              <a:noFill/>
              <a:miter lim="800000"/>
              <a:headEnd type="none" w="sm" len="sm"/>
              <a:tailEnd type="none" w="sm" len="sm"/>
            </a:ln>
            <a:effectLst/>
          </p:spPr>
          <p:txBody>
            <a:bodyPr>
              <a:spAutoFit/>
            </a:bodyPr>
            <a:lstStyle/>
            <a:p>
              <a:pPr algn="ctr"/>
              <a:r>
                <a:rPr lang="en-US" dirty="0"/>
                <a:t>Reservation Clerk</a:t>
              </a:r>
            </a:p>
          </p:txBody>
        </p:sp>
      </p:grpSp>
      <p:grpSp>
        <p:nvGrpSpPr>
          <p:cNvPr id="12" name="Group 91"/>
          <p:cNvGrpSpPr>
            <a:grpSpLocks/>
          </p:cNvGrpSpPr>
          <p:nvPr/>
        </p:nvGrpSpPr>
        <p:grpSpPr bwMode="auto">
          <a:xfrm>
            <a:off x="7239000" y="2996951"/>
            <a:ext cx="1653480" cy="1243263"/>
            <a:chOff x="3288" y="2880"/>
            <a:chExt cx="1008" cy="857"/>
          </a:xfrm>
        </p:grpSpPr>
        <p:grpSp>
          <p:nvGrpSpPr>
            <p:cNvPr id="13" name="Group 92"/>
            <p:cNvGrpSpPr>
              <a:grpSpLocks/>
            </p:cNvGrpSpPr>
            <p:nvPr/>
          </p:nvGrpSpPr>
          <p:grpSpPr bwMode="auto">
            <a:xfrm>
              <a:off x="3672" y="2880"/>
              <a:ext cx="239" cy="625"/>
              <a:chOff x="2641" y="3455"/>
              <a:chExt cx="239" cy="625"/>
            </a:xfrm>
          </p:grpSpPr>
          <p:sp>
            <p:nvSpPr>
              <p:cNvPr id="15" name="Oval 93"/>
              <p:cNvSpPr>
                <a:spLocks noChangeArrowheads="1"/>
              </p:cNvSpPr>
              <p:nvPr/>
            </p:nvSpPr>
            <p:spPr bwMode="auto">
              <a:xfrm>
                <a:off x="2663" y="3455"/>
                <a:ext cx="194" cy="194"/>
              </a:xfrm>
              <a:prstGeom prst="ellipse">
                <a:avLst/>
              </a:prstGeom>
              <a:noFill/>
              <a:ln w="25400">
                <a:solidFill>
                  <a:srgbClr val="000000"/>
                </a:solidFill>
                <a:round/>
                <a:headEnd/>
                <a:tailEnd/>
              </a:ln>
              <a:effectLst/>
            </p:spPr>
            <p:txBody>
              <a:bodyPr wrap="none" anchor="ctr"/>
              <a:lstStyle/>
              <a:p>
                <a:endParaRPr lang="en-US"/>
              </a:p>
            </p:txBody>
          </p:sp>
          <p:sp>
            <p:nvSpPr>
              <p:cNvPr id="16" name="Line 94"/>
              <p:cNvSpPr>
                <a:spLocks noChangeShapeType="1"/>
              </p:cNvSpPr>
              <p:nvPr/>
            </p:nvSpPr>
            <p:spPr bwMode="auto">
              <a:xfrm>
                <a:off x="2760" y="3649"/>
                <a:ext cx="0" cy="335"/>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7" name="Line 95"/>
              <p:cNvSpPr>
                <a:spLocks noChangeShapeType="1"/>
              </p:cNvSpPr>
              <p:nvPr/>
            </p:nvSpPr>
            <p:spPr bwMode="auto">
              <a:xfrm>
                <a:off x="2641" y="3744"/>
                <a:ext cx="239"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8" name="Line 96"/>
              <p:cNvSpPr>
                <a:spLocks noChangeShapeType="1"/>
              </p:cNvSpPr>
              <p:nvPr/>
            </p:nvSpPr>
            <p:spPr bwMode="auto">
              <a:xfrm flipH="1">
                <a:off x="2650" y="3963"/>
                <a:ext cx="113" cy="113"/>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 name="Line 97"/>
              <p:cNvSpPr>
                <a:spLocks noChangeShapeType="1"/>
              </p:cNvSpPr>
              <p:nvPr/>
            </p:nvSpPr>
            <p:spPr bwMode="auto">
              <a:xfrm flipH="1" flipV="1">
                <a:off x="2746" y="3967"/>
                <a:ext cx="113" cy="113"/>
              </a:xfrm>
              <a:prstGeom prst="line">
                <a:avLst/>
              </a:prstGeom>
              <a:noFill/>
              <a:ln w="25400">
                <a:solidFill>
                  <a:srgbClr val="000000"/>
                </a:solidFill>
                <a:round/>
                <a:headEnd type="none" w="sm" len="sm"/>
                <a:tailEnd type="none" w="sm" len="sm"/>
              </a:ln>
              <a:effectLst/>
            </p:spPr>
            <p:txBody>
              <a:bodyPr wrap="none" anchor="ctr"/>
              <a:lstStyle/>
              <a:p>
                <a:endParaRPr lang="en-US"/>
              </a:p>
            </p:txBody>
          </p:sp>
        </p:grpSp>
        <p:sp>
          <p:nvSpPr>
            <p:cNvPr id="14" name="Text Box 98"/>
            <p:cNvSpPr txBox="1">
              <a:spLocks noChangeArrowheads="1"/>
            </p:cNvSpPr>
            <p:nvPr/>
          </p:nvSpPr>
          <p:spPr bwMode="auto">
            <a:xfrm>
              <a:off x="3288" y="3504"/>
              <a:ext cx="1008" cy="233"/>
            </a:xfrm>
            <a:prstGeom prst="rect">
              <a:avLst/>
            </a:prstGeom>
            <a:noFill/>
            <a:ln w="25400">
              <a:noFill/>
              <a:miter lim="800000"/>
              <a:headEnd type="none" w="sm" len="sm"/>
              <a:tailEnd type="none" w="sm" len="sm"/>
            </a:ln>
            <a:effectLst/>
          </p:spPr>
          <p:txBody>
            <a:bodyPr>
              <a:spAutoFit/>
            </a:bodyPr>
            <a:lstStyle/>
            <a:p>
              <a:pPr algn="ctr"/>
              <a:r>
                <a:rPr lang="en-US" dirty="0"/>
                <a:t>Passenger</a:t>
              </a:r>
            </a:p>
          </p:txBody>
        </p:sp>
      </p:grpSp>
      <p:sp>
        <p:nvSpPr>
          <p:cNvPr id="20" name="Oval 99"/>
          <p:cNvSpPr>
            <a:spLocks noChangeArrowheads="1"/>
          </p:cNvSpPr>
          <p:nvPr/>
        </p:nvSpPr>
        <p:spPr bwMode="auto">
          <a:xfrm>
            <a:off x="3352800" y="4653136"/>
            <a:ext cx="2422525" cy="623714"/>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Make </a:t>
            </a:r>
            <a:br>
              <a:rPr lang="en-US"/>
            </a:br>
            <a:r>
              <a:rPr lang="en-US"/>
              <a:t>Reservation</a:t>
            </a:r>
          </a:p>
        </p:txBody>
      </p:sp>
      <p:sp>
        <p:nvSpPr>
          <p:cNvPr id="21" name="Oval 101"/>
          <p:cNvSpPr>
            <a:spLocks noChangeArrowheads="1"/>
          </p:cNvSpPr>
          <p:nvPr/>
        </p:nvSpPr>
        <p:spPr bwMode="auto">
          <a:xfrm>
            <a:off x="3491880" y="1556792"/>
            <a:ext cx="2422525" cy="648072"/>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dirty="0"/>
              <a:t>Modify Class</a:t>
            </a:r>
          </a:p>
        </p:txBody>
      </p:sp>
      <p:sp>
        <p:nvSpPr>
          <p:cNvPr id="22" name="Oval 102"/>
          <p:cNvSpPr>
            <a:spLocks noChangeArrowheads="1"/>
          </p:cNvSpPr>
          <p:nvPr/>
        </p:nvSpPr>
        <p:spPr bwMode="auto">
          <a:xfrm>
            <a:off x="3352800" y="5589240"/>
            <a:ext cx="2422525" cy="754410"/>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square" anchor="ctr"/>
          <a:lstStyle/>
          <a:p>
            <a:pPr algn="ctr"/>
            <a:r>
              <a:rPr lang="en-US" dirty="0" smtClean="0"/>
              <a:t>Check train time-table</a:t>
            </a:r>
            <a:endParaRPr lang="en-US" dirty="0"/>
          </a:p>
        </p:txBody>
      </p:sp>
      <p:sp>
        <p:nvSpPr>
          <p:cNvPr id="23" name="Oval 103"/>
          <p:cNvSpPr>
            <a:spLocks noChangeArrowheads="1"/>
          </p:cNvSpPr>
          <p:nvPr/>
        </p:nvSpPr>
        <p:spPr bwMode="auto">
          <a:xfrm>
            <a:off x="3347864" y="3501008"/>
            <a:ext cx="2422525" cy="720080"/>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Query </a:t>
            </a:r>
            <a:br>
              <a:rPr lang="en-US"/>
            </a:br>
            <a:r>
              <a:rPr lang="en-US"/>
              <a:t>Timetable</a:t>
            </a:r>
          </a:p>
        </p:txBody>
      </p:sp>
      <p:sp>
        <p:nvSpPr>
          <p:cNvPr id="24" name="Oval 104"/>
          <p:cNvSpPr>
            <a:spLocks noChangeArrowheads="1"/>
          </p:cNvSpPr>
          <p:nvPr/>
        </p:nvSpPr>
        <p:spPr bwMode="auto">
          <a:xfrm>
            <a:off x="3419872" y="2492896"/>
            <a:ext cx="2422525" cy="720080"/>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Check Fare</a:t>
            </a:r>
          </a:p>
        </p:txBody>
      </p:sp>
      <p:grpSp>
        <p:nvGrpSpPr>
          <p:cNvPr id="25" name="Group 126"/>
          <p:cNvGrpSpPr>
            <a:grpSpLocks/>
          </p:cNvGrpSpPr>
          <p:nvPr/>
        </p:nvGrpSpPr>
        <p:grpSpPr bwMode="auto">
          <a:xfrm>
            <a:off x="1600200" y="1916113"/>
            <a:ext cx="1892300" cy="4027488"/>
            <a:chOff x="1008" y="1207"/>
            <a:chExt cx="1192" cy="2537"/>
          </a:xfrm>
        </p:grpSpPr>
        <p:sp>
          <p:nvSpPr>
            <p:cNvPr id="26" name="Line 121"/>
            <p:cNvSpPr>
              <a:spLocks noChangeShapeType="1"/>
            </p:cNvSpPr>
            <p:nvPr/>
          </p:nvSpPr>
          <p:spPr bwMode="auto">
            <a:xfrm>
              <a:off x="1056" y="2364"/>
              <a:ext cx="1053" cy="68"/>
            </a:xfrm>
            <a:prstGeom prst="line">
              <a:avLst/>
            </a:prstGeom>
            <a:noFill/>
            <a:ln w="25400">
              <a:solidFill>
                <a:srgbClr val="000000"/>
              </a:solidFill>
              <a:round/>
              <a:headEnd/>
              <a:tailEnd/>
            </a:ln>
            <a:effectLst/>
          </p:spPr>
          <p:txBody>
            <a:bodyPr wrap="none" anchor="ctr"/>
            <a:lstStyle/>
            <a:p>
              <a:endParaRPr lang="en-US"/>
            </a:p>
          </p:txBody>
        </p:sp>
        <p:sp>
          <p:nvSpPr>
            <p:cNvPr id="27" name="Line 122"/>
            <p:cNvSpPr>
              <a:spLocks noChangeShapeType="1"/>
            </p:cNvSpPr>
            <p:nvPr/>
          </p:nvSpPr>
          <p:spPr bwMode="auto">
            <a:xfrm>
              <a:off x="1056" y="2448"/>
              <a:ext cx="1053" cy="710"/>
            </a:xfrm>
            <a:prstGeom prst="line">
              <a:avLst/>
            </a:prstGeom>
            <a:noFill/>
            <a:ln w="25400">
              <a:solidFill>
                <a:srgbClr val="000000"/>
              </a:solidFill>
              <a:round/>
              <a:headEnd/>
              <a:tailEnd/>
            </a:ln>
            <a:effectLst/>
          </p:spPr>
          <p:txBody>
            <a:bodyPr wrap="none" anchor="ctr"/>
            <a:lstStyle/>
            <a:p>
              <a:endParaRPr lang="en-US"/>
            </a:p>
          </p:txBody>
        </p:sp>
        <p:sp>
          <p:nvSpPr>
            <p:cNvPr id="28" name="Line 123"/>
            <p:cNvSpPr>
              <a:spLocks noChangeShapeType="1"/>
            </p:cNvSpPr>
            <p:nvPr/>
          </p:nvSpPr>
          <p:spPr bwMode="auto">
            <a:xfrm flipV="1">
              <a:off x="1056" y="1842"/>
              <a:ext cx="1053" cy="438"/>
            </a:xfrm>
            <a:prstGeom prst="line">
              <a:avLst/>
            </a:prstGeom>
            <a:noFill/>
            <a:ln w="25400">
              <a:solidFill>
                <a:srgbClr val="000000"/>
              </a:solidFill>
              <a:round/>
              <a:headEnd/>
              <a:tailEnd/>
            </a:ln>
            <a:effectLst/>
          </p:spPr>
          <p:txBody>
            <a:bodyPr wrap="none" anchor="ctr"/>
            <a:lstStyle/>
            <a:p>
              <a:endParaRPr lang="en-US"/>
            </a:p>
          </p:txBody>
        </p:sp>
        <p:sp>
          <p:nvSpPr>
            <p:cNvPr id="29" name="Line 124"/>
            <p:cNvSpPr>
              <a:spLocks noChangeShapeType="1"/>
            </p:cNvSpPr>
            <p:nvPr/>
          </p:nvSpPr>
          <p:spPr bwMode="auto">
            <a:xfrm flipV="1">
              <a:off x="1008" y="1207"/>
              <a:ext cx="1192" cy="941"/>
            </a:xfrm>
            <a:prstGeom prst="line">
              <a:avLst/>
            </a:prstGeom>
            <a:noFill/>
            <a:ln w="25400">
              <a:solidFill>
                <a:srgbClr val="000000"/>
              </a:solidFill>
              <a:round/>
              <a:headEnd/>
              <a:tailEnd/>
            </a:ln>
            <a:effectLst/>
          </p:spPr>
          <p:txBody>
            <a:bodyPr wrap="none" anchor="ctr"/>
            <a:lstStyle/>
            <a:p>
              <a:endParaRPr lang="en-US"/>
            </a:p>
          </p:txBody>
        </p:sp>
        <p:sp>
          <p:nvSpPr>
            <p:cNvPr id="30" name="Line 125"/>
            <p:cNvSpPr>
              <a:spLocks noChangeShapeType="1"/>
            </p:cNvSpPr>
            <p:nvPr/>
          </p:nvSpPr>
          <p:spPr bwMode="auto">
            <a:xfrm>
              <a:off x="1020" y="2640"/>
              <a:ext cx="1104" cy="1104"/>
            </a:xfrm>
            <a:prstGeom prst="line">
              <a:avLst/>
            </a:prstGeom>
            <a:noFill/>
            <a:ln w="25400">
              <a:solidFill>
                <a:srgbClr val="000000"/>
              </a:solidFill>
              <a:round/>
              <a:headEnd/>
              <a:tailEnd/>
            </a:ln>
            <a:effectLst/>
          </p:spPr>
          <p:txBody>
            <a:bodyPr wrap="none" anchor="ctr"/>
            <a:lstStyle/>
            <a:p>
              <a:endParaRPr lang="en-US"/>
            </a:p>
          </p:txBody>
        </p:sp>
      </p:grpSp>
      <p:grpSp>
        <p:nvGrpSpPr>
          <p:cNvPr id="31" name="Group 127"/>
          <p:cNvGrpSpPr>
            <a:grpSpLocks/>
          </p:cNvGrpSpPr>
          <p:nvPr/>
        </p:nvGrpSpPr>
        <p:grpSpPr bwMode="auto">
          <a:xfrm flipH="1">
            <a:off x="5753100" y="1989138"/>
            <a:ext cx="1771650" cy="3954463"/>
            <a:chOff x="1008" y="1253"/>
            <a:chExt cx="1116" cy="2491"/>
          </a:xfrm>
        </p:grpSpPr>
        <p:sp>
          <p:nvSpPr>
            <p:cNvPr id="32" name="Line 128"/>
            <p:cNvSpPr>
              <a:spLocks noChangeShapeType="1"/>
            </p:cNvSpPr>
            <p:nvPr/>
          </p:nvSpPr>
          <p:spPr bwMode="auto">
            <a:xfrm>
              <a:off x="1056" y="2364"/>
              <a:ext cx="1041" cy="114"/>
            </a:xfrm>
            <a:prstGeom prst="line">
              <a:avLst/>
            </a:prstGeom>
            <a:noFill/>
            <a:ln w="25400">
              <a:solidFill>
                <a:srgbClr val="000000"/>
              </a:solidFill>
              <a:round/>
              <a:headEnd/>
              <a:tailEnd/>
            </a:ln>
            <a:effectLst/>
          </p:spPr>
          <p:txBody>
            <a:bodyPr wrap="none" anchor="ctr"/>
            <a:lstStyle/>
            <a:p>
              <a:endParaRPr lang="en-US"/>
            </a:p>
          </p:txBody>
        </p:sp>
        <p:sp>
          <p:nvSpPr>
            <p:cNvPr id="33" name="Line 129"/>
            <p:cNvSpPr>
              <a:spLocks noChangeShapeType="1"/>
            </p:cNvSpPr>
            <p:nvPr/>
          </p:nvSpPr>
          <p:spPr bwMode="auto">
            <a:xfrm>
              <a:off x="1056" y="2448"/>
              <a:ext cx="1041" cy="710"/>
            </a:xfrm>
            <a:prstGeom prst="line">
              <a:avLst/>
            </a:prstGeom>
            <a:noFill/>
            <a:ln w="25400">
              <a:solidFill>
                <a:srgbClr val="000000"/>
              </a:solidFill>
              <a:round/>
              <a:headEnd/>
              <a:tailEnd/>
            </a:ln>
            <a:effectLst/>
          </p:spPr>
          <p:txBody>
            <a:bodyPr wrap="none" anchor="ctr"/>
            <a:lstStyle/>
            <a:p>
              <a:endParaRPr lang="en-US"/>
            </a:p>
          </p:txBody>
        </p:sp>
        <p:sp>
          <p:nvSpPr>
            <p:cNvPr id="34" name="Line 130"/>
            <p:cNvSpPr>
              <a:spLocks noChangeShapeType="1"/>
            </p:cNvSpPr>
            <p:nvPr/>
          </p:nvSpPr>
          <p:spPr bwMode="auto">
            <a:xfrm flipV="1">
              <a:off x="1056" y="1842"/>
              <a:ext cx="996" cy="438"/>
            </a:xfrm>
            <a:prstGeom prst="line">
              <a:avLst/>
            </a:prstGeom>
            <a:noFill/>
            <a:ln w="25400">
              <a:solidFill>
                <a:srgbClr val="000000"/>
              </a:solidFill>
              <a:round/>
              <a:headEnd/>
              <a:tailEnd/>
            </a:ln>
            <a:effectLst/>
          </p:spPr>
          <p:txBody>
            <a:bodyPr wrap="none" anchor="ctr"/>
            <a:lstStyle/>
            <a:p>
              <a:endParaRPr lang="en-US"/>
            </a:p>
          </p:txBody>
        </p:sp>
        <p:sp>
          <p:nvSpPr>
            <p:cNvPr id="35" name="Line 131"/>
            <p:cNvSpPr>
              <a:spLocks noChangeShapeType="1"/>
            </p:cNvSpPr>
            <p:nvPr/>
          </p:nvSpPr>
          <p:spPr bwMode="auto">
            <a:xfrm flipV="1">
              <a:off x="1008" y="1253"/>
              <a:ext cx="1044" cy="895"/>
            </a:xfrm>
            <a:prstGeom prst="line">
              <a:avLst/>
            </a:prstGeom>
            <a:noFill/>
            <a:ln w="25400">
              <a:solidFill>
                <a:srgbClr val="000000"/>
              </a:solidFill>
              <a:round/>
              <a:headEnd/>
              <a:tailEnd/>
            </a:ln>
            <a:effectLst/>
          </p:spPr>
          <p:txBody>
            <a:bodyPr wrap="none" anchor="ctr"/>
            <a:lstStyle/>
            <a:p>
              <a:endParaRPr lang="en-US"/>
            </a:p>
          </p:txBody>
        </p:sp>
        <p:sp>
          <p:nvSpPr>
            <p:cNvPr id="36" name="Line 132"/>
            <p:cNvSpPr>
              <a:spLocks noChangeShapeType="1"/>
            </p:cNvSpPr>
            <p:nvPr/>
          </p:nvSpPr>
          <p:spPr bwMode="auto">
            <a:xfrm>
              <a:off x="1020" y="2640"/>
              <a:ext cx="1104" cy="1104"/>
            </a:xfrm>
            <a:prstGeom prst="line">
              <a:avLst/>
            </a:prstGeom>
            <a:noFill/>
            <a:ln w="25400">
              <a:solidFill>
                <a:srgbClr val="000000"/>
              </a:solidFill>
              <a:round/>
              <a:headEnd/>
              <a:tailEnd/>
            </a:ln>
            <a:effectLst/>
          </p:spPr>
          <p:txBody>
            <a:bodyPr wrap="none" anchor="ctr"/>
            <a:lstStyle/>
            <a:p>
              <a:endParaRPr lang="en-US"/>
            </a:p>
          </p:txBody>
        </p:sp>
      </p:grpSp>
      <p:grpSp>
        <p:nvGrpSpPr>
          <p:cNvPr id="37" name="Group 138"/>
          <p:cNvGrpSpPr>
            <a:grpSpLocks/>
          </p:cNvGrpSpPr>
          <p:nvPr/>
        </p:nvGrpSpPr>
        <p:grpSpPr bwMode="auto">
          <a:xfrm>
            <a:off x="473075" y="4495800"/>
            <a:ext cx="2422525" cy="1847850"/>
            <a:chOff x="298" y="2832"/>
            <a:chExt cx="1526" cy="1164"/>
          </a:xfrm>
        </p:grpSpPr>
        <p:sp>
          <p:nvSpPr>
            <p:cNvPr id="38" name="Oval 100"/>
            <p:cNvSpPr>
              <a:spLocks noChangeArrowheads="1"/>
            </p:cNvSpPr>
            <p:nvPr/>
          </p:nvSpPr>
          <p:spPr bwMode="auto">
            <a:xfrm>
              <a:off x="298" y="3420"/>
              <a:ext cx="1526" cy="576"/>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Cancel</a:t>
              </a:r>
              <a:br>
                <a:rPr lang="en-US"/>
              </a:br>
              <a:r>
                <a:rPr lang="en-US"/>
                <a:t>Reservation</a:t>
              </a:r>
            </a:p>
          </p:txBody>
        </p:sp>
        <p:sp>
          <p:nvSpPr>
            <p:cNvPr id="39" name="Line 133"/>
            <p:cNvSpPr>
              <a:spLocks noChangeShapeType="1"/>
            </p:cNvSpPr>
            <p:nvPr/>
          </p:nvSpPr>
          <p:spPr bwMode="auto">
            <a:xfrm>
              <a:off x="624" y="2832"/>
              <a:ext cx="432" cy="576"/>
            </a:xfrm>
            <a:prstGeom prst="line">
              <a:avLst/>
            </a:prstGeom>
            <a:ln w="38100">
              <a:solidFill>
                <a:schemeClr val="tx1"/>
              </a:solidFill>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endParaRPr lang="en-US"/>
            </a:p>
          </p:txBody>
        </p:sp>
      </p:grpSp>
      <p:grpSp>
        <p:nvGrpSpPr>
          <p:cNvPr id="40" name="Group 137"/>
          <p:cNvGrpSpPr>
            <a:grpSpLocks/>
          </p:cNvGrpSpPr>
          <p:nvPr/>
        </p:nvGrpSpPr>
        <p:grpSpPr bwMode="auto">
          <a:xfrm>
            <a:off x="6188075" y="4495800"/>
            <a:ext cx="2422525" cy="1812925"/>
            <a:chOff x="3898" y="2832"/>
            <a:chExt cx="1526" cy="1142"/>
          </a:xfrm>
        </p:grpSpPr>
        <p:sp>
          <p:nvSpPr>
            <p:cNvPr id="41" name="Oval 105"/>
            <p:cNvSpPr>
              <a:spLocks noChangeArrowheads="1"/>
            </p:cNvSpPr>
            <p:nvPr/>
          </p:nvSpPr>
          <p:spPr bwMode="auto">
            <a:xfrm>
              <a:off x="3898" y="3420"/>
              <a:ext cx="1526" cy="554"/>
            </a:xfrm>
            <a:prstGeom prst="ellipse">
              <a:avLst/>
            </a:prstGeom>
            <a:ln w="38100">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a:t>Register </a:t>
              </a:r>
              <a:br>
                <a:rPr lang="en-US"/>
              </a:br>
              <a:r>
                <a:rPr lang="en-US"/>
                <a:t>as Member</a:t>
              </a:r>
            </a:p>
          </p:txBody>
        </p:sp>
        <p:sp>
          <p:nvSpPr>
            <p:cNvPr id="42" name="Line 134"/>
            <p:cNvSpPr>
              <a:spLocks noChangeShapeType="1"/>
            </p:cNvSpPr>
            <p:nvPr/>
          </p:nvSpPr>
          <p:spPr bwMode="auto">
            <a:xfrm flipH="1">
              <a:off x="4668" y="2832"/>
              <a:ext cx="432" cy="576"/>
            </a:xfrm>
            <a:prstGeom prst="line">
              <a:avLst/>
            </a:prstGeom>
            <a:noFill/>
            <a:ln w="38100">
              <a:solidFill>
                <a:srgbClr val="000000"/>
              </a:solidFill>
              <a:round/>
              <a:headEnd/>
              <a:tailEnd/>
            </a:ln>
            <a:effectLst/>
          </p:spPr>
          <p:txBody>
            <a:bodyPr wrap="none"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dissolv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right)">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up)">
                                      <p:cBhvr>
                                        <p:cTn id="4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P spid="21" grpId="0" animBg="1" autoUpdateAnimBg="0"/>
      <p:bldP spid="22" grpId="0" animBg="1" autoUpdateAnimBg="0"/>
      <p:bldP spid="23" grpId="0" animBg="1" autoUpdateAnimBg="0"/>
      <p:bldP spid="2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Specification 1/7</a:t>
            </a:r>
            <a:endParaRPr lang="en-US" sz="2800" dirty="0"/>
          </a:p>
        </p:txBody>
      </p:sp>
      <p:sp>
        <p:nvSpPr>
          <p:cNvPr id="3" name="Content Placeholder 2"/>
          <p:cNvSpPr>
            <a:spLocks noGrp="1"/>
          </p:cNvSpPr>
          <p:nvPr>
            <p:ph idx="1"/>
          </p:nvPr>
        </p:nvSpPr>
        <p:spPr/>
        <p:txBody>
          <a:bodyPr/>
          <a:lstStyle/>
          <a:p>
            <a:pPr>
              <a:spcBef>
                <a:spcPts val="752"/>
              </a:spcBef>
              <a:buSzPct val="80000"/>
            </a:pPr>
            <a:r>
              <a:rPr lang="en-US" dirty="0" smtClean="0"/>
              <a:t>Text description of use case functionality in the user language and terminology</a:t>
            </a:r>
          </a:p>
          <a:p>
            <a:pPr>
              <a:spcBef>
                <a:spcPts val="752"/>
              </a:spcBef>
              <a:buSzPct val="80000"/>
            </a:pPr>
            <a:r>
              <a:rPr lang="en-US" dirty="0" smtClean="0"/>
              <a:t>No specific UML format</a:t>
            </a:r>
          </a:p>
          <a:p>
            <a:pPr>
              <a:spcBef>
                <a:spcPts val="752"/>
              </a:spcBef>
              <a:buSzPct val="80000"/>
            </a:pPr>
            <a:r>
              <a:rPr lang="en-US" dirty="0" smtClean="0"/>
              <a:t>Describes </a:t>
            </a:r>
            <a:r>
              <a:rPr lang="en-US" u="sng" dirty="0" smtClean="0"/>
              <a:t>WHAT</a:t>
            </a:r>
            <a:r>
              <a:rPr lang="en-US" dirty="0" smtClean="0"/>
              <a:t> and not HOW</a:t>
            </a:r>
          </a:p>
          <a:p>
            <a:pPr>
              <a:spcBef>
                <a:spcPts val="752"/>
              </a:spcBef>
              <a:buSzPct val="80000"/>
            </a:pPr>
            <a:r>
              <a:rPr lang="en-US" dirty="0" smtClean="0"/>
              <a:t>Typically includes:</a:t>
            </a:r>
          </a:p>
          <a:p>
            <a:pPr marL="915988" lvl="1" indent="-396875"/>
            <a:r>
              <a:rPr lang="en-US" sz="2400" dirty="0" smtClean="0"/>
              <a:t>Objectives of the use case</a:t>
            </a:r>
          </a:p>
          <a:p>
            <a:pPr marL="915988" lvl="1" indent="-396875"/>
            <a:r>
              <a:rPr lang="en-US" sz="2400" dirty="0" smtClean="0"/>
              <a:t>How the use case is initiated</a:t>
            </a:r>
          </a:p>
          <a:p>
            <a:pPr marL="915988" lvl="1" indent="-396875"/>
            <a:r>
              <a:rPr lang="en-US" sz="2400" dirty="0" smtClean="0"/>
              <a:t>The flow of events (main flow, alternative flow)</a:t>
            </a:r>
          </a:p>
          <a:p>
            <a:pPr marL="915988" lvl="1" indent="-396875"/>
            <a:r>
              <a:rPr lang="en-US" sz="2400" dirty="0" smtClean="0"/>
              <a:t>How the use case finishes with a value to the actor</a:t>
            </a:r>
          </a:p>
          <a:p>
            <a:pPr marL="915988" lvl="1" indent="-396875">
              <a:buFont typeface="Monotype Sorts" pitchFamily="2" charset="2"/>
              <a:buNone/>
            </a:pPr>
            <a:r>
              <a:rPr lang="en-US" sz="2000" i="1" dirty="0" smtClean="0"/>
              <a:t>	and more...</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Specification 2/7</a:t>
            </a:r>
            <a:endParaRPr lang="en-US" sz="2800" dirty="0"/>
          </a:p>
        </p:txBody>
      </p:sp>
      <p:sp>
        <p:nvSpPr>
          <p:cNvPr id="3" name="Content Placeholder 2"/>
          <p:cNvSpPr>
            <a:spLocks noGrp="1"/>
          </p:cNvSpPr>
          <p:nvPr>
            <p:ph idx="1"/>
          </p:nvPr>
        </p:nvSpPr>
        <p:spPr/>
        <p:txBody>
          <a:bodyPr/>
          <a:lstStyle/>
          <a:p>
            <a:pPr marL="609600" indent="-609600"/>
            <a:r>
              <a:rPr lang="en-US" dirty="0" smtClean="0"/>
              <a:t>Use case description serves as a </a:t>
            </a:r>
            <a:r>
              <a:rPr lang="en-US" u="sng" dirty="0" smtClean="0"/>
              <a:t>‘bridge’</a:t>
            </a:r>
            <a:r>
              <a:rPr lang="en-US" dirty="0" smtClean="0"/>
              <a:t> between stakeholders of a system and the development team.</a:t>
            </a:r>
          </a:p>
        </p:txBody>
      </p:sp>
      <p:sp>
        <p:nvSpPr>
          <p:cNvPr id="4" name="Rectangle 4"/>
          <p:cNvSpPr>
            <a:spLocks noChangeArrowheads="1"/>
          </p:cNvSpPr>
          <p:nvPr/>
        </p:nvSpPr>
        <p:spPr bwMode="auto">
          <a:xfrm>
            <a:off x="861120" y="4224536"/>
            <a:ext cx="1676400" cy="10826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b="1">
                <a:solidFill>
                  <a:schemeClr val="bg1"/>
                </a:solidFill>
              </a:rPr>
              <a:t>Use Case </a:t>
            </a:r>
          </a:p>
          <a:p>
            <a:pPr algn="ctr"/>
            <a:r>
              <a:rPr lang="en-US" b="1">
                <a:solidFill>
                  <a:schemeClr val="bg1"/>
                </a:solidFill>
              </a:rPr>
              <a:t>Diagram</a:t>
            </a:r>
          </a:p>
        </p:txBody>
      </p:sp>
      <p:sp>
        <p:nvSpPr>
          <p:cNvPr id="5" name="Rectangle 5"/>
          <p:cNvSpPr>
            <a:spLocks noChangeArrowheads="1"/>
          </p:cNvSpPr>
          <p:nvPr/>
        </p:nvSpPr>
        <p:spPr bwMode="auto">
          <a:xfrm>
            <a:off x="6880920" y="4164211"/>
            <a:ext cx="1981200" cy="9906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a:solidFill>
                  <a:schemeClr val="bg1"/>
                </a:solidFill>
              </a:rPr>
              <a:t>Use Case</a:t>
            </a:r>
          </a:p>
          <a:p>
            <a:pPr algn="ctr"/>
            <a:r>
              <a:rPr lang="en-US" b="1">
                <a:solidFill>
                  <a:schemeClr val="bg1"/>
                </a:solidFill>
              </a:rPr>
              <a:t>Specification</a:t>
            </a:r>
          </a:p>
        </p:txBody>
      </p:sp>
      <p:pic>
        <p:nvPicPr>
          <p:cNvPr id="6" name="Picture 6" descr="MCPE02665_0000[1]"/>
          <p:cNvPicPr>
            <a:picLocks noChangeAspect="1" noChangeArrowheads="1"/>
          </p:cNvPicPr>
          <p:nvPr/>
        </p:nvPicPr>
        <p:blipFill>
          <a:blip r:embed="rId3" cstate="print"/>
          <a:srcRect/>
          <a:stretch>
            <a:fillRect/>
          </a:stretch>
        </p:blipFill>
        <p:spPr bwMode="auto">
          <a:xfrm>
            <a:off x="3680520" y="3189486"/>
            <a:ext cx="1946275" cy="1136826"/>
          </a:xfrm>
          <a:prstGeom prst="rect">
            <a:avLst/>
          </a:prstGeom>
          <a:noFill/>
        </p:spPr>
      </p:pic>
      <p:sp>
        <p:nvSpPr>
          <p:cNvPr id="7" name="AutoShape 8"/>
          <p:cNvSpPr>
            <a:spLocks noChangeArrowheads="1"/>
          </p:cNvSpPr>
          <p:nvPr/>
        </p:nvSpPr>
        <p:spPr bwMode="auto">
          <a:xfrm>
            <a:off x="2689920" y="4316611"/>
            <a:ext cx="4038600" cy="6858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en-US"/>
          </a:p>
        </p:txBody>
      </p:sp>
      <p:sp>
        <p:nvSpPr>
          <p:cNvPr id="8" name="Text Box 10"/>
          <p:cNvSpPr txBox="1">
            <a:spLocks noChangeArrowheads="1"/>
          </p:cNvSpPr>
          <p:nvPr/>
        </p:nvSpPr>
        <p:spPr bwMode="auto">
          <a:xfrm>
            <a:off x="251520" y="2852936"/>
            <a:ext cx="3230693" cy="1323439"/>
          </a:xfrm>
          <a:prstGeom prst="rect">
            <a:avLst/>
          </a:prstGeom>
          <a:noFill/>
          <a:ln w="9525">
            <a:noFill/>
            <a:miter lim="800000"/>
            <a:headEnd/>
            <a:tailEnd/>
          </a:ln>
          <a:effectLst/>
        </p:spPr>
        <p:txBody>
          <a:bodyPr wrap="none">
            <a:spAutoFit/>
          </a:bodyPr>
          <a:lstStyle/>
          <a:p>
            <a:r>
              <a:rPr lang="en-US" sz="2000" b="1" dirty="0">
                <a:latin typeface="+mn-lt"/>
              </a:rPr>
              <a:t>Systems analyst produce use</a:t>
            </a:r>
          </a:p>
          <a:p>
            <a:r>
              <a:rPr lang="en-US" sz="2000" b="1" dirty="0">
                <a:latin typeface="+mn-lt"/>
              </a:rPr>
              <a:t>case diagram &amp; use case </a:t>
            </a:r>
          </a:p>
          <a:p>
            <a:r>
              <a:rPr lang="en-US" sz="2000" b="1" dirty="0">
                <a:latin typeface="+mn-lt"/>
              </a:rPr>
              <a:t>specification in consultation </a:t>
            </a:r>
          </a:p>
          <a:p>
            <a:r>
              <a:rPr lang="en-US" sz="2000" b="1" dirty="0">
                <a:latin typeface="+mn-lt"/>
              </a:rPr>
              <a:t>with end users</a:t>
            </a:r>
          </a:p>
        </p:txBody>
      </p:sp>
      <p:sp>
        <p:nvSpPr>
          <p:cNvPr id="9" name="AutoShape 12"/>
          <p:cNvSpPr>
            <a:spLocks noChangeArrowheads="1"/>
          </p:cNvSpPr>
          <p:nvPr/>
        </p:nvSpPr>
        <p:spPr bwMode="auto">
          <a:xfrm rot="5400000">
            <a:off x="7566719" y="5231010"/>
            <a:ext cx="533402"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Specification 3/7</a:t>
            </a:r>
            <a:endParaRPr lang="en-US" sz="2800" dirty="0"/>
          </a:p>
        </p:txBody>
      </p:sp>
      <p:sp>
        <p:nvSpPr>
          <p:cNvPr id="3" name="Content Placeholder 2"/>
          <p:cNvSpPr>
            <a:spLocks noGrp="1"/>
          </p:cNvSpPr>
          <p:nvPr>
            <p:ph idx="1"/>
          </p:nvPr>
        </p:nvSpPr>
        <p:spPr/>
        <p:txBody>
          <a:bodyPr/>
          <a:lstStyle/>
          <a:p>
            <a:pPr>
              <a:spcBef>
                <a:spcPts val="752"/>
              </a:spcBef>
              <a:buSzPct val="80000"/>
            </a:pPr>
            <a:r>
              <a:rPr lang="en-US" dirty="0" smtClean="0"/>
              <a:t>Flow of events</a:t>
            </a:r>
          </a:p>
          <a:p>
            <a:pPr lvl="1">
              <a:spcBef>
                <a:spcPts val="752"/>
              </a:spcBef>
              <a:buSzPct val="80000"/>
            </a:pPr>
            <a:r>
              <a:rPr lang="en-US" dirty="0" smtClean="0"/>
              <a:t>Use Case is an abstraction of behavior (set of sequences)</a:t>
            </a:r>
          </a:p>
          <a:p>
            <a:pPr lvl="1">
              <a:spcBef>
                <a:spcPts val="752"/>
              </a:spcBef>
              <a:buSzPct val="80000"/>
            </a:pPr>
            <a:r>
              <a:rPr lang="en-US" dirty="0" smtClean="0"/>
              <a:t>The behavior of the Use Case can be described by a “flow of events” - which spells out in detail what exactly the Use Case does</a:t>
            </a:r>
          </a:p>
          <a:p>
            <a:pPr marL="1316038" lvl="2" indent="-396875">
              <a:spcBef>
                <a:spcPct val="30000"/>
              </a:spcBef>
            </a:pPr>
            <a:r>
              <a:rPr lang="en-US" sz="2000" dirty="0" smtClean="0"/>
              <a:t>main flow: what happens and in what order when all is well</a:t>
            </a:r>
          </a:p>
          <a:p>
            <a:pPr marL="1316038" lvl="2" indent="-396875">
              <a:spcBef>
                <a:spcPct val="30000"/>
              </a:spcBef>
            </a:pPr>
            <a:r>
              <a:rPr lang="en-US" sz="2000" dirty="0" smtClean="0"/>
              <a:t>alternate flow(s): what happens and in what order when something goes wrong</a:t>
            </a:r>
          </a:p>
          <a:p>
            <a:pPr marL="1316038" lvl="2" indent="-396875">
              <a:spcBef>
                <a:spcPct val="30000"/>
              </a:spcBef>
            </a:pPr>
            <a:r>
              <a:rPr lang="en-US" sz="2000" dirty="0" smtClean="0"/>
              <a:t>exception flow: things don’t always go as planned. An exception is an error condition that is important enough to the application to capture</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Specification 4/7</a:t>
            </a:r>
            <a:endParaRPr lang="en-US" sz="2800" dirty="0"/>
          </a:p>
        </p:txBody>
      </p:sp>
      <p:sp>
        <p:nvSpPr>
          <p:cNvPr id="3" name="Content Placeholder 2"/>
          <p:cNvSpPr>
            <a:spLocks noGrp="1"/>
          </p:cNvSpPr>
          <p:nvPr>
            <p:ph idx="1"/>
          </p:nvPr>
        </p:nvSpPr>
        <p:spPr/>
        <p:txBody>
          <a:bodyPr/>
          <a:lstStyle/>
          <a:p>
            <a:endParaRPr lang="en-US"/>
          </a:p>
        </p:txBody>
      </p:sp>
      <p:graphicFrame>
        <p:nvGraphicFramePr>
          <p:cNvPr id="4" name="Content Placeholder 5"/>
          <p:cNvGraphicFramePr>
            <a:graphicFrameLocks/>
          </p:cNvGraphicFramePr>
          <p:nvPr/>
        </p:nvGraphicFramePr>
        <p:xfrm>
          <a:off x="457200" y="1428736"/>
          <a:ext cx="8458200" cy="476250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133600"/>
                <a:gridCol w="6324600"/>
              </a:tblGrid>
              <a:tr h="419100">
                <a:tc>
                  <a:txBody>
                    <a:bodyPr/>
                    <a:lstStyle/>
                    <a:p>
                      <a:pPr algn="r"/>
                      <a:r>
                        <a:rPr lang="en-US" sz="2000" b="1" dirty="0" smtClean="0"/>
                        <a:t>Key components</a:t>
                      </a:r>
                      <a:endParaRPr lang="en-US" sz="2000" b="1" dirty="0"/>
                    </a:p>
                  </a:txBody>
                  <a:tcPr/>
                </a:tc>
                <a:tc>
                  <a:txBody>
                    <a:bodyPr/>
                    <a:lstStyle/>
                    <a:p>
                      <a:r>
                        <a:rPr lang="en-US" sz="2000" b="1" dirty="0" smtClean="0"/>
                        <a:t>Explanation</a:t>
                      </a:r>
                      <a:endParaRPr lang="en-US" sz="2000" b="1" dirty="0"/>
                    </a:p>
                  </a:txBody>
                  <a:tcPr/>
                </a:tc>
              </a:tr>
              <a:tr h="419100">
                <a:tc>
                  <a:txBody>
                    <a:bodyPr/>
                    <a:lstStyle/>
                    <a:p>
                      <a:pPr algn="r"/>
                      <a:r>
                        <a:rPr lang="en-US" sz="2000" b="1" dirty="0" smtClean="0"/>
                        <a:t>Name</a:t>
                      </a:r>
                      <a:endParaRPr lang="en-US" sz="2000" b="1" dirty="0"/>
                    </a:p>
                  </a:txBody>
                  <a:tcPr/>
                </a:tc>
                <a:tc>
                  <a:txBody>
                    <a:bodyPr/>
                    <a:lstStyle/>
                    <a:p>
                      <a:r>
                        <a:rPr lang="en-US" sz="2000" i="1" dirty="0" smtClean="0"/>
                        <a:t>Clear, unique name of the use case (verb,</a:t>
                      </a:r>
                      <a:r>
                        <a:rPr lang="en-US" sz="2000" i="1" baseline="0" dirty="0" smtClean="0"/>
                        <a:t> goal-driven)</a:t>
                      </a:r>
                      <a:endParaRPr lang="en-US" sz="2000" i="1" dirty="0"/>
                    </a:p>
                  </a:txBody>
                  <a:tcPr/>
                </a:tc>
              </a:tr>
              <a:tr h="419100">
                <a:tc>
                  <a:txBody>
                    <a:bodyPr/>
                    <a:lstStyle/>
                    <a:p>
                      <a:pPr algn="r"/>
                      <a:r>
                        <a:rPr lang="en-US" sz="2000" b="1" dirty="0" smtClean="0"/>
                        <a:t>Actors</a:t>
                      </a:r>
                      <a:endParaRPr lang="en-US" sz="2000" b="1" dirty="0"/>
                    </a:p>
                  </a:txBody>
                  <a:tcPr/>
                </a:tc>
                <a:tc>
                  <a:txBody>
                    <a:bodyPr/>
                    <a:lstStyle/>
                    <a:p>
                      <a:r>
                        <a:rPr lang="en-US" sz="2000" i="1" dirty="0" smtClean="0"/>
                        <a:t>Someone or something that </a:t>
                      </a:r>
                      <a:r>
                        <a:rPr lang="en-US" sz="2000" i="1" u="sng" dirty="0" smtClean="0"/>
                        <a:t>interacts</a:t>
                      </a:r>
                      <a:r>
                        <a:rPr lang="en-US" sz="2000" i="1" baseline="0" dirty="0" smtClean="0"/>
                        <a:t> with the use case</a:t>
                      </a:r>
                      <a:endParaRPr lang="en-US" sz="2000" i="1" dirty="0"/>
                    </a:p>
                  </a:txBody>
                  <a:tcPr/>
                </a:tc>
              </a:tr>
              <a:tr h="419100">
                <a:tc>
                  <a:txBody>
                    <a:bodyPr/>
                    <a:lstStyle/>
                    <a:p>
                      <a:pPr algn="r"/>
                      <a:r>
                        <a:rPr lang="en-US" sz="2000" b="1" dirty="0" smtClean="0"/>
                        <a:t>Description</a:t>
                      </a:r>
                      <a:endParaRPr lang="en-US" sz="2000" b="1" dirty="0"/>
                    </a:p>
                  </a:txBody>
                  <a:tcPr/>
                </a:tc>
                <a:tc>
                  <a:txBody>
                    <a:bodyPr/>
                    <a:lstStyle/>
                    <a:p>
                      <a:r>
                        <a:rPr lang="en-US" sz="2000" i="1" dirty="0" smtClean="0"/>
                        <a:t>Brief</a:t>
                      </a:r>
                      <a:r>
                        <a:rPr lang="en-US" sz="2000" i="1" baseline="0" dirty="0" smtClean="0"/>
                        <a:t> </a:t>
                      </a:r>
                      <a:r>
                        <a:rPr lang="en-US" sz="2000" i="1" u="sng" baseline="0" dirty="0" smtClean="0"/>
                        <a:t>overview</a:t>
                      </a:r>
                      <a:r>
                        <a:rPr lang="en-US" sz="2000" i="1" baseline="0" dirty="0" smtClean="0"/>
                        <a:t> of the use case, describing the main idea</a:t>
                      </a:r>
                      <a:endParaRPr lang="en-US" sz="2000" i="1" dirty="0"/>
                    </a:p>
                  </a:txBody>
                  <a:tcPr/>
                </a:tc>
              </a:tr>
              <a:tr h="419100">
                <a:tc>
                  <a:txBody>
                    <a:bodyPr/>
                    <a:lstStyle/>
                    <a:p>
                      <a:pPr algn="r"/>
                      <a:r>
                        <a:rPr lang="en-US" sz="2000" b="1" dirty="0" smtClean="0"/>
                        <a:t>Goal</a:t>
                      </a:r>
                      <a:endParaRPr lang="en-US" sz="2000" b="1" dirty="0"/>
                    </a:p>
                  </a:txBody>
                  <a:tcPr/>
                </a:tc>
                <a:tc>
                  <a:txBody>
                    <a:bodyPr/>
                    <a:lstStyle/>
                    <a:p>
                      <a:r>
                        <a:rPr lang="en-US" sz="2000" i="1" dirty="0" smtClean="0"/>
                        <a:t>What the</a:t>
                      </a:r>
                      <a:r>
                        <a:rPr lang="en-US" sz="2000" i="1" baseline="0" dirty="0" smtClean="0"/>
                        <a:t> actors </a:t>
                      </a:r>
                      <a:r>
                        <a:rPr lang="en-US" sz="2000" i="1" u="sng" baseline="0" dirty="0" smtClean="0"/>
                        <a:t>achieve</a:t>
                      </a:r>
                      <a:r>
                        <a:rPr lang="en-US" sz="2000" i="1" baseline="0" dirty="0" smtClean="0"/>
                        <a:t> with this use case</a:t>
                      </a:r>
                      <a:endParaRPr lang="en-US" sz="2000" i="1" dirty="0"/>
                    </a:p>
                  </a:txBody>
                  <a:tcPr/>
                </a:tc>
              </a:tr>
              <a:tr h="419100">
                <a:tc>
                  <a:txBody>
                    <a:bodyPr/>
                    <a:lstStyle/>
                    <a:p>
                      <a:pPr algn="r"/>
                      <a:r>
                        <a:rPr lang="en-US" sz="2000" b="1" dirty="0" smtClean="0"/>
                        <a:t>Pre-condition</a:t>
                      </a:r>
                      <a:endParaRPr lang="en-US" sz="2000" b="1" dirty="0"/>
                    </a:p>
                  </a:txBody>
                  <a:tcPr/>
                </a:tc>
                <a:tc>
                  <a:txBody>
                    <a:bodyPr/>
                    <a:lstStyle/>
                    <a:p>
                      <a:r>
                        <a:rPr lang="en-US" sz="2000" i="1" kern="1200" dirty="0" smtClean="0">
                          <a:solidFill>
                            <a:schemeClr val="dk1"/>
                          </a:solidFill>
                          <a:latin typeface="+mn-lt"/>
                          <a:ea typeface="+mn-ea"/>
                          <a:cs typeface="+mn-cs"/>
                        </a:rPr>
                        <a:t>State(s) the system can be in </a:t>
                      </a:r>
                      <a:r>
                        <a:rPr lang="en-US" sz="2000" i="1" u="sng" kern="1200" dirty="0" smtClean="0">
                          <a:solidFill>
                            <a:schemeClr val="dk1"/>
                          </a:solidFill>
                          <a:latin typeface="+mn-lt"/>
                          <a:ea typeface="+mn-ea"/>
                          <a:cs typeface="+mn-cs"/>
                        </a:rPr>
                        <a:t>before</a:t>
                      </a:r>
                      <a:r>
                        <a:rPr lang="en-US" sz="2000" i="1" kern="1200" dirty="0" smtClean="0">
                          <a:solidFill>
                            <a:schemeClr val="dk1"/>
                          </a:solidFill>
                          <a:latin typeface="+mn-lt"/>
                          <a:ea typeface="+mn-ea"/>
                          <a:cs typeface="+mn-cs"/>
                        </a:rPr>
                        <a:t> the use case starts</a:t>
                      </a:r>
                      <a:endParaRPr lang="en-US" sz="2000" dirty="0"/>
                    </a:p>
                  </a:txBody>
                  <a:tcPr/>
                </a:tc>
              </a:tr>
              <a:tr h="419100">
                <a:tc>
                  <a:txBody>
                    <a:bodyPr/>
                    <a:lstStyle/>
                    <a:p>
                      <a:pPr algn="r"/>
                      <a:r>
                        <a:rPr lang="en-US" sz="2000" b="1" dirty="0" smtClean="0"/>
                        <a:t>Trigger</a:t>
                      </a:r>
                      <a:endParaRPr lang="en-US" sz="2000" b="1" dirty="0"/>
                    </a:p>
                  </a:txBody>
                  <a:tcPr/>
                </a:tc>
                <a:tc>
                  <a:txBody>
                    <a:bodyPr/>
                    <a:lstStyle/>
                    <a:p>
                      <a:r>
                        <a:rPr lang="en-US" sz="2000" i="1" dirty="0" smtClean="0"/>
                        <a:t>Event that causes the use case to be </a:t>
                      </a:r>
                      <a:r>
                        <a:rPr lang="en-US" sz="2000" i="1" u="sng" dirty="0" smtClean="0"/>
                        <a:t>initiated</a:t>
                      </a:r>
                      <a:endParaRPr lang="en-US" sz="2000" i="1" u="sng" dirty="0"/>
                    </a:p>
                  </a:txBody>
                  <a:tcPr/>
                </a:tc>
              </a:tr>
              <a:tr h="419100">
                <a:tc>
                  <a:txBody>
                    <a:bodyPr/>
                    <a:lstStyle/>
                    <a:p>
                      <a:pPr algn="r"/>
                      <a:r>
                        <a:rPr lang="en-US" sz="2000" b="1" dirty="0" smtClean="0"/>
                        <a:t>Post-condition</a:t>
                      </a:r>
                      <a:endParaRPr lang="en-US" sz="2000" b="1" dirty="0"/>
                    </a:p>
                  </a:txBody>
                  <a:tcPr/>
                </a:tc>
                <a:tc>
                  <a:txBody>
                    <a:bodyPr/>
                    <a:lstStyle/>
                    <a:p>
                      <a:r>
                        <a:rPr lang="en-US" sz="2000" i="1" kern="1200" dirty="0" smtClean="0">
                          <a:solidFill>
                            <a:schemeClr val="dk1"/>
                          </a:solidFill>
                          <a:latin typeface="+mn-lt"/>
                          <a:ea typeface="+mn-ea"/>
                          <a:cs typeface="+mn-cs"/>
                        </a:rPr>
                        <a:t>State(s) the system can be in </a:t>
                      </a:r>
                      <a:r>
                        <a:rPr lang="en-US" sz="2000" i="1" u="sng" kern="1200" dirty="0" smtClean="0">
                          <a:solidFill>
                            <a:schemeClr val="dk1"/>
                          </a:solidFill>
                          <a:latin typeface="+mn-lt"/>
                          <a:ea typeface="+mn-ea"/>
                          <a:cs typeface="+mn-cs"/>
                        </a:rPr>
                        <a:t>after </a:t>
                      </a:r>
                      <a:r>
                        <a:rPr lang="en-US" sz="2000" i="1" kern="1200" dirty="0" smtClean="0">
                          <a:solidFill>
                            <a:schemeClr val="dk1"/>
                          </a:solidFill>
                          <a:latin typeface="+mn-lt"/>
                          <a:ea typeface="+mn-ea"/>
                          <a:cs typeface="+mn-cs"/>
                        </a:rPr>
                        <a:t>the use case finishes</a:t>
                      </a:r>
                      <a:endParaRPr lang="en-US" sz="2000" dirty="0"/>
                    </a:p>
                  </a:txBody>
                  <a:tcPr/>
                </a:tc>
              </a:tr>
            </a:tbl>
          </a:graphicData>
        </a:graphic>
      </p:graphicFrame>
      <p:sp>
        <p:nvSpPr>
          <p:cNvPr id="5" name="Rectangle 4"/>
          <p:cNvSpPr/>
          <p:nvPr/>
        </p:nvSpPr>
        <p:spPr>
          <a:xfrm>
            <a:off x="533400" y="2124561"/>
            <a:ext cx="8321040" cy="375745"/>
          </a:xfrm>
          <a:prstGeom prst="rect">
            <a:avLst/>
          </a:prstGeom>
          <a:noFill/>
          <a:ln w="444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94444E-6 -3.7037E-7 L 1.94444E-6 0.05787 " pathEditMode="relative" rAng="0" ptsTypes="AA">
                                      <p:cBhvr>
                                        <p:cTn id="11" dur="1000" fill="hold"/>
                                        <p:tgtEl>
                                          <p:spTgt spid="5"/>
                                        </p:tgtEl>
                                        <p:attrNameLst>
                                          <p:attrName>ppt_x</p:attrName>
                                          <p:attrName>ppt_y</p:attrName>
                                        </p:attrNameLst>
                                      </p:cBhvr>
                                      <p:rCtr x="0" y="29"/>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1.94444E-6 0.05787 L 1.94444E-6 0.12361 " pathEditMode="relative" rAng="0" ptsTypes="AA">
                                      <p:cBhvr>
                                        <p:cTn id="15" dur="1000" fill="hold"/>
                                        <p:tgtEl>
                                          <p:spTgt spid="5"/>
                                        </p:tgtEl>
                                        <p:attrNameLst>
                                          <p:attrName>ppt_x</p:attrName>
                                          <p:attrName>ppt_y</p:attrName>
                                        </p:attrNameLst>
                                      </p:cBhvr>
                                      <p:rCtr x="0" y="33"/>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3" nodeType="clickEffect">
                                  <p:stCondLst>
                                    <p:cond delay="0"/>
                                  </p:stCondLst>
                                  <p:childTnLst>
                                    <p:animMotion origin="layout" path="M 1.94444E-6 0.12361 L 1.94444E-6 0.18542 " pathEditMode="relative" rAng="0" ptsTypes="AA">
                                      <p:cBhvr>
                                        <p:cTn id="19" dur="1000" fill="hold"/>
                                        <p:tgtEl>
                                          <p:spTgt spid="5"/>
                                        </p:tgtEl>
                                        <p:attrNameLst>
                                          <p:attrName>ppt_x</p:attrName>
                                          <p:attrName>ppt_y</p:attrName>
                                        </p:attrNameLst>
                                      </p:cBhvr>
                                      <p:rCtr x="0" y="31"/>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4" nodeType="clickEffect">
                                  <p:stCondLst>
                                    <p:cond delay="0"/>
                                  </p:stCondLst>
                                  <p:childTnLst>
                                    <p:animMotion origin="layout" path="M 3.33333E-6 0.18542 L 3.33333E-6 0.24745 " pathEditMode="relative" rAng="0" ptsTypes="AA">
                                      <p:cBhvr>
                                        <p:cTn id="23" dur="1000" fill="hold"/>
                                        <p:tgtEl>
                                          <p:spTgt spid="5"/>
                                        </p:tgtEl>
                                        <p:attrNameLst>
                                          <p:attrName>ppt_x</p:attrName>
                                          <p:attrName>ppt_y</p:attrName>
                                        </p:attrNameLst>
                                      </p:cBhvr>
                                      <p:rCtr x="0" y="31"/>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5" nodeType="clickEffect">
                                  <p:stCondLst>
                                    <p:cond delay="0"/>
                                  </p:stCondLst>
                                  <p:childTnLst>
                                    <p:animMotion origin="layout" path="M 1.94444E-6 0.24746 L 1.94444E-6 0.31111 " pathEditMode="relative" rAng="0" ptsTypes="AA">
                                      <p:cBhvr>
                                        <p:cTn id="27" dur="1000" fill="hold"/>
                                        <p:tgtEl>
                                          <p:spTgt spid="5"/>
                                        </p:tgtEl>
                                        <p:attrNameLst>
                                          <p:attrName>ppt_x</p:attrName>
                                          <p:attrName>ppt_y</p:attrName>
                                        </p:attrNameLst>
                                      </p:cBhvr>
                                      <p:rCtr x="0" y="32"/>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6" nodeType="clickEffect">
                                  <p:stCondLst>
                                    <p:cond delay="0"/>
                                  </p:stCondLst>
                                  <p:childTnLst>
                                    <p:animMotion origin="layout" path="M 1.94444E-6 0.31111 L 1.94444E-6 0.36667 " pathEditMode="relative" rAng="0" ptsTypes="AA">
                                      <p:cBhvr>
                                        <p:cTn id="31" dur="1000" fill="hold"/>
                                        <p:tgtEl>
                                          <p:spTgt spid="5"/>
                                        </p:tgtEl>
                                        <p:attrNameLst>
                                          <p:attrName>ppt_x</p:attrName>
                                          <p:attrName>ppt_y</p:attrName>
                                        </p:attrNameLst>
                                      </p:cBhvr>
                                      <p:rCtr x="0" y="28"/>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1.94444E-6 0.36666 L 1.94444E-6 0.42546 " pathEditMode="relative" rAng="0" ptsTypes="AA">
                                      <p:cBhvr>
                                        <p:cTn id="35" dur="1000" fill="hold"/>
                                        <p:tgtEl>
                                          <p:spTgt spid="5"/>
                                        </p:tgtEl>
                                        <p:attrNameLst>
                                          <p:attrName>ppt_x</p:attrName>
                                          <p:attrName>ppt_y</p:attrName>
                                        </p:attrNameLst>
                                      </p:cBhvr>
                                      <p:rCtr x="0" y="29"/>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8" nodeType="clickEffect">
                                  <p:stCondLst>
                                    <p:cond delay="0"/>
                                  </p:stCondLst>
                                  <p:childTnLst>
                                    <p:animMotion origin="layout" path="M 1.94444E-6 0.42547 L 1.94444E-6 0.48311 " pathEditMode="relative" rAng="0" ptsTypes="AA">
                                      <p:cBhvr>
                                        <p:cTn id="39" dur="1000" fill="hold"/>
                                        <p:tgtEl>
                                          <p:spTgt spid="5"/>
                                        </p:tgtEl>
                                        <p:attrNameLst>
                                          <p:attrName>ppt_x</p:attrName>
                                          <p:attrName>ppt_y</p:attrName>
                                        </p:attrNameLst>
                                      </p:cBhvr>
                                      <p:rCtr x="0" y="29"/>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9" nodeType="clickEffect">
                                  <p:stCondLst>
                                    <p:cond delay="0"/>
                                  </p:stCondLst>
                                  <p:childTnLst>
                                    <p:animMotion origin="layout" path="M 1.94444E-6 0.48311 L 1.94444E-6 0.54514 " pathEditMode="relative" rAng="0" ptsTypes="AA">
                                      <p:cBhvr>
                                        <p:cTn id="43" dur="1000" fill="hold"/>
                                        <p:tgtEl>
                                          <p:spTgt spid="5"/>
                                        </p:tgtEl>
                                        <p:attrNameLst>
                                          <p:attrName>ppt_x</p:attrName>
                                          <p:attrName>ppt_y</p:attrName>
                                        </p:attrNameLst>
                                      </p:cBhvr>
                                      <p:rCtr x="0" y="31"/>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0" nodeType="clickEffect">
                                  <p:stCondLst>
                                    <p:cond delay="0"/>
                                  </p:stCondLst>
                                  <p:childTnLst>
                                    <p:animMotion origin="layout" path="M 1.94444E-6 0.54463 L 0.00087 0.61216 " pathEditMode="relative" rAng="0" ptsTypes="AA">
                                      <p:cBhvr>
                                        <p:cTn id="47" dur="1000" fill="hold"/>
                                        <p:tgtEl>
                                          <p:spTgt spid="5"/>
                                        </p:tgtEl>
                                        <p:attrNameLst>
                                          <p:attrName>ppt_x</p:attrName>
                                          <p:attrName>ppt_y</p:attrName>
                                        </p:attrNameLst>
                                      </p:cBhvr>
                                      <p:rCtr x="0" y="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latin typeface="Arial" charset="0"/>
                <a:cs typeface="Arial" charset="0"/>
              </a:rPr>
              <a:t>Requirement Definition</a:t>
            </a:r>
            <a:endParaRPr lang="en-US" dirty="0" smtClean="0">
              <a:latin typeface="Arial" charset="0"/>
              <a:cs typeface="Arial" charset="0"/>
            </a:endParaRPr>
          </a:p>
        </p:txBody>
      </p:sp>
      <p:sp>
        <p:nvSpPr>
          <p:cNvPr id="17411" name="Content Placeholder 2"/>
          <p:cNvSpPr>
            <a:spLocks noGrp="1"/>
          </p:cNvSpPr>
          <p:nvPr>
            <p:ph idx="1"/>
          </p:nvPr>
        </p:nvSpPr>
        <p:spPr/>
        <p:txBody>
          <a:bodyPr/>
          <a:lstStyle/>
          <a:p>
            <a:r>
              <a:rPr lang="en-US" sz="2800" dirty="0" smtClean="0"/>
              <a:t>Purpose of requirement:</a:t>
            </a:r>
          </a:p>
          <a:p>
            <a:pPr lvl="1"/>
            <a:r>
              <a:rPr lang="en-GB" altLang="ja-JP" dirty="0" smtClean="0"/>
              <a:t>Requirements often serve as: </a:t>
            </a:r>
          </a:p>
          <a:p>
            <a:pPr lvl="2"/>
            <a:r>
              <a:rPr lang="en-GB" altLang="ja-JP" dirty="0" smtClean="0"/>
              <a:t>The basis for a bid for a contract - therefore must be </a:t>
            </a:r>
            <a:r>
              <a:rPr lang="en-GB" altLang="ja-JP" b="1" u="sng" dirty="0" smtClean="0"/>
              <a:t>high-level</a:t>
            </a:r>
            <a:r>
              <a:rPr lang="en-GB" altLang="ja-JP" dirty="0" smtClean="0"/>
              <a:t> to open for interpretation</a:t>
            </a:r>
          </a:p>
          <a:p>
            <a:pPr lvl="2"/>
            <a:r>
              <a:rPr lang="en-GB" altLang="ja-JP" dirty="0" smtClean="0"/>
              <a:t>The basis for the contract itself - therefore must be </a:t>
            </a:r>
            <a:r>
              <a:rPr lang="en-GB" altLang="ja-JP" b="1" u="sng" dirty="0" smtClean="0"/>
              <a:t>detailed</a:t>
            </a:r>
          </a:p>
          <a:p>
            <a:pPr lvl="1"/>
            <a:r>
              <a:rPr lang="en-GB" altLang="ja-JP" dirty="0" smtClean="0"/>
              <a:t>Thus, requirements can be </a:t>
            </a:r>
            <a:r>
              <a:rPr lang="en-GB" altLang="ja-JP" b="1" u="sng" dirty="0" smtClean="0"/>
              <a:t>high-level</a:t>
            </a:r>
            <a:r>
              <a:rPr lang="en-GB" altLang="ja-JP" dirty="0" smtClean="0"/>
              <a:t> or </a:t>
            </a:r>
            <a:r>
              <a:rPr lang="en-GB" altLang="ja-JP" b="1" u="sng" dirty="0" smtClean="0"/>
              <a:t>detailed</a:t>
            </a:r>
          </a:p>
          <a:p>
            <a:r>
              <a:rPr lang="en-US" sz="2800" dirty="0" smtClean="0"/>
              <a:t>What are not Requirements</a:t>
            </a:r>
          </a:p>
          <a:p>
            <a:pPr lvl="1"/>
            <a:r>
              <a:rPr lang="en-US" sz="2400" dirty="0" smtClean="0"/>
              <a:t>Design or implementation details (other than known constraints)</a:t>
            </a:r>
          </a:p>
          <a:p>
            <a:pPr lvl="1"/>
            <a:r>
              <a:rPr lang="en-US" sz="2400" dirty="0" smtClean="0"/>
              <a:t>Project planning information</a:t>
            </a:r>
          </a:p>
          <a:p>
            <a:pPr lvl="1"/>
            <a:r>
              <a:rPr lang="en-US" sz="2400" dirty="0" smtClean="0"/>
              <a:t>Testing information</a:t>
            </a:r>
          </a:p>
          <a:p>
            <a:endParaRPr lang="en-GB" altLang="ja-JP" sz="2800" u="sng" dirty="0" smtClean="0"/>
          </a:p>
          <a:p>
            <a:endParaRPr lang="en-US" sz="2800" dirty="0" smtClean="0"/>
          </a:p>
          <a:p>
            <a:pPr lvl="1"/>
            <a:endParaRPr lang="en-US" sz="2400" dirty="0" smtClean="0"/>
          </a:p>
          <a:p>
            <a:pPr lvl="1"/>
            <a:endParaRPr 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Specification 5/7</a:t>
            </a:r>
            <a:endParaRPr lang="en-US" sz="2800" dirty="0"/>
          </a:p>
        </p:txBody>
      </p:sp>
      <p:graphicFrame>
        <p:nvGraphicFramePr>
          <p:cNvPr id="4" name="Content Placeholder 5"/>
          <p:cNvGraphicFramePr>
            <a:graphicFrameLocks/>
          </p:cNvGraphicFramePr>
          <p:nvPr/>
        </p:nvGraphicFramePr>
        <p:xfrm>
          <a:off x="457200" y="1408750"/>
          <a:ext cx="8458200" cy="237744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133600"/>
                <a:gridCol w="6324600"/>
              </a:tblGrid>
              <a:tr h="419100">
                <a:tc>
                  <a:txBody>
                    <a:bodyPr/>
                    <a:lstStyle/>
                    <a:p>
                      <a:pPr algn="r"/>
                      <a:r>
                        <a:rPr lang="en-US" sz="2000" b="1" dirty="0" smtClean="0"/>
                        <a:t>Key components</a:t>
                      </a:r>
                      <a:endParaRPr lang="en-US" sz="2000" b="1" dirty="0"/>
                    </a:p>
                  </a:txBody>
                  <a:tcPr/>
                </a:tc>
                <a:tc>
                  <a:txBody>
                    <a:bodyPr/>
                    <a:lstStyle/>
                    <a:p>
                      <a:r>
                        <a:rPr lang="en-US" sz="2000" b="1" dirty="0" smtClean="0"/>
                        <a:t>Explanation</a:t>
                      </a:r>
                      <a:endParaRPr lang="en-US" sz="2000" b="1" dirty="0"/>
                    </a:p>
                  </a:txBody>
                  <a:tcPr/>
                </a:tc>
              </a:tr>
              <a:tr h="419100">
                <a:tc>
                  <a:txBody>
                    <a:bodyPr/>
                    <a:lstStyle/>
                    <a:p>
                      <a:pPr algn="r"/>
                      <a:r>
                        <a:rPr lang="en-US" sz="2000" b="1" dirty="0" smtClean="0"/>
                        <a:t>Normal</a:t>
                      </a:r>
                      <a:r>
                        <a:rPr lang="en-US" sz="2000" b="1" baseline="0" dirty="0" smtClean="0"/>
                        <a:t> flow</a:t>
                      </a:r>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dirty="0" smtClean="0"/>
                        <a:t>Typical</a:t>
                      </a:r>
                      <a:r>
                        <a:rPr lang="en-US" sz="2000" i="1" baseline="0" dirty="0" smtClean="0"/>
                        <a:t>  (</a:t>
                      </a:r>
                      <a:r>
                        <a:rPr lang="en-US" sz="2000" i="1" u="sng" baseline="0" dirty="0" smtClean="0"/>
                        <a:t>primary</a:t>
                      </a:r>
                      <a:r>
                        <a:rPr lang="en-US" sz="2000" i="1" baseline="0" dirty="0" smtClean="0"/>
                        <a:t>) p</a:t>
                      </a:r>
                      <a:r>
                        <a:rPr lang="en-US" sz="2000" i="1" dirty="0" smtClean="0"/>
                        <a:t>rocessing path</a:t>
                      </a:r>
                      <a:endParaRPr lang="en-US" sz="2000" i="1" dirty="0"/>
                    </a:p>
                  </a:txBody>
                  <a:tcPr/>
                </a:tc>
              </a:tr>
              <a:tr h="419100">
                <a:tc>
                  <a:txBody>
                    <a:bodyPr/>
                    <a:lstStyle/>
                    <a:p>
                      <a:pPr algn="r"/>
                      <a:r>
                        <a:rPr lang="en-US" sz="2000" b="1" dirty="0" smtClean="0"/>
                        <a:t>Alternative flow</a:t>
                      </a:r>
                      <a:endParaRPr lang="en-US" sz="2000" b="1" dirty="0"/>
                    </a:p>
                  </a:txBody>
                  <a:tcPr/>
                </a:tc>
                <a:tc>
                  <a:txBody>
                    <a:bodyPr/>
                    <a:lstStyle/>
                    <a:p>
                      <a:r>
                        <a:rPr lang="en-US" sz="2000" i="1" dirty="0" smtClean="0"/>
                        <a:t>Alternative </a:t>
                      </a:r>
                      <a:r>
                        <a:rPr lang="en-US" sz="2000" i="1" baseline="0" dirty="0" smtClean="0"/>
                        <a:t> (</a:t>
                      </a:r>
                      <a:r>
                        <a:rPr lang="en-US" sz="2000" i="1" u="sng" baseline="0" dirty="0" smtClean="0"/>
                        <a:t>secondary</a:t>
                      </a:r>
                      <a:r>
                        <a:rPr lang="en-US" sz="2000" i="1" baseline="0" dirty="0" smtClean="0"/>
                        <a:t>) </a:t>
                      </a:r>
                      <a:r>
                        <a:rPr lang="en-US" sz="2000" i="1" dirty="0" smtClean="0"/>
                        <a:t>processing path</a:t>
                      </a:r>
                      <a:endParaRPr lang="en-US" sz="2000" i="1" dirty="0"/>
                    </a:p>
                  </a:txBody>
                  <a:tcPr/>
                </a:tc>
              </a:tr>
              <a:tr h="419100">
                <a:tc>
                  <a:txBody>
                    <a:bodyPr/>
                    <a:lstStyle/>
                    <a:p>
                      <a:pPr algn="r"/>
                      <a:r>
                        <a:rPr lang="en-US" sz="2000" b="1" dirty="0" smtClean="0"/>
                        <a:t>Exception flow</a:t>
                      </a:r>
                      <a:endParaRPr lang="en-US" sz="2000" b="1" dirty="0"/>
                    </a:p>
                  </a:txBody>
                  <a:tcPr/>
                </a:tc>
                <a:tc>
                  <a:txBody>
                    <a:bodyPr/>
                    <a:lstStyle/>
                    <a:p>
                      <a:r>
                        <a:rPr lang="en-US" sz="2000" i="1" dirty="0" smtClean="0"/>
                        <a:t>When things go </a:t>
                      </a:r>
                      <a:r>
                        <a:rPr lang="en-US" sz="2000" i="1" u="sng" dirty="0" smtClean="0"/>
                        <a:t>wrong</a:t>
                      </a:r>
                      <a:r>
                        <a:rPr lang="en-US" sz="2000" i="1" dirty="0" smtClean="0"/>
                        <a:t> at the system level</a:t>
                      </a:r>
                      <a:endParaRPr lang="en-US" sz="2000" i="1" dirty="0"/>
                    </a:p>
                  </a:txBody>
                  <a:tcPr/>
                </a:tc>
              </a:tr>
              <a:tr h="419100">
                <a:tc>
                  <a:txBody>
                    <a:bodyPr/>
                    <a:lstStyle/>
                    <a:p>
                      <a:pPr algn="r"/>
                      <a:r>
                        <a:rPr lang="en-US" sz="2000" b="1" dirty="0" smtClean="0"/>
                        <a:t>Others</a:t>
                      </a:r>
                      <a:endParaRPr lang="en-US" sz="2000" b="1" dirty="0"/>
                    </a:p>
                  </a:txBody>
                  <a:tcPr/>
                </a:tc>
                <a:tc>
                  <a:txBody>
                    <a:bodyPr/>
                    <a:lstStyle/>
                    <a:p>
                      <a:r>
                        <a:rPr lang="en-US" sz="2000" dirty="0" smtClean="0"/>
                        <a:t>Business rules, Assumption, Notes, etc.</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Specification 6/7</a:t>
            </a:r>
            <a:endParaRPr lang="en-US" sz="2800" dirty="0"/>
          </a:p>
        </p:txBody>
      </p:sp>
      <p:sp>
        <p:nvSpPr>
          <p:cNvPr id="3" name="Content Placeholder 2"/>
          <p:cNvSpPr>
            <a:spLocks noGrp="1"/>
          </p:cNvSpPr>
          <p:nvPr>
            <p:ph idx="1"/>
          </p:nvPr>
        </p:nvSpPr>
        <p:spPr>
          <a:xfrm>
            <a:off x="457200" y="1142984"/>
            <a:ext cx="8229600" cy="4525963"/>
          </a:xfrm>
        </p:spPr>
        <p:txBody>
          <a:bodyPr/>
          <a:lstStyle/>
          <a:p>
            <a:r>
              <a:rPr lang="en-US" dirty="0" smtClean="0"/>
              <a:t>Example</a:t>
            </a:r>
            <a:endParaRPr lang="en-US" dirty="0"/>
          </a:p>
        </p:txBody>
      </p:sp>
      <p:graphicFrame>
        <p:nvGraphicFramePr>
          <p:cNvPr id="6" name="Content Placeholder 5"/>
          <p:cNvGraphicFramePr>
            <a:graphicFrameLocks/>
          </p:cNvGraphicFramePr>
          <p:nvPr/>
        </p:nvGraphicFramePr>
        <p:xfrm>
          <a:off x="611560" y="1643050"/>
          <a:ext cx="8208912" cy="4464494"/>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070717"/>
                <a:gridCol w="6138195"/>
              </a:tblGrid>
              <a:tr h="445639">
                <a:tc gridSpan="2">
                  <a:txBody>
                    <a:bodyPr/>
                    <a:lstStyle/>
                    <a:p>
                      <a:pPr algn="l"/>
                      <a:r>
                        <a:rPr lang="en-US" sz="2000" b="1" dirty="0" smtClean="0"/>
                        <a:t>Make a seat</a:t>
                      </a:r>
                      <a:r>
                        <a:rPr lang="en-US" sz="2000" b="1" baseline="0" dirty="0" smtClean="0"/>
                        <a:t> </a:t>
                      </a:r>
                      <a:r>
                        <a:rPr lang="en-US" sz="2000" b="1" dirty="0" smtClean="0"/>
                        <a:t>reservation</a:t>
                      </a:r>
                      <a:r>
                        <a:rPr lang="en-US" sz="2000" b="1" baseline="0" dirty="0" smtClean="0"/>
                        <a:t> use case</a:t>
                      </a:r>
                      <a:endParaRPr lang="en-US" sz="2000" b="1" dirty="0"/>
                    </a:p>
                  </a:txBody>
                  <a:tcPr/>
                </a:tc>
                <a:tc hMerge="1">
                  <a:txBody>
                    <a:bodyPr/>
                    <a:lstStyle/>
                    <a:p>
                      <a:endParaRPr lang="en-US" sz="2000" b="1" dirty="0"/>
                    </a:p>
                  </a:txBody>
                  <a:tcPr/>
                </a:tc>
              </a:tr>
              <a:tr h="445639">
                <a:tc>
                  <a:txBody>
                    <a:bodyPr/>
                    <a:lstStyle/>
                    <a:p>
                      <a:pPr algn="r"/>
                      <a:r>
                        <a:rPr lang="en-US" sz="2000" b="1" dirty="0" smtClean="0"/>
                        <a:t>Name</a:t>
                      </a:r>
                      <a:endParaRPr lang="en-US" sz="2000" b="1" dirty="0"/>
                    </a:p>
                  </a:txBody>
                  <a:tcPr/>
                </a:tc>
                <a:tc>
                  <a:txBody>
                    <a:bodyPr/>
                    <a:lstStyle/>
                    <a:p>
                      <a:r>
                        <a:rPr lang="en-US" sz="2000" i="1" dirty="0" smtClean="0"/>
                        <a:t>Make</a:t>
                      </a:r>
                      <a:r>
                        <a:rPr lang="en-US" sz="2000" i="1" baseline="0" dirty="0" smtClean="0"/>
                        <a:t> reservation</a:t>
                      </a:r>
                      <a:endParaRPr lang="en-US" sz="2000" i="1" dirty="0"/>
                    </a:p>
                  </a:txBody>
                  <a:tcPr/>
                </a:tc>
              </a:tr>
              <a:tr h="445639">
                <a:tc>
                  <a:txBody>
                    <a:bodyPr/>
                    <a:lstStyle/>
                    <a:p>
                      <a:pPr algn="r"/>
                      <a:r>
                        <a:rPr lang="en-US" sz="2000" b="1" dirty="0" smtClean="0"/>
                        <a:t>Actors</a:t>
                      </a:r>
                      <a:endParaRPr lang="en-US" sz="2000" b="1" dirty="0"/>
                    </a:p>
                  </a:txBody>
                  <a:tcPr/>
                </a:tc>
                <a:tc>
                  <a:txBody>
                    <a:bodyPr/>
                    <a:lstStyle/>
                    <a:p>
                      <a:r>
                        <a:rPr lang="en-US" sz="2000" i="1" dirty="0" smtClean="0"/>
                        <a:t>Passenger</a:t>
                      </a:r>
                      <a:endParaRPr lang="en-US" sz="2000" i="1" dirty="0"/>
                    </a:p>
                  </a:txBody>
                  <a:tcPr/>
                </a:tc>
              </a:tr>
              <a:tr h="745433">
                <a:tc>
                  <a:txBody>
                    <a:bodyPr/>
                    <a:lstStyle/>
                    <a:p>
                      <a:pPr algn="r"/>
                      <a:r>
                        <a:rPr lang="en-US" sz="2000" b="1" dirty="0" smtClean="0"/>
                        <a:t>Description</a:t>
                      </a:r>
                      <a:endParaRPr lang="en-US" sz="2000" b="1" dirty="0"/>
                    </a:p>
                  </a:txBody>
                  <a:tcPr/>
                </a:tc>
                <a:tc>
                  <a:txBody>
                    <a:bodyPr/>
                    <a:lstStyle/>
                    <a:p>
                      <a:r>
                        <a:rPr lang="en-US" sz="2000" i="1" dirty="0" smtClean="0"/>
                        <a:t>Allows a passenger to book</a:t>
                      </a:r>
                      <a:r>
                        <a:rPr lang="en-US" sz="2000" i="1" baseline="0" dirty="0" smtClean="0"/>
                        <a:t> a plane seat for a journey from the Website</a:t>
                      </a:r>
                      <a:endParaRPr lang="en-US" sz="2000" i="1" dirty="0"/>
                    </a:p>
                  </a:txBody>
                  <a:tcPr/>
                </a:tc>
              </a:tr>
              <a:tr h="445639">
                <a:tc>
                  <a:txBody>
                    <a:bodyPr/>
                    <a:lstStyle/>
                    <a:p>
                      <a:pPr algn="r"/>
                      <a:r>
                        <a:rPr lang="en-US" sz="2000" b="1" dirty="0" smtClean="0"/>
                        <a:t>Goal</a:t>
                      </a:r>
                      <a:endParaRPr lang="en-US" sz="2000" b="1" dirty="0"/>
                    </a:p>
                  </a:txBody>
                  <a:tcPr/>
                </a:tc>
                <a:tc>
                  <a:txBody>
                    <a:bodyPr/>
                    <a:lstStyle/>
                    <a:p>
                      <a:r>
                        <a:rPr lang="en-US" sz="2000" i="1" dirty="0" smtClean="0"/>
                        <a:t>Reserve a seat</a:t>
                      </a:r>
                      <a:endParaRPr lang="en-US" sz="2000" i="1" dirty="0"/>
                    </a:p>
                  </a:txBody>
                  <a:tcPr/>
                </a:tc>
              </a:tr>
              <a:tr h="445639">
                <a:tc>
                  <a:txBody>
                    <a:bodyPr/>
                    <a:lstStyle/>
                    <a:p>
                      <a:pPr algn="r"/>
                      <a:r>
                        <a:rPr lang="en-US" sz="2000" b="1" dirty="0" smtClean="0"/>
                        <a:t>Pre-condition</a:t>
                      </a:r>
                      <a:endParaRPr lang="en-US" sz="2000" b="1" dirty="0"/>
                    </a:p>
                  </a:txBody>
                  <a:tcPr/>
                </a:tc>
                <a:tc>
                  <a:txBody>
                    <a:bodyPr/>
                    <a:lstStyle/>
                    <a:p>
                      <a:r>
                        <a:rPr lang="en-US" sz="2000" i="1" dirty="0" smtClean="0"/>
                        <a:t>Main</a:t>
                      </a:r>
                      <a:r>
                        <a:rPr lang="en-US" sz="2000" i="1" baseline="0" dirty="0" smtClean="0"/>
                        <a:t> Webpage is displayed successfully</a:t>
                      </a:r>
                      <a:endParaRPr lang="en-US" sz="2000" i="1" dirty="0"/>
                    </a:p>
                  </a:txBody>
                  <a:tcPr/>
                </a:tc>
              </a:tr>
              <a:tr h="745433">
                <a:tc>
                  <a:txBody>
                    <a:bodyPr/>
                    <a:lstStyle/>
                    <a:p>
                      <a:pPr algn="r"/>
                      <a:r>
                        <a:rPr lang="en-US" sz="2000" b="1" dirty="0" smtClean="0"/>
                        <a:t>Trigger</a:t>
                      </a:r>
                      <a:endParaRPr lang="en-US" sz="2000" b="1" dirty="0"/>
                    </a:p>
                  </a:txBody>
                  <a:tcPr/>
                </a:tc>
                <a:tc>
                  <a:txBody>
                    <a:bodyPr/>
                    <a:lstStyle/>
                    <a:p>
                      <a:r>
                        <a:rPr lang="en-US" sz="2000" i="1" dirty="0" smtClean="0"/>
                        <a:t>User clicks on “Reserve</a:t>
                      </a:r>
                      <a:r>
                        <a:rPr lang="en-US" sz="2000" i="1" baseline="0" dirty="0" smtClean="0"/>
                        <a:t> seat” button on the main Webpage</a:t>
                      </a:r>
                      <a:endParaRPr lang="en-US" sz="2000" i="1" u="sng" dirty="0"/>
                    </a:p>
                  </a:txBody>
                  <a:tcPr/>
                </a:tc>
              </a:tr>
              <a:tr h="745433">
                <a:tc>
                  <a:txBody>
                    <a:bodyPr/>
                    <a:lstStyle/>
                    <a:p>
                      <a:pPr algn="r"/>
                      <a:r>
                        <a:rPr lang="en-US" sz="2000" b="1" dirty="0" smtClean="0"/>
                        <a:t>Post-condition</a:t>
                      </a:r>
                      <a:endParaRPr lang="en-US" sz="2000" b="1" dirty="0"/>
                    </a:p>
                  </a:txBody>
                  <a:tcPr/>
                </a:tc>
                <a:tc>
                  <a:txBody>
                    <a:bodyPr/>
                    <a:lstStyle/>
                    <a:p>
                      <a:pPr>
                        <a:buFont typeface="Arial" pitchFamily="34" charset="0"/>
                        <a:buChar char="•"/>
                      </a:pPr>
                      <a:r>
                        <a:rPr lang="en-US" sz="2000" i="1" kern="1200" dirty="0" smtClean="0">
                          <a:solidFill>
                            <a:schemeClr val="dk1"/>
                          </a:solidFill>
                          <a:latin typeface="+mn-lt"/>
                          <a:ea typeface="+mn-ea"/>
                          <a:cs typeface="+mn-cs"/>
                        </a:rPr>
                        <a:t> A seat</a:t>
                      </a:r>
                      <a:r>
                        <a:rPr lang="en-US" sz="2000" i="1" kern="1200" baseline="0" dirty="0" smtClean="0">
                          <a:solidFill>
                            <a:schemeClr val="dk1"/>
                          </a:solidFill>
                          <a:latin typeface="+mn-lt"/>
                          <a:ea typeface="+mn-ea"/>
                          <a:cs typeface="+mn-cs"/>
                        </a:rPr>
                        <a:t> is booked</a:t>
                      </a:r>
                    </a:p>
                    <a:p>
                      <a:pPr>
                        <a:buFont typeface="Arial" pitchFamily="34" charset="0"/>
                        <a:buChar char="•"/>
                      </a:pPr>
                      <a:r>
                        <a:rPr lang="en-US" sz="2000" i="1" kern="1200" baseline="0" dirty="0" smtClean="0">
                          <a:solidFill>
                            <a:schemeClr val="dk1"/>
                          </a:solidFill>
                          <a:latin typeface="+mn-lt"/>
                          <a:ea typeface="+mn-ea"/>
                          <a:cs typeface="+mn-cs"/>
                        </a:rPr>
                        <a:t> Number of available seats is reduced</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Specification 7/7</a:t>
            </a:r>
            <a:endParaRPr lang="en-US" sz="2800" dirty="0"/>
          </a:p>
        </p:txBody>
      </p:sp>
      <p:sp>
        <p:nvSpPr>
          <p:cNvPr id="3" name="Content Placeholder 2"/>
          <p:cNvSpPr>
            <a:spLocks noGrp="1"/>
          </p:cNvSpPr>
          <p:nvPr>
            <p:ph idx="1"/>
          </p:nvPr>
        </p:nvSpPr>
        <p:spPr>
          <a:xfrm>
            <a:off x="457200" y="1142984"/>
            <a:ext cx="8229600" cy="4906963"/>
          </a:xfrm>
        </p:spPr>
        <p:txBody>
          <a:bodyPr/>
          <a:lstStyle/>
          <a:p>
            <a:r>
              <a:rPr lang="en-US" dirty="0" smtClean="0"/>
              <a:t>Example</a:t>
            </a:r>
            <a:endParaRPr lang="en-US" dirty="0"/>
          </a:p>
        </p:txBody>
      </p:sp>
      <p:graphicFrame>
        <p:nvGraphicFramePr>
          <p:cNvPr id="4" name="Content Placeholder 5"/>
          <p:cNvGraphicFramePr>
            <a:graphicFrameLocks/>
          </p:cNvGraphicFramePr>
          <p:nvPr/>
        </p:nvGraphicFramePr>
        <p:xfrm>
          <a:off x="467544" y="1643050"/>
          <a:ext cx="8147248" cy="4704968"/>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018833"/>
                <a:gridCol w="6128415"/>
              </a:tblGrid>
              <a:tr h="468248">
                <a:tc gridSpan="2">
                  <a:txBody>
                    <a:bodyPr/>
                    <a:lstStyle/>
                    <a:p>
                      <a:pPr algn="l"/>
                      <a:r>
                        <a:rPr lang="en-US" sz="2000" b="1" dirty="0" smtClean="0"/>
                        <a:t>Make a seat</a:t>
                      </a:r>
                      <a:r>
                        <a:rPr lang="en-US" sz="2000" b="1" baseline="0" dirty="0" smtClean="0"/>
                        <a:t> </a:t>
                      </a:r>
                      <a:r>
                        <a:rPr lang="en-US" sz="2000" b="1" dirty="0" smtClean="0"/>
                        <a:t>reservation</a:t>
                      </a:r>
                      <a:r>
                        <a:rPr lang="en-US" sz="2000" b="1" baseline="0" dirty="0" smtClean="0"/>
                        <a:t> use case</a:t>
                      </a:r>
                      <a:endParaRPr lang="en-US" sz="2000" b="1" dirty="0"/>
                    </a:p>
                  </a:txBody>
                  <a:tcPr/>
                </a:tc>
                <a:tc hMerge="1">
                  <a:txBody>
                    <a:bodyPr/>
                    <a:lstStyle/>
                    <a:p>
                      <a:endParaRPr lang="en-US" sz="2000" b="1" dirty="0"/>
                    </a:p>
                  </a:txBody>
                  <a:tcPr/>
                </a:tc>
              </a:tr>
              <a:tr h="1841583">
                <a:tc>
                  <a:txBody>
                    <a:bodyPr/>
                    <a:lstStyle/>
                    <a:p>
                      <a:pPr algn="r"/>
                      <a:r>
                        <a:rPr lang="en-US" sz="2000" b="1" dirty="0" smtClean="0"/>
                        <a:t>Normal</a:t>
                      </a:r>
                      <a:r>
                        <a:rPr lang="en-US" sz="2000" b="1" baseline="0" dirty="0" smtClean="0"/>
                        <a:t> flow</a:t>
                      </a:r>
                      <a:endParaRPr lang="en-US" sz="2000" b="1" dirty="0"/>
                    </a:p>
                  </a:txBody>
                  <a:tcPr/>
                </a:tc>
                <a:tc>
                  <a:txBody>
                    <a:bodyPr/>
                    <a:lstStyle/>
                    <a:p>
                      <a:pPr marL="1830388" indent="-1830388">
                        <a:buFont typeface="Monotype Sorts" pitchFamily="2" charset="2"/>
                        <a:buNone/>
                        <a:tabLst>
                          <a:tab pos="2457450" algn="l"/>
                        </a:tabLst>
                      </a:pPr>
                      <a:r>
                        <a:rPr lang="en-US" sz="2000" i="1" dirty="0" smtClean="0"/>
                        <a:t>[Use</a:t>
                      </a:r>
                      <a:r>
                        <a:rPr lang="en-US" sz="2000" i="1" baseline="0" dirty="0" smtClean="0"/>
                        <a:t>r log in and reserve a seat successfully]</a:t>
                      </a:r>
                      <a:endParaRPr lang="en-US" sz="2000" i="1" dirty="0" smtClean="0"/>
                    </a:p>
                    <a:p>
                      <a:pPr marL="1830388" indent="-1830388">
                        <a:buFont typeface="Monotype Sorts" pitchFamily="2" charset="2"/>
                        <a:buNone/>
                        <a:tabLst>
                          <a:tab pos="2457450" algn="l"/>
                        </a:tabLst>
                      </a:pPr>
                      <a:r>
                        <a:rPr lang="en-US" sz="2000" dirty="0" smtClean="0"/>
                        <a:t>1. User logs in</a:t>
                      </a:r>
                    </a:p>
                    <a:p>
                      <a:pPr marL="1830388" indent="-1830388">
                        <a:buFont typeface="Monotype Sorts" pitchFamily="2" charset="2"/>
                        <a:buNone/>
                        <a:tabLst>
                          <a:tab pos="2457450" algn="l"/>
                        </a:tabLst>
                      </a:pPr>
                      <a:r>
                        <a:rPr lang="en-US" sz="2000" dirty="0" smtClean="0"/>
                        <a:t>2. User specifies a flight and travel</a:t>
                      </a:r>
                      <a:r>
                        <a:rPr lang="en-US" sz="2000" baseline="0" dirty="0" smtClean="0"/>
                        <a:t> </a:t>
                      </a:r>
                      <a:r>
                        <a:rPr lang="en-US" sz="2000" dirty="0" smtClean="0"/>
                        <a:t>details</a:t>
                      </a:r>
                    </a:p>
                    <a:p>
                      <a:pPr marL="1830388" indent="-1830388">
                        <a:buFont typeface="Monotype Sorts" pitchFamily="2" charset="2"/>
                        <a:buNone/>
                        <a:tabLst>
                          <a:tab pos="2457450" algn="l"/>
                        </a:tabLst>
                      </a:pPr>
                      <a:r>
                        <a:rPr lang="en-US" sz="2000" dirty="0" smtClean="0"/>
                        <a:t>3. User specifies passenger details</a:t>
                      </a:r>
                    </a:p>
                    <a:p>
                      <a:pPr marL="1830388" indent="-1830388">
                        <a:buFont typeface="Monotype Sorts" pitchFamily="2" charset="2"/>
                        <a:buNone/>
                        <a:tabLst>
                          <a:tab pos="2457450" algn="l"/>
                        </a:tabLst>
                      </a:pPr>
                      <a:r>
                        <a:rPr lang="en-US" sz="2000" dirty="0" smtClean="0"/>
                        <a:t>4. User specifies payment details</a:t>
                      </a:r>
                    </a:p>
                    <a:p>
                      <a:pPr marL="1830388" indent="-1830388">
                        <a:buFont typeface="Monotype Sorts" pitchFamily="2" charset="2"/>
                        <a:buNone/>
                        <a:tabLst>
                          <a:tab pos="2457450" algn="l"/>
                        </a:tabLst>
                      </a:pPr>
                      <a:r>
                        <a:rPr lang="en-US" sz="2000" dirty="0" smtClean="0"/>
                        <a:t>5. User confirms transaction</a:t>
                      </a:r>
                      <a:endParaRPr lang="en-US" sz="2000" dirty="0"/>
                    </a:p>
                  </a:txBody>
                  <a:tcPr/>
                </a:tc>
              </a:tr>
              <a:tr h="964639">
                <a:tc>
                  <a:txBody>
                    <a:bodyPr/>
                    <a:lstStyle/>
                    <a:p>
                      <a:pPr algn="r"/>
                      <a:r>
                        <a:rPr lang="en-US" sz="2000" b="1" dirty="0" smtClean="0"/>
                        <a:t>Alternative flow</a:t>
                      </a:r>
                      <a:endParaRPr lang="en-US" sz="2000" b="1" dirty="0"/>
                    </a:p>
                  </a:txBody>
                  <a:tcPr/>
                </a:tc>
                <a:tc>
                  <a:txBody>
                    <a:bodyPr/>
                    <a:lstStyle/>
                    <a:p>
                      <a:r>
                        <a:rPr lang="en-US" sz="2000" i="1" dirty="0" smtClean="0"/>
                        <a:t>[When no</a:t>
                      </a:r>
                      <a:r>
                        <a:rPr lang="en-US" sz="2000" i="1" baseline="0" dirty="0" smtClean="0"/>
                        <a:t> seat is available on the selected date]</a:t>
                      </a:r>
                    </a:p>
                    <a:p>
                      <a:pPr>
                        <a:buFont typeface="Arial" pitchFamily="34" charset="0"/>
                        <a:buChar char="•"/>
                      </a:pPr>
                      <a:r>
                        <a:rPr lang="en-US" sz="2000" i="1" baseline="0" dirty="0" smtClean="0"/>
                        <a:t> </a:t>
                      </a:r>
                      <a:r>
                        <a:rPr lang="en-US" sz="2000" i="0" baseline="0" dirty="0" smtClean="0"/>
                        <a:t>Show option to select another day</a:t>
                      </a:r>
                    </a:p>
                    <a:p>
                      <a:pPr>
                        <a:buFont typeface="Arial" pitchFamily="34" charset="0"/>
                        <a:buChar char="•"/>
                      </a:pPr>
                      <a:r>
                        <a:rPr lang="en-US" sz="2000" i="0" baseline="0" dirty="0" smtClean="0"/>
                        <a:t> Repeat steps in normal flow</a:t>
                      </a:r>
                      <a:endParaRPr lang="en-US" sz="2000" i="1" dirty="0"/>
                    </a:p>
                  </a:txBody>
                  <a:tcPr/>
                </a:tc>
              </a:tr>
              <a:tr h="1256953">
                <a:tc>
                  <a:txBody>
                    <a:bodyPr/>
                    <a:lstStyle/>
                    <a:p>
                      <a:pPr algn="r"/>
                      <a:r>
                        <a:rPr lang="en-US" sz="2000" b="1" dirty="0" smtClean="0"/>
                        <a:t>Exception flow</a:t>
                      </a:r>
                      <a:endParaRPr lang="en-US" sz="2000" b="1" dirty="0"/>
                    </a:p>
                  </a:txBody>
                  <a:tcPr/>
                </a:tc>
                <a:tc>
                  <a:txBody>
                    <a:bodyPr/>
                    <a:lstStyle/>
                    <a:p>
                      <a:r>
                        <a:rPr lang="en-US" sz="2000" i="1" dirty="0" smtClean="0"/>
                        <a:t>[When a payment is failed]</a:t>
                      </a:r>
                    </a:p>
                    <a:p>
                      <a:pPr>
                        <a:buFont typeface="Arial" pitchFamily="34" charset="0"/>
                        <a:buChar char="•"/>
                      </a:pPr>
                      <a:r>
                        <a:rPr lang="en-US" sz="2000" i="1" dirty="0" smtClean="0"/>
                        <a:t> </a:t>
                      </a:r>
                      <a:r>
                        <a:rPr lang="en-US" sz="2000" i="0" dirty="0" smtClean="0"/>
                        <a:t>Notify</a:t>
                      </a:r>
                      <a:r>
                        <a:rPr lang="en-US" sz="2000" i="0" baseline="0" dirty="0" smtClean="0"/>
                        <a:t> error with the payment</a:t>
                      </a:r>
                    </a:p>
                    <a:p>
                      <a:pPr>
                        <a:buFont typeface="Arial" pitchFamily="34" charset="0"/>
                        <a:buChar char="•"/>
                      </a:pPr>
                      <a:r>
                        <a:rPr lang="en-US" sz="2000" i="0" baseline="0" dirty="0" smtClean="0"/>
                        <a:t> Give an option to re-enter payment details or other payment method</a:t>
                      </a:r>
                      <a:endParaRPr lang="en-US" sz="2000" i="1" dirty="0"/>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dirty="0" smtClean="0">
                <a:latin typeface="Arial" charset="0"/>
                <a:cs typeface="Arial" charset="0"/>
              </a:rPr>
              <a:t>Modeling Tools - DFD</a:t>
            </a:r>
            <a:endParaRPr lang="en-US" dirty="0" smtClean="0"/>
          </a:p>
        </p:txBody>
      </p:sp>
      <p:pic>
        <p:nvPicPr>
          <p:cNvPr id="4" name="Content Placeholder 3" descr="data-stream-thumb.JPG"/>
          <p:cNvPicPr>
            <a:picLocks noGrp="1" noChangeAspect="1"/>
          </p:cNvPicPr>
          <p:nvPr>
            <p:ph idx="1"/>
          </p:nvPr>
        </p:nvPicPr>
        <p:blipFill>
          <a:blip r:embed="rId3" cstate="print"/>
          <a:srcRect/>
          <a:stretch>
            <a:fillRect/>
          </a:stretch>
        </p:blipFill>
        <p:spPr>
          <a:xfrm>
            <a:off x="1752600" y="1643050"/>
            <a:ext cx="5334000" cy="4757750"/>
          </a:xfrm>
        </p:spPr>
      </p:pic>
      <p:sp>
        <p:nvSpPr>
          <p:cNvPr id="5" name="12-Point Star 4"/>
          <p:cNvSpPr/>
          <p:nvPr/>
        </p:nvSpPr>
        <p:spPr>
          <a:xfrm>
            <a:off x="0" y="1366846"/>
            <a:ext cx="4953000" cy="3276600"/>
          </a:xfrm>
          <a:prstGeom prst="star12">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000" u="sng" dirty="0">
                <a:solidFill>
                  <a:srgbClr val="FFFF00"/>
                </a:solidFill>
              </a:rPr>
              <a:t>How</a:t>
            </a:r>
            <a:r>
              <a:rPr lang="en-US" sz="4000" dirty="0">
                <a:solidFill>
                  <a:srgbClr val="FFFF00"/>
                </a:solidFill>
              </a:rPr>
              <a:t> data is </a:t>
            </a:r>
            <a:r>
              <a:rPr lang="en-US" sz="4000" u="sng" dirty="0">
                <a:solidFill>
                  <a:srgbClr val="FFFF00"/>
                </a:solidFill>
              </a:rPr>
              <a:t>processed</a:t>
            </a:r>
            <a:r>
              <a:rPr lang="en-US" sz="4000" dirty="0">
                <a:solidFill>
                  <a:srgbClr val="FFFF00"/>
                </a:solidFill>
              </a:rPr>
              <a:t> by system</a:t>
            </a:r>
          </a:p>
        </p:txBody>
      </p:sp>
      <p:sp>
        <p:nvSpPr>
          <p:cNvPr id="6" name="12-Point Star 5"/>
          <p:cNvSpPr/>
          <p:nvPr/>
        </p:nvSpPr>
        <p:spPr>
          <a:xfrm>
            <a:off x="3124200" y="3295672"/>
            <a:ext cx="6019800" cy="3276600"/>
          </a:xfrm>
          <a:prstGeom prst="star12">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000" u="sng" dirty="0">
                <a:solidFill>
                  <a:srgbClr val="FFFF00"/>
                </a:solidFill>
              </a:rPr>
              <a:t>How</a:t>
            </a:r>
            <a:r>
              <a:rPr lang="en-US" sz="4000" dirty="0">
                <a:solidFill>
                  <a:srgbClr val="FFFF00"/>
                </a:solidFill>
              </a:rPr>
              <a:t> data </a:t>
            </a:r>
            <a:r>
              <a:rPr lang="en-US" sz="4000" u="sng" dirty="0">
                <a:solidFill>
                  <a:srgbClr val="FFFF00"/>
                </a:solidFill>
              </a:rPr>
              <a:t>flows</a:t>
            </a:r>
            <a:r>
              <a:rPr lang="en-US" sz="4000" dirty="0">
                <a:solidFill>
                  <a:srgbClr val="FFFF00"/>
                </a:solidFill>
              </a:rPr>
              <a:t> through a sequence of processing steps</a:t>
            </a:r>
          </a:p>
        </p:txBody>
      </p:sp>
      <p:sp>
        <p:nvSpPr>
          <p:cNvPr id="7" name="TextBox 6"/>
          <p:cNvSpPr txBox="1"/>
          <p:nvPr/>
        </p:nvSpPr>
        <p:spPr>
          <a:xfrm>
            <a:off x="642910" y="1071547"/>
            <a:ext cx="4080172" cy="461665"/>
          </a:xfrm>
          <a:prstGeom prst="rect">
            <a:avLst/>
          </a:prstGeom>
          <a:noFill/>
        </p:spPr>
        <p:txBody>
          <a:bodyPr wrap="square" rtlCol="0">
            <a:spAutoFit/>
          </a:bodyPr>
          <a:lstStyle/>
          <a:p>
            <a:r>
              <a:rPr lang="en-US" sz="2400" b="1" dirty="0" smtClean="0"/>
              <a:t>DFD = Data Flow Diagram</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grpId="1" nodeType="clickEffect">
                                  <p:stCondLst>
                                    <p:cond delay="0"/>
                                  </p:stCondLst>
                                  <p:childTnLst>
                                    <p:animEffect transition="out" filter="checkerboard(across)">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5" presetClass="exit" presetSubtype="10" fill="hold" grpId="1" nodeType="clickEffect">
                                  <p:stCondLst>
                                    <p:cond delay="0"/>
                                  </p:stCondLst>
                                  <p:childTnLst>
                                    <p:animEffect transition="out" filter="checkerboard(across)">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dirty="0" smtClean="0">
                <a:latin typeface="Arial" charset="0"/>
                <a:cs typeface="Arial" charset="0"/>
              </a:rPr>
              <a:t>Modeling Tools – DFD</a:t>
            </a:r>
            <a:br>
              <a:rPr lang="en-US" dirty="0" smtClean="0">
                <a:latin typeface="Arial" charset="0"/>
                <a:cs typeface="Arial" charset="0"/>
              </a:rPr>
            </a:br>
            <a:r>
              <a:rPr lang="en-US" sz="2800" dirty="0" smtClean="0">
                <a:latin typeface="Arial" charset="0"/>
                <a:cs typeface="Arial" charset="0"/>
              </a:rPr>
              <a:t>Sample DFD</a:t>
            </a:r>
            <a:endParaRPr lang="en-US" dirty="0" smtClean="0"/>
          </a:p>
        </p:txBody>
      </p:sp>
      <p:sp>
        <p:nvSpPr>
          <p:cNvPr id="38" name="Slide Number Placeholder 4"/>
          <p:cNvSpPr>
            <a:spLocks noGrp="1"/>
          </p:cNvSpPr>
          <p:nvPr>
            <p:ph type="sldNum" sz="quarter" idx="12"/>
          </p:nvPr>
        </p:nvSpPr>
        <p:spPr>
          <a:xfrm>
            <a:off x="8458200" y="6553200"/>
            <a:ext cx="685800" cy="304800"/>
          </a:xfrm>
          <a:prstGeom prst="rect">
            <a:avLst/>
          </a:prstGeom>
        </p:spPr>
        <p:txBody>
          <a:bodyPr/>
          <a:lstStyle/>
          <a:p>
            <a:pPr>
              <a:defRPr/>
            </a:pPr>
            <a:fld id="{BC38BCCB-7623-4B9C-86D8-05ABF9622069}" type="slidenum">
              <a:rPr lang="en-US" smtClean="0"/>
              <a:pPr>
                <a:defRPr/>
              </a:pPr>
              <a:t>54</a:t>
            </a:fld>
            <a:endParaRPr lang="en-US"/>
          </a:p>
        </p:txBody>
      </p:sp>
      <p:sp>
        <p:nvSpPr>
          <p:cNvPr id="4" name="TextBox 3"/>
          <p:cNvSpPr txBox="1">
            <a:spLocks noChangeArrowheads="1"/>
          </p:cNvSpPr>
          <p:nvPr/>
        </p:nvSpPr>
        <p:spPr bwMode="auto">
          <a:xfrm>
            <a:off x="304800" y="2514584"/>
            <a:ext cx="1066800" cy="738188"/>
          </a:xfrm>
          <a:prstGeom prst="rect">
            <a:avLst/>
          </a:prstGeom>
          <a:noFill/>
          <a:ln w="9525">
            <a:noFill/>
            <a:miter lim="800000"/>
            <a:headEnd/>
            <a:tailEnd/>
          </a:ln>
        </p:spPr>
        <p:txBody>
          <a:bodyPr>
            <a:spAutoFit/>
          </a:bodyPr>
          <a:lstStyle/>
          <a:p>
            <a:r>
              <a:rPr lang="en-US" sz="1400">
                <a:latin typeface="Calibri" pitchFamily="34" charset="0"/>
              </a:rPr>
              <a:t>Order detail + blank order form</a:t>
            </a:r>
          </a:p>
        </p:txBody>
      </p:sp>
      <p:sp>
        <p:nvSpPr>
          <p:cNvPr id="5" name="Rounded Rectangle 4"/>
          <p:cNvSpPr/>
          <p:nvPr/>
        </p:nvSpPr>
        <p:spPr>
          <a:xfrm>
            <a:off x="1604963" y="2606659"/>
            <a:ext cx="12192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Complete order form</a:t>
            </a:r>
          </a:p>
        </p:txBody>
      </p:sp>
      <p:cxnSp>
        <p:nvCxnSpPr>
          <p:cNvPr id="7" name="Straight Arrow Connector 6"/>
          <p:cNvCxnSpPr/>
          <p:nvPr/>
        </p:nvCxnSpPr>
        <p:spPr>
          <a:xfrm>
            <a:off x="1223963" y="2895584"/>
            <a:ext cx="381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205163" y="2603484"/>
            <a:ext cx="9906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Validate order</a:t>
            </a:r>
          </a:p>
        </p:txBody>
      </p:sp>
      <p:cxnSp>
        <p:nvCxnSpPr>
          <p:cNvPr id="9" name="Straight Arrow Connector 8"/>
          <p:cNvCxnSpPr/>
          <p:nvPr/>
        </p:nvCxnSpPr>
        <p:spPr>
          <a:xfrm>
            <a:off x="2824163" y="2890822"/>
            <a:ext cx="381000" cy="158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600575" y="2590784"/>
            <a:ext cx="9144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Record</a:t>
            </a:r>
          </a:p>
          <a:p>
            <a:pPr algn="ctr" fontAlgn="auto">
              <a:spcBef>
                <a:spcPts val="0"/>
              </a:spcBef>
              <a:spcAft>
                <a:spcPts val="0"/>
              </a:spcAft>
              <a:defRPr/>
            </a:pPr>
            <a:r>
              <a:rPr lang="en-US" sz="1400" dirty="0">
                <a:solidFill>
                  <a:schemeClr val="accent2">
                    <a:lumMod val="50000"/>
                  </a:schemeClr>
                </a:solidFill>
              </a:rPr>
              <a:t>order</a:t>
            </a:r>
          </a:p>
        </p:txBody>
      </p:sp>
      <p:cxnSp>
        <p:nvCxnSpPr>
          <p:cNvPr id="11" name="Straight Arrow Connector 10"/>
          <p:cNvCxnSpPr/>
          <p:nvPr/>
        </p:nvCxnSpPr>
        <p:spPr>
          <a:xfrm>
            <a:off x="4219575" y="2879709"/>
            <a:ext cx="381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075363" y="2089134"/>
            <a:ext cx="979487"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Send to supplier</a:t>
            </a:r>
          </a:p>
        </p:txBody>
      </p:sp>
      <p:cxnSp>
        <p:nvCxnSpPr>
          <p:cNvPr id="13" name="Straight Arrow Connector 12"/>
          <p:cNvCxnSpPr/>
          <p:nvPr/>
        </p:nvCxnSpPr>
        <p:spPr>
          <a:xfrm flipV="1">
            <a:off x="5530850" y="2514584"/>
            <a:ext cx="569913" cy="355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07238" y="2398697"/>
            <a:ext cx="381000" cy="158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7396163" y="1881172"/>
            <a:ext cx="1219200" cy="954087"/>
          </a:xfrm>
          <a:prstGeom prst="rect">
            <a:avLst/>
          </a:prstGeom>
          <a:noFill/>
          <a:ln w="9525">
            <a:noFill/>
            <a:miter lim="800000"/>
            <a:headEnd/>
            <a:tailEnd/>
          </a:ln>
        </p:spPr>
        <p:txBody>
          <a:bodyPr>
            <a:spAutoFit/>
          </a:bodyPr>
          <a:lstStyle/>
          <a:p>
            <a:r>
              <a:rPr lang="en-US" sz="1400">
                <a:latin typeface="Calibri" pitchFamily="34" charset="0"/>
              </a:rPr>
              <a:t>Checked and signed order +order notification</a:t>
            </a:r>
          </a:p>
        </p:txBody>
      </p:sp>
      <p:sp>
        <p:nvSpPr>
          <p:cNvPr id="17" name="Rounded Rectangle 16"/>
          <p:cNvSpPr/>
          <p:nvPr/>
        </p:nvSpPr>
        <p:spPr>
          <a:xfrm>
            <a:off x="6088063" y="3200384"/>
            <a:ext cx="10541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Adjust available budget</a:t>
            </a:r>
          </a:p>
        </p:txBody>
      </p:sp>
      <p:cxnSp>
        <p:nvCxnSpPr>
          <p:cNvPr id="18" name="Straight Arrow Connector 17"/>
          <p:cNvCxnSpPr/>
          <p:nvPr/>
        </p:nvCxnSpPr>
        <p:spPr>
          <a:xfrm>
            <a:off x="5526088" y="3076559"/>
            <a:ext cx="533400" cy="381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075363" y="4800584"/>
            <a:ext cx="1055687" cy="609600"/>
          </a:xfrm>
          <a:prstGeom prst="roundRect">
            <a:avLst>
              <a:gd name="adj" fmla="val 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Budget </a:t>
            </a:r>
          </a:p>
          <a:p>
            <a:pPr algn="ctr" fontAlgn="auto">
              <a:spcBef>
                <a:spcPts val="0"/>
              </a:spcBef>
              <a:spcAft>
                <a:spcPts val="0"/>
              </a:spcAft>
              <a:defRPr/>
            </a:pPr>
            <a:r>
              <a:rPr lang="en-US" sz="1400" dirty="0">
                <a:solidFill>
                  <a:schemeClr val="accent2">
                    <a:lumMod val="50000"/>
                  </a:schemeClr>
                </a:solidFill>
              </a:rPr>
              <a:t>file</a:t>
            </a:r>
          </a:p>
        </p:txBody>
      </p:sp>
      <p:sp>
        <p:nvSpPr>
          <p:cNvPr id="22" name="TextBox 21"/>
          <p:cNvSpPr txBox="1">
            <a:spLocks noChangeArrowheads="1"/>
          </p:cNvSpPr>
          <p:nvPr/>
        </p:nvSpPr>
        <p:spPr bwMode="auto">
          <a:xfrm>
            <a:off x="6837363" y="3846497"/>
            <a:ext cx="1219200" cy="738187"/>
          </a:xfrm>
          <a:prstGeom prst="rect">
            <a:avLst/>
          </a:prstGeom>
          <a:noFill/>
          <a:ln w="9525">
            <a:noFill/>
            <a:miter lim="800000"/>
            <a:headEnd/>
            <a:tailEnd/>
          </a:ln>
        </p:spPr>
        <p:txBody>
          <a:bodyPr>
            <a:spAutoFit/>
          </a:bodyPr>
          <a:lstStyle/>
          <a:p>
            <a:r>
              <a:rPr lang="en-US" sz="1400">
                <a:latin typeface="Calibri" pitchFamily="34" charset="0"/>
              </a:rPr>
              <a:t>Order amount +account detail</a:t>
            </a:r>
          </a:p>
        </p:txBody>
      </p:sp>
      <p:cxnSp>
        <p:nvCxnSpPr>
          <p:cNvPr id="23" name="Straight Arrow Connector 22"/>
          <p:cNvCxnSpPr>
            <a:endCxn id="21" idx="0"/>
          </p:cNvCxnSpPr>
          <p:nvPr/>
        </p:nvCxnSpPr>
        <p:spPr>
          <a:xfrm rot="5400000">
            <a:off x="6113463" y="4305284"/>
            <a:ext cx="990600"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76763" y="4800584"/>
            <a:ext cx="1054100" cy="609600"/>
          </a:xfrm>
          <a:prstGeom prst="roundRect">
            <a:avLst>
              <a:gd name="adj" fmla="val 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Orders</a:t>
            </a:r>
          </a:p>
          <a:p>
            <a:pPr algn="ctr" fontAlgn="auto">
              <a:spcBef>
                <a:spcPts val="0"/>
              </a:spcBef>
              <a:spcAft>
                <a:spcPts val="0"/>
              </a:spcAft>
              <a:defRPr/>
            </a:pPr>
            <a:r>
              <a:rPr lang="en-US" sz="1400" dirty="0">
                <a:solidFill>
                  <a:schemeClr val="accent2">
                    <a:lumMod val="50000"/>
                  </a:schemeClr>
                </a:solidFill>
              </a:rPr>
              <a:t>file</a:t>
            </a:r>
          </a:p>
        </p:txBody>
      </p:sp>
      <p:cxnSp>
        <p:nvCxnSpPr>
          <p:cNvPr id="26" name="Straight Arrow Connector 25"/>
          <p:cNvCxnSpPr>
            <a:stCxn id="10" idx="2"/>
            <a:endCxn id="25" idx="0"/>
          </p:cNvCxnSpPr>
          <p:nvPr/>
        </p:nvCxnSpPr>
        <p:spPr>
          <a:xfrm rot="16200000" flipH="1">
            <a:off x="4257675" y="4000484"/>
            <a:ext cx="1600200"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595563" y="2133584"/>
            <a:ext cx="1066800" cy="523875"/>
          </a:xfrm>
          <a:prstGeom prst="rect">
            <a:avLst/>
          </a:prstGeom>
          <a:noFill/>
          <a:ln w="9525">
            <a:noFill/>
            <a:miter lim="800000"/>
            <a:headEnd/>
            <a:tailEnd/>
          </a:ln>
        </p:spPr>
        <p:txBody>
          <a:bodyPr>
            <a:spAutoFit/>
          </a:bodyPr>
          <a:lstStyle/>
          <a:p>
            <a:r>
              <a:rPr lang="en-US" sz="1400">
                <a:latin typeface="Calibri" pitchFamily="34" charset="0"/>
              </a:rPr>
              <a:t>Completed order</a:t>
            </a:r>
          </a:p>
        </p:txBody>
      </p:sp>
      <p:sp>
        <p:nvSpPr>
          <p:cNvPr id="29" name="TextBox 28"/>
          <p:cNvSpPr txBox="1">
            <a:spLocks noChangeArrowheads="1"/>
          </p:cNvSpPr>
          <p:nvPr/>
        </p:nvSpPr>
        <p:spPr bwMode="auto">
          <a:xfrm>
            <a:off x="3830638" y="2143109"/>
            <a:ext cx="1066800" cy="523875"/>
          </a:xfrm>
          <a:prstGeom prst="rect">
            <a:avLst/>
          </a:prstGeom>
          <a:noFill/>
          <a:ln w="9525">
            <a:noFill/>
            <a:miter lim="800000"/>
            <a:headEnd/>
            <a:tailEnd/>
          </a:ln>
        </p:spPr>
        <p:txBody>
          <a:bodyPr>
            <a:spAutoFit/>
          </a:bodyPr>
          <a:lstStyle/>
          <a:p>
            <a:r>
              <a:rPr lang="en-US" sz="1400">
                <a:latin typeface="Calibri" pitchFamily="34" charset="0"/>
              </a:rPr>
              <a:t>Signed order form</a:t>
            </a:r>
          </a:p>
        </p:txBody>
      </p:sp>
      <p:sp>
        <p:nvSpPr>
          <p:cNvPr id="30" name="TextBox 29"/>
          <p:cNvSpPr txBox="1">
            <a:spLocks noChangeArrowheads="1"/>
          </p:cNvSpPr>
          <p:nvPr/>
        </p:nvSpPr>
        <p:spPr bwMode="auto">
          <a:xfrm>
            <a:off x="5110163" y="2057384"/>
            <a:ext cx="1066800" cy="523875"/>
          </a:xfrm>
          <a:prstGeom prst="rect">
            <a:avLst/>
          </a:prstGeom>
          <a:noFill/>
          <a:ln w="9525">
            <a:noFill/>
            <a:miter lim="800000"/>
            <a:headEnd/>
            <a:tailEnd/>
          </a:ln>
        </p:spPr>
        <p:txBody>
          <a:bodyPr>
            <a:spAutoFit/>
          </a:bodyPr>
          <a:lstStyle/>
          <a:p>
            <a:r>
              <a:rPr lang="en-US" sz="1400">
                <a:latin typeface="Calibri" pitchFamily="34" charset="0"/>
              </a:rPr>
              <a:t>Signed order form</a:t>
            </a:r>
          </a:p>
        </p:txBody>
      </p:sp>
      <p:sp>
        <p:nvSpPr>
          <p:cNvPr id="31" name="TextBox 30"/>
          <p:cNvSpPr txBox="1">
            <a:spLocks noChangeArrowheads="1"/>
          </p:cNvSpPr>
          <p:nvPr/>
        </p:nvSpPr>
        <p:spPr bwMode="auto">
          <a:xfrm>
            <a:off x="5181600" y="3216259"/>
            <a:ext cx="1066800" cy="523875"/>
          </a:xfrm>
          <a:prstGeom prst="rect">
            <a:avLst/>
          </a:prstGeom>
          <a:noFill/>
          <a:ln w="9525">
            <a:noFill/>
            <a:miter lim="800000"/>
            <a:headEnd/>
            <a:tailEnd/>
          </a:ln>
        </p:spPr>
        <p:txBody>
          <a:bodyPr>
            <a:spAutoFit/>
          </a:bodyPr>
          <a:lstStyle/>
          <a:p>
            <a:r>
              <a:rPr lang="en-US" sz="1400" dirty="0">
                <a:latin typeface="Calibri" pitchFamily="34" charset="0"/>
              </a:rPr>
              <a:t>Signed order form</a:t>
            </a:r>
          </a:p>
        </p:txBody>
      </p:sp>
      <p:sp>
        <p:nvSpPr>
          <p:cNvPr id="34" name="TextBox 33"/>
          <p:cNvSpPr txBox="1">
            <a:spLocks noChangeArrowheads="1"/>
          </p:cNvSpPr>
          <p:nvPr/>
        </p:nvSpPr>
        <p:spPr bwMode="auto">
          <a:xfrm>
            <a:off x="4424363" y="3886184"/>
            <a:ext cx="685800" cy="523875"/>
          </a:xfrm>
          <a:prstGeom prst="rect">
            <a:avLst/>
          </a:prstGeom>
          <a:noFill/>
          <a:ln w="9525">
            <a:noFill/>
            <a:miter lim="800000"/>
            <a:headEnd/>
            <a:tailEnd/>
          </a:ln>
        </p:spPr>
        <p:txBody>
          <a:bodyPr>
            <a:spAutoFit/>
          </a:bodyPr>
          <a:lstStyle/>
          <a:p>
            <a:r>
              <a:rPr lang="en-US" sz="1400">
                <a:latin typeface="Calibri" pitchFamily="34" charset="0"/>
              </a:rPr>
              <a:t>Order</a:t>
            </a:r>
          </a:p>
          <a:p>
            <a:r>
              <a:rPr lang="en-US" sz="1400">
                <a:latin typeface="Calibri" pitchFamily="34" charset="0"/>
              </a:rPr>
              <a:t>detail</a:t>
            </a:r>
          </a:p>
        </p:txBody>
      </p:sp>
      <p:sp>
        <p:nvSpPr>
          <p:cNvPr id="40" name="Rectangle 39"/>
          <p:cNvSpPr/>
          <p:nvPr/>
        </p:nvSpPr>
        <p:spPr>
          <a:xfrm>
            <a:off x="1752600" y="3886184"/>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data</a:t>
            </a:r>
          </a:p>
        </p:txBody>
      </p:sp>
      <p:cxnSp>
        <p:nvCxnSpPr>
          <p:cNvPr id="42" name="Straight Connector 41"/>
          <p:cNvCxnSpPr/>
          <p:nvPr/>
        </p:nvCxnSpPr>
        <p:spPr>
          <a:xfrm rot="10800000">
            <a:off x="990600" y="3200384"/>
            <a:ext cx="914400" cy="6858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2171700" y="3086084"/>
            <a:ext cx="1219200" cy="3810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267200" y="1142984"/>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process</a:t>
            </a:r>
            <a:endParaRPr lang="en-US" dirty="0">
              <a:solidFill>
                <a:srgbClr val="0000FF"/>
              </a:solidFill>
            </a:endParaRPr>
          </a:p>
        </p:txBody>
      </p:sp>
      <p:cxnSp>
        <p:nvCxnSpPr>
          <p:cNvPr id="69" name="Straight Connector 68"/>
          <p:cNvCxnSpPr>
            <a:endCxn id="5" idx="0"/>
          </p:cNvCxnSpPr>
          <p:nvPr/>
        </p:nvCxnSpPr>
        <p:spPr>
          <a:xfrm rot="10800000" flipV="1">
            <a:off x="2214563" y="1676384"/>
            <a:ext cx="1976437" cy="93027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416550" y="1752584"/>
            <a:ext cx="1060450" cy="38100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334000" y="5791184"/>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Data stores</a:t>
            </a:r>
          </a:p>
        </p:txBody>
      </p:sp>
      <p:cxnSp>
        <p:nvCxnSpPr>
          <p:cNvPr id="81" name="Straight Connector 80"/>
          <p:cNvCxnSpPr>
            <a:stCxn id="25" idx="2"/>
          </p:cNvCxnSpPr>
          <p:nvPr/>
        </p:nvCxnSpPr>
        <p:spPr>
          <a:xfrm rot="16200000" flipH="1">
            <a:off x="5066506" y="5447490"/>
            <a:ext cx="304802" cy="230189"/>
          </a:xfrm>
          <a:prstGeom prst="line">
            <a:avLst/>
          </a:prstGeom>
          <a:ln w="19050">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6362700" y="5524484"/>
            <a:ext cx="228600" cy="1588"/>
          </a:xfrm>
          <a:prstGeom prst="line">
            <a:avLst/>
          </a:prstGeom>
          <a:ln w="19050">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514600" y="4648184"/>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flow</a:t>
            </a:r>
          </a:p>
        </p:txBody>
      </p:sp>
      <p:cxnSp>
        <p:nvCxnSpPr>
          <p:cNvPr id="94" name="Straight Connector 93"/>
          <p:cNvCxnSpPr/>
          <p:nvPr/>
        </p:nvCxnSpPr>
        <p:spPr>
          <a:xfrm rot="5400000" flipH="1" flipV="1">
            <a:off x="3086100" y="3390884"/>
            <a:ext cx="1676400" cy="83820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checkerboard(across)">
                                      <p:cBhvr>
                                        <p:cTn id="20" dur="500"/>
                                        <p:tgtEl>
                                          <p:spTgt spid="28"/>
                                        </p:tgtEl>
                                      </p:cBhvr>
                                    </p:animEffect>
                                  </p:childTnLst>
                                </p:cTn>
                              </p:par>
                            </p:childTnLst>
                          </p:cTn>
                        </p:par>
                        <p:par>
                          <p:cTn id="21" fill="hold">
                            <p:stCondLst>
                              <p:cond delay="500"/>
                            </p:stCondLst>
                            <p:childTnLst>
                              <p:par>
                                <p:cTn id="22" presetID="18" presetClass="entr" presetSubtype="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checkerboard(across)">
                                      <p:cBhvr>
                                        <p:cTn id="33" dur="500"/>
                                        <p:tgtEl>
                                          <p:spTgt spid="29"/>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Right)">
                                      <p:cBhvr>
                                        <p:cTn id="37" dur="500"/>
                                        <p:tgtEl>
                                          <p:spTgt spid="11"/>
                                        </p:tgtEl>
                                      </p:cBhvr>
                                    </p:animEffect>
                                  </p:childTnLst>
                                </p:cTn>
                              </p:par>
                            </p:childTnLst>
                          </p:cTn>
                        </p:par>
                        <p:par>
                          <p:cTn id="38" fill="hold">
                            <p:stCondLst>
                              <p:cond delay="1000"/>
                            </p:stCondLst>
                            <p:childTnLst>
                              <p:par>
                                <p:cTn id="39" presetID="5" presetClass="entr" presetSubtype="1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heckerboard(across)">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strips(downLeft)">
                                      <p:cBhvr>
                                        <p:cTn id="46" dur="500"/>
                                        <p:tgtEl>
                                          <p:spTgt spid="26"/>
                                        </p:tgtEl>
                                      </p:cBhvr>
                                    </p:animEffect>
                                  </p:childTnLst>
                                </p:cTn>
                              </p:par>
                            </p:childTnLst>
                          </p:cTn>
                        </p:par>
                        <p:par>
                          <p:cTn id="47" fill="hold">
                            <p:stCondLst>
                              <p:cond delay="500"/>
                            </p:stCondLst>
                            <p:childTnLst>
                              <p:par>
                                <p:cTn id="48" presetID="5" presetClass="entr" presetSubtype="1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heckerboard(across)">
                                      <p:cBhvr>
                                        <p:cTn id="50" dur="500"/>
                                        <p:tgtEl>
                                          <p:spTgt spid="25"/>
                                        </p:tgtEl>
                                      </p:cBhvr>
                                    </p:animEffect>
                                  </p:childTnLst>
                                </p:cTn>
                              </p:par>
                            </p:childTnLst>
                          </p:cTn>
                        </p:par>
                        <p:par>
                          <p:cTn id="51" fill="hold">
                            <p:stCondLst>
                              <p:cond delay="1000"/>
                            </p:stCondLst>
                            <p:childTnLst>
                              <p:par>
                                <p:cTn id="52" presetID="5" presetClass="entr" presetSubtype="1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checkerboard(across)">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checkerboard(across)">
                                      <p:cBhvr>
                                        <p:cTn id="59" dur="500"/>
                                        <p:tgtEl>
                                          <p:spTgt spid="30"/>
                                        </p:tgtEl>
                                      </p:cBhvr>
                                    </p:animEffect>
                                  </p:childTnLst>
                                </p:cTn>
                              </p:par>
                            </p:childTnLst>
                          </p:cTn>
                        </p:par>
                        <p:par>
                          <p:cTn id="60" fill="hold">
                            <p:stCondLst>
                              <p:cond delay="500"/>
                            </p:stCondLst>
                            <p:childTnLst>
                              <p:par>
                                <p:cTn id="61" presetID="18" presetClass="entr" presetSubtype="3"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upRight)">
                                      <p:cBhvr>
                                        <p:cTn id="63" dur="500"/>
                                        <p:tgtEl>
                                          <p:spTgt spid="13"/>
                                        </p:tgtEl>
                                      </p:cBhvr>
                                    </p:animEffect>
                                  </p:childTnLst>
                                </p:cTn>
                              </p:par>
                            </p:childTnLst>
                          </p:cTn>
                        </p:par>
                        <p:par>
                          <p:cTn id="64" fill="hold">
                            <p:stCondLst>
                              <p:cond delay="1000"/>
                            </p:stCondLst>
                            <p:childTnLst>
                              <p:par>
                                <p:cTn id="65" presetID="5" presetClass="entr" presetSubtype="1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checkerboard(across)">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checkerboard(across)">
                                      <p:cBhvr>
                                        <p:cTn id="72" dur="500"/>
                                        <p:tgtEl>
                                          <p:spTgt spid="31"/>
                                        </p:tgtEl>
                                      </p:cBhvr>
                                    </p:animEffect>
                                  </p:childTnLst>
                                </p:cTn>
                              </p:par>
                            </p:childTnLst>
                          </p:cTn>
                        </p:par>
                        <p:par>
                          <p:cTn id="73" fill="hold">
                            <p:stCondLst>
                              <p:cond delay="500"/>
                            </p:stCondLst>
                            <p:childTnLst>
                              <p:par>
                                <p:cTn id="74" presetID="18" presetClass="entr" presetSubtype="12"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strips(downLeft)">
                                      <p:cBhvr>
                                        <p:cTn id="76" dur="500"/>
                                        <p:tgtEl>
                                          <p:spTgt spid="18"/>
                                        </p:tgtEl>
                                      </p:cBhvr>
                                    </p:animEffect>
                                  </p:childTnLst>
                                </p:cTn>
                              </p:par>
                            </p:childTnLst>
                          </p:cTn>
                        </p:par>
                        <p:par>
                          <p:cTn id="77" fill="hold">
                            <p:stCondLst>
                              <p:cond delay="1000"/>
                            </p:stCondLst>
                            <p:childTnLst>
                              <p:par>
                                <p:cTn id="78" presetID="5" presetClass="entr" presetSubtype="10" fill="hold" grpId="0"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checkerboard(across)">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strips(downRight)">
                                      <p:cBhvr>
                                        <p:cTn id="85" dur="500"/>
                                        <p:tgtEl>
                                          <p:spTgt spid="15"/>
                                        </p:tgtEl>
                                      </p:cBhvr>
                                    </p:animEffect>
                                  </p:childTnLst>
                                </p:cTn>
                              </p:par>
                            </p:childTnLst>
                          </p:cTn>
                        </p:par>
                        <p:par>
                          <p:cTn id="86" fill="hold">
                            <p:stCondLst>
                              <p:cond delay="500"/>
                            </p:stCondLst>
                            <p:childTnLst>
                              <p:par>
                                <p:cTn id="87" presetID="5" presetClass="entr" presetSubtype="1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checkerboard(across)">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strips(downLeft)">
                                      <p:cBhvr>
                                        <p:cTn id="94" dur="500"/>
                                        <p:tgtEl>
                                          <p:spTgt spid="23"/>
                                        </p:tgtEl>
                                      </p:cBhvr>
                                    </p:animEffect>
                                  </p:childTnLst>
                                </p:cTn>
                              </p:par>
                            </p:childTnLst>
                          </p:cTn>
                        </p:par>
                        <p:par>
                          <p:cTn id="95" fill="hold">
                            <p:stCondLst>
                              <p:cond delay="500"/>
                            </p:stCondLst>
                            <p:childTnLst>
                              <p:par>
                                <p:cTn id="96" presetID="5" presetClass="entr" presetSubtype="10"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checkerboard(across)">
                                      <p:cBhvr>
                                        <p:cTn id="98" dur="500"/>
                                        <p:tgtEl>
                                          <p:spTgt spid="21"/>
                                        </p:tgtEl>
                                      </p:cBhvr>
                                    </p:animEffect>
                                  </p:childTnLst>
                                </p:cTn>
                              </p:par>
                            </p:childTnLst>
                          </p:cTn>
                        </p:par>
                        <p:par>
                          <p:cTn id="99" fill="hold">
                            <p:stCondLst>
                              <p:cond delay="1000"/>
                            </p:stCondLst>
                            <p:childTnLst>
                              <p:par>
                                <p:cTn id="100" presetID="5" presetClass="entr" presetSubtype="10"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checkerboard(across)">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checkerboard(across)">
                                      <p:cBhvr>
                                        <p:cTn id="107" dur="500"/>
                                        <p:tgtEl>
                                          <p:spTgt spid="40"/>
                                        </p:tgtEl>
                                      </p:cBhvr>
                                    </p:animEffect>
                                  </p:childTnLst>
                                </p:cTn>
                              </p:par>
                            </p:childTnLst>
                          </p:cTn>
                        </p:par>
                        <p:par>
                          <p:cTn id="108" fill="hold">
                            <p:stCondLst>
                              <p:cond delay="500"/>
                            </p:stCondLst>
                            <p:childTnLst>
                              <p:par>
                                <p:cTn id="109" presetID="18" presetClass="entr" presetSubtype="12"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strips(downLeft)">
                                      <p:cBhvr>
                                        <p:cTn id="111" dur="500"/>
                                        <p:tgtEl>
                                          <p:spTgt spid="42"/>
                                        </p:tgtEl>
                                      </p:cBhvr>
                                    </p:animEffect>
                                  </p:childTnLst>
                                </p:cTn>
                              </p:par>
                            </p:childTnLst>
                          </p:cTn>
                        </p:par>
                        <p:par>
                          <p:cTn id="112" fill="hold">
                            <p:stCondLst>
                              <p:cond delay="1000"/>
                            </p:stCondLst>
                            <p:childTnLst>
                              <p:par>
                                <p:cTn id="113" presetID="18" presetClass="entr" presetSubtype="3" fill="hold" nodeType="after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strips(upRight)">
                                      <p:cBhvr>
                                        <p:cTn id="115" dur="500"/>
                                        <p:tgtEl>
                                          <p:spTgt spid="45"/>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xit" presetSubtype="10" fill="hold" grpId="1" nodeType="clickEffect">
                                  <p:stCondLst>
                                    <p:cond delay="0"/>
                                  </p:stCondLst>
                                  <p:childTnLst>
                                    <p:animEffect transition="out" filter="checkerboard(across)">
                                      <p:cBhvr>
                                        <p:cTn id="119" dur="500"/>
                                        <p:tgtEl>
                                          <p:spTgt spid="40"/>
                                        </p:tgtEl>
                                      </p:cBhvr>
                                    </p:animEffect>
                                    <p:set>
                                      <p:cBhvr>
                                        <p:cTn id="120" dur="1" fill="hold">
                                          <p:stCondLst>
                                            <p:cond delay="499"/>
                                          </p:stCondLst>
                                        </p:cTn>
                                        <p:tgtEl>
                                          <p:spTgt spid="40"/>
                                        </p:tgtEl>
                                        <p:attrNameLst>
                                          <p:attrName>style.visibility</p:attrName>
                                        </p:attrNameLst>
                                      </p:cBhvr>
                                      <p:to>
                                        <p:strVal val="hidden"/>
                                      </p:to>
                                    </p:set>
                                  </p:childTnLst>
                                </p:cTn>
                              </p:par>
                              <p:par>
                                <p:cTn id="121" presetID="5" presetClass="exit" presetSubtype="10" fill="hold" nodeType="withEffect">
                                  <p:stCondLst>
                                    <p:cond delay="0"/>
                                  </p:stCondLst>
                                  <p:childTnLst>
                                    <p:animEffect transition="out" filter="checkerboard(across)">
                                      <p:cBhvr>
                                        <p:cTn id="122" dur="500"/>
                                        <p:tgtEl>
                                          <p:spTgt spid="42"/>
                                        </p:tgtEl>
                                      </p:cBhvr>
                                    </p:animEffect>
                                    <p:set>
                                      <p:cBhvr>
                                        <p:cTn id="123" dur="1" fill="hold">
                                          <p:stCondLst>
                                            <p:cond delay="499"/>
                                          </p:stCondLst>
                                        </p:cTn>
                                        <p:tgtEl>
                                          <p:spTgt spid="42"/>
                                        </p:tgtEl>
                                        <p:attrNameLst>
                                          <p:attrName>style.visibility</p:attrName>
                                        </p:attrNameLst>
                                      </p:cBhvr>
                                      <p:to>
                                        <p:strVal val="hidden"/>
                                      </p:to>
                                    </p:set>
                                  </p:childTnLst>
                                </p:cTn>
                              </p:par>
                              <p:par>
                                <p:cTn id="124" presetID="5" presetClass="exit" presetSubtype="10" fill="hold" nodeType="withEffect">
                                  <p:stCondLst>
                                    <p:cond delay="0"/>
                                  </p:stCondLst>
                                  <p:childTnLst>
                                    <p:animEffect transition="out" filter="checkerboard(across)">
                                      <p:cBhvr>
                                        <p:cTn id="125" dur="500"/>
                                        <p:tgtEl>
                                          <p:spTgt spid="45"/>
                                        </p:tgtEl>
                                      </p:cBhvr>
                                    </p:animEffect>
                                    <p:set>
                                      <p:cBhvr>
                                        <p:cTn id="126" dur="1" fill="hold">
                                          <p:stCondLst>
                                            <p:cond delay="499"/>
                                          </p:stCondLst>
                                        </p:cTn>
                                        <p:tgtEl>
                                          <p:spTgt spid="4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5" presetClass="entr" presetSubtype="1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checkerboard(across)">
                                      <p:cBhvr>
                                        <p:cTn id="131" dur="500"/>
                                        <p:tgtEl>
                                          <p:spTgt spid="68"/>
                                        </p:tgtEl>
                                      </p:cBhvr>
                                    </p:animEffect>
                                  </p:childTnLst>
                                </p:cTn>
                              </p:par>
                            </p:childTnLst>
                          </p:cTn>
                        </p:par>
                        <p:par>
                          <p:cTn id="132" fill="hold">
                            <p:stCondLst>
                              <p:cond delay="500"/>
                            </p:stCondLst>
                            <p:childTnLst>
                              <p:par>
                                <p:cTn id="133" presetID="18" presetClass="entr" presetSubtype="12" fill="hold" nodeType="after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strips(downLeft)">
                                      <p:cBhvr>
                                        <p:cTn id="135" dur="500"/>
                                        <p:tgtEl>
                                          <p:spTgt spid="69"/>
                                        </p:tgtEl>
                                      </p:cBhvr>
                                    </p:animEffect>
                                  </p:childTnLst>
                                </p:cTn>
                              </p:par>
                            </p:childTnLst>
                          </p:cTn>
                        </p:par>
                        <p:par>
                          <p:cTn id="136" fill="hold">
                            <p:stCondLst>
                              <p:cond delay="1000"/>
                            </p:stCondLst>
                            <p:childTnLst>
                              <p:par>
                                <p:cTn id="137" presetID="18" presetClass="entr" presetSubtype="12" fill="hold" nodeType="after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strips(downLeft)">
                                      <p:cBhvr>
                                        <p:cTn id="139" dur="500"/>
                                        <p:tgtEl>
                                          <p:spTgt spid="76"/>
                                        </p:tgtEl>
                                      </p:cBhvr>
                                    </p:animEffect>
                                  </p:childTnLst>
                                </p:cTn>
                              </p:par>
                            </p:childTnLst>
                          </p:cTn>
                        </p:par>
                      </p:childTnLst>
                    </p:cTn>
                  </p:par>
                  <p:par>
                    <p:cTn id="140" fill="hold">
                      <p:stCondLst>
                        <p:cond delay="indefinite"/>
                      </p:stCondLst>
                      <p:childTnLst>
                        <p:par>
                          <p:cTn id="141" fill="hold">
                            <p:stCondLst>
                              <p:cond delay="0"/>
                            </p:stCondLst>
                            <p:childTnLst>
                              <p:par>
                                <p:cTn id="142" presetID="5" presetClass="exit" presetSubtype="10" fill="hold" grpId="1" nodeType="clickEffect">
                                  <p:stCondLst>
                                    <p:cond delay="0"/>
                                  </p:stCondLst>
                                  <p:childTnLst>
                                    <p:animEffect transition="out" filter="checkerboard(across)">
                                      <p:cBhvr>
                                        <p:cTn id="143" dur="500"/>
                                        <p:tgtEl>
                                          <p:spTgt spid="68"/>
                                        </p:tgtEl>
                                      </p:cBhvr>
                                    </p:animEffect>
                                    <p:set>
                                      <p:cBhvr>
                                        <p:cTn id="144" dur="1" fill="hold">
                                          <p:stCondLst>
                                            <p:cond delay="499"/>
                                          </p:stCondLst>
                                        </p:cTn>
                                        <p:tgtEl>
                                          <p:spTgt spid="68"/>
                                        </p:tgtEl>
                                        <p:attrNameLst>
                                          <p:attrName>style.visibility</p:attrName>
                                        </p:attrNameLst>
                                      </p:cBhvr>
                                      <p:to>
                                        <p:strVal val="hidden"/>
                                      </p:to>
                                    </p:set>
                                  </p:childTnLst>
                                </p:cTn>
                              </p:par>
                              <p:par>
                                <p:cTn id="145" presetID="5" presetClass="exit" presetSubtype="10" fill="hold" nodeType="withEffect">
                                  <p:stCondLst>
                                    <p:cond delay="0"/>
                                  </p:stCondLst>
                                  <p:childTnLst>
                                    <p:animEffect transition="out" filter="checkerboard(across)">
                                      <p:cBhvr>
                                        <p:cTn id="146" dur="500"/>
                                        <p:tgtEl>
                                          <p:spTgt spid="69"/>
                                        </p:tgtEl>
                                      </p:cBhvr>
                                    </p:animEffect>
                                    <p:set>
                                      <p:cBhvr>
                                        <p:cTn id="147" dur="1" fill="hold">
                                          <p:stCondLst>
                                            <p:cond delay="499"/>
                                          </p:stCondLst>
                                        </p:cTn>
                                        <p:tgtEl>
                                          <p:spTgt spid="69"/>
                                        </p:tgtEl>
                                        <p:attrNameLst>
                                          <p:attrName>style.visibility</p:attrName>
                                        </p:attrNameLst>
                                      </p:cBhvr>
                                      <p:to>
                                        <p:strVal val="hidden"/>
                                      </p:to>
                                    </p:set>
                                  </p:childTnLst>
                                </p:cTn>
                              </p:par>
                              <p:par>
                                <p:cTn id="148" presetID="5" presetClass="exit" presetSubtype="10" fill="hold" nodeType="withEffect">
                                  <p:stCondLst>
                                    <p:cond delay="0"/>
                                  </p:stCondLst>
                                  <p:childTnLst>
                                    <p:animEffect transition="out" filter="checkerboard(across)">
                                      <p:cBhvr>
                                        <p:cTn id="149" dur="500"/>
                                        <p:tgtEl>
                                          <p:spTgt spid="76"/>
                                        </p:tgtEl>
                                      </p:cBhvr>
                                    </p:animEffect>
                                    <p:set>
                                      <p:cBhvr>
                                        <p:cTn id="150" dur="1" fill="hold">
                                          <p:stCondLst>
                                            <p:cond delay="499"/>
                                          </p:stCondLst>
                                        </p:cTn>
                                        <p:tgtEl>
                                          <p:spTgt spid="7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80"/>
                                        </p:tgtEl>
                                        <p:attrNameLst>
                                          <p:attrName>style.visibility</p:attrName>
                                        </p:attrNameLst>
                                      </p:cBhvr>
                                      <p:to>
                                        <p:strVal val="visible"/>
                                      </p:to>
                                    </p:set>
                                    <p:animEffect transition="in" filter="checkerboard(across)">
                                      <p:cBhvr>
                                        <p:cTn id="155" dur="500"/>
                                        <p:tgtEl>
                                          <p:spTgt spid="80"/>
                                        </p:tgtEl>
                                      </p:cBhvr>
                                    </p:animEffect>
                                  </p:childTnLst>
                                </p:cTn>
                              </p:par>
                            </p:childTnLst>
                          </p:cTn>
                        </p:par>
                        <p:par>
                          <p:cTn id="156" fill="hold">
                            <p:stCondLst>
                              <p:cond delay="500"/>
                            </p:stCondLst>
                            <p:childTnLst>
                              <p:par>
                                <p:cTn id="157" presetID="18" presetClass="entr" presetSubtype="12" fill="hold" nodeType="afterEffect">
                                  <p:stCondLst>
                                    <p:cond delay="0"/>
                                  </p:stCondLst>
                                  <p:childTnLst>
                                    <p:set>
                                      <p:cBhvr>
                                        <p:cTn id="158" dur="1" fill="hold">
                                          <p:stCondLst>
                                            <p:cond delay="0"/>
                                          </p:stCondLst>
                                        </p:cTn>
                                        <p:tgtEl>
                                          <p:spTgt spid="81"/>
                                        </p:tgtEl>
                                        <p:attrNameLst>
                                          <p:attrName>style.visibility</p:attrName>
                                        </p:attrNameLst>
                                      </p:cBhvr>
                                      <p:to>
                                        <p:strVal val="visible"/>
                                      </p:to>
                                    </p:set>
                                    <p:animEffect transition="in" filter="strips(downLeft)">
                                      <p:cBhvr>
                                        <p:cTn id="159" dur="500"/>
                                        <p:tgtEl>
                                          <p:spTgt spid="81"/>
                                        </p:tgtEl>
                                      </p:cBhvr>
                                    </p:animEffect>
                                  </p:childTnLst>
                                </p:cTn>
                              </p:par>
                            </p:childTnLst>
                          </p:cTn>
                        </p:par>
                        <p:par>
                          <p:cTn id="160" fill="hold">
                            <p:stCondLst>
                              <p:cond delay="1000"/>
                            </p:stCondLst>
                            <p:childTnLst>
                              <p:par>
                                <p:cTn id="161" presetID="18" presetClass="entr" presetSubtype="12" fill="hold" nodeType="after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strips(downLeft)">
                                      <p:cBhvr>
                                        <p:cTn id="163" dur="500"/>
                                        <p:tgtEl>
                                          <p:spTgt spid="83"/>
                                        </p:tgtEl>
                                      </p:cBhvr>
                                    </p:animEffect>
                                  </p:childTnLst>
                                </p:cTn>
                              </p:par>
                            </p:childTnLst>
                          </p:cTn>
                        </p:par>
                      </p:childTnLst>
                    </p:cTn>
                  </p:par>
                  <p:par>
                    <p:cTn id="164" fill="hold">
                      <p:stCondLst>
                        <p:cond delay="indefinite"/>
                      </p:stCondLst>
                      <p:childTnLst>
                        <p:par>
                          <p:cTn id="165" fill="hold">
                            <p:stCondLst>
                              <p:cond delay="0"/>
                            </p:stCondLst>
                            <p:childTnLst>
                              <p:par>
                                <p:cTn id="166" presetID="5" presetClass="exit" presetSubtype="10" fill="hold" grpId="1" nodeType="clickEffect">
                                  <p:stCondLst>
                                    <p:cond delay="0"/>
                                  </p:stCondLst>
                                  <p:childTnLst>
                                    <p:animEffect transition="out" filter="checkerboard(across)">
                                      <p:cBhvr>
                                        <p:cTn id="167" dur="500"/>
                                        <p:tgtEl>
                                          <p:spTgt spid="80"/>
                                        </p:tgtEl>
                                      </p:cBhvr>
                                    </p:animEffect>
                                    <p:set>
                                      <p:cBhvr>
                                        <p:cTn id="168" dur="1" fill="hold">
                                          <p:stCondLst>
                                            <p:cond delay="499"/>
                                          </p:stCondLst>
                                        </p:cTn>
                                        <p:tgtEl>
                                          <p:spTgt spid="80"/>
                                        </p:tgtEl>
                                        <p:attrNameLst>
                                          <p:attrName>style.visibility</p:attrName>
                                        </p:attrNameLst>
                                      </p:cBhvr>
                                      <p:to>
                                        <p:strVal val="hidden"/>
                                      </p:to>
                                    </p:set>
                                  </p:childTnLst>
                                </p:cTn>
                              </p:par>
                              <p:par>
                                <p:cTn id="169" presetID="5" presetClass="exit" presetSubtype="10" fill="hold" nodeType="withEffect">
                                  <p:stCondLst>
                                    <p:cond delay="0"/>
                                  </p:stCondLst>
                                  <p:childTnLst>
                                    <p:animEffect transition="out" filter="checkerboard(across)">
                                      <p:cBhvr>
                                        <p:cTn id="170" dur="500"/>
                                        <p:tgtEl>
                                          <p:spTgt spid="81"/>
                                        </p:tgtEl>
                                      </p:cBhvr>
                                    </p:animEffect>
                                    <p:set>
                                      <p:cBhvr>
                                        <p:cTn id="171" dur="1" fill="hold">
                                          <p:stCondLst>
                                            <p:cond delay="499"/>
                                          </p:stCondLst>
                                        </p:cTn>
                                        <p:tgtEl>
                                          <p:spTgt spid="81"/>
                                        </p:tgtEl>
                                        <p:attrNameLst>
                                          <p:attrName>style.visibility</p:attrName>
                                        </p:attrNameLst>
                                      </p:cBhvr>
                                      <p:to>
                                        <p:strVal val="hidden"/>
                                      </p:to>
                                    </p:set>
                                  </p:childTnLst>
                                </p:cTn>
                              </p:par>
                              <p:par>
                                <p:cTn id="172" presetID="5" presetClass="exit" presetSubtype="10" fill="hold" nodeType="withEffect">
                                  <p:stCondLst>
                                    <p:cond delay="0"/>
                                  </p:stCondLst>
                                  <p:childTnLst>
                                    <p:animEffect transition="out" filter="checkerboard(across)">
                                      <p:cBhvr>
                                        <p:cTn id="173" dur="500"/>
                                        <p:tgtEl>
                                          <p:spTgt spid="83"/>
                                        </p:tgtEl>
                                      </p:cBhvr>
                                    </p:animEffect>
                                    <p:set>
                                      <p:cBhvr>
                                        <p:cTn id="174" dur="1" fill="hold">
                                          <p:stCondLst>
                                            <p:cond delay="499"/>
                                          </p:stCondLst>
                                        </p:cTn>
                                        <p:tgtEl>
                                          <p:spTgt spid="8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5" presetClass="entr" presetSubtype="1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checkerboard(across)">
                                      <p:cBhvr>
                                        <p:cTn id="179" dur="500"/>
                                        <p:tgtEl>
                                          <p:spTgt spid="89"/>
                                        </p:tgtEl>
                                      </p:cBhvr>
                                    </p:animEffect>
                                  </p:childTnLst>
                                </p:cTn>
                              </p:par>
                            </p:childTnLst>
                          </p:cTn>
                        </p:par>
                        <p:par>
                          <p:cTn id="180" fill="hold">
                            <p:stCondLst>
                              <p:cond delay="500"/>
                            </p:stCondLst>
                            <p:childTnLst>
                              <p:par>
                                <p:cTn id="181" presetID="18" presetClass="entr" presetSubtype="12" fill="hold" nodeType="afterEffect">
                                  <p:stCondLst>
                                    <p:cond delay="0"/>
                                  </p:stCondLst>
                                  <p:childTnLst>
                                    <p:set>
                                      <p:cBhvr>
                                        <p:cTn id="182" dur="1" fill="hold">
                                          <p:stCondLst>
                                            <p:cond delay="0"/>
                                          </p:stCondLst>
                                        </p:cTn>
                                        <p:tgtEl>
                                          <p:spTgt spid="94"/>
                                        </p:tgtEl>
                                        <p:attrNameLst>
                                          <p:attrName>style.visibility</p:attrName>
                                        </p:attrNameLst>
                                      </p:cBhvr>
                                      <p:to>
                                        <p:strVal val="visible"/>
                                      </p:to>
                                    </p:set>
                                    <p:animEffect transition="in" filter="strips(downLeft)">
                                      <p:cBhvr>
                                        <p:cTn id="18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animBg="1"/>
      <p:bldP spid="10" grpId="0" animBg="1"/>
      <p:bldP spid="12" grpId="0" animBg="1"/>
      <p:bldP spid="16" grpId="0"/>
      <p:bldP spid="17" grpId="0" animBg="1"/>
      <p:bldP spid="21" grpId="0" animBg="1"/>
      <p:bldP spid="22" grpId="0"/>
      <p:bldP spid="25" grpId="0" animBg="1"/>
      <p:bldP spid="28" grpId="0"/>
      <p:bldP spid="29" grpId="0"/>
      <p:bldP spid="30" grpId="0"/>
      <p:bldP spid="31" grpId="0"/>
      <p:bldP spid="34" grpId="0"/>
      <p:bldP spid="40" grpId="0" animBg="1"/>
      <p:bldP spid="40" grpId="1" animBg="1"/>
      <p:bldP spid="68" grpId="0" animBg="1"/>
      <p:bldP spid="68" grpId="1" animBg="1"/>
      <p:bldP spid="80" grpId="0" animBg="1"/>
      <p:bldP spid="80" grpId="1" animBg="1"/>
      <p:bldP spid="8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p:cNvSpPr>
            <a:spLocks noGrp="1" noChangeArrowheads="1"/>
          </p:cNvSpPr>
          <p:nvPr>
            <p:ph type="title"/>
          </p:nvPr>
        </p:nvSpPr>
        <p:spPr/>
        <p:txBody>
          <a:bodyPr/>
          <a:lstStyle/>
          <a:p>
            <a:r>
              <a:rPr lang="en-US" dirty="0" smtClean="0"/>
              <a:t>Modeling Tools - Activities </a:t>
            </a:r>
            <a:r>
              <a:rPr lang="en-US" dirty="0"/>
              <a:t>Diagram</a:t>
            </a:r>
            <a:endParaRPr lang="en-GB" dirty="0"/>
          </a:p>
        </p:txBody>
      </p:sp>
      <p:pic>
        <p:nvPicPr>
          <p:cNvPr id="114691" name="Picture 3" descr="activity2"/>
          <p:cNvPicPr>
            <a:picLocks noChangeAspect="1" noChangeArrowheads="1"/>
          </p:cNvPicPr>
          <p:nvPr/>
        </p:nvPicPr>
        <p:blipFill>
          <a:blip r:embed="rId3" cstate="print"/>
          <a:srcRect/>
          <a:stretch>
            <a:fillRect/>
          </a:stretch>
        </p:blipFill>
        <p:spPr bwMode="auto">
          <a:xfrm>
            <a:off x="1043019" y="1428736"/>
            <a:ext cx="4371975" cy="4437062"/>
          </a:xfrm>
          <a:prstGeom prst="rect">
            <a:avLst/>
          </a:prstGeom>
          <a:noFill/>
        </p:spPr>
      </p:pic>
      <p:sp>
        <p:nvSpPr>
          <p:cNvPr id="114692" name="Rectangle 4"/>
          <p:cNvSpPr>
            <a:spLocks noChangeArrowheads="1"/>
          </p:cNvSpPr>
          <p:nvPr/>
        </p:nvSpPr>
        <p:spPr bwMode="auto">
          <a:xfrm>
            <a:off x="5003832" y="1220684"/>
            <a:ext cx="4140200" cy="1200329"/>
          </a:xfrm>
          <a:prstGeom prst="rect">
            <a:avLst/>
          </a:prstGeom>
          <a:noFill/>
          <a:ln w="9525">
            <a:noFill/>
            <a:miter lim="800000"/>
            <a:headEnd/>
            <a:tailEnd/>
          </a:ln>
          <a:effectLst/>
        </p:spPr>
        <p:txBody>
          <a:bodyPr anchor="ctr">
            <a:spAutoFit/>
          </a:bodyPr>
          <a:lstStyle/>
          <a:p>
            <a:r>
              <a:rPr lang="en-GB" dirty="0"/>
              <a:t>Activity diagrams describe the workflow behaviour of a system </a:t>
            </a:r>
            <a:r>
              <a:rPr lang="en-US" dirty="0" smtClean="0"/>
              <a:t>including a sequence of activities  performed from start to finish</a:t>
            </a:r>
            <a:endParaRPr lang="en-GB" dirty="0"/>
          </a:p>
        </p:txBody>
      </p:sp>
      <p:sp>
        <p:nvSpPr>
          <p:cNvPr id="114693" name="AutoShape 5"/>
          <p:cNvSpPr>
            <a:spLocks noChangeArrowheads="1"/>
          </p:cNvSpPr>
          <p:nvPr/>
        </p:nvSpPr>
        <p:spPr bwMode="auto">
          <a:xfrm>
            <a:off x="3706844" y="1357298"/>
            <a:ext cx="914400" cy="360363"/>
          </a:xfrm>
          <a:prstGeom prst="wedgeRoundRectCallout">
            <a:avLst>
              <a:gd name="adj1" fmla="val -114583"/>
              <a:gd name="adj2" fmla="val -6829"/>
              <a:gd name="adj3" fmla="val 16667"/>
            </a:avLst>
          </a:prstGeom>
          <a:solidFill>
            <a:srgbClr val="33CCCC"/>
          </a:solidFill>
          <a:ln w="9525">
            <a:solidFill>
              <a:schemeClr val="tx1"/>
            </a:solidFill>
            <a:miter lim="800000"/>
            <a:headEnd/>
            <a:tailEnd/>
          </a:ln>
          <a:effectLst/>
        </p:spPr>
        <p:txBody>
          <a:bodyPr/>
          <a:lstStyle/>
          <a:p>
            <a:pPr algn="ctr"/>
            <a:r>
              <a:rPr lang="en-US"/>
              <a:t>Start</a:t>
            </a:r>
            <a:endParaRPr lang="en-GB"/>
          </a:p>
        </p:txBody>
      </p:sp>
      <p:sp>
        <p:nvSpPr>
          <p:cNvPr id="114694" name="AutoShape 6"/>
          <p:cNvSpPr>
            <a:spLocks noChangeArrowheads="1"/>
          </p:cNvSpPr>
          <p:nvPr/>
        </p:nvSpPr>
        <p:spPr bwMode="auto">
          <a:xfrm>
            <a:off x="1352582" y="1682736"/>
            <a:ext cx="914400" cy="322262"/>
          </a:xfrm>
          <a:prstGeom prst="wedgeRoundRectCallout">
            <a:avLst>
              <a:gd name="adj1" fmla="val 109722"/>
              <a:gd name="adj2" fmla="val 199259"/>
              <a:gd name="adj3" fmla="val 16667"/>
            </a:avLst>
          </a:prstGeom>
          <a:solidFill>
            <a:srgbClr val="33CCCC"/>
          </a:solidFill>
          <a:ln w="9525">
            <a:solidFill>
              <a:schemeClr val="tx1"/>
            </a:solidFill>
            <a:miter lim="800000"/>
            <a:headEnd/>
            <a:tailEnd/>
          </a:ln>
          <a:effectLst/>
        </p:spPr>
        <p:txBody>
          <a:bodyPr/>
          <a:lstStyle/>
          <a:p>
            <a:pPr algn="ctr"/>
            <a:r>
              <a:rPr lang="en-US" dirty="0"/>
              <a:t>Fork</a:t>
            </a:r>
            <a:endParaRPr lang="en-GB" dirty="0"/>
          </a:p>
        </p:txBody>
      </p:sp>
      <p:sp>
        <p:nvSpPr>
          <p:cNvPr id="114695" name="AutoShape 7"/>
          <p:cNvSpPr>
            <a:spLocks noChangeArrowheads="1"/>
          </p:cNvSpPr>
          <p:nvPr/>
        </p:nvSpPr>
        <p:spPr bwMode="auto">
          <a:xfrm>
            <a:off x="2627344" y="2797161"/>
            <a:ext cx="1008063" cy="322262"/>
          </a:xfrm>
          <a:prstGeom prst="wedgeRoundRectCallout">
            <a:avLst>
              <a:gd name="adj1" fmla="val -115986"/>
              <a:gd name="adj2" fmla="val 171181"/>
              <a:gd name="adj3" fmla="val 16667"/>
            </a:avLst>
          </a:prstGeom>
          <a:solidFill>
            <a:srgbClr val="33CCCC"/>
          </a:solidFill>
          <a:ln w="9525">
            <a:solidFill>
              <a:schemeClr val="tx1"/>
            </a:solidFill>
            <a:miter lim="800000"/>
            <a:headEnd/>
            <a:tailEnd/>
          </a:ln>
          <a:effectLst/>
        </p:spPr>
        <p:txBody>
          <a:bodyPr/>
          <a:lstStyle/>
          <a:p>
            <a:pPr algn="ctr"/>
            <a:r>
              <a:rPr lang="en-US"/>
              <a:t>Branch</a:t>
            </a:r>
            <a:endParaRPr lang="en-GB"/>
          </a:p>
        </p:txBody>
      </p:sp>
      <p:sp>
        <p:nvSpPr>
          <p:cNvPr id="114696" name="AutoShape 8"/>
          <p:cNvSpPr>
            <a:spLocks noChangeArrowheads="1"/>
          </p:cNvSpPr>
          <p:nvPr/>
        </p:nvSpPr>
        <p:spPr bwMode="auto">
          <a:xfrm>
            <a:off x="287369" y="4668823"/>
            <a:ext cx="1008063" cy="322263"/>
          </a:xfrm>
          <a:prstGeom prst="wedgeRoundRectCallout">
            <a:avLst>
              <a:gd name="adj1" fmla="val 101810"/>
              <a:gd name="adj2" fmla="val -151972"/>
              <a:gd name="adj3" fmla="val 16667"/>
            </a:avLst>
          </a:prstGeom>
          <a:solidFill>
            <a:srgbClr val="33CCCC"/>
          </a:solidFill>
          <a:ln w="9525">
            <a:solidFill>
              <a:schemeClr val="tx1"/>
            </a:solidFill>
            <a:miter lim="800000"/>
            <a:headEnd/>
            <a:tailEnd/>
          </a:ln>
          <a:effectLst/>
        </p:spPr>
        <p:txBody>
          <a:bodyPr/>
          <a:lstStyle/>
          <a:p>
            <a:pPr algn="ctr"/>
            <a:r>
              <a:rPr lang="en-US"/>
              <a:t>Merge</a:t>
            </a:r>
            <a:endParaRPr lang="en-GB"/>
          </a:p>
        </p:txBody>
      </p:sp>
      <p:sp>
        <p:nvSpPr>
          <p:cNvPr id="114697" name="AutoShape 9"/>
          <p:cNvSpPr>
            <a:spLocks noChangeArrowheads="1"/>
          </p:cNvSpPr>
          <p:nvPr/>
        </p:nvSpPr>
        <p:spPr bwMode="auto">
          <a:xfrm>
            <a:off x="4067207" y="4813286"/>
            <a:ext cx="1081087" cy="322262"/>
          </a:xfrm>
          <a:prstGeom prst="wedgeRoundRectCallout">
            <a:avLst>
              <a:gd name="adj1" fmla="val -126065"/>
              <a:gd name="adj2" fmla="val -62315"/>
              <a:gd name="adj3" fmla="val 16667"/>
            </a:avLst>
          </a:prstGeom>
          <a:solidFill>
            <a:srgbClr val="33CCCC"/>
          </a:solidFill>
          <a:ln w="9525">
            <a:solidFill>
              <a:schemeClr val="tx1"/>
            </a:solidFill>
            <a:miter lim="800000"/>
            <a:headEnd/>
            <a:tailEnd/>
          </a:ln>
          <a:effectLst/>
        </p:spPr>
        <p:txBody>
          <a:bodyPr/>
          <a:lstStyle/>
          <a:p>
            <a:pPr algn="ctr"/>
            <a:r>
              <a:rPr lang="en-US" dirty="0"/>
              <a:t>Joint</a:t>
            </a:r>
            <a:endParaRPr lang="en-GB" dirty="0"/>
          </a:p>
        </p:txBody>
      </p:sp>
      <p:sp>
        <p:nvSpPr>
          <p:cNvPr id="114698" name="AutoShape 10"/>
          <p:cNvSpPr>
            <a:spLocks noChangeArrowheads="1"/>
          </p:cNvSpPr>
          <p:nvPr/>
        </p:nvSpPr>
        <p:spPr bwMode="auto">
          <a:xfrm>
            <a:off x="3922744" y="5532423"/>
            <a:ext cx="914400" cy="360363"/>
          </a:xfrm>
          <a:prstGeom prst="wedgeRoundRectCallout">
            <a:avLst>
              <a:gd name="adj1" fmla="val -114583"/>
              <a:gd name="adj2" fmla="val -6829"/>
              <a:gd name="adj3" fmla="val 16667"/>
            </a:avLst>
          </a:prstGeom>
          <a:solidFill>
            <a:srgbClr val="33CCCC"/>
          </a:solidFill>
          <a:ln w="9525">
            <a:solidFill>
              <a:schemeClr val="tx1"/>
            </a:solidFill>
            <a:miter lim="800000"/>
            <a:headEnd/>
            <a:tailEnd/>
          </a:ln>
          <a:effectLst/>
        </p:spPr>
        <p:txBody>
          <a:bodyPr/>
          <a:lstStyle/>
          <a:p>
            <a:pPr algn="ctr"/>
            <a:r>
              <a:rPr lang="en-US"/>
              <a:t>End</a:t>
            </a:r>
            <a:endParaRPr lang="en-GB"/>
          </a:p>
        </p:txBody>
      </p:sp>
      <p:sp>
        <p:nvSpPr>
          <p:cNvPr id="12" name="Rectangle 11"/>
          <p:cNvSpPr/>
          <p:nvPr/>
        </p:nvSpPr>
        <p:spPr>
          <a:xfrm>
            <a:off x="5286380" y="2643182"/>
            <a:ext cx="3429024" cy="1200329"/>
          </a:xfrm>
          <a:prstGeom prst="rect">
            <a:avLst/>
          </a:prstGeom>
        </p:spPr>
        <p:txBody>
          <a:bodyPr wrap="square">
            <a:spAutoFit/>
          </a:bodyPr>
          <a:lstStyle/>
          <a:p>
            <a:r>
              <a:rPr lang="en-US" dirty="0" smtClean="0"/>
              <a:t>Activities could be performed:</a:t>
            </a:r>
          </a:p>
          <a:p>
            <a:pPr lvl="1"/>
            <a:r>
              <a:rPr lang="en-US" dirty="0" smtClean="0"/>
              <a:t>- sequential order</a:t>
            </a:r>
          </a:p>
          <a:p>
            <a:pPr lvl="1"/>
            <a:r>
              <a:rPr lang="en-US" dirty="0" smtClean="0"/>
              <a:t>- parallel</a:t>
            </a:r>
          </a:p>
          <a:p>
            <a:pPr lvl="1"/>
            <a:r>
              <a:rPr lang="en-US" dirty="0" smtClean="0"/>
              <a:t>- conditional transition</a:t>
            </a:r>
            <a:endParaRPr lang="en-US" dirty="0"/>
          </a:p>
        </p:txBody>
      </p:sp>
      <p:pic>
        <p:nvPicPr>
          <p:cNvPr id="13" name="Picture 12" descr="RhumbaSteps.jpg"/>
          <p:cNvPicPr>
            <a:picLocks noChangeAspect="1"/>
          </p:cNvPicPr>
          <p:nvPr/>
        </p:nvPicPr>
        <p:blipFill>
          <a:blip r:embed="rId4" cstate="print"/>
          <a:stretch>
            <a:fillRect/>
          </a:stretch>
        </p:blipFill>
        <p:spPr>
          <a:xfrm>
            <a:off x="5719370" y="4000504"/>
            <a:ext cx="3043629" cy="24888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blinds(horizontal)">
                                      <p:cBhvr>
                                        <p:cTn id="7" dur="500"/>
                                        <p:tgtEl>
                                          <p:spTgt spid="1146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blinds(horizontal)">
                                      <p:cBhvr>
                                        <p:cTn id="12" dur="500"/>
                                        <p:tgtEl>
                                          <p:spTgt spid="1146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5"/>
                                        </p:tgtEl>
                                        <p:attrNameLst>
                                          <p:attrName>style.visibility</p:attrName>
                                        </p:attrNameLst>
                                      </p:cBhvr>
                                      <p:to>
                                        <p:strVal val="visible"/>
                                      </p:to>
                                    </p:set>
                                    <p:animEffect transition="in" filter="blinds(horizontal)">
                                      <p:cBhvr>
                                        <p:cTn id="17" dur="500"/>
                                        <p:tgtEl>
                                          <p:spTgt spid="1146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4696"/>
                                        </p:tgtEl>
                                        <p:attrNameLst>
                                          <p:attrName>style.visibility</p:attrName>
                                        </p:attrNameLst>
                                      </p:cBhvr>
                                      <p:to>
                                        <p:strVal val="visible"/>
                                      </p:to>
                                    </p:set>
                                    <p:animEffect transition="in" filter="blinds(horizontal)">
                                      <p:cBhvr>
                                        <p:cTn id="22" dur="500"/>
                                        <p:tgtEl>
                                          <p:spTgt spid="1146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4697"/>
                                        </p:tgtEl>
                                        <p:attrNameLst>
                                          <p:attrName>style.visibility</p:attrName>
                                        </p:attrNameLst>
                                      </p:cBhvr>
                                      <p:to>
                                        <p:strVal val="visible"/>
                                      </p:to>
                                    </p:set>
                                    <p:animEffect transition="in" filter="blinds(horizontal)">
                                      <p:cBhvr>
                                        <p:cTn id="27" dur="500"/>
                                        <p:tgtEl>
                                          <p:spTgt spid="1146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4698"/>
                                        </p:tgtEl>
                                        <p:attrNameLst>
                                          <p:attrName>style.visibility</p:attrName>
                                        </p:attrNameLst>
                                      </p:cBhvr>
                                      <p:to>
                                        <p:strVal val="visible"/>
                                      </p:to>
                                    </p:set>
                                    <p:animEffect transition="in" filter="blinds(horizontal)">
                                      <p:cBhvr>
                                        <p:cTn id="32" dur="500"/>
                                        <p:tgtEl>
                                          <p:spTgt spid="11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nimBg="1"/>
      <p:bldP spid="114694" grpId="0" animBg="1"/>
      <p:bldP spid="114695" grpId="0" animBg="1"/>
      <p:bldP spid="114696" grpId="0" animBg="1"/>
      <p:bldP spid="114697" grpId="0" animBg="1"/>
      <p:bldP spid="11469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Grp="1" noChangeArrowheads="1"/>
          </p:cNvSpPr>
          <p:nvPr>
            <p:ph type="title"/>
          </p:nvPr>
        </p:nvSpPr>
        <p:spPr/>
        <p:txBody>
          <a:bodyPr/>
          <a:lstStyle/>
          <a:p>
            <a:r>
              <a:rPr lang="en-US" dirty="0" smtClean="0"/>
              <a:t>Modeling Tools - State Machine</a:t>
            </a:r>
            <a:endParaRPr lang="en-GB" dirty="0"/>
          </a:p>
        </p:txBody>
      </p:sp>
      <p:sp>
        <p:nvSpPr>
          <p:cNvPr id="112645" name="Rectangle 5"/>
          <p:cNvSpPr>
            <a:spLocks noGrp="1" noChangeArrowheads="1"/>
          </p:cNvSpPr>
          <p:nvPr>
            <p:ph idx="1"/>
          </p:nvPr>
        </p:nvSpPr>
        <p:spPr>
          <a:xfrm>
            <a:off x="5364163" y="1357298"/>
            <a:ext cx="3455987" cy="1498600"/>
          </a:xfrm>
          <a:noFill/>
          <a:ln/>
        </p:spPr>
        <p:txBody>
          <a:bodyPr/>
          <a:lstStyle/>
          <a:p>
            <a:pPr>
              <a:lnSpc>
                <a:spcPct val="90000"/>
              </a:lnSpc>
              <a:buFont typeface="Wingdings" pitchFamily="2" charset="2"/>
              <a:buNone/>
            </a:pPr>
            <a:r>
              <a:rPr lang="en-GB" altLang="zh-CN" sz="1800" dirty="0">
                <a:ea typeface="宋体" pitchFamily="2" charset="-122"/>
              </a:rPr>
              <a:t>A </a:t>
            </a:r>
            <a:r>
              <a:rPr lang="en-GB" altLang="zh-CN" sz="1800" b="1" dirty="0">
                <a:ea typeface="宋体" pitchFamily="2" charset="-122"/>
              </a:rPr>
              <a:t>State Machine diagram</a:t>
            </a:r>
          </a:p>
          <a:p>
            <a:pPr>
              <a:lnSpc>
                <a:spcPct val="90000"/>
              </a:lnSpc>
              <a:buFont typeface="Wingdings" pitchFamily="2" charset="2"/>
              <a:buNone/>
            </a:pPr>
            <a:r>
              <a:rPr lang="en-GB" altLang="zh-CN" sz="1800" dirty="0">
                <a:ea typeface="宋体" pitchFamily="2" charset="-122"/>
              </a:rPr>
              <a:t>shows the possible states of</a:t>
            </a:r>
          </a:p>
          <a:p>
            <a:pPr>
              <a:lnSpc>
                <a:spcPct val="90000"/>
              </a:lnSpc>
              <a:buFont typeface="Wingdings" pitchFamily="2" charset="2"/>
              <a:buNone/>
            </a:pPr>
            <a:r>
              <a:rPr lang="en-GB" altLang="zh-CN" sz="1800" dirty="0">
                <a:ea typeface="宋体" pitchFamily="2" charset="-122"/>
              </a:rPr>
              <a:t>the object and the transitions</a:t>
            </a:r>
          </a:p>
          <a:p>
            <a:pPr>
              <a:lnSpc>
                <a:spcPct val="90000"/>
              </a:lnSpc>
              <a:buFont typeface="Wingdings" pitchFamily="2" charset="2"/>
              <a:buNone/>
            </a:pPr>
            <a:r>
              <a:rPr lang="en-GB" altLang="zh-CN" sz="1800" dirty="0">
                <a:ea typeface="宋体" pitchFamily="2" charset="-122"/>
              </a:rPr>
              <a:t>that cause a change in state. </a:t>
            </a:r>
            <a:endParaRPr lang="en-US" altLang="zh-CN" sz="1800" dirty="0">
              <a:ea typeface="宋体" pitchFamily="2" charset="-122"/>
            </a:endParaRPr>
          </a:p>
        </p:txBody>
      </p:sp>
      <p:sp>
        <p:nvSpPr>
          <p:cNvPr id="7" name="Slide Number Placeholder 5"/>
          <p:cNvSpPr>
            <a:spLocks noGrp="1"/>
          </p:cNvSpPr>
          <p:nvPr>
            <p:ph type="sldNum" sz="quarter" idx="12"/>
          </p:nvPr>
        </p:nvSpPr>
        <p:spPr>
          <a:xfrm>
            <a:off x="0" y="6242050"/>
            <a:ext cx="587375" cy="488950"/>
          </a:xfrm>
          <a:prstGeom prst="rect">
            <a:avLst/>
          </a:prstGeom>
        </p:spPr>
        <p:txBody>
          <a:bodyPr/>
          <a:lstStyle/>
          <a:p>
            <a:fld id="{0BA2A901-F948-455B-A30D-1CAC8A8441B1}" type="slidenum">
              <a:rPr lang="zh-CN" altLang="en-GB"/>
              <a:pPr/>
              <a:t>56</a:t>
            </a:fld>
            <a:endParaRPr lang="en-GB" altLang="zh-CN"/>
          </a:p>
        </p:txBody>
      </p:sp>
      <p:pic>
        <p:nvPicPr>
          <p:cNvPr id="112644" name="Picture 4" descr="state2"/>
          <p:cNvPicPr>
            <a:picLocks noChangeAspect="1" noChangeArrowheads="1"/>
          </p:cNvPicPr>
          <p:nvPr/>
        </p:nvPicPr>
        <p:blipFill>
          <a:blip r:embed="rId3" cstate="print"/>
          <a:srcRect/>
          <a:stretch>
            <a:fillRect/>
          </a:stretch>
        </p:blipFill>
        <p:spPr bwMode="auto">
          <a:xfrm>
            <a:off x="755650" y="1430323"/>
            <a:ext cx="4537075" cy="3455988"/>
          </a:xfrm>
          <a:prstGeom prst="rect">
            <a:avLst/>
          </a:prstGeom>
          <a:noFill/>
        </p:spPr>
      </p:pic>
      <p:sp>
        <p:nvSpPr>
          <p:cNvPr id="112646" name="AutoShape 6"/>
          <p:cNvSpPr>
            <a:spLocks noChangeArrowheads="1"/>
          </p:cNvSpPr>
          <p:nvPr/>
        </p:nvSpPr>
        <p:spPr bwMode="auto">
          <a:xfrm>
            <a:off x="5508625" y="2941623"/>
            <a:ext cx="914400" cy="914400"/>
          </a:xfrm>
          <a:prstGeom prst="irregularSeal2">
            <a:avLst/>
          </a:prstGeom>
          <a:solidFill>
            <a:srgbClr val="33CCCC"/>
          </a:solidFill>
          <a:ln w="9525">
            <a:solidFill>
              <a:schemeClr val="tx1"/>
            </a:solidFill>
            <a:miter lim="800000"/>
            <a:headEnd/>
            <a:tailEnd/>
          </a:ln>
          <a:effectLst/>
        </p:spPr>
        <p:txBody>
          <a:bodyPr wrap="none" anchor="ctr"/>
          <a:lstStyle/>
          <a:p>
            <a:pPr algn="ctr"/>
            <a:r>
              <a:rPr lang="en-US" dirty="0"/>
              <a:t>?</a:t>
            </a:r>
            <a:endParaRPr lang="en-GB" dirty="0"/>
          </a:p>
        </p:txBody>
      </p:sp>
      <p:sp>
        <p:nvSpPr>
          <p:cNvPr id="112647" name="Text Box 7"/>
          <p:cNvSpPr txBox="1">
            <a:spLocks noChangeArrowheads="1"/>
          </p:cNvSpPr>
          <p:nvPr/>
        </p:nvSpPr>
        <p:spPr bwMode="auto">
          <a:xfrm>
            <a:off x="6640513" y="3105136"/>
            <a:ext cx="2252662" cy="1190625"/>
          </a:xfrm>
          <a:prstGeom prst="rect">
            <a:avLst/>
          </a:prstGeom>
          <a:noFill/>
          <a:ln w="9525">
            <a:noFill/>
            <a:miter lim="800000"/>
            <a:headEnd/>
            <a:tailEnd/>
          </a:ln>
          <a:effectLst/>
        </p:spPr>
        <p:txBody>
          <a:bodyPr>
            <a:spAutoFit/>
          </a:bodyPr>
          <a:lstStyle/>
          <a:p>
            <a:r>
              <a:rPr lang="en-US"/>
              <a:t>What is different between activities and Statemachine diagram</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46"/>
                                        </p:tgtEl>
                                        <p:attrNameLst>
                                          <p:attrName>style.visibility</p:attrName>
                                        </p:attrNameLst>
                                      </p:cBhvr>
                                      <p:to>
                                        <p:strVal val="visible"/>
                                      </p:to>
                                    </p:set>
                                    <p:animEffect transition="in" filter="box(in)">
                                      <p:cBhvr>
                                        <p:cTn id="7" dur="500"/>
                                        <p:tgtEl>
                                          <p:spTgt spid="11264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2647"/>
                                        </p:tgtEl>
                                        <p:attrNameLst>
                                          <p:attrName>style.visibility</p:attrName>
                                        </p:attrNameLst>
                                      </p:cBhvr>
                                      <p:to>
                                        <p:strVal val="visible"/>
                                      </p:to>
                                    </p:set>
                                    <p:animEffect transition="in" filter="box(in)">
                                      <p:cBhvr>
                                        <p:cTn id="10"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animBg="1"/>
      <p:bldP spid="11264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305800" cy="609600"/>
          </a:xfrm>
        </p:spPr>
        <p:txBody>
          <a:bodyPr/>
          <a:lstStyle/>
          <a:p>
            <a:r>
              <a:rPr lang="en-US" dirty="0" smtClean="0"/>
              <a:t>Common Practices, Problems </a:t>
            </a:r>
            <a:endParaRPr lang="en-US" dirty="0"/>
          </a:p>
        </p:txBody>
      </p:sp>
      <p:sp>
        <p:nvSpPr>
          <p:cNvPr id="3" name="Content Placeholder 2"/>
          <p:cNvSpPr>
            <a:spLocks noGrp="1"/>
          </p:cNvSpPr>
          <p:nvPr>
            <p:ph idx="1"/>
          </p:nvPr>
        </p:nvSpPr>
        <p:spPr>
          <a:xfrm>
            <a:off x="457200" y="1071546"/>
            <a:ext cx="8229600" cy="4525963"/>
          </a:xfrm>
        </p:spPr>
        <p:txBody>
          <a:bodyPr/>
          <a:lstStyle/>
          <a:p>
            <a:r>
              <a:rPr lang="en-US" sz="2400" dirty="0" smtClean="0"/>
              <a:t>Common issues</a:t>
            </a:r>
          </a:p>
          <a:p>
            <a:pPr lvl="1"/>
            <a:r>
              <a:rPr lang="en-US" sz="1800" dirty="0" smtClean="0"/>
              <a:t>Requirement isn't clear. Don't understand customer mean.</a:t>
            </a:r>
          </a:p>
          <a:p>
            <a:pPr lvl="1"/>
            <a:r>
              <a:rPr lang="en-US" sz="1800" dirty="0" smtClean="0"/>
              <a:t>Requirement analysis is not documented/centralized recorded -&gt; misunderstanding</a:t>
            </a:r>
          </a:p>
          <a:p>
            <a:pPr lvl="1"/>
            <a:r>
              <a:rPr lang="en-US" sz="1800" dirty="0" smtClean="0"/>
              <a:t>How to verify the understanding of team members about requirement</a:t>
            </a:r>
          </a:p>
          <a:p>
            <a:r>
              <a:rPr lang="en-US" sz="2400" dirty="0" smtClean="0"/>
              <a:t>What should we do</a:t>
            </a:r>
          </a:p>
          <a:p>
            <a:pPr lvl="1"/>
            <a:r>
              <a:rPr lang="en-US" sz="1800" dirty="0" smtClean="0"/>
              <a:t>Maintain SRS</a:t>
            </a:r>
          </a:p>
          <a:p>
            <a:pPr lvl="1"/>
            <a:r>
              <a:rPr lang="en-US" sz="1800" dirty="0" smtClean="0"/>
              <a:t>Communicate with the customer  = onsite</a:t>
            </a:r>
          </a:p>
          <a:p>
            <a:pPr lvl="1"/>
            <a:r>
              <a:rPr lang="en-US" sz="1800" dirty="0" smtClean="0"/>
              <a:t>Don’t make assumption. Must confirm with customer about specs more and more about what are still not clear or too general.</a:t>
            </a:r>
          </a:p>
          <a:p>
            <a:pPr lvl="1"/>
            <a:r>
              <a:rPr lang="en-US" sz="1800" dirty="0" smtClean="0"/>
              <a:t>Should involve all members to investigate requirements from the beginning of the project, not only PL.</a:t>
            </a:r>
          </a:p>
          <a:p>
            <a:pPr lvl="1"/>
            <a:r>
              <a:rPr lang="en-US" sz="1800" dirty="0" smtClean="0"/>
              <a:t>Conduct meeting to verify the requirement understanding. </a:t>
            </a:r>
          </a:p>
          <a:p>
            <a:pPr lvl="1"/>
            <a:r>
              <a:rPr lang="en-US" sz="1800" dirty="0" smtClean="0"/>
              <a:t>One meeting to introduce the requirement/design.</a:t>
            </a:r>
          </a:p>
          <a:p>
            <a:pPr lvl="1"/>
            <a:r>
              <a:rPr lang="en-US" sz="1800" dirty="0" smtClean="0"/>
              <a:t>Another meeting to verified the understanding of team member. Every one have to present their understanding.</a:t>
            </a:r>
            <a:endParaRPr lang="en-US" sz="1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1143000"/>
            <a:ext cx="8610600" cy="510540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Wingdings" pitchFamily="2" charset="2"/>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vl2pPr>
            <a:lvl3pPr marL="1143000" marR="0" indent="-228600" algn="l" defTabSz="914400" rtl="0" eaLnBrk="1" fontAlgn="auto" latinLnBrk="0" hangingPunct="1">
              <a:lnSpc>
                <a:spcPct val="100000"/>
              </a:lnSpc>
              <a:spcBef>
                <a:spcPct val="20000"/>
              </a:spcBef>
              <a:spcAft>
                <a:spcPts val="0"/>
              </a:spcAft>
              <a:buClrTx/>
              <a:buSzTx/>
              <a:buFont typeface="Calibri" pitchFamily="34" charset="0"/>
              <a:buChar char="+"/>
              <a:tabLst/>
              <a:defRPr sz="20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200"/>
            </a:lvl5pPr>
          </a:lstStyle>
          <a:p>
            <a:pPr>
              <a:defRPr/>
            </a:pPr>
            <a:r>
              <a:rPr lang="en-US" kern="0" dirty="0" smtClean="0">
                <a:solidFill>
                  <a:srgbClr val="000080"/>
                </a:solidFill>
                <a:latin typeface="+mn-lt"/>
              </a:rPr>
              <a:t>Resources &amp; References</a:t>
            </a:r>
          </a:p>
          <a:p>
            <a:pPr lvl="1">
              <a:defRPr/>
            </a:pPr>
            <a:r>
              <a:rPr lang="en-US" kern="0" dirty="0" smtClean="0">
                <a:solidFill>
                  <a:srgbClr val="000080"/>
                </a:solidFill>
                <a:latin typeface="+mn-lt"/>
              </a:rPr>
              <a:t>Requirement development &amp; </a:t>
            </a:r>
            <a:r>
              <a:rPr lang="en-US" kern="0" dirty="0" smtClean="0">
                <a:solidFill>
                  <a:srgbClr val="000080"/>
                </a:solidFill>
              </a:rPr>
              <a:t>m</a:t>
            </a:r>
            <a:r>
              <a:rPr lang="en-US" kern="0" dirty="0" smtClean="0">
                <a:solidFill>
                  <a:srgbClr val="000080"/>
                </a:solidFill>
                <a:latin typeface="+mn-lt"/>
              </a:rPr>
              <a:t>anagement process</a:t>
            </a:r>
          </a:p>
          <a:p>
            <a:pPr lvl="1">
              <a:defRPr/>
            </a:pPr>
            <a:r>
              <a:rPr lang="en-US" kern="0" dirty="0" smtClean="0">
                <a:solidFill>
                  <a:srgbClr val="000080"/>
                </a:solidFill>
              </a:rPr>
              <a:t>Q&amp;A management sheet template</a:t>
            </a:r>
            <a:endParaRPr lang="en-US" kern="0" dirty="0" smtClean="0">
              <a:solidFill>
                <a:srgbClr val="000080"/>
              </a:solidFill>
              <a:latin typeface="+mn-lt"/>
            </a:endParaRPr>
          </a:p>
          <a:p>
            <a:pPr lvl="1">
              <a:defRPr/>
            </a:pPr>
            <a:r>
              <a:rPr lang="en-US" kern="0" dirty="0" smtClean="0">
                <a:solidFill>
                  <a:srgbClr val="000080"/>
                </a:solidFill>
              </a:rPr>
              <a:t>SRS review checklist</a:t>
            </a:r>
          </a:p>
          <a:p>
            <a:pPr lvl="1">
              <a:defRPr/>
            </a:pPr>
            <a:r>
              <a:rPr lang="en-US" kern="0" dirty="0" smtClean="0">
                <a:solidFill>
                  <a:srgbClr val="000080"/>
                </a:solidFill>
                <a:latin typeface="+mn-lt"/>
              </a:rPr>
              <a:t>RMS template</a:t>
            </a:r>
          </a:p>
          <a:p>
            <a:pPr lvl="1">
              <a:defRPr/>
            </a:pPr>
            <a:r>
              <a:rPr lang="en-US" kern="0" dirty="0" smtClean="0">
                <a:solidFill>
                  <a:srgbClr val="000080"/>
                </a:solidFill>
              </a:rPr>
              <a:t>SRS template</a:t>
            </a:r>
            <a:endParaRPr lang="en-US" kern="0" dirty="0" smtClean="0">
              <a:solidFill>
                <a:srgbClr val="000080"/>
              </a:solidFill>
              <a:latin typeface="+mn-lt"/>
            </a:endParaRPr>
          </a:p>
          <a:p>
            <a:pPr>
              <a:defRPr/>
            </a:pPr>
            <a:endParaRPr lang="en-US" kern="0" dirty="0" smtClean="0">
              <a:solidFill>
                <a:srgbClr val="000080"/>
              </a:solidFill>
              <a:latin typeface="+mn-lt"/>
            </a:endParaRPr>
          </a:p>
        </p:txBody>
      </p:sp>
      <p:sp>
        <p:nvSpPr>
          <p:cNvPr id="2" name="Title 1"/>
          <p:cNvSpPr>
            <a:spLocks noGrp="1"/>
          </p:cNvSpPr>
          <p:nvPr>
            <p:ph type="title"/>
          </p:nvPr>
        </p:nvSpPr>
        <p:spPr>
          <a:xfrm>
            <a:off x="457200" y="228600"/>
            <a:ext cx="8229600" cy="685800"/>
          </a:xfrm>
        </p:spPr>
        <p:txBody>
          <a:bodyPr/>
          <a:lstStyle/>
          <a:p>
            <a:pPr>
              <a:defRPr/>
            </a:pPr>
            <a:r>
              <a:rPr lang="en-US" sz="3200" dirty="0" smtClean="0">
                <a:solidFill>
                  <a:srgbClr val="C00000"/>
                </a:solidFill>
              </a:rPr>
              <a:t>Resources &amp; References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endParaRPr lang="en-US" smtClean="0">
              <a:latin typeface="Arial" charset="0"/>
              <a:cs typeface="Arial" charset="0"/>
            </a:endParaRPr>
          </a:p>
        </p:txBody>
      </p:sp>
      <p:sp>
        <p:nvSpPr>
          <p:cNvPr id="29699" name="Content Placeholder 2"/>
          <p:cNvSpPr>
            <a:spLocks noGrp="1"/>
          </p:cNvSpPr>
          <p:nvPr>
            <p:ph idx="1"/>
          </p:nvPr>
        </p:nvSpPr>
        <p:spPr/>
        <p:txBody>
          <a:bodyPr/>
          <a:lstStyle/>
          <a:p>
            <a:pPr algn="ctr" eaLnBrk="1" hangingPunct="1">
              <a:buFont typeface="Wingdings" pitchFamily="2" charset="2"/>
              <a:buNone/>
            </a:pPr>
            <a:endParaRPr lang="vi-VN" smtClean="0"/>
          </a:p>
          <a:p>
            <a:pPr algn="ctr" eaLnBrk="1" hangingPunct="1">
              <a:buFont typeface="Wingdings" pitchFamily="2" charset="2"/>
              <a:buNone/>
            </a:pPr>
            <a:r>
              <a:rPr lang="vi-VN" sz="4400" b="1" smtClean="0"/>
              <a:t>Q &amp; A</a:t>
            </a:r>
            <a:endParaRPr lang="vi-VN"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t>Requirements Classification 1/4</a:t>
            </a:r>
            <a:endParaRPr lang="en-US" sz="2800"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cstate="print"/>
          <a:srcRect l="27500" t="22000" r="12500" b="15000"/>
          <a:stretch>
            <a:fillRect/>
          </a:stretch>
        </p:blipFill>
        <p:spPr bwMode="auto">
          <a:xfrm>
            <a:off x="685800" y="1295400"/>
            <a:ext cx="7924800" cy="5200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3" y="0"/>
            <a:ext cx="8229600" cy="914400"/>
          </a:xfrm>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t> Requirements Classification 2/4</a:t>
            </a:r>
            <a:endParaRPr lang="vi-VN" sz="2800" dirty="0" smtClean="0">
              <a:latin typeface="Arial" charset="0"/>
              <a:cs typeface="Arial" charset="0"/>
            </a:endParaRPr>
          </a:p>
        </p:txBody>
      </p:sp>
      <p:sp>
        <p:nvSpPr>
          <p:cNvPr id="21507" name="Content Placeholder 2"/>
          <p:cNvSpPr>
            <a:spLocks noGrp="1"/>
          </p:cNvSpPr>
          <p:nvPr>
            <p:ph idx="1"/>
          </p:nvPr>
        </p:nvSpPr>
        <p:spPr/>
        <p:txBody>
          <a:bodyPr/>
          <a:lstStyle/>
          <a:p>
            <a:r>
              <a:rPr lang="en-US" dirty="0" smtClean="0">
                <a:latin typeface="Arial" charset="0"/>
              </a:rPr>
              <a:t>Requirement may be classified as</a:t>
            </a:r>
          </a:p>
          <a:p>
            <a:pPr lvl="1"/>
            <a:r>
              <a:rPr lang="en-US" altLang="ja-JP" dirty="0" smtClean="0">
                <a:cs typeface="Arial" charset="0"/>
              </a:rPr>
              <a:t>Functional</a:t>
            </a:r>
          </a:p>
          <a:p>
            <a:pPr lvl="2"/>
            <a:r>
              <a:rPr kumimoji="1" lang="en-US" altLang="ja-JP" dirty="0" smtClean="0"/>
              <a:t>A </a:t>
            </a:r>
            <a:r>
              <a:rPr kumimoji="1" lang="en-US" altLang="ja-JP" b="1" u="sng" dirty="0" smtClean="0"/>
              <a:t>service</a:t>
            </a:r>
            <a:r>
              <a:rPr kumimoji="1" lang="en-US" altLang="ja-JP" dirty="0" smtClean="0"/>
              <a:t> the system has to perform</a:t>
            </a:r>
          </a:p>
          <a:p>
            <a:pPr lvl="2"/>
            <a:r>
              <a:rPr kumimoji="1" lang="en-US" altLang="ja-JP" dirty="0" smtClean="0"/>
              <a:t>May include information the system must contain</a:t>
            </a:r>
            <a:endParaRPr lang="en-US" altLang="ja-JP" dirty="0" smtClean="0"/>
          </a:p>
          <a:p>
            <a:pPr lvl="1"/>
            <a:r>
              <a:rPr lang="en-US" altLang="ja-JP" dirty="0" smtClean="0"/>
              <a:t>Non-functional</a:t>
            </a:r>
          </a:p>
          <a:p>
            <a:pPr lvl="2"/>
            <a:r>
              <a:rPr kumimoji="1" lang="en-US" altLang="ja-JP" dirty="0" smtClean="0"/>
              <a:t>A </a:t>
            </a:r>
            <a:r>
              <a:rPr kumimoji="1" lang="en-US" altLang="ja-JP" b="1" u="sng" dirty="0" smtClean="0"/>
              <a:t>constraints</a:t>
            </a:r>
            <a:r>
              <a:rPr kumimoji="1" lang="en-US" altLang="ja-JP" dirty="0" smtClean="0"/>
              <a:t> the system must satisfy</a:t>
            </a:r>
            <a:endParaRPr lang="en-US" altLang="ja-JP" dirty="0" smtClean="0"/>
          </a:p>
          <a:p>
            <a:endParaRPr lang="en-US" dirty="0" smtClean="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68313" y="0"/>
            <a:ext cx="8229600" cy="914400"/>
          </a:xfrm>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t> Requirements Classification 3/4</a:t>
            </a:r>
            <a:endParaRPr lang="vi-VN" sz="2800" dirty="0" smtClean="0">
              <a:latin typeface="Arial" charset="0"/>
              <a:cs typeface="Arial" charset="0"/>
            </a:endParaRPr>
          </a:p>
        </p:txBody>
      </p:sp>
      <p:sp>
        <p:nvSpPr>
          <p:cNvPr id="22531" name="Content Placeholder 2"/>
          <p:cNvSpPr>
            <a:spLocks noGrp="1"/>
          </p:cNvSpPr>
          <p:nvPr>
            <p:ph idx="1"/>
          </p:nvPr>
        </p:nvSpPr>
        <p:spPr/>
        <p:txBody>
          <a:bodyPr/>
          <a:lstStyle/>
          <a:p>
            <a:r>
              <a:rPr lang="en-US" dirty="0" smtClean="0">
                <a:latin typeface="Arial" charset="0"/>
              </a:rPr>
              <a:t>Sample of functional requirement</a:t>
            </a:r>
          </a:p>
          <a:p>
            <a:pPr>
              <a:buNone/>
            </a:pPr>
            <a:r>
              <a:rPr lang="en-US" dirty="0" smtClean="0"/>
              <a:t>	</a:t>
            </a:r>
            <a:r>
              <a:rPr lang="en-US" sz="2800" dirty="0" smtClean="0"/>
              <a:t>The “Data Entry Module” should provide the following functionality:</a:t>
            </a:r>
          </a:p>
          <a:p>
            <a:pPr lvl="1"/>
            <a:r>
              <a:rPr lang="en-US" b="1" dirty="0" smtClean="0"/>
              <a:t>Data Entry for HR</a:t>
            </a:r>
            <a:r>
              <a:rPr lang="en-US" dirty="0" smtClean="0"/>
              <a:t>: allows HR staff to enter payroll data, either via web-based forms or by importing data from Excel files</a:t>
            </a:r>
          </a:p>
          <a:p>
            <a:pPr lvl="1"/>
            <a:r>
              <a:rPr lang="en-US" b="1" dirty="0" smtClean="0"/>
              <a:t>Data Entry for Regional offices</a:t>
            </a:r>
            <a:r>
              <a:rPr lang="en-US" dirty="0" smtClean="0"/>
              <a:t>:  allows the PGB’s regional offices to enter billing data, either via web-based forms or by importing data from Excel files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68313" y="0"/>
            <a:ext cx="8229600" cy="914400"/>
          </a:xfrm>
        </p:spPr>
        <p:txBody>
          <a:bodyPr/>
          <a:lstStyle/>
          <a:p>
            <a:r>
              <a:rPr lang="en-US" dirty="0" smtClean="0">
                <a:latin typeface="Arial" charset="0"/>
                <a:cs typeface="Arial" charset="0"/>
              </a:rPr>
              <a:t>Requirement Concepts</a:t>
            </a:r>
            <a:br>
              <a:rPr lang="en-US" dirty="0" smtClean="0">
                <a:latin typeface="Arial" charset="0"/>
                <a:cs typeface="Arial" charset="0"/>
              </a:rPr>
            </a:br>
            <a:r>
              <a:rPr lang="en-US" sz="2800" dirty="0" smtClean="0"/>
              <a:t> Requirements Classification 4/4</a:t>
            </a:r>
            <a:endParaRPr lang="vi-VN" sz="2800" dirty="0" smtClean="0">
              <a:latin typeface="Arial" charset="0"/>
              <a:cs typeface="Arial" charset="0"/>
            </a:endParaRPr>
          </a:p>
        </p:txBody>
      </p:sp>
      <p:sp>
        <p:nvSpPr>
          <p:cNvPr id="23555" name="Content Placeholder 2"/>
          <p:cNvSpPr>
            <a:spLocks noGrp="1"/>
          </p:cNvSpPr>
          <p:nvPr>
            <p:ph idx="1"/>
          </p:nvPr>
        </p:nvSpPr>
        <p:spPr>
          <a:xfrm>
            <a:off x="457200" y="981075"/>
            <a:ext cx="8229600" cy="5543550"/>
          </a:xfrm>
        </p:spPr>
        <p:txBody>
          <a:bodyPr/>
          <a:lstStyle/>
          <a:p>
            <a:r>
              <a:rPr lang="en-US" dirty="0" smtClean="0">
                <a:latin typeface="Arial" charset="0"/>
              </a:rPr>
              <a:t>Sample of non-functional requirement</a:t>
            </a:r>
          </a:p>
          <a:p>
            <a:pPr lvl="2"/>
            <a:r>
              <a:rPr lang="en-GB" altLang="ja-JP" dirty="0" smtClean="0">
                <a:latin typeface="Arial" charset="0"/>
              </a:rPr>
              <a:t>Product requirements</a:t>
            </a:r>
          </a:p>
          <a:p>
            <a:pPr lvl="3"/>
            <a:r>
              <a:rPr lang="en-GB" altLang="ja-JP" dirty="0" smtClean="0"/>
              <a:t>Requirements which specify that the delivered product must behave in a particular way </a:t>
            </a:r>
          </a:p>
          <a:p>
            <a:pPr lvl="3"/>
            <a:r>
              <a:rPr lang="en-GB" altLang="ja-JP" dirty="0" smtClean="0"/>
              <a:t>Categories: performance, reliability, usability, </a:t>
            </a:r>
            <a:r>
              <a:rPr lang="en-US" altLang="ja-JP" dirty="0" smtClean="0"/>
              <a:t>security, cultural, etc.</a:t>
            </a:r>
            <a:endParaRPr lang="en-GB" altLang="ja-JP" dirty="0" smtClean="0"/>
          </a:p>
          <a:p>
            <a:pPr lvl="2"/>
            <a:r>
              <a:rPr lang="en-GB" altLang="ja-JP" dirty="0" smtClean="0">
                <a:latin typeface="Arial" charset="0"/>
              </a:rPr>
              <a:t>Organisational requirements</a:t>
            </a:r>
          </a:p>
          <a:p>
            <a:pPr lvl="3"/>
            <a:r>
              <a:rPr lang="en-GB" altLang="ja-JP" dirty="0" smtClean="0"/>
              <a:t>Requirements which are a consequence of organisational policies and procedures</a:t>
            </a:r>
          </a:p>
          <a:p>
            <a:pPr lvl="3"/>
            <a:r>
              <a:rPr lang="en-GB" altLang="ja-JP" dirty="0" smtClean="0"/>
              <a:t>Categories : technology, process, operation, time, budget, etc.</a:t>
            </a:r>
          </a:p>
          <a:p>
            <a:pPr lvl="2"/>
            <a:r>
              <a:rPr lang="en-GB" altLang="ja-JP" dirty="0" smtClean="0">
                <a:latin typeface="Arial" charset="0"/>
              </a:rPr>
              <a:t>External requirements</a:t>
            </a:r>
          </a:p>
          <a:p>
            <a:pPr lvl="3"/>
            <a:r>
              <a:rPr lang="en-GB" altLang="ja-JP" dirty="0" smtClean="0"/>
              <a:t>Requirements which arise from factors which are external to the system and its development process </a:t>
            </a:r>
          </a:p>
          <a:p>
            <a:pPr lvl="3"/>
            <a:r>
              <a:rPr lang="en-GB" altLang="ja-JP" dirty="0" smtClean="0"/>
              <a:t>Categories : interoperability requirements, legislative requirements,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11607</TotalTime>
  <Words>8139</Words>
  <Application>Microsoft Office PowerPoint</Application>
  <PresentationFormat>On-screen Show (4:3)</PresentationFormat>
  <Paragraphs>860</Paragraphs>
  <Slides>59</Slides>
  <Notes>37</Notes>
  <HiddenSlides>0</HiddenSlides>
  <MMClips>0</MMClips>
  <ScaleCrop>false</ScaleCrop>
  <HeadingPairs>
    <vt:vector size="8" baseType="variant">
      <vt:variant>
        <vt:lpstr>Fonts Used</vt:lpstr>
      </vt:variant>
      <vt:variant>
        <vt:i4>11</vt:i4>
      </vt:variant>
      <vt:variant>
        <vt:lpstr>Theme</vt:lpstr>
      </vt:variant>
      <vt:variant>
        <vt:i4>14</vt:i4>
      </vt:variant>
      <vt:variant>
        <vt:lpstr>Embedded OLE Servers</vt:lpstr>
      </vt:variant>
      <vt:variant>
        <vt:i4>3</vt:i4>
      </vt:variant>
      <vt:variant>
        <vt:lpstr>Slide Titles</vt:lpstr>
      </vt:variant>
      <vt:variant>
        <vt:i4>59</vt:i4>
      </vt:variant>
    </vt:vector>
  </HeadingPairs>
  <TitlesOfParts>
    <vt:vector size="87" baseType="lpstr">
      <vt:lpstr>ＭＳ Ｐゴシック</vt:lpstr>
      <vt:lpstr>PMingLiU</vt:lpstr>
      <vt:lpstr>宋体</vt:lpstr>
      <vt:lpstr>Arial</vt:lpstr>
      <vt:lpstr>Calibri</vt:lpstr>
      <vt:lpstr>Courier New</vt:lpstr>
      <vt:lpstr>Monotype Sorts</vt:lpstr>
      <vt:lpstr>SEOptimist</vt:lpstr>
      <vt:lpstr>Tahoma</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VPUML</vt:lpstr>
      <vt:lpstr>Software Requirement Concepts &amp; Process</vt:lpstr>
      <vt:lpstr>Agenda</vt:lpstr>
      <vt:lpstr>Requirement Concepts Requirement Definition</vt:lpstr>
      <vt:lpstr>Requirement Concepts Requirement Definition</vt:lpstr>
      <vt:lpstr>Requirement Concepts Requirement Definition</vt:lpstr>
      <vt:lpstr>Requirement Concepts Requirements Classification 1/4</vt:lpstr>
      <vt:lpstr>Requirement Concepts  Requirements Classification 2/4</vt:lpstr>
      <vt:lpstr>Requirement Concepts  Requirements Classification 3/4</vt:lpstr>
      <vt:lpstr>Requirement Concepts  Requirements Classification 4/4</vt:lpstr>
      <vt:lpstr>Fsoft Requirement Process</vt:lpstr>
      <vt:lpstr>Fsoft Requirement Process Objectives</vt:lpstr>
      <vt:lpstr>Fsoft Requirement Process Workflow</vt:lpstr>
      <vt:lpstr>Fsoft Requirement Process Elicit &amp; Analyze Requirements</vt:lpstr>
      <vt:lpstr>Fsoft Requirement Process Elicit &amp; Analyze Requirements - Resource</vt:lpstr>
      <vt:lpstr>Fsoft Requirement Process Elicit &amp; Analyze Requirements - Process</vt:lpstr>
      <vt:lpstr>Fsoft Requirement Process Elicit &amp; Analyze Requirements - Issues</vt:lpstr>
      <vt:lpstr>Fsoft Requirement Process Elicit &amp; Analyze Requirements - Issues</vt:lpstr>
      <vt:lpstr>Fsoft Requirement Process Elicit &amp; Analyze Requirements - Techniques</vt:lpstr>
      <vt:lpstr>Fsoft Requirement Process Develop SRS - Requirement documents 1/3</vt:lpstr>
      <vt:lpstr>Fsoft Requirement Process Develop SRS - Requirement documents 2/3</vt:lpstr>
      <vt:lpstr>Fsoft Requirement Process Develop SRS - Requirement documents 3/3</vt:lpstr>
      <vt:lpstr>Fsoft Requirement Process  Develop SRS – Steps &amp; Activities</vt:lpstr>
      <vt:lpstr>Fsoft Requirement Process  Develop SRS – Techniques</vt:lpstr>
      <vt:lpstr>Fsoft Requirement Process  Develop SRS - Characteristics of good SRS</vt:lpstr>
      <vt:lpstr>Fsoft Requirement Process Develop SRS - SRS Review Checklist</vt:lpstr>
      <vt:lpstr>Fsoft Requirement Process  Validate Requirements – Purpose</vt:lpstr>
      <vt:lpstr>Fsoft Requirement Process  Validate Requirements – Process</vt:lpstr>
      <vt:lpstr>Fsoft Requirement Process  Validate Requirements – Techniques</vt:lpstr>
      <vt:lpstr>Fsoft Requirement Process Requirements management</vt:lpstr>
      <vt:lpstr>Fsoft Requirement Process  Requirement Traceability</vt:lpstr>
      <vt:lpstr>Fsoft Requirement Process  Requirement Changes Management</vt:lpstr>
      <vt:lpstr>Requirement Clarifying</vt:lpstr>
      <vt:lpstr>Requirement Clarifying Clarifying requirement via Q&amp;A</vt:lpstr>
      <vt:lpstr>Requirement Clarifying Clarifying requirement via Q&amp;A (cont.)</vt:lpstr>
      <vt:lpstr>Requirement Clarifying Clarifying requirement via Q&amp;A (cont.)</vt:lpstr>
      <vt:lpstr>Requirement Modeling Modeling objectives</vt:lpstr>
      <vt:lpstr>Requirement Modeling  Model different perspectives</vt:lpstr>
      <vt:lpstr>Requirement Modeling System Modeling Tools</vt:lpstr>
      <vt:lpstr>Modeling Tools - Use Case</vt:lpstr>
      <vt:lpstr>Modeling Tools - Use Case</vt:lpstr>
      <vt:lpstr>Modeling Tools - Use Case Use Case Diagram</vt:lpstr>
      <vt:lpstr>Modeling Tools - Use Case Use Case Diagram - Notations</vt:lpstr>
      <vt:lpstr>Modeling Tools - Use Case Example - Use Case 1/2</vt:lpstr>
      <vt:lpstr>Modeling Tools - Use Case Example - Use Case 2/2</vt:lpstr>
      <vt:lpstr>Modeling Tools - Use Case Example - Use Case Diagram</vt:lpstr>
      <vt:lpstr>Modeling Tools - Use Case Use Case Specification 1/7</vt:lpstr>
      <vt:lpstr>Modeling Tools - Use Case Use Case Specification 2/7</vt:lpstr>
      <vt:lpstr>Modeling Tools - Use Case Use Case Specification 3/7</vt:lpstr>
      <vt:lpstr>Modeling Tools - Use Case Use Case Specification 4/7</vt:lpstr>
      <vt:lpstr>Modeling Tools - Use Case Use Case Specification 5/7</vt:lpstr>
      <vt:lpstr>Modeling Tools - Use Case Use Case Specification 6/7</vt:lpstr>
      <vt:lpstr>Modeling Tools - Use Case Use Case Specification 7/7</vt:lpstr>
      <vt:lpstr>Modeling Tools - DFD</vt:lpstr>
      <vt:lpstr>Modeling Tools – DFD Sample DFD</vt:lpstr>
      <vt:lpstr>Modeling Tools - Activities Diagram</vt:lpstr>
      <vt:lpstr>Modeling Tools - State Machine</vt:lpstr>
      <vt:lpstr>Common Practices, Problems </vt:lpstr>
      <vt:lpstr>Resources &amp; 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FPT Software</dc:title>
  <dc:creator>Kien Nguyen</dc:creator>
  <cp:lastModifiedBy>Minh Châu Lê Thị</cp:lastModifiedBy>
  <cp:revision>779</cp:revision>
  <dcterms:created xsi:type="dcterms:W3CDTF">2010-10-18T05:40:05Z</dcterms:created>
  <dcterms:modified xsi:type="dcterms:W3CDTF">2015-10-01T19:45:48Z</dcterms:modified>
</cp:coreProperties>
</file>