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0.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2.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3.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78" r:id="rId5"/>
    <p:sldMasterId id="2147483690" r:id="rId6"/>
    <p:sldMasterId id="2147483702" r:id="rId7"/>
    <p:sldMasterId id="2147483714" r:id="rId8"/>
    <p:sldMasterId id="2147483726" r:id="rId9"/>
    <p:sldMasterId id="2147483739" r:id="rId10"/>
    <p:sldMasterId id="2147483753" r:id="rId11"/>
    <p:sldMasterId id="2147483765" r:id="rId12"/>
    <p:sldMasterId id="2147483777" r:id="rId13"/>
    <p:sldMasterId id="2147483789" r:id="rId14"/>
    <p:sldMasterId id="2147483801" r:id="rId15"/>
    <p:sldMasterId id="2147483813" r:id="rId16"/>
    <p:sldMasterId id="2147483825" r:id="rId17"/>
  </p:sldMasterIdLst>
  <p:notesMasterIdLst>
    <p:notesMasterId r:id="rId55"/>
  </p:notesMasterIdLst>
  <p:handoutMasterIdLst>
    <p:handoutMasterId r:id="rId56"/>
  </p:handoutMasterIdLst>
  <p:sldIdLst>
    <p:sldId id="344" r:id="rId18"/>
    <p:sldId id="347" r:id="rId19"/>
    <p:sldId id="383" r:id="rId20"/>
    <p:sldId id="348" r:id="rId21"/>
    <p:sldId id="379" r:id="rId22"/>
    <p:sldId id="349" r:id="rId23"/>
    <p:sldId id="381" r:id="rId24"/>
    <p:sldId id="350" r:id="rId25"/>
    <p:sldId id="351" r:id="rId26"/>
    <p:sldId id="352" r:id="rId27"/>
    <p:sldId id="353" r:id="rId28"/>
    <p:sldId id="354" r:id="rId29"/>
    <p:sldId id="355" r:id="rId30"/>
    <p:sldId id="356" r:id="rId31"/>
    <p:sldId id="357" r:id="rId32"/>
    <p:sldId id="382" r:id="rId33"/>
    <p:sldId id="358" r:id="rId34"/>
    <p:sldId id="359" r:id="rId35"/>
    <p:sldId id="360" r:id="rId36"/>
    <p:sldId id="361" r:id="rId37"/>
    <p:sldId id="362" r:id="rId38"/>
    <p:sldId id="363" r:id="rId39"/>
    <p:sldId id="364" r:id="rId40"/>
    <p:sldId id="365" r:id="rId41"/>
    <p:sldId id="366" r:id="rId42"/>
    <p:sldId id="367" r:id="rId43"/>
    <p:sldId id="368" r:id="rId44"/>
    <p:sldId id="373" r:id="rId45"/>
    <p:sldId id="374" r:id="rId46"/>
    <p:sldId id="375" r:id="rId47"/>
    <p:sldId id="376" r:id="rId48"/>
    <p:sldId id="377" r:id="rId49"/>
    <p:sldId id="378" r:id="rId50"/>
    <p:sldId id="370" r:id="rId51"/>
    <p:sldId id="371" r:id="rId52"/>
    <p:sldId id="372" r:id="rId53"/>
    <p:sldId id="264" r:id="rId54"/>
  </p:sldIdLst>
  <p:sldSz cx="9144000" cy="6858000" type="screen4x3"/>
  <p:notesSz cx="7010400" cy="9296400"/>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7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99FF"/>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3" autoAdjust="0"/>
    <p:restoredTop sz="81350" autoAdjust="0"/>
  </p:normalViewPr>
  <p:slideViewPr>
    <p:cSldViewPr>
      <p:cViewPr varScale="1">
        <p:scale>
          <a:sx n="72" d="100"/>
          <a:sy n="72" d="100"/>
        </p:scale>
        <p:origin x="1555" y="67"/>
      </p:cViewPr>
      <p:guideLst>
        <p:guide orient="horz" pos="720"/>
        <p:guide pos="2880"/>
      </p:guideLst>
    </p:cSldViewPr>
  </p:slideViewPr>
  <p:outlineViewPr>
    <p:cViewPr>
      <p:scale>
        <a:sx n="33" d="100"/>
        <a:sy n="33" d="100"/>
      </p:scale>
      <p:origin x="0" y="0"/>
    </p:cViewPr>
    <p:sldLst>
      <p:sld r:id="rId1" collapse="1"/>
    </p:sldLst>
  </p:outlineViewPr>
  <p:notesTextViewPr>
    <p:cViewPr>
      <p:scale>
        <a:sx n="100" d="100"/>
        <a:sy n="100" d="100"/>
      </p:scale>
      <p:origin x="0" y="-53"/>
    </p:cViewPr>
  </p:notesTextViewPr>
  <p:sorterViewPr>
    <p:cViewPr>
      <p:scale>
        <a:sx n="66" d="100"/>
        <a:sy n="66" d="100"/>
      </p:scale>
      <p:origin x="0" y="0"/>
    </p:cViewPr>
  </p:sorterViewPr>
  <p:notesViewPr>
    <p:cSldViewPr>
      <p:cViewPr varScale="1">
        <p:scale>
          <a:sx n="64" d="100"/>
          <a:sy n="64" d="100"/>
        </p:scale>
        <p:origin x="-1620"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2.xml"/><Relationship Id="rId11" Type="http://schemas.openxmlformats.org/officeDocument/2006/relationships/slideMaster" Target="slideMasters/slideMaster8.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 Target="slides/slide34.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theme" Target="theme/theme1.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presProps" Target="presProps.xml"/><Relationship Id="rId10" Type="http://schemas.openxmlformats.org/officeDocument/2006/relationships/slideMaster" Target="slideMasters/slideMaster7.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kumimoji="0" sz="1200"/>
            </a:lvl1pPr>
          </a:lstStyle>
          <a:p>
            <a:pPr>
              <a:defRPr/>
            </a:pPr>
            <a:endParaRPr lang="en-US" altLang="en-US"/>
          </a:p>
        </p:txBody>
      </p:sp>
      <p:sp>
        <p:nvSpPr>
          <p:cNvPr id="10957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kumimoji="0" sz="1200"/>
            </a:lvl1pPr>
          </a:lstStyle>
          <a:p>
            <a:pPr>
              <a:defRPr/>
            </a:pPr>
            <a:endParaRPr lang="en-US" altLang="en-US"/>
          </a:p>
        </p:txBody>
      </p:sp>
      <p:sp>
        <p:nvSpPr>
          <p:cNvPr id="10957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kumimoji="0" sz="1200"/>
            </a:lvl1pPr>
          </a:lstStyle>
          <a:p>
            <a:pPr>
              <a:defRPr/>
            </a:pPr>
            <a:endParaRPr lang="en-US" altLang="en-US"/>
          </a:p>
        </p:txBody>
      </p:sp>
      <p:sp>
        <p:nvSpPr>
          <p:cNvPr id="10957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kumimoji="0" sz="1200"/>
            </a:lvl1pPr>
          </a:lstStyle>
          <a:p>
            <a:pPr>
              <a:defRPr/>
            </a:pPr>
            <a:fld id="{ACE49B15-073F-4EDF-A9BE-98913BB28505}" type="slidenum">
              <a:rPr lang="en-US" altLang="en-US"/>
              <a:pPr>
                <a:defRPr/>
              </a:pPr>
              <a:t>‹#›</a:t>
            </a:fld>
            <a:endParaRPr lang="en-US" altLang="en-US"/>
          </a:p>
        </p:txBody>
      </p:sp>
    </p:spTree>
    <p:extLst>
      <p:ext uri="{BB962C8B-B14F-4D97-AF65-F5344CB8AC3E}">
        <p14:creationId xmlns:p14="http://schemas.microsoft.com/office/powerpoint/2010/main" val="1138175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kumimoji="0" sz="1200"/>
            </a:lvl1pPr>
          </a:lstStyle>
          <a:p>
            <a:pPr>
              <a:defRPr/>
            </a:pPr>
            <a:endParaRPr lang="en-US" altLang="en-U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kumimoji="0" sz="1200"/>
            </a:lvl1pPr>
          </a:lstStyle>
          <a:p>
            <a:pPr>
              <a:defRPr/>
            </a:pPr>
            <a:endParaRPr lang="en-US" altLang="en-US"/>
          </a:p>
        </p:txBody>
      </p:sp>
      <p:sp>
        <p:nvSpPr>
          <p:cNvPr id="634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kumimoji="0" sz="1200"/>
            </a:lvl1pPr>
          </a:lstStyle>
          <a:p>
            <a:pPr>
              <a:defRPr/>
            </a:pPr>
            <a:endParaRPr lang="en-US" alt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kumimoji="0" sz="1200"/>
            </a:lvl1pPr>
          </a:lstStyle>
          <a:p>
            <a:pPr>
              <a:defRPr/>
            </a:pPr>
            <a:fld id="{98FBD441-3F2F-4CF0-AD5A-44E2A8E8A440}" type="slidenum">
              <a:rPr lang="en-US" altLang="en-US"/>
              <a:pPr>
                <a:defRPr/>
              </a:pPr>
              <a:t>‹#›</a:t>
            </a:fld>
            <a:endParaRPr lang="en-US" altLang="en-US"/>
          </a:p>
        </p:txBody>
      </p:sp>
    </p:spTree>
    <p:extLst>
      <p:ext uri="{BB962C8B-B14F-4D97-AF65-F5344CB8AC3E}">
        <p14:creationId xmlns:p14="http://schemas.microsoft.com/office/powerpoint/2010/main" val="3832426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979CACC5-495E-473C-B862-3F00B3F5F284}" type="slidenum">
              <a:rPr kumimoji="0" lang="en-US" altLang="en-US" sz="1200" smtClean="0"/>
              <a:pPr/>
              <a:t>1</a:t>
            </a:fld>
            <a:endParaRPr kumimoji="0" lang="en-US" altLang="en-US" sz="1200" dirty="0" smtClean="0"/>
          </a:p>
        </p:txBody>
      </p:sp>
      <p:sp>
        <p:nvSpPr>
          <p:cNvPr id="64515" name="Rectangle 2"/>
          <p:cNvSpPr>
            <a:spLocks noGrp="1" noRot="1" noChangeAspect="1" noChangeArrowheads="1" noTextEdit="1"/>
          </p:cNvSpPr>
          <p:nvPr>
            <p:ph type="sldImg"/>
          </p:nvPr>
        </p:nvSpPr>
        <p:spPr>
          <a:xfrm>
            <a:off x="509588" y="698500"/>
            <a:ext cx="5989637" cy="4491038"/>
          </a:xfrm>
          <a:ln w="12700" cap="flat"/>
        </p:spPr>
      </p:sp>
      <p:sp>
        <p:nvSpPr>
          <p:cNvPr id="64516" name="Rectangle 3"/>
          <p:cNvSpPr>
            <a:spLocks noGrp="1" noChangeArrowheads="1"/>
          </p:cNvSpPr>
          <p:nvPr>
            <p:ph type="body" idx="1"/>
          </p:nvPr>
        </p:nvSpPr>
        <p:spPr>
          <a:xfrm>
            <a:off x="1047750" y="5500688"/>
            <a:ext cx="5027613" cy="294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3" tIns="46038" rIns="93663" bIns="46038"/>
          <a:lstStyle/>
          <a:p>
            <a:pPr marL="171450" indent="-171450">
              <a:buFont typeface="Arial" panose="020B0604020202020204" pitchFamily="34" charset="0"/>
              <a:buChar char="•"/>
            </a:pPr>
            <a:r>
              <a:rPr lang="vi-VN" altLang="ja-JP" baseline="0" dirty="0" smtClean="0"/>
              <a:t>PM dựa vào Project Plan và User Requirement để xây dựng Test Plan.</a:t>
            </a:r>
          </a:p>
          <a:p>
            <a:pPr marL="228600" indent="-228600">
              <a:buFont typeface="+mj-lt"/>
              <a:buAutoNum type="arabicPeriod"/>
            </a:pPr>
            <a:r>
              <a:rPr lang="vi-VN" altLang="ja-JP" baseline="0" dirty="0" smtClean="0"/>
              <a:t>Đọc TP (Test Requirement) coi phải làm gì?</a:t>
            </a:r>
          </a:p>
          <a:p>
            <a:pPr marL="228600" indent="-228600">
              <a:buFont typeface="+mj-lt"/>
              <a:buAutoNum type="arabicPeriod"/>
            </a:pPr>
            <a:r>
              <a:rPr lang="vi-VN" altLang="ja-JP" baseline="0" dirty="0" smtClean="0"/>
              <a:t>Tạo Test Design trên từng Uccase.</a:t>
            </a:r>
          </a:p>
          <a:p>
            <a:pPr marL="228600" indent="-228600">
              <a:buFont typeface="+mj-lt"/>
              <a:buAutoNum type="arabicPeriod"/>
            </a:pPr>
            <a:r>
              <a:rPr lang="vi-VN" altLang="ja-JP" baseline="0" dirty="0" smtClean="0"/>
              <a:t>Dựa vào TD viết Test Case (chuẩn bị luôn dữ liệu mẫu để test)</a:t>
            </a:r>
          </a:p>
          <a:p>
            <a:pPr marL="228600" indent="-228600">
              <a:buFont typeface="+mj-lt"/>
              <a:buAutoNum type="arabicPeriod"/>
            </a:pPr>
            <a:r>
              <a:rPr lang="vi-VN" altLang="ja-JP" baseline="0" dirty="0" smtClean="0"/>
              <a:t>Tạo Test Execution (Manual thì Test bằng tay, automation thì dùng tool hoặc viết code Test Script)</a:t>
            </a:r>
          </a:p>
          <a:p>
            <a:pPr marL="228600" indent="-228600">
              <a:buFont typeface="+mj-lt"/>
              <a:buAutoNum type="arabicPeriod"/>
            </a:pPr>
            <a:r>
              <a:rPr lang="vi-VN" altLang="ja-JP" baseline="0" dirty="0" smtClean="0"/>
              <a:t>Tạo Test Report.</a:t>
            </a:r>
          </a:p>
          <a:p>
            <a:pPr marL="171450" indent="-171450">
              <a:buFont typeface="Arial" panose="020B0604020202020204" pitchFamily="34" charset="0"/>
              <a:buChar char="•"/>
            </a:pPr>
            <a:endParaRPr lang="ja-JP" altLang="en-US" dirty="0" smtClean="0"/>
          </a:p>
        </p:txBody>
      </p:sp>
    </p:spTree>
    <p:extLst>
      <p:ext uri="{BB962C8B-B14F-4D97-AF65-F5344CB8AC3E}">
        <p14:creationId xmlns:p14="http://schemas.microsoft.com/office/powerpoint/2010/main" val="1139314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037ED6CC-D736-4FF5-8993-382656E27880}" type="slidenum">
              <a:rPr kumimoji="0" lang="en-US" altLang="en-US" sz="1200" smtClean="0"/>
              <a:pPr/>
              <a:t>10</a:t>
            </a:fld>
            <a:endParaRPr kumimoji="0" lang="en-US" altLang="en-US" sz="1200" dirty="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vi-VN" altLang="en-US" dirty="0" smtClean="0"/>
              <a:t>Unit test: kiểm</a:t>
            </a:r>
            <a:r>
              <a:rPr lang="vi-VN" altLang="en-US" baseline="0" dirty="0" smtClean="0"/>
              <a:t> thử sự hiện thực chi tiết của từng đơn vị nhỏ (hàm, class, ...) có hoạt động đúng không?</a:t>
            </a:r>
          </a:p>
          <a:p>
            <a:pPr marL="171450" indent="-171450">
              <a:buFont typeface="Arial" panose="020B0604020202020204" pitchFamily="34" charset="0"/>
              <a:buChar char="•"/>
            </a:pPr>
            <a:r>
              <a:rPr lang="vi-VN" altLang="en-US" baseline="0" dirty="0" smtClean="0"/>
              <a:t>Integration test: kiểm thử tích hợp, kiểm xem từng phân hệ của phần mềm có đảm bảo với đặc tả thiết kế của phân hệ đó không?</a:t>
            </a:r>
          </a:p>
          <a:p>
            <a:pPr marL="171450" indent="-171450">
              <a:buFont typeface="Arial" panose="020B0604020202020204" pitchFamily="34" charset="0"/>
              <a:buChar char="•"/>
            </a:pPr>
            <a:r>
              <a:rPr lang="vi-VN" altLang="en-US" baseline="0" dirty="0" smtClean="0"/>
              <a:t>System test: kiểm thử các yêu cầu không chức năng của phần mềm như hiệu suất, bảo mật, làm việc trong môi trường căng thẳng, ...</a:t>
            </a:r>
          </a:p>
          <a:p>
            <a:pPr marL="171450" indent="-171450">
              <a:buFont typeface="Arial" panose="020B0604020202020204" pitchFamily="34" charset="0"/>
              <a:buChar char="•"/>
            </a:pPr>
            <a:r>
              <a:rPr lang="vi-VN" altLang="en-US" baseline="0" dirty="0" smtClean="0"/>
              <a:t>Acceptance Test: kiểm tra xem người dùng có chấp nhận sử dụng phần mềm không?</a:t>
            </a:r>
          </a:p>
          <a:p>
            <a:pPr marL="285750"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ja-JP" sz="1800" dirty="0" smtClean="0">
                <a:ea typeface="ＭＳ Ｐゴシック" pitchFamily="50" charset="-128"/>
              </a:rPr>
              <a:t>Regression Testing</a:t>
            </a:r>
            <a:r>
              <a:rPr lang="vi-VN" altLang="ja-JP" sz="1200" dirty="0" smtClean="0">
                <a:ea typeface="+mn-ea"/>
              </a:rPr>
              <a:t>:</a:t>
            </a:r>
            <a:r>
              <a:rPr lang="vi-VN" altLang="ja-JP" sz="1200" baseline="0" dirty="0" smtClean="0">
                <a:ea typeface="+mn-ea"/>
              </a:rPr>
              <a:t> kiểm thử hồi qui, được làm khi có sự hiệu chỉnh, nâng cấp phần mềm với mục đích xem phần mềm mới có đảm bảo thực hiện đúng các chức năng trước khi hiệu chỉnh không?</a:t>
            </a:r>
            <a:endParaRPr lang="en-US" altLang="ja-JP" sz="1800" dirty="0" smtClean="0">
              <a:ea typeface="ＭＳ Ｐゴシック" pitchFamily="50" charset="-128"/>
            </a:endParaRPr>
          </a:p>
        </p:txBody>
      </p:sp>
    </p:spTree>
    <p:extLst>
      <p:ext uri="{BB962C8B-B14F-4D97-AF65-F5344CB8AC3E}">
        <p14:creationId xmlns:p14="http://schemas.microsoft.com/office/powerpoint/2010/main" val="2640115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D97E7C0D-AF0A-45C1-B1D9-341BF83D6579}" type="slidenum">
              <a:rPr kumimoji="0" lang="en-US" altLang="en-US" sz="1200" smtClean="0"/>
              <a:pPr/>
              <a:t>11</a:t>
            </a:fld>
            <a:endParaRPr kumimoji="0" lang="en-US" altLang="en-US" sz="1200"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Divide mainly to 2 type: functional requirements and non-functional requirement</a:t>
            </a:r>
          </a:p>
        </p:txBody>
      </p:sp>
    </p:spTree>
    <p:extLst>
      <p:ext uri="{BB962C8B-B14F-4D97-AF65-F5344CB8AC3E}">
        <p14:creationId xmlns:p14="http://schemas.microsoft.com/office/powerpoint/2010/main" val="126046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7D2172E5-B983-4F68-916B-F80FF0D94960}" type="slidenum">
              <a:rPr kumimoji="0" lang="en-US" altLang="en-US" sz="1200" smtClean="0"/>
              <a:pPr/>
              <a:t>12</a:t>
            </a:fld>
            <a:endParaRPr kumimoji="0" lang="en-US" altLang="en-US" sz="1200"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smtClean="0"/>
              <a:t>Business Flow: </a:t>
            </a:r>
            <a:r>
              <a:rPr lang="en-US" altLang="en-US" dirty="0" err="1" smtClean="0"/>
              <a:t>quy</a:t>
            </a:r>
            <a:r>
              <a:rPr lang="en-US" altLang="en-US" dirty="0" smtClean="0"/>
              <a:t> </a:t>
            </a:r>
            <a:r>
              <a:rPr lang="en-US" altLang="en-US" dirty="0" err="1" smtClean="0"/>
              <a:t>trình</a:t>
            </a:r>
            <a:r>
              <a:rPr lang="en-US" altLang="en-US" baseline="0" dirty="0" smtClean="0"/>
              <a:t> </a:t>
            </a:r>
            <a:r>
              <a:rPr lang="en-US" altLang="en-US" baseline="0" dirty="0" err="1" smtClean="0"/>
              <a:t>nghiệp</a:t>
            </a:r>
            <a:r>
              <a:rPr lang="en-US" altLang="en-US" baseline="0" dirty="0" smtClean="0"/>
              <a:t> </a:t>
            </a:r>
            <a:r>
              <a:rPr lang="en-US" altLang="en-US" baseline="0" dirty="0" err="1" smtClean="0"/>
              <a:t>vụ</a:t>
            </a:r>
            <a:endParaRPr lang="en-US" altLang="en-US" dirty="0" smtClean="0"/>
          </a:p>
          <a:p>
            <a:r>
              <a:rPr lang="en-US" altLang="en-US" dirty="0" smtClean="0"/>
              <a:t>Make </a:t>
            </a:r>
            <a:r>
              <a:rPr lang="en-US" altLang="en-US" dirty="0" smtClean="0"/>
              <a:t>a decision: a kind of security test</a:t>
            </a:r>
          </a:p>
        </p:txBody>
      </p:sp>
    </p:spTree>
    <p:extLst>
      <p:ext uri="{BB962C8B-B14F-4D97-AF65-F5344CB8AC3E}">
        <p14:creationId xmlns:p14="http://schemas.microsoft.com/office/powerpoint/2010/main" val="207450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DD35AFBE-83D1-42CE-94F5-5039DFA12A17}" type="slidenum">
              <a:rPr kumimoji="0" lang="en-US" altLang="en-US" sz="1200" smtClean="0"/>
              <a:pPr/>
              <a:t>13</a:t>
            </a:fld>
            <a:endParaRPr kumimoji="0" lang="en-US" altLang="en-US" sz="1200"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ja-JP" dirty="0" smtClean="0"/>
              <a:t>Example:</a:t>
            </a:r>
          </a:p>
          <a:p>
            <a:pPr marL="228600" indent="-228600">
              <a:buFontTx/>
              <a:buAutoNum type="arabicPeriod"/>
            </a:pPr>
            <a:r>
              <a:rPr lang="en-US" altLang="ja-JP" dirty="0" smtClean="0"/>
              <a:t>Performance requirement: response time of a specific function or module</a:t>
            </a:r>
          </a:p>
          <a:p>
            <a:pPr marL="228600" indent="-228600">
              <a:buFontTx/>
              <a:buAutoNum type="arabicPeriod"/>
            </a:pPr>
            <a:r>
              <a:rPr lang="en-US" altLang="ja-JP" dirty="0" smtClean="0"/>
              <a:t>Security: </a:t>
            </a:r>
          </a:p>
          <a:p>
            <a:pPr marL="685800" lvl="1" indent="-228600">
              <a:buFontTx/>
              <a:buAutoNum type="alphaLcPeriod"/>
            </a:pPr>
            <a:r>
              <a:rPr lang="en-US" altLang="ja-JP" dirty="0" smtClean="0"/>
              <a:t>Protect from out-site (Ex: IMJ- SRS-requirement: Do following methods to against crack from out site)</a:t>
            </a:r>
          </a:p>
          <a:p>
            <a:pPr marL="2057400" lvl="4" indent="-228600">
              <a:buFont typeface="Wingdings" pitchFamily="2" charset="2"/>
              <a:buChar char="ü"/>
            </a:pPr>
            <a:r>
              <a:rPr lang="en-US" altLang="ja-JP" dirty="0" smtClean="0"/>
              <a:t>1. Buffer Overflow</a:t>
            </a:r>
          </a:p>
          <a:p>
            <a:pPr marL="2057400" lvl="4" indent="-228600">
              <a:buFont typeface="Wingdings" pitchFamily="2" charset="2"/>
              <a:buChar char="ü"/>
            </a:pPr>
            <a:r>
              <a:rPr lang="en-US" altLang="ja-JP" dirty="0" smtClean="0"/>
              <a:t>2. Cross Site Scripting</a:t>
            </a:r>
          </a:p>
          <a:p>
            <a:pPr marL="2057400" lvl="4" indent="-228600">
              <a:buFont typeface="Wingdings" pitchFamily="2" charset="2"/>
              <a:buChar char="ü"/>
            </a:pPr>
            <a:r>
              <a:rPr lang="en-US" altLang="ja-JP" dirty="0" smtClean="0"/>
              <a:t>3. Parameter Manipulation</a:t>
            </a:r>
          </a:p>
          <a:p>
            <a:pPr marL="2057400" lvl="4" indent="-228600">
              <a:buFont typeface="Wingdings" pitchFamily="2" charset="2"/>
              <a:buChar char="ü"/>
            </a:pPr>
            <a:r>
              <a:rPr lang="en-US" altLang="ja-JP" dirty="0" smtClean="0"/>
              <a:t>4. Backdoor &amp; Debug Options</a:t>
            </a:r>
          </a:p>
          <a:p>
            <a:pPr marL="2057400" lvl="4" indent="-228600">
              <a:buFont typeface="Wingdings" pitchFamily="2" charset="2"/>
              <a:buChar char="ü"/>
            </a:pPr>
            <a:r>
              <a:rPr lang="en-US" altLang="ja-JP" dirty="0" smtClean="0"/>
              <a:t>5. Forceful Browsing</a:t>
            </a:r>
          </a:p>
          <a:p>
            <a:pPr marL="2057400" lvl="4" indent="-228600">
              <a:buFont typeface="Wingdings" pitchFamily="2" charset="2"/>
              <a:buChar char="ü"/>
            </a:pPr>
            <a:r>
              <a:rPr lang="en-US" altLang="ja-JP" dirty="0" smtClean="0"/>
              <a:t>6. Session Hijacking</a:t>
            </a:r>
            <a:r>
              <a:rPr lang="ja-JP" altLang="en-US" dirty="0" smtClean="0"/>
              <a:t>／</a:t>
            </a:r>
            <a:r>
              <a:rPr lang="en-US" altLang="ja-JP" dirty="0" smtClean="0"/>
              <a:t>Replay</a:t>
            </a:r>
          </a:p>
          <a:p>
            <a:pPr marL="2057400" lvl="4" indent="-228600">
              <a:buFont typeface="Wingdings" pitchFamily="2" charset="2"/>
              <a:buChar char="ü"/>
            </a:pPr>
            <a:r>
              <a:rPr lang="en-US" altLang="ja-JP" dirty="0" smtClean="0"/>
              <a:t>7. Path Traversal</a:t>
            </a:r>
          </a:p>
          <a:p>
            <a:pPr marL="2057400" lvl="4" indent="-228600">
              <a:buFont typeface="Wingdings" pitchFamily="2" charset="2"/>
              <a:buChar char="ü"/>
            </a:pPr>
            <a:r>
              <a:rPr lang="en-US" altLang="ja-JP" dirty="0" smtClean="0"/>
              <a:t>8. SQL Injection</a:t>
            </a:r>
          </a:p>
          <a:p>
            <a:pPr marL="2057400" lvl="4" indent="-228600">
              <a:buFont typeface="Wingdings" pitchFamily="2" charset="2"/>
              <a:buChar char="ü"/>
            </a:pPr>
            <a:r>
              <a:rPr lang="en-US" altLang="ja-JP" dirty="0" smtClean="0"/>
              <a:t>9. OS Command Injection</a:t>
            </a:r>
          </a:p>
          <a:p>
            <a:pPr marL="2057400" lvl="4" indent="-228600">
              <a:buFont typeface="Wingdings" pitchFamily="2" charset="2"/>
              <a:buChar char="ü"/>
            </a:pPr>
            <a:r>
              <a:rPr lang="en-US" altLang="ja-JP" dirty="0" smtClean="0"/>
              <a:t>10. Client Side Comment</a:t>
            </a:r>
          </a:p>
          <a:p>
            <a:pPr marL="2057400" lvl="4" indent="-228600">
              <a:buFont typeface="Wingdings" pitchFamily="2" charset="2"/>
              <a:buChar char="ü"/>
            </a:pPr>
            <a:r>
              <a:rPr lang="en-US" altLang="ja-JP" dirty="0" smtClean="0"/>
              <a:t>11. Error Codes</a:t>
            </a:r>
            <a:r>
              <a:rPr lang="ja-JP" altLang="en-US" dirty="0" smtClean="0"/>
              <a:t>）</a:t>
            </a:r>
            <a:endParaRPr lang="en-US" altLang="ja-JP" dirty="0" smtClean="0"/>
          </a:p>
          <a:p>
            <a:pPr marL="685800" lvl="1" indent="-228600">
              <a:buFontTx/>
              <a:buAutoNum type="alphaLcPeriod"/>
            </a:pPr>
            <a:r>
              <a:rPr lang="en-US" altLang="ja-JP" dirty="0" smtClean="0"/>
              <a:t>Decode private information</a:t>
            </a:r>
          </a:p>
          <a:p>
            <a:pPr marL="685800" lvl="1" indent="-228600">
              <a:buFontTx/>
              <a:buAutoNum type="alphaLcPeriod"/>
            </a:pPr>
            <a:r>
              <a:rPr lang="en-US" altLang="ja-JP" dirty="0" smtClean="0"/>
              <a:t>Database security requirement: ex: system must do not contain the function, service that will not be used, account access, password setup, </a:t>
            </a:r>
            <a:r>
              <a:rPr lang="en-US" altLang="ja-JP" dirty="0" err="1" smtClean="0"/>
              <a:t>etc</a:t>
            </a:r>
            <a:endParaRPr lang="en-US" altLang="ja-JP" dirty="0" smtClean="0"/>
          </a:p>
          <a:p>
            <a:pPr marL="228600" indent="-228600">
              <a:buFontTx/>
              <a:buAutoNum type="arabicPeriod"/>
            </a:pPr>
            <a:r>
              <a:rPr lang="en-US" altLang="ja-JP" dirty="0" smtClean="0"/>
              <a:t>Usability</a:t>
            </a:r>
            <a:r>
              <a:rPr lang="vi-VN" altLang="ja-JP" dirty="0" smtClean="0"/>
              <a:t> – tính</a:t>
            </a:r>
            <a:r>
              <a:rPr lang="vi-VN" altLang="ja-JP" baseline="0" dirty="0" smtClean="0"/>
              <a:t> khả dụng</a:t>
            </a:r>
            <a:r>
              <a:rPr lang="en-US" altLang="ja-JP" dirty="0" smtClean="0"/>
              <a:t>: (PT_LMS project requirement)</a:t>
            </a:r>
          </a:p>
          <a:p>
            <a:pPr marL="685800" lvl="1" indent="-228600"/>
            <a:r>
              <a:rPr lang="en-US" altLang="ja-JP" dirty="0" smtClean="0"/>
              <a:t>The requirement is to facilitate easy of use, clear and simple interface. </a:t>
            </a:r>
          </a:p>
          <a:p>
            <a:pPr marL="685800" lvl="1" indent="-228600"/>
            <a:r>
              <a:rPr lang="en-US" altLang="ja-JP" dirty="0" smtClean="0"/>
              <a:t>The user interface will use PT ‘look and feel’ (</a:t>
            </a:r>
            <a:r>
              <a:rPr lang="en-US" altLang="ja-JP" dirty="0" err="1" smtClean="0"/>
              <a:t>colours</a:t>
            </a:r>
            <a:r>
              <a:rPr lang="en-US" altLang="ja-JP" dirty="0" smtClean="0"/>
              <a:t>, fonts, logos) of current PT intranet, web site and CRM system.</a:t>
            </a:r>
          </a:p>
          <a:p>
            <a:pPr marL="228600" indent="-228600">
              <a:buFontTx/>
              <a:buAutoNum type="arabicPeriod"/>
            </a:pPr>
            <a:r>
              <a:rPr lang="en-US" altLang="ja-JP" dirty="0" smtClean="0"/>
              <a:t>Maintainability</a:t>
            </a:r>
            <a:r>
              <a:rPr lang="vi-VN" altLang="ja-JP" dirty="0" smtClean="0"/>
              <a:t> (khả</a:t>
            </a:r>
            <a:r>
              <a:rPr lang="vi-VN" altLang="ja-JP" baseline="0" dirty="0" smtClean="0"/>
              <a:t> năng bảo trì)</a:t>
            </a:r>
            <a:r>
              <a:rPr lang="en-US" altLang="ja-JP" dirty="0" smtClean="0"/>
              <a:t>: </a:t>
            </a:r>
          </a:p>
          <a:p>
            <a:pPr marL="685800" lvl="1" indent="-228600">
              <a:buFontTx/>
              <a:buChar char="-"/>
            </a:pPr>
            <a:r>
              <a:rPr lang="en-US" altLang="ja-JP" dirty="0" smtClean="0"/>
              <a:t>Easy change system parameters </a:t>
            </a:r>
          </a:p>
          <a:p>
            <a:pPr marL="685800" lvl="1" indent="-228600">
              <a:buFontTx/>
              <a:buChar char="-"/>
            </a:pPr>
            <a:r>
              <a:rPr lang="en-US" altLang="ja-JP" dirty="0" smtClean="0"/>
              <a:t>System can run a week with no error (ex: PT current processes between seven and eight thousand direct debit payments per month. The system must be capable of processing in excess of 80,000 payments per month)</a:t>
            </a:r>
          </a:p>
          <a:p>
            <a:pPr marL="685800" lvl="1" indent="-228600">
              <a:buFontTx/>
              <a:buChar char="-"/>
            </a:pPr>
            <a:endParaRPr lang="en-US" altLang="ja-JP" dirty="0" smtClean="0"/>
          </a:p>
          <a:p>
            <a:pPr marL="228600" lvl="0" indent="-228600"/>
            <a:r>
              <a:rPr lang="en-US" altLang="ja-JP" sz="1400" dirty="0" smtClean="0"/>
              <a:t>Constraints on the test process</a:t>
            </a:r>
            <a:r>
              <a:rPr lang="vi-VN" altLang="ja-JP" sz="1400" dirty="0" smtClean="0"/>
              <a:t> (hạn</a:t>
            </a:r>
            <a:r>
              <a:rPr lang="vi-VN" altLang="ja-JP" sz="1400" baseline="0" dirty="0" smtClean="0"/>
              <a:t> chế trong quá trình kiểm thử)</a:t>
            </a:r>
            <a:r>
              <a:rPr lang="en-US" altLang="ja-JP" sz="1400" dirty="0" smtClean="0"/>
              <a:t>: using a template or process that is provided by customer</a:t>
            </a:r>
          </a:p>
          <a:p>
            <a:pPr marL="685800" lvl="1" indent="-228600"/>
            <a:endParaRPr lang="en-US" altLang="ja-JP" sz="1400" dirty="0" smtClean="0"/>
          </a:p>
        </p:txBody>
      </p:sp>
    </p:spTree>
    <p:extLst>
      <p:ext uri="{BB962C8B-B14F-4D97-AF65-F5344CB8AC3E}">
        <p14:creationId xmlns:p14="http://schemas.microsoft.com/office/powerpoint/2010/main" val="3732608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Navigation: IE, Netscape</a:t>
            </a:r>
          </a:p>
          <a:p>
            <a:pPr marL="171450" indent="-171450">
              <a:buFont typeface="Arial" panose="020B0604020202020204" pitchFamily="34" charset="0"/>
              <a:buChar char="•"/>
            </a:pPr>
            <a:r>
              <a:rPr lang="vi-VN" dirty="0" smtClean="0"/>
              <a:t>Black – box: theo góc</a:t>
            </a:r>
            <a:r>
              <a:rPr lang="vi-VN" baseline="0" dirty="0" smtClean="0"/>
              <a:t> nhìn sử dụng: không cần kiến thức về chi tiết thiết kế và hiện thực bên trong, kiểm thử dựa trên các yêu cầu và đặc tả sử dụng.</a:t>
            </a:r>
          </a:p>
          <a:p>
            <a:pPr marL="171450" indent="-171450">
              <a:buFont typeface="Arial" panose="020B0604020202020204" pitchFamily="34" charset="0"/>
              <a:buChar char="•"/>
            </a:pPr>
            <a:r>
              <a:rPr lang="vi-VN" baseline="0" dirty="0" smtClean="0"/>
              <a:t>White – box: theo góc nhìn hiện thực: cần kiến thức về chi tiết thiết kế và hiện thực bên trong, kiểm thử dựa vào phủ các lệnh, phủ các nhánh, phủ các điều kiện con, ...</a:t>
            </a:r>
            <a:endParaRPr lang="en-US" dirty="0"/>
          </a:p>
        </p:txBody>
      </p:sp>
      <p:sp>
        <p:nvSpPr>
          <p:cNvPr id="4" name="Slide Number Placeholder 3"/>
          <p:cNvSpPr>
            <a:spLocks noGrp="1"/>
          </p:cNvSpPr>
          <p:nvPr>
            <p:ph type="sldNum" sz="quarter" idx="10"/>
          </p:nvPr>
        </p:nvSpPr>
        <p:spPr/>
        <p:txBody>
          <a:bodyPr/>
          <a:lstStyle/>
          <a:p>
            <a:pPr>
              <a:defRPr/>
            </a:pPr>
            <a:fld id="{98FBD441-3F2F-4CF0-AD5A-44E2A8E8A440}" type="slidenum">
              <a:rPr lang="en-US" altLang="en-US" smtClean="0"/>
              <a:pPr>
                <a:defRPr/>
              </a:pPr>
              <a:t>15</a:t>
            </a:fld>
            <a:endParaRPr lang="en-US" altLang="en-US"/>
          </a:p>
        </p:txBody>
      </p:sp>
    </p:spTree>
    <p:extLst>
      <p:ext uri="{BB962C8B-B14F-4D97-AF65-F5344CB8AC3E}">
        <p14:creationId xmlns:p14="http://schemas.microsoft.com/office/powerpoint/2010/main" val="3993540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0361F24-ECA2-43B6-BB8D-63CCEC1A324C}" type="slidenum">
              <a:rPr kumimoji="0" lang="en-US" altLang="en-US" sz="1200" smtClean="0"/>
              <a:pPr/>
              <a:t>17</a:t>
            </a:fld>
            <a:endParaRPr kumimoji="0" lang="en-US" altLang="en-US" sz="12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err="1" smtClean="0"/>
              <a:t>Techique</a:t>
            </a:r>
            <a:r>
              <a:rPr lang="en-US" altLang="en-US" dirty="0" smtClean="0"/>
              <a:t>: </a:t>
            </a:r>
            <a:r>
              <a:rPr lang="vi-VN" dirty="0" smtClean="0"/>
              <a:t>Tạo hoặc sửa đổi các </a:t>
            </a:r>
            <a:r>
              <a:rPr lang="en-US" dirty="0" smtClean="0"/>
              <a:t>test</a:t>
            </a:r>
            <a:r>
              <a:rPr lang="vi-VN" dirty="0" smtClean="0"/>
              <a:t> cho mỗi cửa sổ để xác minh chuyển hướng đúng đắn và đối tượng trạng thái cho mỗi cửa sổ ứng dụng và các đối tượng</a:t>
            </a:r>
            <a:endParaRPr lang="en-US" altLang="en-US" dirty="0" smtClean="0"/>
          </a:p>
          <a:p>
            <a:pPr marL="171450" indent="-171450">
              <a:buFont typeface="Arial" panose="020B0604020202020204" pitchFamily="34" charset="0"/>
              <a:buChar char="•"/>
            </a:pPr>
            <a:r>
              <a:rPr lang="en-US" altLang="en-US" dirty="0" smtClean="0"/>
              <a:t>Criteria: </a:t>
            </a:r>
            <a:r>
              <a:rPr lang="vi-VN" dirty="0" smtClean="0"/>
              <a:t>Mỗi cửa sổ xác nhận thành công phù hợp với phiên bản mẫu thử nghiệm hoặc trong phạm vi tiêu chuẩn cho phép</a:t>
            </a:r>
            <a:endParaRPr lang="en-US" altLang="en-US" dirty="0" smtClean="0"/>
          </a:p>
          <a:p>
            <a:r>
              <a:rPr lang="en-US" altLang="en-US" dirty="0" smtClean="0"/>
              <a:t>We </a:t>
            </a:r>
            <a:r>
              <a:rPr lang="en-US" altLang="en-US" dirty="0" smtClean="0"/>
              <a:t>have a guideline to write test case for GUI. More detail in TC </a:t>
            </a:r>
            <a:r>
              <a:rPr lang="en-US" altLang="en-US" dirty="0" err="1" smtClean="0"/>
              <a:t>trainning</a:t>
            </a:r>
            <a:endParaRPr lang="en-US" altLang="en-US" dirty="0" smtClean="0"/>
          </a:p>
        </p:txBody>
      </p:sp>
    </p:spTree>
    <p:extLst>
      <p:ext uri="{BB962C8B-B14F-4D97-AF65-F5344CB8AC3E}">
        <p14:creationId xmlns:p14="http://schemas.microsoft.com/office/powerpoint/2010/main" val="1414332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C355E6CF-37FE-4F13-B8B2-DCDE287DBEF2}" type="slidenum">
              <a:rPr kumimoji="0" lang="en-US" altLang="en-US" sz="1200" smtClean="0"/>
              <a:pPr/>
              <a:t>18</a:t>
            </a:fld>
            <a:endParaRPr kumimoji="0" lang="en-US" alt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Whenever there is a requirement about integrating data and database so this test type is using</a:t>
            </a:r>
          </a:p>
          <a:p>
            <a:r>
              <a:rPr lang="en-US" altLang="en-US" dirty="0" smtClean="0"/>
              <a:t>Ex: When your project have a requirement that you have to integrate your database with data from customer so this test type is using</a:t>
            </a:r>
          </a:p>
          <a:p>
            <a:endParaRPr lang="en-US" altLang="en-US" dirty="0" smtClean="0"/>
          </a:p>
          <a:p>
            <a:r>
              <a:rPr lang="en-US" altLang="en-US" dirty="0" smtClean="0"/>
              <a:t>Technique: actually to ensure that the integration is successful or not, testers must regression test all the system base on written test cases</a:t>
            </a:r>
          </a:p>
          <a:p>
            <a:endParaRPr lang="en-US" altLang="en-US" dirty="0" smtClean="0"/>
          </a:p>
        </p:txBody>
      </p:sp>
    </p:spTree>
    <p:extLst>
      <p:ext uri="{BB962C8B-B14F-4D97-AF65-F5344CB8AC3E}">
        <p14:creationId xmlns:p14="http://schemas.microsoft.com/office/powerpoint/2010/main" val="3762374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Đảm bảo đúng mục tiêu</a:t>
            </a:r>
            <a:r>
              <a:rPr lang="en-US" dirty="0" smtClean="0"/>
              <a:t> </a:t>
            </a:r>
            <a:r>
              <a:rPr lang="vi-VN" dirty="0" smtClean="0"/>
              <a:t>kiểm tra và quá trình nền chức năng theo mô hình kinh doanh cần thiết và lịch trình</a:t>
            </a:r>
            <a:endParaRPr lang="en-US" dirty="0"/>
          </a:p>
        </p:txBody>
      </p:sp>
      <p:sp>
        <p:nvSpPr>
          <p:cNvPr id="4" name="Slide Number Placeholder 3"/>
          <p:cNvSpPr>
            <a:spLocks noGrp="1"/>
          </p:cNvSpPr>
          <p:nvPr>
            <p:ph type="sldNum" sz="quarter" idx="10"/>
          </p:nvPr>
        </p:nvSpPr>
        <p:spPr/>
        <p:txBody>
          <a:bodyPr/>
          <a:lstStyle/>
          <a:p>
            <a:pPr>
              <a:defRPr/>
            </a:pPr>
            <a:fld id="{98FBD441-3F2F-4CF0-AD5A-44E2A8E8A440}" type="slidenum">
              <a:rPr lang="en-US" altLang="en-US" smtClean="0"/>
              <a:pPr>
                <a:defRPr/>
              </a:pPr>
              <a:t>19</a:t>
            </a:fld>
            <a:endParaRPr lang="en-US" altLang="en-US"/>
          </a:p>
        </p:txBody>
      </p:sp>
    </p:spTree>
    <p:extLst>
      <p:ext uri="{BB962C8B-B14F-4D97-AF65-F5344CB8AC3E}">
        <p14:creationId xmlns:p14="http://schemas.microsoft.com/office/powerpoint/2010/main" val="490930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E113FB14-AC0D-476B-826C-2D534A162F0A}" type="slidenum">
              <a:rPr kumimoji="0" lang="en-US" altLang="en-US" sz="1200" smtClean="0"/>
              <a:pPr/>
              <a:t>20</a:t>
            </a:fld>
            <a:endParaRPr kumimoji="0" lang="en-US" altLang="en-US" sz="12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dirty="0" smtClean="0"/>
              <a:t>Performance Profiling</a:t>
            </a:r>
            <a:r>
              <a:rPr lang="vi-VN" altLang="ja-JP" dirty="0" smtClean="0"/>
              <a:t>: lập</a:t>
            </a:r>
            <a:r>
              <a:rPr lang="vi-VN" altLang="ja-JP" baseline="0" dirty="0" smtClean="0"/>
              <a:t> hồ sơ hiệu suất</a:t>
            </a:r>
            <a:endParaRPr lang="vi-VN" altLang="en-US" dirty="0" smtClean="0"/>
          </a:p>
          <a:p>
            <a:r>
              <a:rPr lang="en-US" altLang="en-US" dirty="0" smtClean="0"/>
              <a:t>Check response time of a single transaction or multi transaction with provided CM</a:t>
            </a:r>
          </a:p>
        </p:txBody>
      </p:sp>
    </p:spTree>
    <p:extLst>
      <p:ext uri="{BB962C8B-B14F-4D97-AF65-F5344CB8AC3E}">
        <p14:creationId xmlns:p14="http://schemas.microsoft.com/office/powerpoint/2010/main" val="319503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ABD3BDF-E808-4B3B-AAE3-25ADF6CC57E4}" type="slidenum">
              <a:rPr kumimoji="0" lang="en-US" altLang="en-US" sz="1200" smtClean="0"/>
              <a:pPr/>
              <a:t>21</a:t>
            </a:fld>
            <a:endParaRPr kumimoji="0" lang="en-US" alt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Ex: there is a requirement of specific number of concurrent users running</a:t>
            </a:r>
            <a:endParaRPr lang="vi-VN" altLang="en-US"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Times New Roman" pitchFamily="18" charset="0"/>
                <a:ea typeface="+mn-ea"/>
                <a:cs typeface="+mn-cs"/>
              </a:rPr>
              <a:t>Load testing: he thong co dap </a:t>
            </a:r>
            <a:r>
              <a:rPr lang="en-US" sz="1200" kern="1200" dirty="0" err="1" smtClean="0">
                <a:solidFill>
                  <a:schemeClr val="tx1"/>
                </a:solidFill>
                <a:effectLst/>
                <a:latin typeface="Times New Roman" pitchFamily="18" charset="0"/>
                <a:ea typeface="+mn-ea"/>
                <a:cs typeface="+mn-cs"/>
              </a:rPr>
              <a:t>ung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duoc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ko</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chet</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khi</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gia</a:t>
            </a:r>
            <a:r>
              <a:rPr lang="en-US" sz="1200" kern="1200" dirty="0" smtClean="0">
                <a:solidFill>
                  <a:schemeClr val="tx1"/>
                </a:solidFill>
                <a:effectLst/>
                <a:latin typeface="Times New Roman" pitchFamily="18" charset="0"/>
                <a:ea typeface="+mn-ea"/>
                <a:cs typeface="+mn-cs"/>
              </a:rPr>
              <a:t> lap so </a:t>
            </a:r>
            <a:r>
              <a:rPr lang="en-US" sz="1200" kern="1200" dirty="0" err="1" smtClean="0">
                <a:solidFill>
                  <a:schemeClr val="tx1"/>
                </a:solidFill>
                <a:effectLst/>
                <a:latin typeface="Times New Roman" pitchFamily="18" charset="0"/>
                <a:ea typeface="+mn-ea"/>
                <a:cs typeface="+mn-cs"/>
              </a:rPr>
              <a:t>luong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lon</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nguoi</a:t>
            </a:r>
            <a:r>
              <a:rPr lang="en-US" sz="1200" kern="1200" dirty="0" smtClean="0">
                <a:solidFill>
                  <a:schemeClr val="tx1"/>
                </a:solidFill>
                <a:effectLst/>
                <a:latin typeface="Times New Roman" pitchFamily="18" charset="0"/>
                <a:ea typeface="+mn-ea"/>
                <a:cs typeface="+mn-cs"/>
              </a:rPr>
              <a:t> dung </a:t>
            </a:r>
            <a:r>
              <a:rPr lang="en-US" sz="1200" kern="1200" dirty="0" err="1" smtClean="0">
                <a:solidFill>
                  <a:schemeClr val="tx1"/>
                </a:solidFill>
                <a:effectLst/>
                <a:latin typeface="Times New Roman" pitchFamily="18" charset="0"/>
                <a:ea typeface="+mn-ea"/>
                <a:cs typeface="+mn-cs"/>
              </a:rPr>
              <a:t>cung</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luc</a:t>
            </a:r>
            <a:r>
              <a:rPr lang="en-US" sz="1200" kern="1200" dirty="0" smtClean="0">
                <a:solidFill>
                  <a:schemeClr val="tx1"/>
                </a:solidFill>
                <a:effectLst/>
                <a:latin typeface="Times New Roman" pitchFamily="18" charset="0"/>
                <a:ea typeface="+mn-ea"/>
                <a:cs typeface="+mn-cs"/>
              </a:rPr>
              <a:t> hay </a:t>
            </a:r>
            <a:r>
              <a:rPr lang="en-US" sz="1200" kern="1200" dirty="0" err="1" smtClean="0">
                <a:solidFill>
                  <a:schemeClr val="tx1"/>
                </a:solidFill>
                <a:effectLst/>
                <a:latin typeface="Times New Roman" pitchFamily="18" charset="0"/>
                <a:ea typeface="+mn-ea"/>
                <a:cs typeface="+mn-cs"/>
              </a:rPr>
              <a:t>ko?vd</a:t>
            </a:r>
            <a:r>
              <a:rPr lang="en-US" sz="1200" kern="1200" dirty="0" smtClean="0">
                <a:solidFill>
                  <a:schemeClr val="tx1"/>
                </a:solidFill>
                <a:effectLst/>
                <a:latin typeface="Times New Roman" pitchFamily="18" charset="0"/>
                <a:ea typeface="+mn-ea"/>
                <a:cs typeface="+mn-cs"/>
              </a:rPr>
              <a:t> so </a:t>
            </a:r>
            <a:r>
              <a:rPr lang="en-US" sz="1200" kern="1200" dirty="0" err="1" smtClean="0">
                <a:solidFill>
                  <a:schemeClr val="tx1"/>
                </a:solidFill>
                <a:effectLst/>
                <a:latin typeface="Times New Roman" pitchFamily="18" charset="0"/>
                <a:ea typeface="+mn-ea"/>
                <a:cs typeface="+mn-cs"/>
              </a:rPr>
              <a:t>luong</a:t>
            </a:r>
            <a:r>
              <a:rPr lang="en-US" sz="1200" kern="1200" dirty="0" smtClean="0">
                <a:solidFill>
                  <a:schemeClr val="tx1"/>
                </a:solidFill>
                <a:effectLst/>
                <a:latin typeface="Times New Roman" pitchFamily="18" charset="0"/>
                <a:ea typeface="+mn-ea"/>
                <a:cs typeface="+mn-cs"/>
              </a:rPr>
              <a:t> user 1tr, </a:t>
            </a:r>
            <a:r>
              <a:rPr lang="en-US" sz="1200" kern="1200" dirty="0" err="1" smtClean="0">
                <a:solidFill>
                  <a:schemeClr val="tx1"/>
                </a:solidFill>
                <a:effectLst/>
                <a:latin typeface="Times New Roman" pitchFamily="18" charset="0"/>
                <a:ea typeface="+mn-ea"/>
                <a:cs typeface="+mn-cs"/>
              </a:rPr>
              <a:t>thu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voi</a:t>
            </a:r>
            <a:r>
              <a:rPr lang="en-US" sz="1200" kern="1200" dirty="0" smtClean="0">
                <a:solidFill>
                  <a:schemeClr val="tx1"/>
                </a:solidFill>
                <a:effectLst/>
                <a:latin typeface="Times New Roman" pitchFamily="18" charset="0"/>
                <a:ea typeface="+mn-ea"/>
                <a:cs typeface="+mn-cs"/>
              </a:rPr>
              <a:t> input 1tr </a:t>
            </a:r>
            <a:r>
              <a:rPr lang="en-US" sz="1200" kern="1200" dirty="0" err="1" smtClean="0">
                <a:solidFill>
                  <a:schemeClr val="tx1"/>
                </a:solidFill>
                <a:effectLst/>
                <a:latin typeface="Times New Roman" pitchFamily="18" charset="0"/>
                <a:ea typeface="+mn-ea"/>
                <a:cs typeface="+mn-cs"/>
              </a:rPr>
              <a:t>xem</a:t>
            </a:r>
            <a:r>
              <a:rPr lang="en-US" sz="1200" kern="1200" dirty="0" smtClean="0">
                <a:solidFill>
                  <a:schemeClr val="tx1"/>
                </a:solidFill>
                <a:effectLst/>
                <a:latin typeface="Times New Roman" pitchFamily="18" charset="0"/>
                <a:ea typeface="+mn-ea"/>
                <a:cs typeface="+mn-cs"/>
              </a:rPr>
              <a:t> con </a:t>
            </a:r>
            <a:r>
              <a:rPr lang="en-US" sz="1200" kern="1200" dirty="0" err="1" smtClean="0">
                <a:solidFill>
                  <a:schemeClr val="tx1"/>
                </a:solidFill>
                <a:effectLst/>
                <a:latin typeface="Times New Roman" pitchFamily="18" charset="0"/>
                <a:ea typeface="+mn-ea"/>
                <a:cs typeface="+mn-cs"/>
              </a:rPr>
              <a:t>chay</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duoc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ko</a:t>
            </a:r>
            <a:endParaRPr lang="vi-VN" sz="1200" kern="1200" dirty="0" smtClean="0">
              <a:solidFill>
                <a:schemeClr val="tx1"/>
              </a:solidFill>
              <a:effectLst/>
              <a:latin typeface="Times New Roman" pitchFamily="18"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ja-JP" dirty="0" smtClean="0">
                <a:ea typeface="ＭＳ Ｐゴシック" pitchFamily="50" charset="-128"/>
              </a:rPr>
              <a:t>Performed on a dedicated machine or at a dedicated time</a:t>
            </a:r>
            <a:r>
              <a:rPr lang="vi-VN" altLang="ja-JP" dirty="0" smtClean="0">
                <a:ea typeface="ＭＳ Ｐゴシック" pitchFamily="50" charset="-128"/>
              </a:rPr>
              <a:t>:</a:t>
            </a:r>
            <a:r>
              <a:rPr lang="vi-VN" altLang="ja-JP" baseline="0" dirty="0" smtClean="0">
                <a:ea typeface="ＭＳ Ｐゴシック" pitchFamily="50" charset="-128"/>
              </a:rPr>
              <a:t> thực hiện trên một máy chuyên dụng hoặc tại một thời gian cho phép.</a:t>
            </a:r>
            <a:endParaRPr lang="en-US" sz="1200" kern="1200" dirty="0" smtClean="0">
              <a:solidFill>
                <a:schemeClr val="tx1"/>
              </a:solidFill>
              <a:effectLst/>
              <a:latin typeface="Times New Roman" pitchFamily="18" charset="0"/>
              <a:ea typeface="+mn-ea"/>
              <a:cs typeface="+mn-cs"/>
            </a:endParaRPr>
          </a:p>
          <a:p>
            <a:endParaRPr lang="en-US" altLang="en-US" dirty="0" smtClean="0"/>
          </a:p>
        </p:txBody>
      </p:sp>
    </p:spTree>
    <p:extLst>
      <p:ext uri="{BB962C8B-B14F-4D97-AF65-F5344CB8AC3E}">
        <p14:creationId xmlns:p14="http://schemas.microsoft.com/office/powerpoint/2010/main" val="185547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7C978C0-1CF8-47C4-A7CB-2B478FFA5F68}" type="slidenum">
              <a:rPr kumimoji="0" lang="en-US" altLang="en-US" sz="1200" smtClean="0"/>
              <a:pPr/>
              <a:t>2</a:t>
            </a:fld>
            <a:endParaRPr kumimoji="0" lang="en-US" altLang="en-US" sz="1200"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171252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671EC52E-4960-48E6-B61C-6D91DA985A2E}" type="slidenum">
              <a:rPr kumimoji="0" lang="en-US" altLang="en-US" sz="1200" smtClean="0"/>
              <a:pPr/>
              <a:t>22</a:t>
            </a:fld>
            <a:endParaRPr kumimoji="0" lang="en-US" alt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Times New Roman" pitchFamily="18" charset="0"/>
                <a:ea typeface="+mn-ea"/>
                <a:cs typeface="+mn-cs"/>
              </a:rPr>
              <a:t>Stress testing: </a:t>
            </a:r>
            <a:r>
              <a:rPr lang="en-US" sz="1200" kern="1200" dirty="0" err="1" smtClean="0">
                <a:solidFill>
                  <a:schemeClr val="tx1"/>
                </a:solidFill>
                <a:effectLst/>
                <a:latin typeface="Times New Roman" pitchFamily="18" charset="0"/>
                <a:ea typeface="+mn-ea"/>
                <a:cs typeface="+mn-cs"/>
              </a:rPr>
              <a:t>thu</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voi</a:t>
            </a:r>
            <a:r>
              <a:rPr lang="en-US" sz="1200" kern="1200" dirty="0" smtClean="0">
                <a:solidFill>
                  <a:schemeClr val="tx1"/>
                </a:solidFill>
                <a:effectLst/>
                <a:latin typeface="Times New Roman" pitchFamily="18" charset="0"/>
                <a:ea typeface="+mn-ea"/>
                <a:cs typeface="+mn-cs"/>
              </a:rPr>
              <a:t> con so </a:t>
            </a:r>
            <a:r>
              <a:rPr lang="en-US" sz="1200" kern="1200" dirty="0" err="1" smtClean="0">
                <a:solidFill>
                  <a:schemeClr val="tx1"/>
                </a:solidFill>
                <a:effectLst/>
                <a:latin typeface="Times New Roman" pitchFamily="18" charset="0"/>
                <a:ea typeface="+mn-ea"/>
                <a:cs typeface="+mn-cs"/>
              </a:rPr>
              <a:t>hon</a:t>
            </a:r>
            <a:r>
              <a:rPr lang="en-US" sz="1200" kern="1200" dirty="0" smtClean="0">
                <a:solidFill>
                  <a:schemeClr val="tx1"/>
                </a:solidFill>
                <a:effectLst/>
                <a:latin typeface="Times New Roman" pitchFamily="18" charset="0"/>
                <a:ea typeface="+mn-ea"/>
                <a:cs typeface="+mn-cs"/>
              </a:rPr>
              <a:t> 1tr de test, </a:t>
            </a:r>
            <a:r>
              <a:rPr lang="en-US" sz="1200" kern="1200" dirty="0" err="1" smtClean="0">
                <a:solidFill>
                  <a:schemeClr val="tx1"/>
                </a:solidFill>
                <a:effectLst/>
                <a:latin typeface="Times New Roman" pitchFamily="18" charset="0"/>
                <a:ea typeface="+mn-ea"/>
                <a:cs typeface="+mn-cs"/>
              </a:rPr>
              <a:t>xac</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dinh</a:t>
            </a:r>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muc</a:t>
            </a:r>
            <a:r>
              <a:rPr lang="en-US" sz="1200" kern="1200" dirty="0" smtClean="0">
                <a:solidFill>
                  <a:schemeClr val="tx1"/>
                </a:solidFill>
                <a:effectLst/>
                <a:latin typeface="Times New Roman" pitchFamily="18" charset="0"/>
                <a:ea typeface="+mn-ea"/>
                <a:cs typeface="+mn-cs"/>
              </a:rPr>
              <a:t> do </a:t>
            </a:r>
            <a:r>
              <a:rPr lang="en-US" sz="1200" kern="1200" dirty="0" err="1" smtClean="0">
                <a:solidFill>
                  <a:schemeClr val="tx1"/>
                </a:solidFill>
                <a:effectLst/>
                <a:latin typeface="Times New Roman" pitchFamily="18" charset="0"/>
                <a:ea typeface="+mn-ea"/>
                <a:cs typeface="+mn-cs"/>
              </a:rPr>
              <a:t>toi</a:t>
            </a:r>
            <a:r>
              <a:rPr lang="en-US" sz="1200" kern="1200" dirty="0" smtClean="0">
                <a:solidFill>
                  <a:schemeClr val="tx1"/>
                </a:solidFill>
                <a:effectLst/>
                <a:latin typeface="Times New Roman" pitchFamily="18" charset="0"/>
                <a:ea typeface="+mn-ea"/>
                <a:cs typeface="+mn-cs"/>
              </a:rPr>
              <a:t> da </a:t>
            </a:r>
            <a:r>
              <a:rPr lang="en-US" sz="1200" kern="1200" dirty="0" err="1" smtClean="0">
                <a:solidFill>
                  <a:schemeClr val="tx1"/>
                </a:solidFill>
                <a:effectLst/>
                <a:latin typeface="Times New Roman" pitchFamily="18" charset="0"/>
                <a:ea typeface="+mn-ea"/>
                <a:cs typeface="+mn-cs"/>
              </a:rPr>
              <a:t>chiu</a:t>
            </a:r>
            <a:r>
              <a:rPr lang="en-US" sz="1200" kern="1200" dirty="0" smtClean="0">
                <a:solidFill>
                  <a:schemeClr val="tx1"/>
                </a:solidFill>
                <a:effectLst/>
                <a:latin typeface="Times New Roman" pitchFamily="18" charset="0"/>
                <a:ea typeface="+mn-ea"/>
                <a:cs typeface="+mn-cs"/>
              </a:rPr>
              <a:t> dung </a:t>
            </a:r>
            <a:r>
              <a:rPr lang="en-US" sz="1200" kern="1200" dirty="0" err="1" smtClean="0">
                <a:solidFill>
                  <a:schemeClr val="tx1"/>
                </a:solidFill>
                <a:effectLst/>
                <a:latin typeface="Times New Roman" pitchFamily="18" charset="0"/>
                <a:ea typeface="+mn-ea"/>
                <a:cs typeface="+mn-cs"/>
              </a:rPr>
              <a:t>duoc</a:t>
            </a:r>
            <a:endParaRPr lang="vi-VN" altLang="en-US" dirty="0" smtClean="0"/>
          </a:p>
          <a:p>
            <a:r>
              <a:rPr lang="en-US" altLang="en-US" dirty="0" smtClean="0"/>
              <a:t>Ex: there is a requirement to</a:t>
            </a:r>
          </a:p>
          <a:p>
            <a:pPr>
              <a:buFontTx/>
              <a:buChar char="-"/>
            </a:pPr>
            <a:r>
              <a:rPr lang="en-US" altLang="en-US" dirty="0" smtClean="0"/>
              <a:t>Define the min, max concurrent users can perform a function </a:t>
            </a:r>
          </a:p>
          <a:p>
            <a:pPr>
              <a:buFontTx/>
              <a:buChar char="-"/>
            </a:pPr>
            <a:r>
              <a:rPr lang="en-US" altLang="en-US" dirty="0" smtClean="0"/>
              <a:t>Define the min configuration that system can run, </a:t>
            </a:r>
            <a:r>
              <a:rPr lang="en-US" altLang="en-US" dirty="0" err="1" smtClean="0"/>
              <a:t>ect</a:t>
            </a:r>
            <a:endParaRPr lang="en-US" altLang="en-US" dirty="0" smtClean="0"/>
          </a:p>
        </p:txBody>
      </p:sp>
    </p:spTree>
    <p:extLst>
      <p:ext uri="{BB962C8B-B14F-4D97-AF65-F5344CB8AC3E}">
        <p14:creationId xmlns:p14="http://schemas.microsoft.com/office/powerpoint/2010/main" val="529385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11C2CB32-2B71-4DCF-88E1-E242392F43B7}" type="slidenum">
              <a:rPr kumimoji="0" lang="en-US" altLang="en-US" sz="1200" smtClean="0"/>
              <a:pPr/>
              <a:t>24</a:t>
            </a:fld>
            <a:endParaRPr kumimoji="0" lang="en-US" alt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Example: one user cannot log in system from 2 machines</a:t>
            </a:r>
          </a:p>
        </p:txBody>
      </p:sp>
    </p:spTree>
    <p:extLst>
      <p:ext uri="{BB962C8B-B14F-4D97-AF65-F5344CB8AC3E}">
        <p14:creationId xmlns:p14="http://schemas.microsoft.com/office/powerpoint/2010/main" val="2738704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Verification: thanh kiểm</a:t>
            </a:r>
            <a:r>
              <a:rPr lang="vi-VN" baseline="0" dirty="0" smtClean="0"/>
              <a:t> tra phần mềm là quy trình xác định xem sản phẩm của một công đoạn trong quy trình phát triển phần mềm có thỏa mãn các yêu cầu đặt ra trong công đoạn trước không? (ta có đang xây dựng đúng đắn sản phẩm không?), bao gồm kiểm thử (testing) và xem lại (review).</a:t>
            </a:r>
          </a:p>
          <a:p>
            <a:pPr marL="171450" indent="-171450">
              <a:buFont typeface="Arial" panose="020B0604020202020204" pitchFamily="34" charset="0"/>
              <a:buChar char="•"/>
            </a:pPr>
            <a:r>
              <a:rPr lang="vi-VN" baseline="0" dirty="0" smtClean="0"/>
              <a:t>Validation: kiểm định dùng để đánh giá xem các tính chất được hiện thực trong phần mềm có thỏa mãn các yêu cầu khách hàng ko? </a:t>
            </a:r>
          </a:p>
        </p:txBody>
      </p:sp>
      <p:sp>
        <p:nvSpPr>
          <p:cNvPr id="4" name="Slide Number Placeholder 3"/>
          <p:cNvSpPr>
            <a:spLocks noGrp="1"/>
          </p:cNvSpPr>
          <p:nvPr>
            <p:ph type="sldNum" sz="quarter" idx="10"/>
          </p:nvPr>
        </p:nvSpPr>
        <p:spPr/>
        <p:txBody>
          <a:bodyPr/>
          <a:lstStyle/>
          <a:p>
            <a:pPr>
              <a:defRPr/>
            </a:pPr>
            <a:fld id="{98FBD441-3F2F-4CF0-AD5A-44E2A8E8A440}" type="slidenum">
              <a:rPr lang="en-US" altLang="en-US" smtClean="0"/>
              <a:pPr>
                <a:defRPr/>
              </a:pPr>
              <a:t>25</a:t>
            </a:fld>
            <a:endParaRPr lang="en-US" altLang="en-US"/>
          </a:p>
        </p:txBody>
      </p:sp>
    </p:spTree>
    <p:extLst>
      <p:ext uri="{BB962C8B-B14F-4D97-AF65-F5344CB8AC3E}">
        <p14:creationId xmlns:p14="http://schemas.microsoft.com/office/powerpoint/2010/main" val="716593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3149BDF6-D376-4E51-AA2C-8502426B7175}" type="slidenum">
              <a:rPr kumimoji="0" lang="en-US" altLang="en-US" sz="1200" smtClean="0"/>
              <a:pPr/>
              <a:t>27</a:t>
            </a:fld>
            <a:endParaRPr kumimoji="0" lang="en-US" altLang="en-US" sz="12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dirty="0" smtClean="0"/>
              <a:t>Note: testing environment must be listed and if the real testing environment is different with the required testing environment then it should be listed:</a:t>
            </a:r>
          </a:p>
          <a:p>
            <a:pPr>
              <a:buFontTx/>
              <a:buChar char="-"/>
            </a:pPr>
            <a:r>
              <a:rPr lang="en-US" altLang="ja-JP" dirty="0" smtClean="0"/>
              <a:t>Testing environment as customer’s require (software and hardware)</a:t>
            </a:r>
          </a:p>
          <a:p>
            <a:pPr>
              <a:buFontTx/>
              <a:buChar char="-"/>
            </a:pPr>
            <a:r>
              <a:rPr lang="en-US" altLang="ja-JP" dirty="0" smtClean="0"/>
              <a:t>The real testing environment</a:t>
            </a:r>
          </a:p>
        </p:txBody>
      </p:sp>
    </p:spTree>
    <p:extLst>
      <p:ext uri="{BB962C8B-B14F-4D97-AF65-F5344CB8AC3E}">
        <p14:creationId xmlns:p14="http://schemas.microsoft.com/office/powerpoint/2010/main" val="3219181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i="1" dirty="0" smtClean="0"/>
              <a:t>ISTQB: </a:t>
            </a:r>
            <a:r>
              <a:rPr lang="en-US" i="1" dirty="0" smtClean="0"/>
              <a:t>International Software Testing Qualifications </a:t>
            </a:r>
            <a:r>
              <a:rPr lang="en-US" i="1" dirty="0" smtClean="0"/>
              <a:t>Board</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err="1" smtClean="0">
                <a:effectLst/>
              </a:rPr>
              <a:t>Dựa</a:t>
            </a:r>
            <a:r>
              <a:rPr lang="en-US" dirty="0" smtClean="0">
                <a:effectLst/>
              </a:rPr>
              <a:t> </a:t>
            </a:r>
            <a:r>
              <a:rPr lang="en-US" dirty="0" err="1" smtClean="0">
                <a:effectLst/>
              </a:rPr>
              <a:t>trên</a:t>
            </a:r>
            <a:r>
              <a:rPr lang="en-US" baseline="0" dirty="0" smtClean="0">
                <a:effectLst/>
              </a:rPr>
              <a:t> </a:t>
            </a:r>
            <a:r>
              <a:rPr lang="en-US" baseline="0" dirty="0" err="1" smtClean="0">
                <a:effectLst/>
              </a:rPr>
              <a:t>số</a:t>
            </a:r>
            <a:r>
              <a:rPr lang="en-US" baseline="0" dirty="0" smtClean="0">
                <a:effectLst/>
              </a:rPr>
              <a:t> </a:t>
            </a:r>
            <a:r>
              <a:rPr lang="en-US" baseline="0" dirty="0" err="1" smtClean="0">
                <a:effectLst/>
              </a:rPr>
              <a:t>liệu</a:t>
            </a:r>
            <a:r>
              <a:rPr lang="vi-VN" dirty="0" smtClean="0">
                <a:effectLst/>
              </a:rPr>
              <a:t>: liên quan đến các số liệu phân tích từ các dự án trước đây và từ số liệu công nghiệp</a:t>
            </a:r>
            <a:br>
              <a:rPr lang="vi-VN" dirty="0" smtClean="0">
                <a:effectLst/>
              </a:rPr>
            </a:br>
            <a:r>
              <a:rPr lang="en-US" dirty="0" err="1" smtClean="0">
                <a:effectLst/>
              </a:rPr>
              <a:t>Dựa</a:t>
            </a:r>
            <a:r>
              <a:rPr lang="en-US" baseline="0" dirty="0" smtClean="0">
                <a:effectLst/>
              </a:rPr>
              <a:t> </a:t>
            </a:r>
            <a:r>
              <a:rPr lang="vi-VN" dirty="0" smtClean="0">
                <a:effectLst/>
              </a:rPr>
              <a:t>trên</a:t>
            </a:r>
            <a:r>
              <a:rPr lang="en-US" dirty="0" smtClean="0">
                <a:effectLst/>
              </a:rPr>
              <a:t> </a:t>
            </a:r>
            <a:r>
              <a:rPr lang="en-US" dirty="0" err="1" smtClean="0">
                <a:effectLst/>
              </a:rPr>
              <a:t>chuyên</a:t>
            </a:r>
            <a:r>
              <a:rPr lang="en-US" baseline="0" dirty="0" smtClean="0">
                <a:effectLst/>
              </a:rPr>
              <a:t> </a:t>
            </a:r>
            <a:r>
              <a:rPr lang="en-US" baseline="0" dirty="0" err="1" smtClean="0">
                <a:effectLst/>
              </a:rPr>
              <a:t>gia</a:t>
            </a:r>
            <a:r>
              <a:rPr lang="vi-VN" dirty="0" smtClean="0">
                <a:effectLst/>
              </a:rPr>
              <a:t>: liên quan đến việc tư vấn những người sẽ làm công việc và những người khác có chuyên môn về các nhiệm vụ được thực hiện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98FBD441-3F2F-4CF0-AD5A-44E2A8E8A440}" type="slidenum">
              <a:rPr lang="en-US" altLang="en-US" smtClean="0"/>
              <a:pPr>
                <a:defRPr/>
              </a:pPr>
              <a:t>28</a:t>
            </a:fld>
            <a:endParaRPr lang="en-US" altLang="en-US"/>
          </a:p>
        </p:txBody>
      </p:sp>
    </p:spTree>
    <p:extLst>
      <p:ext uri="{BB962C8B-B14F-4D97-AF65-F5344CB8AC3E}">
        <p14:creationId xmlns:p14="http://schemas.microsoft.com/office/powerpoint/2010/main" val="938466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1"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400" dirty="0" smtClean="0">
                <a:ea typeface="+mn-ea"/>
              </a:rPr>
              <a:t>Another  approach: look at the average effort per test case in similar past projects and to use the estimated number of test cases to estimate the  total  effort</a:t>
            </a:r>
            <a:r>
              <a:rPr lang="vi-VN" sz="2400" dirty="0" smtClean="0">
                <a:ea typeface="+mn-ea"/>
              </a:rPr>
              <a:t>:</a:t>
            </a:r>
            <a:r>
              <a:rPr lang="vi-VN" sz="2400" baseline="0" dirty="0" smtClean="0">
                <a:ea typeface="+mn-ea"/>
              </a:rPr>
              <a:t> </a:t>
            </a:r>
            <a:r>
              <a:rPr lang="vi-VN" sz="2400" dirty="0" smtClean="0"/>
              <a:t>nhìn vào các nỗ lực trung bình cho mỗi trường hợp thử nghiệm trong các dự án tương tự trong quá khứ và sử dụng ước tính số trường hợp thử nghiệm để đánh giá các nỗ lực tổng</a:t>
            </a:r>
            <a:endParaRPr lang="en-US" sz="2400" dirty="0" smtClean="0">
              <a:ea typeface="+mn-ea"/>
            </a:endParaRPr>
          </a:p>
          <a:p>
            <a:endParaRPr lang="en-US" dirty="0"/>
          </a:p>
        </p:txBody>
      </p:sp>
      <p:sp>
        <p:nvSpPr>
          <p:cNvPr id="4" name="Slide Number Placeholder 3"/>
          <p:cNvSpPr>
            <a:spLocks noGrp="1"/>
          </p:cNvSpPr>
          <p:nvPr>
            <p:ph type="sldNum" sz="quarter" idx="10"/>
          </p:nvPr>
        </p:nvSpPr>
        <p:spPr/>
        <p:txBody>
          <a:bodyPr/>
          <a:lstStyle/>
          <a:p>
            <a:pPr>
              <a:defRPr/>
            </a:pPr>
            <a:fld id="{98FBD441-3F2F-4CF0-AD5A-44E2A8E8A440}" type="slidenum">
              <a:rPr lang="en-US" altLang="en-US" smtClean="0"/>
              <a:pPr>
                <a:defRPr/>
              </a:pPr>
              <a:t>29</a:t>
            </a:fld>
            <a:endParaRPr lang="en-US" altLang="en-US"/>
          </a:p>
        </p:txBody>
      </p:sp>
    </p:spTree>
    <p:extLst>
      <p:ext uri="{BB962C8B-B14F-4D97-AF65-F5344CB8AC3E}">
        <p14:creationId xmlns:p14="http://schemas.microsoft.com/office/powerpoint/2010/main" val="322562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r>
              <a:rPr lang="vi-VN" dirty="0" smtClean="0"/>
              <a:t>Yêu </a:t>
            </a:r>
            <a:r>
              <a:rPr lang="vi-VN" dirty="0" smtClean="0"/>
              <a:t>cầu những người đóng góp cá nhân và các chuyên gia liên quan đến làm việc với các nhân viên có kinh nghiệm để phát triển một cấu trúc công việc phân tích dự án.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vi-VN" dirty="0" smtClean="0"/>
              <a:t>Gọi </a:t>
            </a:r>
            <a:r>
              <a:rPr lang="vi-VN" dirty="0" smtClean="0"/>
              <a:t>là "từ dưới lên" ước lượng vì bạn bắt đầu ở mức thấp nhất các sự cố theo cấp bậc trong cơ cấu công việc sự cố - nhiệm vụ - và để cho thời gian, công sức, </a:t>
            </a:r>
            <a:r>
              <a:rPr lang="en-US" dirty="0" err="1" smtClean="0"/>
              <a:t>ràng</a:t>
            </a:r>
            <a:r>
              <a:rPr lang="en-US" baseline="0" dirty="0" smtClean="0"/>
              <a:t> </a:t>
            </a:r>
            <a:r>
              <a:rPr lang="en-US" baseline="0" dirty="0" err="1" smtClean="0"/>
              <a:t>buộc</a:t>
            </a:r>
            <a:r>
              <a:rPr lang="vi-VN" dirty="0" smtClean="0"/>
              <a:t> </a:t>
            </a:r>
            <a:r>
              <a:rPr lang="vi-VN" dirty="0" smtClean="0"/>
              <a:t>và nguồn lực cho mỗi công việc tăng lên trên tất cả các nhiệm vụ</a:t>
            </a:r>
            <a:endParaRPr lang="en-US" altLang="en-US" sz="1200" dirty="0" smtClean="0"/>
          </a:p>
          <a:p>
            <a:pPr marL="171450" indent="-171450" eaLnBrk="1" hangingPunct="1">
              <a:buFont typeface="Arial" panose="020B0604020202020204" pitchFamily="34" charset="0"/>
              <a:buChar char="•"/>
            </a:pPr>
            <a:endParaRPr lang="en-US" altLang="en-US" sz="1200" dirty="0" smtClean="0"/>
          </a:p>
        </p:txBody>
      </p:sp>
      <p:sp>
        <p:nvSpPr>
          <p:cNvPr id="4" name="Slide Number Placeholder 3"/>
          <p:cNvSpPr>
            <a:spLocks noGrp="1"/>
          </p:cNvSpPr>
          <p:nvPr>
            <p:ph type="sldNum" sz="quarter" idx="10"/>
          </p:nvPr>
        </p:nvSpPr>
        <p:spPr/>
        <p:txBody>
          <a:bodyPr/>
          <a:lstStyle/>
          <a:p>
            <a:pPr>
              <a:defRPr/>
            </a:pPr>
            <a:fld id="{98FBD441-3F2F-4CF0-AD5A-44E2A8E8A440}" type="slidenum">
              <a:rPr lang="en-US" altLang="en-US" smtClean="0"/>
              <a:pPr>
                <a:defRPr/>
              </a:pPr>
              <a:t>30</a:t>
            </a:fld>
            <a:endParaRPr lang="en-US" altLang="en-US"/>
          </a:p>
        </p:txBody>
      </p:sp>
    </p:spTree>
    <p:extLst>
      <p:ext uri="{BB962C8B-B14F-4D97-AF65-F5344CB8AC3E}">
        <p14:creationId xmlns:p14="http://schemas.microsoft.com/office/powerpoint/2010/main" val="3386545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D184DD5B-8730-4D3D-A323-451281864F62}" type="slidenum">
              <a:rPr kumimoji="0" lang="en-US" altLang="en-US" sz="1200" smtClean="0">
                <a:latin typeface="Arial" pitchFamily="34" charset="0"/>
                <a:cs typeface="Arial" pitchFamily="34" charset="0"/>
              </a:rPr>
              <a:pPr/>
              <a:t>31</a:t>
            </a:fld>
            <a:endParaRPr kumimoji="0" lang="en-US" altLang="en-US" sz="1200" smtClean="0">
              <a:latin typeface="Arial" pitchFamily="34" charset="0"/>
              <a:cs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Based on ISTQB book</a:t>
            </a:r>
          </a:p>
          <a:p>
            <a:pPr eaLnBrk="1" hangingPunct="1">
              <a:spcBef>
                <a:spcPct val="0"/>
              </a:spcBef>
            </a:pPr>
            <a:endParaRPr lang="en-US" altLang="en-US" smtClean="0"/>
          </a:p>
        </p:txBody>
      </p:sp>
    </p:spTree>
    <p:extLst>
      <p:ext uri="{BB962C8B-B14F-4D97-AF65-F5344CB8AC3E}">
        <p14:creationId xmlns:p14="http://schemas.microsoft.com/office/powerpoint/2010/main" val="2735561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FF3A4241-0463-483E-A556-87EC2DD73B5F}" type="slidenum">
              <a:rPr kumimoji="0" lang="en-US" altLang="en-US" sz="1200" smtClean="0"/>
              <a:pPr/>
              <a:t>33</a:t>
            </a:fld>
            <a:endParaRPr kumimoji="0" lang="en-US" altLang="en-US" sz="12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Milestone name: base on commitment with customer (the document which will be released) and Company’s process (TP, TC, </a:t>
            </a:r>
            <a:r>
              <a:rPr lang="en-US" altLang="en-US" dirty="0" err="1" smtClean="0"/>
              <a:t>etc</a:t>
            </a:r>
            <a:r>
              <a:rPr lang="en-US" altLang="en-US" dirty="0" smtClean="0"/>
              <a:t>)</a:t>
            </a:r>
          </a:p>
          <a:p>
            <a:r>
              <a:rPr lang="en-US" altLang="en-US" dirty="0" smtClean="0"/>
              <a:t>Effort: base on the fact to estimate, do not only use the effort that PL estimate for milestone.</a:t>
            </a:r>
          </a:p>
          <a:p>
            <a:r>
              <a:rPr lang="en-US" altLang="en-US" dirty="0" smtClean="0"/>
              <a:t>Do not base on calendar effort to apply the effort for each milestone, ex: as plan in PP, we can start creating TP from 10.Dec.05 to 12.Dec.05, some people set effort of creating TP is 2MD and start date is 10.Dec.05 and end date is 12.Dec.05</a:t>
            </a:r>
          </a:p>
          <a:p>
            <a:r>
              <a:rPr lang="en-US" altLang="en-US" dirty="0" smtClean="0"/>
              <a:t>Start date: Not only base on the project plan but also base on the process, ex: when Project plan and SRS finish then tester can create TP so the start date of creating TP can be right after the day that got PP and SRS</a:t>
            </a:r>
          </a:p>
          <a:p>
            <a:r>
              <a:rPr lang="en-US" altLang="en-US" dirty="0" smtClean="0"/>
              <a:t>End date: If we have to Project plan, one for customer and one for internal then we should keep the end date of each test milestone the same as internal project plan.</a:t>
            </a:r>
          </a:p>
          <a:p>
            <a:endParaRPr lang="en-US" altLang="en-US" dirty="0" smtClean="0"/>
          </a:p>
        </p:txBody>
      </p:sp>
    </p:spTree>
    <p:extLst>
      <p:ext uri="{BB962C8B-B14F-4D97-AF65-F5344CB8AC3E}">
        <p14:creationId xmlns:p14="http://schemas.microsoft.com/office/powerpoint/2010/main" val="54412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mtClean="0"/>
              <a:t>PTL = Project Team Leader or Project Technique Leader</a:t>
            </a:r>
          </a:p>
          <a:p>
            <a:r>
              <a:rPr kumimoji="1" lang="en-US" altLang="ja-JP" smtClean="0"/>
              <a:t>QA = Quality Assurance</a:t>
            </a:r>
            <a:endParaRPr kumimoji="1" lang="ja-JP" alt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C00AA60C-51D0-4C36-98A4-B6E6A8CC90D5}" type="slidenum">
              <a:rPr kumimoji="0" lang="en-US" altLang="en-US" sz="1200" smtClean="0"/>
              <a:pPr/>
              <a:t>34</a:t>
            </a:fld>
            <a:endParaRPr kumimoji="0" lang="en-US" altLang="en-US" sz="1200" smtClean="0"/>
          </a:p>
        </p:txBody>
      </p:sp>
    </p:spTree>
    <p:extLst>
      <p:ext uri="{BB962C8B-B14F-4D97-AF65-F5344CB8AC3E}">
        <p14:creationId xmlns:p14="http://schemas.microsoft.com/office/powerpoint/2010/main" val="5806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altLang="ja-JP" baseline="0" dirty="0" smtClean="0"/>
              <a:t>PM dựa vào Project Plan và User Requirement để xây dựng Test Plan.</a:t>
            </a:r>
          </a:p>
          <a:p>
            <a:pPr marL="228600" indent="-228600">
              <a:buFont typeface="+mj-lt"/>
              <a:buAutoNum type="arabicPeriod"/>
            </a:pPr>
            <a:r>
              <a:rPr lang="vi-VN" altLang="ja-JP" baseline="0" dirty="0" smtClean="0"/>
              <a:t>Đọc TP (Test Requirement) coi phải làm gì?</a:t>
            </a:r>
          </a:p>
          <a:p>
            <a:pPr marL="228600" indent="-228600">
              <a:buFont typeface="+mj-lt"/>
              <a:buAutoNum type="arabicPeriod"/>
            </a:pPr>
            <a:r>
              <a:rPr lang="vi-VN" altLang="ja-JP" baseline="0" dirty="0" smtClean="0"/>
              <a:t>Tạo Test Design trên từng Uccase.</a:t>
            </a:r>
          </a:p>
          <a:p>
            <a:pPr marL="228600" indent="-228600">
              <a:buFont typeface="+mj-lt"/>
              <a:buAutoNum type="arabicPeriod"/>
            </a:pPr>
            <a:r>
              <a:rPr lang="vi-VN" altLang="ja-JP" baseline="0" dirty="0" smtClean="0"/>
              <a:t>Dựa vào TD viết Test Case (chuẩn bị luôn dữ liệu mẫu để test)</a:t>
            </a:r>
          </a:p>
          <a:p>
            <a:pPr marL="228600" indent="-228600">
              <a:buFont typeface="+mj-lt"/>
              <a:buAutoNum type="arabicPeriod"/>
            </a:pPr>
            <a:r>
              <a:rPr lang="vi-VN" altLang="ja-JP" baseline="0" dirty="0" smtClean="0"/>
              <a:t>Tạo Test Execution (Manual thì Test bằng tay, automation thì dùng tool hoặc viết code Test Script)</a:t>
            </a:r>
          </a:p>
          <a:p>
            <a:pPr marL="228600" indent="-228600">
              <a:buFont typeface="+mj-lt"/>
              <a:buAutoNum type="arabicPeriod"/>
            </a:pPr>
            <a:r>
              <a:rPr lang="vi-VN" altLang="ja-JP" baseline="0" dirty="0" smtClean="0"/>
              <a:t>Tạo Test Report.</a:t>
            </a:r>
          </a:p>
          <a:p>
            <a:endParaRPr lang="en-US" dirty="0"/>
          </a:p>
        </p:txBody>
      </p:sp>
      <p:sp>
        <p:nvSpPr>
          <p:cNvPr id="4" name="Slide Number Placeholder 3"/>
          <p:cNvSpPr>
            <a:spLocks noGrp="1"/>
          </p:cNvSpPr>
          <p:nvPr>
            <p:ph type="sldNum" sz="quarter" idx="10"/>
          </p:nvPr>
        </p:nvSpPr>
        <p:spPr/>
        <p:txBody>
          <a:bodyPr/>
          <a:lstStyle/>
          <a:p>
            <a:pPr>
              <a:defRPr/>
            </a:pPr>
            <a:fld id="{98FBD441-3F2F-4CF0-AD5A-44E2A8E8A440}" type="slidenum">
              <a:rPr lang="en-US" altLang="en-US" smtClean="0"/>
              <a:pPr>
                <a:defRPr/>
              </a:pPr>
              <a:t>3</a:t>
            </a:fld>
            <a:endParaRPr lang="en-US" altLang="en-US"/>
          </a:p>
        </p:txBody>
      </p:sp>
    </p:spTree>
    <p:extLst>
      <p:ext uri="{BB962C8B-B14F-4D97-AF65-F5344CB8AC3E}">
        <p14:creationId xmlns:p14="http://schemas.microsoft.com/office/powerpoint/2010/main" val="1060663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mtClean="0"/>
              <a:t>TP = Test Plan</a:t>
            </a:r>
            <a:endParaRPr kumimoji="1" lang="ja-JP" alt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11F3D15-1221-4B2F-AB37-89A442B5EAB8}" type="slidenum">
              <a:rPr kumimoji="0" lang="en-US" altLang="en-US" sz="1200" smtClean="0"/>
              <a:pPr/>
              <a:t>35</a:t>
            </a:fld>
            <a:endParaRPr kumimoji="0" lang="en-US" altLang="en-US" sz="1200" smtClean="0"/>
          </a:p>
        </p:txBody>
      </p:sp>
    </p:spTree>
    <p:extLst>
      <p:ext uri="{BB962C8B-B14F-4D97-AF65-F5344CB8AC3E}">
        <p14:creationId xmlns:p14="http://schemas.microsoft.com/office/powerpoint/2010/main" val="479245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D986F50F-5070-4A0C-AD0D-A962FC580871}" type="slidenum">
              <a:rPr kumimoji="0" lang="en-US" altLang="en-US" sz="1200" smtClean="0"/>
              <a:pPr/>
              <a:t>36</a:t>
            </a:fld>
            <a:endParaRPr kumimoji="0" lang="en-US" altLang="en-US" sz="12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358735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1373AA09-AB80-4C1F-8744-D11300E4F995}" type="slidenum">
              <a:rPr kumimoji="0" lang="en-US" altLang="en-US" sz="1200" smtClean="0"/>
              <a:pPr/>
              <a:t>37</a:t>
            </a:fld>
            <a:endParaRPr kumimoji="0" lang="en-US" altLang="en-US" sz="1200"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42825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CAB749B-1749-4EF2-B76A-18BA9C39B429}" type="slidenum">
              <a:rPr kumimoji="0" lang="en-US" altLang="en-US" sz="1200" smtClean="0"/>
              <a:pPr/>
              <a:t>4</a:t>
            </a:fld>
            <a:endParaRPr kumimoji="0" lang="en-US" altLang="en-US" sz="1200"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117763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F8D4A506-15A3-4188-96A3-72C35F671041}" type="slidenum">
              <a:rPr kumimoji="0" lang="en-US" altLang="en-US" sz="1200" smtClean="0">
                <a:latin typeface="Arial" pitchFamily="34" charset="0"/>
                <a:cs typeface="Arial" pitchFamily="34" charset="0"/>
              </a:rPr>
              <a:pPr/>
              <a:t>5</a:t>
            </a:fld>
            <a:endParaRPr kumimoji="0" lang="en-US" altLang="en-US" sz="1200" dirty="0" smtClean="0">
              <a:latin typeface="Arial" pitchFamily="34" charset="0"/>
              <a:cs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en-US" sz="1200" dirty="0" smtClean="0"/>
              <a:t>Obtain commitment from affected groups</a:t>
            </a:r>
            <a:r>
              <a:rPr lang="en-US" altLang="en-US" sz="1200" dirty="0" smtClean="0">
                <a:ea typeface="ＭＳ Ｐゴシック" pitchFamily="50" charset="-128"/>
              </a:rPr>
              <a:t>:</a:t>
            </a:r>
            <a:r>
              <a:rPr lang="en-US" altLang="en-US" sz="1200" baseline="0" dirty="0" smtClean="0">
                <a:ea typeface="ＭＳ Ｐゴシック" pitchFamily="50" charset="-128"/>
              </a:rPr>
              <a:t> </a:t>
            </a:r>
            <a:r>
              <a:rPr lang="en-US" altLang="en-US" sz="1200" baseline="0" dirty="0" err="1" smtClean="0">
                <a:ea typeface="ＭＳ Ｐゴシック" pitchFamily="50" charset="-128"/>
              </a:rPr>
              <a:t>đạt</a:t>
            </a:r>
            <a:r>
              <a:rPr lang="en-US" altLang="en-US" sz="1200" baseline="0" dirty="0" smtClean="0">
                <a:ea typeface="ＭＳ Ｐゴシック" pitchFamily="50" charset="-128"/>
              </a:rPr>
              <a:t> </a:t>
            </a:r>
            <a:r>
              <a:rPr lang="en-US" altLang="en-US" sz="1200" baseline="0" dirty="0" err="1" smtClean="0">
                <a:ea typeface="ＭＳ Ｐゴシック" pitchFamily="50" charset="-128"/>
              </a:rPr>
              <a:t>được</a:t>
            </a:r>
            <a:r>
              <a:rPr lang="en-US" altLang="en-US" sz="1200" baseline="0" dirty="0" smtClean="0">
                <a:ea typeface="ＭＳ Ｐゴシック" pitchFamily="50" charset="-128"/>
              </a:rPr>
              <a:t> cam </a:t>
            </a:r>
            <a:r>
              <a:rPr lang="en-US" altLang="en-US" sz="1200" baseline="0" dirty="0" err="1" smtClean="0">
                <a:ea typeface="ＭＳ Ｐゴシック" pitchFamily="50" charset="-128"/>
              </a:rPr>
              <a:t>kết</a:t>
            </a:r>
            <a:r>
              <a:rPr lang="en-US" altLang="en-US" sz="1200" baseline="0" dirty="0" smtClean="0">
                <a:ea typeface="ＭＳ Ｐゴシック" pitchFamily="50" charset="-128"/>
              </a:rPr>
              <a:t> </a:t>
            </a:r>
            <a:r>
              <a:rPr lang="en-US" altLang="en-US" sz="1200" baseline="0" dirty="0" err="1" smtClean="0">
                <a:ea typeface="ＭＳ Ｐゴシック" pitchFamily="50" charset="-128"/>
              </a:rPr>
              <a:t>từ</a:t>
            </a:r>
            <a:r>
              <a:rPr lang="en-US" altLang="en-US" sz="1200" baseline="0" dirty="0" smtClean="0">
                <a:ea typeface="ＭＳ Ｐゴシック" pitchFamily="50" charset="-128"/>
              </a:rPr>
              <a:t> </a:t>
            </a:r>
            <a:r>
              <a:rPr lang="en-US" altLang="en-US" sz="1200" baseline="0" dirty="0" err="1" smtClean="0">
                <a:ea typeface="ＭＳ Ｐゴシック" pitchFamily="50" charset="-128"/>
              </a:rPr>
              <a:t>những</a:t>
            </a:r>
            <a:r>
              <a:rPr lang="en-US" altLang="en-US" sz="1200" baseline="0" dirty="0" smtClean="0">
                <a:ea typeface="ＭＳ Ｐゴシック" pitchFamily="50" charset="-128"/>
              </a:rPr>
              <a:t> </a:t>
            </a:r>
            <a:r>
              <a:rPr lang="en-US" altLang="en-US" sz="1200" baseline="0" dirty="0" err="1" smtClean="0">
                <a:ea typeface="ＭＳ Ｐゴシック" pitchFamily="50" charset="-128"/>
              </a:rPr>
              <a:t>bên</a:t>
            </a:r>
            <a:r>
              <a:rPr lang="en-US" altLang="en-US" sz="1200" baseline="0" dirty="0" smtClean="0">
                <a:ea typeface="ＭＳ Ｐゴシック" pitchFamily="50" charset="-128"/>
              </a:rPr>
              <a:t> </a:t>
            </a:r>
            <a:r>
              <a:rPr lang="en-US" altLang="en-US" sz="1200" baseline="0" dirty="0" err="1" smtClean="0">
                <a:ea typeface="ＭＳ Ｐゴシック" pitchFamily="50" charset="-128"/>
              </a:rPr>
              <a:t>liên</a:t>
            </a:r>
            <a:r>
              <a:rPr lang="en-US" altLang="en-US" sz="1200" baseline="0" dirty="0" smtClean="0">
                <a:ea typeface="ＭＳ Ｐゴシック" pitchFamily="50" charset="-128"/>
              </a:rPr>
              <a:t> </a:t>
            </a:r>
            <a:r>
              <a:rPr lang="en-US" altLang="en-US" sz="1200" baseline="0" dirty="0" err="1" smtClean="0">
                <a:ea typeface="ＭＳ Ｐゴシック" pitchFamily="50" charset="-128"/>
              </a:rPr>
              <a:t>quan</a:t>
            </a:r>
            <a:endParaRPr lang="en-US" altLang="en-US" sz="1200" baseline="0" dirty="0" smtClean="0">
              <a:ea typeface="ＭＳ Ｐゴシック" pitchFamily="50" charset="-128"/>
            </a:endParaRP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en-US" sz="1200" dirty="0" smtClean="0"/>
              <a:t>Specify </a:t>
            </a:r>
            <a:r>
              <a:rPr lang="en-US" altLang="en-US" sz="1200" dirty="0" smtClean="0"/>
              <a:t>deliverables</a:t>
            </a:r>
            <a:r>
              <a:rPr lang="vi-VN" altLang="en-US" sz="1200" dirty="0" smtClean="0"/>
              <a:t>: xác</a:t>
            </a:r>
            <a:r>
              <a:rPr lang="vi-VN" altLang="en-US" sz="1200" baseline="0" dirty="0" smtClean="0"/>
              <a:t> định sự bàn </a:t>
            </a:r>
            <a:r>
              <a:rPr lang="vi-VN" altLang="en-US" sz="1200" baseline="0" dirty="0" smtClean="0"/>
              <a:t>giao</a:t>
            </a:r>
            <a:endParaRPr lang="en-US" altLang="en-US" sz="1200" baseline="0" dirty="0" smtClean="0"/>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en-US" sz="1200" baseline="0" dirty="0" smtClean="0"/>
              <a:t>Metric: </a:t>
            </a:r>
            <a:r>
              <a:rPr lang="en-US" altLang="en-US" sz="1200" baseline="0" dirty="0" err="1" smtClean="0"/>
              <a:t>số</a:t>
            </a:r>
            <a:r>
              <a:rPr lang="en-US" altLang="en-US" sz="1200" baseline="0" dirty="0" smtClean="0"/>
              <a:t> </a:t>
            </a:r>
            <a:r>
              <a:rPr lang="en-US" altLang="en-US" sz="1200" baseline="0" dirty="0" err="1" smtClean="0"/>
              <a:t>liệu</a:t>
            </a:r>
            <a:endParaRPr lang="en-US" altLang="en-US" sz="1200" dirty="0" smtClean="0"/>
          </a:p>
        </p:txBody>
      </p:sp>
    </p:spTree>
    <p:extLst>
      <p:ext uri="{BB962C8B-B14F-4D97-AF65-F5344CB8AC3E}">
        <p14:creationId xmlns:p14="http://schemas.microsoft.com/office/powerpoint/2010/main" val="3576432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A46AC08-479F-409A-B1B6-2DA2E75F83EE}" type="slidenum">
              <a:rPr kumimoji="0" lang="en-US" altLang="en-US" sz="1200" smtClean="0"/>
              <a:pPr/>
              <a:t>6</a:t>
            </a:fld>
            <a:endParaRPr kumimoji="0" lang="en-US" altLang="en-US" sz="1200"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This slide is used to show the input and output of creating test plan</a:t>
            </a:r>
          </a:p>
        </p:txBody>
      </p:sp>
    </p:spTree>
    <p:extLst>
      <p:ext uri="{BB962C8B-B14F-4D97-AF65-F5344CB8AC3E}">
        <p14:creationId xmlns:p14="http://schemas.microsoft.com/office/powerpoint/2010/main" val="298612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26155B4E-85B4-4029-9454-DF92BEF632D9}" type="slidenum">
              <a:rPr kumimoji="0" lang="en-US" altLang="en-US" sz="1200" smtClean="0">
                <a:latin typeface="Arial" pitchFamily="34" charset="0"/>
                <a:cs typeface="Arial" pitchFamily="34" charset="0"/>
              </a:rPr>
              <a:pPr/>
              <a:t>7</a:t>
            </a:fld>
            <a:endParaRPr kumimoji="0" lang="en-US" altLang="en-US" sz="1200" dirty="0" smtClean="0">
              <a:latin typeface="Arial" pitchFamily="34" charset="0"/>
              <a:cs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smtClean="0"/>
              <a:t>Give student example and help student to read &amp; understand Project Plan and SRS.</a:t>
            </a:r>
          </a:p>
        </p:txBody>
      </p:sp>
    </p:spTree>
    <p:extLst>
      <p:ext uri="{BB962C8B-B14F-4D97-AF65-F5344CB8AC3E}">
        <p14:creationId xmlns:p14="http://schemas.microsoft.com/office/powerpoint/2010/main" val="361340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BEF69FD0-8E39-48BD-ADB9-A17722CD0AE5}" type="slidenum">
              <a:rPr kumimoji="0" lang="en-US" altLang="en-US" sz="1200" smtClean="0"/>
              <a:pPr/>
              <a:t>8</a:t>
            </a:fld>
            <a:endParaRPr kumimoji="0" lang="en-US" altLang="en-US" sz="1200"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 TP = Test Plan</a:t>
            </a:r>
          </a:p>
          <a:p>
            <a:r>
              <a:rPr lang="en-US" altLang="en-US" dirty="0" smtClean="0"/>
              <a:t>+ TC = Test  Case</a:t>
            </a:r>
          </a:p>
          <a:p>
            <a:r>
              <a:rPr lang="en-US" altLang="en-US" dirty="0" smtClean="0"/>
              <a:t>+ TR = Test Report</a:t>
            </a:r>
            <a:endParaRPr lang="vi-VN" altLang="en-US"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ja-JP" sz="1200" dirty="0" smtClean="0">
                <a:ea typeface="ＭＳ Ｐゴシック" pitchFamily="50" charset="-128"/>
              </a:rPr>
              <a:t>Define resources and responsibilities</a:t>
            </a:r>
            <a:r>
              <a:rPr lang="vi-VN" altLang="ja-JP" sz="1200" dirty="0" smtClean="0">
                <a:ea typeface="+mn-ea"/>
              </a:rPr>
              <a:t>:</a:t>
            </a:r>
            <a:r>
              <a:rPr lang="vi-VN" altLang="ja-JP" sz="1200" baseline="0" dirty="0" smtClean="0">
                <a:ea typeface="+mn-ea"/>
              </a:rPr>
              <a:t> xác định nguồn lực và trách nhiệm</a:t>
            </a:r>
          </a:p>
          <a:p>
            <a:pPr marL="171450" indent="-171450" eaLnBrk="1" hangingPunct="1">
              <a:lnSpc>
                <a:spcPct val="120000"/>
              </a:lnSpc>
              <a:buFont typeface="Arial" panose="020B0604020202020204" pitchFamily="34" charset="0"/>
              <a:buChar char="•"/>
            </a:pPr>
            <a:r>
              <a:rPr lang="en-US" altLang="ja-JP" sz="1200" dirty="0" smtClean="0">
                <a:ea typeface="ＭＳ Ｐゴシック" pitchFamily="50" charset="-128"/>
              </a:rPr>
              <a:t>Define Test milestones</a:t>
            </a:r>
            <a:r>
              <a:rPr lang="vi-VN" altLang="ja-JP" sz="1200" dirty="0" smtClean="0">
                <a:ea typeface="ＭＳ Ｐゴシック" pitchFamily="50" charset="-128"/>
              </a:rPr>
              <a:t>: xác</a:t>
            </a:r>
            <a:r>
              <a:rPr lang="vi-VN" altLang="ja-JP" sz="1200" baseline="0" dirty="0" smtClean="0">
                <a:ea typeface="ＭＳ Ｐゴシック" pitchFamily="50" charset="-128"/>
              </a:rPr>
              <a:t> định mốc thời gian thử nghiệm</a:t>
            </a:r>
            <a:endParaRPr lang="en-US" altLang="ja-JP" sz="1200" dirty="0" smtClean="0">
              <a:ea typeface="ＭＳ Ｐゴシック" pitchFamily="50" charset="-128"/>
            </a:endParaRPr>
          </a:p>
          <a:p>
            <a:pPr marL="171450" indent="-171450" eaLnBrk="1" hangingPunct="1">
              <a:lnSpc>
                <a:spcPct val="120000"/>
              </a:lnSpc>
              <a:buFont typeface="Arial" panose="020B0604020202020204" pitchFamily="34" charset="0"/>
              <a:buChar char="•"/>
            </a:pPr>
            <a:r>
              <a:rPr lang="en-US" altLang="ja-JP" sz="1200" dirty="0" smtClean="0">
                <a:ea typeface="ＭＳ Ｐゴシック" pitchFamily="50" charset="-128"/>
              </a:rPr>
              <a:t>Define deliverables of test: </a:t>
            </a:r>
            <a:r>
              <a:rPr lang="vi-VN" altLang="ja-JP" sz="1200" dirty="0" smtClean="0">
                <a:ea typeface="ＭＳ Ｐゴシック" pitchFamily="50" charset="-128"/>
              </a:rPr>
              <a:t>xác</a:t>
            </a:r>
            <a:r>
              <a:rPr lang="vi-VN" altLang="ja-JP" sz="1200" baseline="0" dirty="0" smtClean="0">
                <a:ea typeface="ＭＳ Ｐゴシック" pitchFamily="50" charset="-128"/>
              </a:rPr>
              <a:t> định các bản bàn giao test</a:t>
            </a:r>
            <a:endParaRPr lang="vi-VN" altLang="ja-JP" sz="1200" baseline="0" dirty="0" smtClean="0">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smtClean="0">
              <a:ea typeface="ＭＳ Ｐゴシック" pitchFamily="50" charset="-128"/>
            </a:endParaRPr>
          </a:p>
        </p:txBody>
      </p:sp>
    </p:spTree>
    <p:extLst>
      <p:ext uri="{BB962C8B-B14F-4D97-AF65-F5344CB8AC3E}">
        <p14:creationId xmlns:p14="http://schemas.microsoft.com/office/powerpoint/2010/main" val="325529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BDE60A19-CCD2-4540-A56A-AE884F068AF1}" type="slidenum">
              <a:rPr kumimoji="0" lang="en-US" altLang="en-US" sz="1200" smtClean="0"/>
              <a:pPr/>
              <a:t>9</a:t>
            </a:fld>
            <a:endParaRPr kumimoji="0" lang="en-US" altLang="en-US" sz="1200"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dirty="0" smtClean="0"/>
              <a:t>Example of risk: </a:t>
            </a:r>
          </a:p>
          <a:p>
            <a:pPr marL="685800" lvl="1" indent="-228600">
              <a:buFontTx/>
              <a:buChar char="-"/>
            </a:pPr>
            <a:r>
              <a:rPr lang="en-US" altLang="en-US" dirty="0" smtClean="0"/>
              <a:t>Risks in a Computer Environment: Inability to control technology, Incorrect Entry of Data</a:t>
            </a:r>
          </a:p>
          <a:p>
            <a:pPr marL="685800" lvl="1" indent="-228600">
              <a:buFontTx/>
              <a:buChar char="-"/>
            </a:pPr>
            <a:r>
              <a:rPr lang="en-US" altLang="en-US" dirty="0" smtClean="0"/>
              <a:t>Risks that Impact Testing: Number of Qualified Resources, Test Environment, Tools and Procedures, New Technology</a:t>
            </a:r>
          </a:p>
          <a:p>
            <a:pPr marL="228600" indent="-228600">
              <a:buFontTx/>
              <a:buAutoNum type="arabicPeriod"/>
            </a:pPr>
            <a:endParaRPr lang="en-US" altLang="en-US" dirty="0" smtClean="0"/>
          </a:p>
          <a:p>
            <a:pPr marL="228600" indent="-228600">
              <a:buFontTx/>
              <a:buAutoNum type="arabicPeriod"/>
            </a:pPr>
            <a:r>
              <a:rPr lang="en-US" altLang="en-US" dirty="0" smtClean="0"/>
              <a:t>Note: If testers find new risk (affect test) that hasn’t defined in project plan yet then they must inform PL to update Project Plan. (PL = Project Leader)</a:t>
            </a:r>
          </a:p>
        </p:txBody>
      </p:sp>
    </p:spTree>
    <p:extLst>
      <p:ext uri="{BB962C8B-B14F-4D97-AF65-F5344CB8AC3E}">
        <p14:creationId xmlns:p14="http://schemas.microsoft.com/office/powerpoint/2010/main" val="2151314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59760"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dirty="0"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dirty="0"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image" Target="../media/image4.emf"/><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10.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1.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vmlDrawing" Target="../drawings/vmlDrawing1.v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2.xml"/><Relationship Id="rId2" Type="http://schemas.openxmlformats.org/officeDocument/2006/relationships/slideLayout" Target="../slideLayouts/slideLayout120.xml"/><Relationship Id="rId16" Type="http://schemas.openxmlformats.org/officeDocument/2006/relationships/image" Target="../media/image10.emf"/><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oleObject" Target="../embeddings/oleObject1.bin"/><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image" Target="../media/image1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7.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theme" Target="../theme/theme13.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4.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image" Target="../media/image9.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8.png"/><Relationship Id="rId2" Type="http://schemas.openxmlformats.org/officeDocument/2006/relationships/slideLayout" Target="../slideLayouts/slideLayout62.xml"/><Relationship Id="rId16" Type="http://schemas.openxmlformats.org/officeDocument/2006/relationships/image" Target="../media/image5.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7.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8.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9.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userDrawn="1"/>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userDrawn="1"/>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userDrawn="1"/>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userDrawn="1"/>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userDrawn="1"/>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userDrawn="1"/>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userDrawn="1"/>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userDrawn="1"/>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15"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 id="2147484375" r:id="rId12"/>
    <p:sldLayoutId id="2147484376" r:id="rId13"/>
    <p:sldLayoutId id="2147484516"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2309"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524" r:id="rId1"/>
    <p:sldLayoutId id="2147484484" r:id="rId2"/>
    <p:sldLayoutId id="2147484485" r:id="rId3"/>
    <p:sldLayoutId id="2147484486" r:id="rId4"/>
    <p:sldLayoutId id="2147484487" r:id="rId5"/>
    <p:sldLayoutId id="2147484488" r:id="rId6"/>
    <p:sldLayoutId id="2147484489" r:id="rId7"/>
    <p:sldLayoutId id="2147484490" r:id="rId8"/>
    <p:sldLayoutId id="2147484491" r:id="rId9"/>
    <p:sldLayoutId id="2147484492" r:id="rId10"/>
    <p:sldLayoutId id="2147484493" r:id="rId11"/>
  </p:sldLayoutIdLst>
  <p:hf sldNum="0"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525" r:id="rId1"/>
    <p:sldLayoutId id="2147484494" r:id="rId2"/>
    <p:sldLayoutId id="2147484495" r:id="rId3"/>
    <p:sldLayoutId id="2147484496" r:id="rId4"/>
    <p:sldLayoutId id="2147484497" r:id="rId5"/>
    <p:sldLayoutId id="2147484498" r:id="rId6"/>
    <p:sldLayoutId id="2147484499" r:id="rId7"/>
    <p:sldLayoutId id="2147484500" r:id="rId8"/>
    <p:sldLayoutId id="2147484501" r:id="rId9"/>
    <p:sldLayoutId id="2147484502" r:id="rId10"/>
    <p:sldLayoutId id="2147484503" r:id="rId11"/>
  </p:sldLayoutIdLst>
  <p:hf sldNum="0"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504" r:id="rId1"/>
    <p:sldLayoutId id="2147484505" r:id="rId2"/>
    <p:sldLayoutId id="2147484506" r:id="rId3"/>
    <p:sldLayoutId id="2147484507" r:id="rId4"/>
    <p:sldLayoutId id="2147484508" r:id="rId5"/>
    <p:sldLayoutId id="2147484509" r:id="rId6"/>
    <p:sldLayoutId id="2147484510" r:id="rId7"/>
    <p:sldLayoutId id="2147484511" r:id="rId8"/>
    <p:sldLayoutId id="2147484512" r:id="rId9"/>
    <p:sldLayoutId id="2147484513" r:id="rId10"/>
    <p:sldLayoutId id="2147484514"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517"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518" r:id="rId1"/>
    <p:sldLayoutId id="2147484387"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519" r:id="rId1"/>
    <p:sldLayoutId id="2147484397" r:id="rId2"/>
    <p:sldLayoutId id="2147484398" r:id="rId3"/>
    <p:sldLayoutId id="2147484399" r:id="rId4"/>
    <p:sldLayoutId id="2147484400" r:id="rId5"/>
    <p:sldLayoutId id="2147484401" r:id="rId6"/>
    <p:sldLayoutId id="2147484402" r:id="rId7"/>
    <p:sldLayoutId id="2147484403" r:id="rId8"/>
    <p:sldLayoutId id="2147484404" r:id="rId9"/>
    <p:sldLayoutId id="2147484405" r:id="rId10"/>
    <p:sldLayoutId id="214748440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520" r:id="rId1"/>
    <p:sldLayoutId id="2147484407" r:id="rId2"/>
    <p:sldLayoutId id="2147484408" r:id="rId3"/>
    <p:sldLayoutId id="2147484409" r:id="rId4"/>
    <p:sldLayoutId id="2147484410" r:id="rId5"/>
    <p:sldLayoutId id="2147484411" r:id="rId6"/>
    <p:sldLayoutId id="2147484412" r:id="rId7"/>
    <p:sldLayoutId id="2147484413" r:id="rId8"/>
    <p:sldLayoutId id="2147484414" r:id="rId9"/>
    <p:sldLayoutId id="2147484415" r:id="rId10"/>
    <p:sldLayoutId id="214748441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userDrawn="1"/>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userDrawn="1"/>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417" r:id="rId1"/>
    <p:sldLayoutId id="2147484425" r:id="rId2"/>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userDrawn="1"/>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userDrawn="1"/>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429" r:id="rId1"/>
    <p:sldLayoutId id="2147484521"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 id="2147484440" r:id="rId13"/>
    <p:sldLayoutId id="2147484441" r:id="rId14"/>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522"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523"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698500" y="1295400"/>
            <a:ext cx="7772400" cy="1981200"/>
          </a:xfrm>
        </p:spPr>
        <p:txBody>
          <a:bodyPr lIns="92075" tIns="46038" rIns="92075" bIns="46038"/>
          <a:lstStyle/>
          <a:p>
            <a:pPr eaLnBrk="1" hangingPunct="1"/>
            <a:r>
              <a:rPr lang="en-US" altLang="ja-JP" sz="4800" dirty="0" smtClean="0">
                <a:solidFill>
                  <a:srgbClr val="0000FF"/>
                </a:solidFill>
              </a:rPr>
              <a:t>Test Plan</a:t>
            </a:r>
            <a:endParaRPr lang="en-US" altLang="ja-JP" sz="4800" dirty="0" smtClean="0">
              <a:solidFill>
                <a:srgbClr val="993300"/>
              </a:solidFill>
            </a:endParaRPr>
          </a:p>
        </p:txBody>
      </p:sp>
      <p:sp>
        <p:nvSpPr>
          <p:cNvPr id="228355" name="Rectangle 3"/>
          <p:cNvSpPr>
            <a:spLocks noGrp="1" noChangeArrowheads="1"/>
          </p:cNvSpPr>
          <p:nvPr>
            <p:ph type="subTitle" idx="1"/>
          </p:nvPr>
        </p:nvSpPr>
        <p:spPr>
          <a:xfrm>
            <a:off x="1905000" y="4724400"/>
            <a:ext cx="6400800" cy="1219200"/>
          </a:xfrm>
        </p:spPr>
        <p:txBody>
          <a:bodyPr lIns="92075" tIns="46038" rIns="92075" bIns="46038"/>
          <a:lstStyle/>
          <a:p>
            <a:pPr eaLnBrk="1" hangingPunct="1">
              <a:defRPr/>
            </a:pPr>
            <a:r>
              <a:rPr lang="en-US" altLang="ja-JP" b="1" dirty="0" smtClean="0">
                <a:effectLst>
                  <a:outerShdw blurRad="38100" dist="38100" dir="2700000" algn="tl">
                    <a:srgbClr val="C0C0C0"/>
                  </a:outerShdw>
                </a:effectLst>
                <a:ea typeface="MS PGothic" pitchFamily="34" charset="-128"/>
              </a:rPr>
              <a:t>Author: &lt;Author Name&gt;</a:t>
            </a:r>
          </a:p>
          <a:p>
            <a:pPr eaLnBrk="1" hangingPunct="1">
              <a:defRPr/>
            </a:pPr>
            <a:r>
              <a:rPr lang="en-US" altLang="ja-JP" dirty="0" smtClean="0">
                <a:effectLst>
                  <a:outerShdw blurRad="38100" dist="38100" dir="2700000" algn="tl">
                    <a:srgbClr val="C0C0C0"/>
                  </a:outerShdw>
                </a:effectLst>
                <a:ea typeface="MS PGothic" pitchFamily="34" charset="-128"/>
              </a:rPr>
              <a:t>Last updated: Mar-2014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276600" y="228600"/>
            <a:ext cx="5562600" cy="685800"/>
          </a:xfrm>
        </p:spPr>
        <p:txBody>
          <a:bodyPr/>
          <a:lstStyle/>
          <a:p>
            <a:pPr eaLnBrk="1" hangingPunct="1"/>
            <a:r>
              <a:rPr lang="en-GB" altLang="en-US" dirty="0" smtClean="0"/>
              <a:t>Test </a:t>
            </a:r>
            <a:r>
              <a:rPr lang="en-US" altLang="ja-JP" dirty="0" smtClean="0"/>
              <a:t>Stages - Types</a:t>
            </a:r>
          </a:p>
        </p:txBody>
      </p:sp>
      <p:sp>
        <p:nvSpPr>
          <p:cNvPr id="125955" name="Rectangle 3"/>
          <p:cNvSpPr>
            <a:spLocks noGrp="1" noChangeArrowheads="1"/>
          </p:cNvSpPr>
          <p:nvPr>
            <p:ph idx="1"/>
          </p:nvPr>
        </p:nvSpPr>
        <p:spPr>
          <a:xfrm>
            <a:off x="457200" y="1219200"/>
            <a:ext cx="8534400" cy="5029200"/>
          </a:xfrm>
        </p:spPr>
        <p:txBody>
          <a:bodyPr/>
          <a:lstStyle/>
          <a:p>
            <a:pPr eaLnBrk="1" hangingPunct="1">
              <a:lnSpc>
                <a:spcPct val="120000"/>
              </a:lnSpc>
            </a:pPr>
            <a:r>
              <a:rPr lang="en-US" altLang="ja-JP" sz="2400" b="1" dirty="0" smtClean="0">
                <a:ea typeface="ＭＳ Ｐゴシック" pitchFamily="50" charset="-128"/>
              </a:rPr>
              <a:t>Test </a:t>
            </a:r>
            <a:r>
              <a:rPr lang="en-US" altLang="ja-JP" sz="2400" b="1" dirty="0" smtClean="0">
                <a:ea typeface="ＭＳ Ｐゴシック" pitchFamily="50" charset="-128"/>
              </a:rPr>
              <a:t>Stage (Level):</a:t>
            </a:r>
            <a:r>
              <a:rPr lang="en-US" altLang="ja-JP" sz="2800" b="1" dirty="0" smtClean="0">
                <a:ea typeface="ＭＳ Ｐゴシック" pitchFamily="50" charset="-128"/>
              </a:rPr>
              <a:t> </a:t>
            </a:r>
            <a:r>
              <a:rPr lang="en-US" altLang="ja-JP" sz="2000" dirty="0" smtClean="0">
                <a:ea typeface="ＭＳ Ｐゴシック" pitchFamily="50" charset="-128"/>
              </a:rPr>
              <a:t>The stages in which the test will be executed</a:t>
            </a:r>
            <a:r>
              <a:rPr lang="en-US" altLang="ja-JP" sz="2800" dirty="0" smtClean="0">
                <a:ea typeface="ＭＳ Ｐゴシック" pitchFamily="50" charset="-128"/>
              </a:rPr>
              <a:t> </a:t>
            </a:r>
          </a:p>
          <a:p>
            <a:pPr lvl="1" eaLnBrk="1" hangingPunct="1">
              <a:lnSpc>
                <a:spcPct val="120000"/>
              </a:lnSpc>
            </a:pPr>
            <a:r>
              <a:rPr lang="en-US" altLang="ja-JP" sz="1800" dirty="0" smtClean="0">
                <a:ea typeface="ＭＳ Ｐゴシック" pitchFamily="50" charset="-128"/>
              </a:rPr>
              <a:t>Unit test</a:t>
            </a:r>
          </a:p>
          <a:p>
            <a:pPr lvl="1" eaLnBrk="1" hangingPunct="1">
              <a:lnSpc>
                <a:spcPct val="120000"/>
              </a:lnSpc>
            </a:pPr>
            <a:r>
              <a:rPr lang="en-US" altLang="ja-JP" sz="1800" dirty="0" smtClean="0">
                <a:ea typeface="ＭＳ Ｐゴシック" pitchFamily="50" charset="-128"/>
              </a:rPr>
              <a:t>Integration test</a:t>
            </a:r>
          </a:p>
          <a:p>
            <a:pPr lvl="1" eaLnBrk="1" hangingPunct="1">
              <a:lnSpc>
                <a:spcPct val="120000"/>
              </a:lnSpc>
            </a:pPr>
            <a:r>
              <a:rPr lang="en-US" altLang="ja-JP" sz="1800" dirty="0" smtClean="0">
                <a:ea typeface="ＭＳ Ｐゴシック" pitchFamily="50" charset="-128"/>
              </a:rPr>
              <a:t>System test</a:t>
            </a:r>
          </a:p>
          <a:p>
            <a:pPr lvl="1" eaLnBrk="1" hangingPunct="1">
              <a:lnSpc>
                <a:spcPct val="120000"/>
              </a:lnSpc>
            </a:pPr>
            <a:r>
              <a:rPr lang="en-US" altLang="ja-JP" sz="1800" dirty="0" smtClean="0">
                <a:ea typeface="ＭＳ Ｐゴシック" pitchFamily="50" charset="-128"/>
              </a:rPr>
              <a:t>Acceptance test</a:t>
            </a:r>
          </a:p>
          <a:p>
            <a:pPr eaLnBrk="1" hangingPunct="1">
              <a:lnSpc>
                <a:spcPct val="120000"/>
              </a:lnSpc>
            </a:pPr>
            <a:r>
              <a:rPr lang="en-GB" altLang="en-US" sz="2400" b="1" dirty="0" smtClean="0"/>
              <a:t>Test Types:</a:t>
            </a:r>
            <a:r>
              <a:rPr lang="en-GB" altLang="en-US" sz="2800" b="1" dirty="0" smtClean="0"/>
              <a:t> </a:t>
            </a:r>
            <a:r>
              <a:rPr lang="en-US" altLang="ja-JP" sz="2000" dirty="0" smtClean="0">
                <a:ea typeface="ＭＳ Ｐゴシック" pitchFamily="50" charset="-128"/>
              </a:rPr>
              <a:t>all Types of test to execute:</a:t>
            </a:r>
          </a:p>
          <a:p>
            <a:pPr lvl="1" eaLnBrk="1" hangingPunct="1">
              <a:lnSpc>
                <a:spcPct val="120000"/>
              </a:lnSpc>
            </a:pPr>
            <a:r>
              <a:rPr lang="en-US" altLang="ja-JP" sz="1800" dirty="0" smtClean="0">
                <a:ea typeface="ＭＳ Ｐゴシック" pitchFamily="50" charset="-128"/>
              </a:rPr>
              <a:t>Function test</a:t>
            </a:r>
          </a:p>
          <a:p>
            <a:pPr lvl="1" eaLnBrk="1" hangingPunct="1">
              <a:lnSpc>
                <a:spcPct val="120000"/>
              </a:lnSpc>
            </a:pPr>
            <a:r>
              <a:rPr lang="en-US" altLang="ja-JP" sz="1800" dirty="0" smtClean="0">
                <a:ea typeface="ＭＳ Ｐゴシック" pitchFamily="50" charset="-128"/>
              </a:rPr>
              <a:t>User interface test</a:t>
            </a:r>
          </a:p>
          <a:p>
            <a:pPr lvl="1" eaLnBrk="1" hangingPunct="1">
              <a:lnSpc>
                <a:spcPct val="120000"/>
              </a:lnSpc>
            </a:pPr>
            <a:r>
              <a:rPr lang="en-US" altLang="ja-JP" sz="1800" dirty="0" smtClean="0">
                <a:ea typeface="ＭＳ Ｐゴシック" pitchFamily="50" charset="-128"/>
              </a:rPr>
              <a:t>Performance test</a:t>
            </a:r>
          </a:p>
          <a:p>
            <a:pPr lvl="1" eaLnBrk="1" hangingPunct="1">
              <a:lnSpc>
                <a:spcPct val="120000"/>
              </a:lnSpc>
            </a:pPr>
            <a:r>
              <a:rPr lang="en-US" altLang="ja-JP" sz="1800" dirty="0" smtClean="0">
                <a:ea typeface="ＭＳ Ｐゴシック" pitchFamily="50" charset="-128"/>
              </a:rPr>
              <a:t>Security and Access Control Testing </a:t>
            </a:r>
          </a:p>
          <a:p>
            <a:pPr lvl="1" eaLnBrk="1" hangingPunct="1">
              <a:lnSpc>
                <a:spcPct val="120000"/>
              </a:lnSpc>
            </a:pPr>
            <a:r>
              <a:rPr lang="en-US" altLang="ja-JP" sz="1800" dirty="0" smtClean="0">
                <a:ea typeface="ＭＳ Ｐゴシック" pitchFamily="50" charset="-128"/>
              </a:rPr>
              <a:t>Regression Testing</a:t>
            </a:r>
          </a:p>
          <a:p>
            <a:pPr lvl="1" eaLnBrk="1" hangingPunct="1">
              <a:lnSpc>
                <a:spcPct val="120000"/>
              </a:lnSpc>
            </a:pPr>
            <a:r>
              <a:rPr lang="en-US" altLang="ja-JP" sz="1800" dirty="0" smtClean="0">
                <a:ea typeface="ＭＳ Ｐゴシック" pitchFamily="50" charset="-128"/>
              </a:rPr>
              <a:t> ….</a:t>
            </a:r>
          </a:p>
          <a:p>
            <a:pPr lvl="2" eaLnBrk="1" hangingPunct="1"/>
            <a:endParaRPr lang="en-US" altLang="ja-JP" dirty="0"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fade">
                                      <p:cBhvr>
                                        <p:cTn id="7" dur="2000"/>
                                        <p:tgtEl>
                                          <p:spTgt spid="125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5955">
                                            <p:txEl>
                                              <p:pRg st="0" end="0"/>
                                            </p:txEl>
                                          </p:spTgt>
                                        </p:tgtEl>
                                        <p:attrNameLst>
                                          <p:attrName>style.visibility</p:attrName>
                                        </p:attrNameLst>
                                      </p:cBhvr>
                                      <p:to>
                                        <p:strVal val="visible"/>
                                      </p:to>
                                    </p:set>
                                    <p:animEffect transition="in" filter="fade">
                                      <p:cBhvr>
                                        <p:cTn id="12" dur="2000"/>
                                        <p:tgtEl>
                                          <p:spTgt spid="12595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5955">
                                            <p:txEl>
                                              <p:pRg st="1" end="1"/>
                                            </p:txEl>
                                          </p:spTgt>
                                        </p:tgtEl>
                                        <p:attrNameLst>
                                          <p:attrName>style.visibility</p:attrName>
                                        </p:attrNameLst>
                                      </p:cBhvr>
                                      <p:to>
                                        <p:strVal val="visible"/>
                                      </p:to>
                                    </p:set>
                                    <p:animEffect transition="in" filter="fade">
                                      <p:cBhvr>
                                        <p:cTn id="15" dur="2000"/>
                                        <p:tgtEl>
                                          <p:spTgt spid="12595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5955">
                                            <p:txEl>
                                              <p:pRg st="2" end="2"/>
                                            </p:txEl>
                                          </p:spTgt>
                                        </p:tgtEl>
                                        <p:attrNameLst>
                                          <p:attrName>style.visibility</p:attrName>
                                        </p:attrNameLst>
                                      </p:cBhvr>
                                      <p:to>
                                        <p:strVal val="visible"/>
                                      </p:to>
                                    </p:set>
                                    <p:animEffect transition="in" filter="fade">
                                      <p:cBhvr>
                                        <p:cTn id="18" dur="2000"/>
                                        <p:tgtEl>
                                          <p:spTgt spid="12595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5955">
                                            <p:txEl>
                                              <p:pRg st="3" end="3"/>
                                            </p:txEl>
                                          </p:spTgt>
                                        </p:tgtEl>
                                        <p:attrNameLst>
                                          <p:attrName>style.visibility</p:attrName>
                                        </p:attrNameLst>
                                      </p:cBhvr>
                                      <p:to>
                                        <p:strVal val="visible"/>
                                      </p:to>
                                    </p:set>
                                    <p:animEffect transition="in" filter="fade">
                                      <p:cBhvr>
                                        <p:cTn id="21" dur="2000"/>
                                        <p:tgtEl>
                                          <p:spTgt spid="12595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5955">
                                            <p:txEl>
                                              <p:pRg st="4" end="4"/>
                                            </p:txEl>
                                          </p:spTgt>
                                        </p:tgtEl>
                                        <p:attrNameLst>
                                          <p:attrName>style.visibility</p:attrName>
                                        </p:attrNameLst>
                                      </p:cBhvr>
                                      <p:to>
                                        <p:strVal val="visible"/>
                                      </p:to>
                                    </p:set>
                                    <p:animEffect transition="in" filter="fade">
                                      <p:cBhvr>
                                        <p:cTn id="24" dur="2000"/>
                                        <p:tgtEl>
                                          <p:spTgt spid="12595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5955">
                                            <p:txEl>
                                              <p:pRg st="5" end="5"/>
                                            </p:txEl>
                                          </p:spTgt>
                                        </p:tgtEl>
                                        <p:attrNameLst>
                                          <p:attrName>style.visibility</p:attrName>
                                        </p:attrNameLst>
                                      </p:cBhvr>
                                      <p:to>
                                        <p:strVal val="visible"/>
                                      </p:to>
                                    </p:set>
                                    <p:animEffect transition="in" filter="fade">
                                      <p:cBhvr>
                                        <p:cTn id="29" dur="2000"/>
                                        <p:tgtEl>
                                          <p:spTgt spid="12595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5955">
                                            <p:txEl>
                                              <p:pRg st="6" end="6"/>
                                            </p:txEl>
                                          </p:spTgt>
                                        </p:tgtEl>
                                        <p:attrNameLst>
                                          <p:attrName>style.visibility</p:attrName>
                                        </p:attrNameLst>
                                      </p:cBhvr>
                                      <p:to>
                                        <p:strVal val="visible"/>
                                      </p:to>
                                    </p:set>
                                    <p:animEffect transition="in" filter="fade">
                                      <p:cBhvr>
                                        <p:cTn id="32" dur="2000"/>
                                        <p:tgtEl>
                                          <p:spTgt spid="12595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5955">
                                            <p:txEl>
                                              <p:pRg st="7" end="7"/>
                                            </p:txEl>
                                          </p:spTgt>
                                        </p:tgtEl>
                                        <p:attrNameLst>
                                          <p:attrName>style.visibility</p:attrName>
                                        </p:attrNameLst>
                                      </p:cBhvr>
                                      <p:to>
                                        <p:strVal val="visible"/>
                                      </p:to>
                                    </p:set>
                                    <p:animEffect transition="in" filter="fade">
                                      <p:cBhvr>
                                        <p:cTn id="35" dur="2000"/>
                                        <p:tgtEl>
                                          <p:spTgt spid="125955">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5955">
                                            <p:txEl>
                                              <p:pRg st="8" end="8"/>
                                            </p:txEl>
                                          </p:spTgt>
                                        </p:tgtEl>
                                        <p:attrNameLst>
                                          <p:attrName>style.visibility</p:attrName>
                                        </p:attrNameLst>
                                      </p:cBhvr>
                                      <p:to>
                                        <p:strVal val="visible"/>
                                      </p:to>
                                    </p:set>
                                    <p:animEffect transition="in" filter="fade">
                                      <p:cBhvr>
                                        <p:cTn id="38" dur="2000"/>
                                        <p:tgtEl>
                                          <p:spTgt spid="125955">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5955">
                                            <p:txEl>
                                              <p:pRg st="9" end="9"/>
                                            </p:txEl>
                                          </p:spTgt>
                                        </p:tgtEl>
                                        <p:attrNameLst>
                                          <p:attrName>style.visibility</p:attrName>
                                        </p:attrNameLst>
                                      </p:cBhvr>
                                      <p:to>
                                        <p:strVal val="visible"/>
                                      </p:to>
                                    </p:set>
                                    <p:animEffect transition="in" filter="fade">
                                      <p:cBhvr>
                                        <p:cTn id="41" dur="2000"/>
                                        <p:tgtEl>
                                          <p:spTgt spid="125955">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5955">
                                            <p:txEl>
                                              <p:pRg st="10" end="10"/>
                                            </p:txEl>
                                          </p:spTgt>
                                        </p:tgtEl>
                                        <p:attrNameLst>
                                          <p:attrName>style.visibility</p:attrName>
                                        </p:attrNameLst>
                                      </p:cBhvr>
                                      <p:to>
                                        <p:strVal val="visible"/>
                                      </p:to>
                                    </p:set>
                                    <p:animEffect transition="in" filter="fade">
                                      <p:cBhvr>
                                        <p:cTn id="44" dur="2000"/>
                                        <p:tgtEl>
                                          <p:spTgt spid="125955">
                                            <p:txEl>
                                              <p:pRg st="10" end="1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5955">
                                            <p:txEl>
                                              <p:pRg st="11" end="11"/>
                                            </p:txEl>
                                          </p:spTgt>
                                        </p:tgtEl>
                                        <p:attrNameLst>
                                          <p:attrName>style.visibility</p:attrName>
                                        </p:attrNameLst>
                                      </p:cBhvr>
                                      <p:to>
                                        <p:strVal val="visible"/>
                                      </p:to>
                                    </p:set>
                                    <p:animEffect transition="in" filter="fade">
                                      <p:cBhvr>
                                        <p:cTn id="47" dur="2000"/>
                                        <p:tgtEl>
                                          <p:spTgt spid="1259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09800" y="228600"/>
            <a:ext cx="6629400" cy="685800"/>
          </a:xfrm>
        </p:spPr>
        <p:txBody>
          <a:bodyPr/>
          <a:lstStyle/>
          <a:p>
            <a:pPr eaLnBrk="1" hangingPunct="1"/>
            <a:r>
              <a:rPr lang="en-GB" altLang="en-US" dirty="0" smtClean="0"/>
              <a:t>Test Plan – Requirement for test</a:t>
            </a:r>
            <a:endParaRPr lang="en-US" altLang="ja-JP" dirty="0" smtClean="0"/>
          </a:p>
        </p:txBody>
      </p:sp>
      <p:sp>
        <p:nvSpPr>
          <p:cNvPr id="35843" name="Rectangle 3"/>
          <p:cNvSpPr>
            <a:spLocks noGrp="1" noChangeArrowheads="1"/>
          </p:cNvSpPr>
          <p:nvPr>
            <p:ph idx="1"/>
          </p:nvPr>
        </p:nvSpPr>
        <p:spPr>
          <a:xfrm>
            <a:off x="533400" y="1371600"/>
            <a:ext cx="8229600" cy="4114800"/>
          </a:xfrm>
        </p:spPr>
        <p:txBody>
          <a:bodyPr/>
          <a:lstStyle/>
          <a:p>
            <a:pPr eaLnBrk="1" hangingPunct="1">
              <a:lnSpc>
                <a:spcPct val="120000"/>
              </a:lnSpc>
            </a:pPr>
            <a:r>
              <a:rPr lang="en-US" altLang="ja-JP" sz="2400" dirty="0" smtClean="0">
                <a:ea typeface="ＭＳ Ｐゴシック" pitchFamily="50" charset="-128"/>
              </a:rPr>
              <a:t>List items that have been identified as targets for testing </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Functional requirements</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Non-functional requirements</a:t>
            </a:r>
          </a:p>
          <a:p>
            <a:pPr eaLnBrk="1" hangingPunct="1">
              <a:lnSpc>
                <a:spcPct val="120000"/>
              </a:lnSpc>
            </a:pPr>
            <a:r>
              <a:rPr lang="en-US" altLang="ja-JP" sz="2400" dirty="0" smtClean="0">
                <a:ea typeface="ＭＳ Ｐゴシック" pitchFamily="50" charset="-128"/>
              </a:rPr>
              <a:t>List of features and functions not to be tested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352800" y="228600"/>
            <a:ext cx="5486400" cy="685800"/>
          </a:xfrm>
        </p:spPr>
        <p:txBody>
          <a:bodyPr/>
          <a:lstStyle/>
          <a:p>
            <a:pPr eaLnBrk="1" hangingPunct="1"/>
            <a:r>
              <a:rPr lang="en-GB" altLang="en-US" dirty="0" smtClean="0"/>
              <a:t>Functional Requirement</a:t>
            </a:r>
            <a:endParaRPr lang="en-US" altLang="ja-JP" dirty="0" smtClean="0"/>
          </a:p>
        </p:txBody>
      </p:sp>
      <p:sp>
        <p:nvSpPr>
          <p:cNvPr id="121859" name="Rectangle 3"/>
          <p:cNvSpPr>
            <a:spLocks noGrp="1" noChangeArrowheads="1"/>
          </p:cNvSpPr>
          <p:nvPr>
            <p:ph type="body" sz="half" idx="1"/>
          </p:nvPr>
        </p:nvSpPr>
        <p:spPr>
          <a:xfrm>
            <a:off x="304800" y="1447800"/>
            <a:ext cx="5419725" cy="4114800"/>
          </a:xfrm>
        </p:spPr>
        <p:txBody>
          <a:bodyPr/>
          <a:lstStyle/>
          <a:p>
            <a:pPr eaLnBrk="1" hangingPunct="1">
              <a:lnSpc>
                <a:spcPct val="120000"/>
              </a:lnSpc>
            </a:pPr>
            <a:r>
              <a:rPr lang="en-US" altLang="ja-JP" sz="2400" dirty="0" smtClean="0">
                <a:ea typeface="ＭＳ Ｐゴシック" pitchFamily="50" charset="-128"/>
              </a:rPr>
              <a:t>Things that a system has to do</a:t>
            </a:r>
            <a:r>
              <a:rPr lang="ja-JP" altLang="en-US" sz="2400" dirty="0" smtClean="0">
                <a:ea typeface="ＭＳ Ｐゴシック" pitchFamily="50" charset="-128"/>
              </a:rPr>
              <a:t>　</a:t>
            </a:r>
            <a:r>
              <a:rPr lang="en-US" altLang="ja-JP" sz="2400" dirty="0" smtClean="0">
                <a:ea typeface="ＭＳ Ｐゴシック" pitchFamily="50" charset="-128"/>
              </a:rPr>
              <a:t>related to business flow</a:t>
            </a:r>
          </a:p>
          <a:p>
            <a:pPr eaLnBrk="1" hangingPunct="1">
              <a:lnSpc>
                <a:spcPct val="120000"/>
              </a:lnSpc>
            </a:pPr>
            <a:r>
              <a:rPr lang="en-US" altLang="ja-JP" sz="2400" dirty="0" smtClean="0">
                <a:ea typeface="ＭＳ Ｐゴシック" pitchFamily="50" charset="-128"/>
              </a:rPr>
              <a:t>Example:</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Do a calculation: add, new, edit, delete functions </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Make a decision: check user right </a:t>
            </a:r>
          </a:p>
          <a:p>
            <a:pPr lvl="1" eaLnBrk="1" hangingPunct="1">
              <a:lnSpc>
                <a:spcPct val="120000"/>
              </a:lnSpc>
              <a:buFont typeface="Wingdings" pitchFamily="2" charset="2"/>
              <a:buChar char="Ø"/>
            </a:pPr>
            <a:r>
              <a:rPr lang="en-GB" altLang="en-US" dirty="0" smtClean="0">
                <a:solidFill>
                  <a:schemeClr val="accent2"/>
                </a:solidFill>
              </a:rPr>
              <a:t>Make a report</a:t>
            </a:r>
            <a:endParaRPr lang="en-US" altLang="ja-JP" dirty="0" smtClean="0">
              <a:solidFill>
                <a:schemeClr val="accent2"/>
              </a:solidFill>
              <a:ea typeface="ＭＳ Ｐゴシック" pitchFamily="50" charset="-128"/>
            </a:endParaRPr>
          </a:p>
        </p:txBody>
      </p:sp>
      <p:pic>
        <p:nvPicPr>
          <p:cNvPr id="36868" name="Picture 4" descr="pe01496_"/>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867400" y="1752600"/>
            <a:ext cx="2922588" cy="3468688"/>
          </a:xfrm>
          <a:noFill/>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fade">
                                      <p:cBhvr>
                                        <p:cTn id="7" dur="2000"/>
                                        <p:tgtEl>
                                          <p:spTgt spid="1218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859"/>
                                        </p:tgtEl>
                                        <p:attrNameLst>
                                          <p:attrName>style.visibility</p:attrName>
                                        </p:attrNameLst>
                                      </p:cBhvr>
                                      <p:to>
                                        <p:strVal val="visible"/>
                                      </p:to>
                                    </p:set>
                                    <p:animEffect transition="in" filter="fade">
                                      <p:cBhvr>
                                        <p:cTn id="10" dur="20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0" y="228600"/>
            <a:ext cx="5791200" cy="685800"/>
          </a:xfrm>
        </p:spPr>
        <p:txBody>
          <a:bodyPr/>
          <a:lstStyle/>
          <a:p>
            <a:pPr eaLnBrk="1" hangingPunct="1"/>
            <a:r>
              <a:rPr lang="en-GB" altLang="en-US" dirty="0" smtClean="0"/>
              <a:t>Non-functional Requirement</a:t>
            </a:r>
            <a:endParaRPr lang="en-US" altLang="ja-JP" dirty="0" smtClean="0"/>
          </a:p>
        </p:txBody>
      </p:sp>
      <p:sp>
        <p:nvSpPr>
          <p:cNvPr id="37891" name="Rectangle 3"/>
          <p:cNvSpPr>
            <a:spLocks noGrp="1" noChangeArrowheads="1"/>
          </p:cNvSpPr>
          <p:nvPr>
            <p:ph idx="1"/>
          </p:nvPr>
        </p:nvSpPr>
        <p:spPr>
          <a:xfrm>
            <a:off x="304800" y="1371600"/>
            <a:ext cx="8458200" cy="4114800"/>
          </a:xfrm>
        </p:spPr>
        <p:txBody>
          <a:bodyPr/>
          <a:lstStyle/>
          <a:p>
            <a:pPr eaLnBrk="1" hangingPunct="1">
              <a:lnSpc>
                <a:spcPct val="120000"/>
              </a:lnSpc>
            </a:pPr>
            <a:r>
              <a:rPr lang="en-US" altLang="ja-JP" sz="2400" dirty="0" smtClean="0">
                <a:ea typeface="ＭＳ Ｐゴシック" pitchFamily="50" charset="-128"/>
              </a:rPr>
              <a:t>The qualities that a system has to have </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Performance: </a:t>
            </a:r>
            <a:r>
              <a:rPr lang="en-US" altLang="ja-JP" dirty="0" smtClean="0">
                <a:ea typeface="ＭＳ Ｐゴシック" pitchFamily="50" charset="-128"/>
              </a:rPr>
              <a:t>response time</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Security: </a:t>
            </a:r>
            <a:r>
              <a:rPr lang="en-US" altLang="ja-JP" dirty="0" smtClean="0">
                <a:ea typeface="ＭＳ Ｐゴシック" pitchFamily="50" charset="-128"/>
              </a:rPr>
              <a:t>access right</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Usability: </a:t>
            </a:r>
            <a:r>
              <a:rPr lang="en-US" altLang="ja-JP" dirty="0" smtClean="0">
                <a:ea typeface="ＭＳ Ｐゴシック" pitchFamily="50" charset="-128"/>
              </a:rPr>
              <a:t>to learn using</a:t>
            </a:r>
            <a:endParaRPr lang="en-US" altLang="ja-JP" dirty="0" smtClean="0">
              <a:solidFill>
                <a:schemeClr val="accent2"/>
              </a:solidFill>
              <a:ea typeface="ＭＳ Ｐゴシック" pitchFamily="50" charset="-128"/>
            </a:endParaRP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Maintainability: </a:t>
            </a:r>
            <a:r>
              <a:rPr lang="en-US" altLang="ja-JP" dirty="0" smtClean="0">
                <a:ea typeface="ＭＳ Ｐゴシック" pitchFamily="50" charset="-128"/>
              </a:rPr>
              <a:t>to locate and fix bugs of operational system</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Flexibility:</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Reliability:</a:t>
            </a:r>
          </a:p>
          <a:p>
            <a:pPr eaLnBrk="1" hangingPunct="1">
              <a:lnSpc>
                <a:spcPct val="120000"/>
              </a:lnSpc>
            </a:pPr>
            <a:r>
              <a:rPr lang="en-US" altLang="ja-JP" sz="2400" dirty="0" smtClean="0">
                <a:ea typeface="ＭＳ Ｐゴシック" pitchFamily="50" charset="-128"/>
              </a:rPr>
              <a:t>Constraints on the test process</a:t>
            </a:r>
          </a:p>
          <a:p>
            <a:pPr eaLnBrk="1" hangingPunct="1"/>
            <a:endParaRPr lang="ja-JP" altLang="en-US" sz="2400" dirty="0" smtClean="0">
              <a:ea typeface="ＭＳ Ｐゴシック" pitchFamily="50" charset="-128"/>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a:xfrm>
            <a:off x="457200" y="1219200"/>
            <a:ext cx="8458200" cy="5257800"/>
          </a:xfrm>
        </p:spPr>
        <p:txBody>
          <a:bodyPr/>
          <a:lstStyle/>
          <a:p>
            <a:pPr eaLnBrk="1" hangingPunct="1">
              <a:lnSpc>
                <a:spcPct val="120000"/>
              </a:lnSpc>
            </a:pPr>
            <a:r>
              <a:rPr lang="en-US" altLang="ja-JP" sz="2400" b="1" dirty="0" smtClean="0">
                <a:ea typeface="ＭＳ Ｐゴシック" pitchFamily="50" charset="-128"/>
              </a:rPr>
              <a:t>Objective:</a:t>
            </a:r>
            <a:r>
              <a:rPr lang="en-US" altLang="ja-JP" sz="2000" b="1" dirty="0" smtClean="0">
                <a:ea typeface="ＭＳ Ｐゴシック" pitchFamily="50" charset="-128"/>
              </a:rPr>
              <a:t> </a:t>
            </a:r>
            <a:r>
              <a:rPr lang="en-US" altLang="ja-JP" sz="2000" dirty="0" smtClean="0">
                <a:ea typeface="ＭＳ Ｐゴシック" pitchFamily="50" charset="-128"/>
              </a:rPr>
              <a:t>what needs to be ensured</a:t>
            </a:r>
          </a:p>
          <a:p>
            <a:pPr eaLnBrk="1" hangingPunct="1">
              <a:lnSpc>
                <a:spcPct val="120000"/>
              </a:lnSpc>
            </a:pPr>
            <a:r>
              <a:rPr lang="en-US" altLang="ja-JP" sz="2400" b="1" dirty="0" smtClean="0">
                <a:ea typeface="ＭＳ Ｐゴシック" pitchFamily="50" charset="-128"/>
              </a:rPr>
              <a:t>Technique: </a:t>
            </a:r>
            <a:r>
              <a:rPr lang="en-US" altLang="ja-JP" sz="2000" dirty="0" smtClean="0">
                <a:ea typeface="ＭＳ Ｐゴシック" pitchFamily="50" charset="-128"/>
              </a:rPr>
              <a:t>how testing will be executed</a:t>
            </a:r>
          </a:p>
          <a:p>
            <a:pPr lvl="1" eaLnBrk="1" hangingPunct="1">
              <a:lnSpc>
                <a:spcPct val="120000"/>
              </a:lnSpc>
            </a:pPr>
            <a:r>
              <a:rPr lang="en-US" altLang="ja-JP" sz="1800" dirty="0" smtClean="0">
                <a:ea typeface="ＭＳ Ｐゴシック" pitchFamily="50" charset="-128"/>
              </a:rPr>
              <a:t>What will be tested</a:t>
            </a:r>
          </a:p>
          <a:p>
            <a:pPr lvl="1" eaLnBrk="1" hangingPunct="1">
              <a:lnSpc>
                <a:spcPct val="120000"/>
              </a:lnSpc>
            </a:pPr>
            <a:r>
              <a:rPr lang="en-US" altLang="ja-JP" sz="1800" dirty="0" smtClean="0">
                <a:ea typeface="ＭＳ Ｐゴシック" pitchFamily="50" charset="-128"/>
              </a:rPr>
              <a:t>The major actions to be taken during test execution</a:t>
            </a:r>
          </a:p>
          <a:p>
            <a:pPr lvl="1" eaLnBrk="1" hangingPunct="1">
              <a:lnSpc>
                <a:spcPct val="120000"/>
              </a:lnSpc>
            </a:pPr>
            <a:r>
              <a:rPr lang="en-US" altLang="ja-JP" sz="1800" dirty="0" smtClean="0">
                <a:ea typeface="ＭＳ Ｐゴシック" pitchFamily="50" charset="-128"/>
              </a:rPr>
              <a:t>The methods used to evaluate the results</a:t>
            </a:r>
            <a:endParaRPr lang="en-US" altLang="ja-JP" sz="2400" dirty="0" smtClean="0">
              <a:ea typeface="ＭＳ Ｐゴシック" pitchFamily="50" charset="-128"/>
            </a:endParaRPr>
          </a:p>
          <a:p>
            <a:pPr eaLnBrk="1" hangingPunct="1">
              <a:lnSpc>
                <a:spcPct val="120000"/>
              </a:lnSpc>
            </a:pPr>
            <a:r>
              <a:rPr lang="en-US" altLang="ja-JP" sz="2400" b="1" dirty="0" smtClean="0">
                <a:ea typeface="ＭＳ Ｐゴシック" pitchFamily="50" charset="-128"/>
              </a:rPr>
              <a:t>Completion Criteria:</a:t>
            </a:r>
          </a:p>
          <a:p>
            <a:pPr lvl="1" eaLnBrk="1" hangingPunct="1">
              <a:lnSpc>
                <a:spcPct val="120000"/>
              </a:lnSpc>
            </a:pPr>
            <a:r>
              <a:rPr lang="en-US" altLang="ja-JP" sz="1800" dirty="0" smtClean="0">
                <a:ea typeface="ＭＳ Ｐゴシック" pitchFamily="50" charset="-128"/>
              </a:rPr>
              <a:t>Identify acceptance criteria for product quality </a:t>
            </a:r>
            <a:endParaRPr lang="en-US" altLang="ja-JP" dirty="0" smtClean="0">
              <a:ea typeface="ＭＳ Ｐゴシック" pitchFamily="50" charset="-128"/>
            </a:endParaRPr>
          </a:p>
          <a:p>
            <a:pPr lvl="1" eaLnBrk="1" hangingPunct="1">
              <a:lnSpc>
                <a:spcPct val="120000"/>
              </a:lnSpc>
            </a:pPr>
            <a:r>
              <a:rPr lang="en-US" altLang="ja-JP" sz="1800" dirty="0" smtClean="0">
                <a:ea typeface="ＭＳ Ｐゴシック" pitchFamily="50" charset="-128"/>
              </a:rPr>
              <a:t>Identify when the testing is successfully executed </a:t>
            </a:r>
            <a:endParaRPr lang="en-US" altLang="ja-JP" dirty="0" smtClean="0">
              <a:ea typeface="ＭＳ Ｐゴシック" pitchFamily="50" charset="-128"/>
            </a:endParaRPr>
          </a:p>
          <a:p>
            <a:pPr eaLnBrk="1" hangingPunct="1"/>
            <a:r>
              <a:rPr lang="en-US" altLang="ja-JP" sz="2400" b="1" dirty="0" smtClean="0">
                <a:ea typeface="ＭＳ Ｐゴシック" pitchFamily="50" charset="-128"/>
              </a:rPr>
              <a:t>Special Considerations: </a:t>
            </a:r>
          </a:p>
          <a:p>
            <a:pPr lvl="1" eaLnBrk="1" hangingPunct="1"/>
            <a:r>
              <a:rPr lang="en-US" altLang="ja-JP" sz="1800" dirty="0" smtClean="0">
                <a:ea typeface="ＭＳ Ｐゴシック" pitchFamily="50" charset="-128"/>
              </a:rPr>
              <a:t>Identify any influences/dependencies which may impact/ influence the testing described in Test strategy. </a:t>
            </a:r>
            <a:endParaRPr lang="en-US" altLang="ja-JP" dirty="0" smtClean="0">
              <a:ea typeface="ＭＳ Ｐゴシック" pitchFamily="50" charset="-128"/>
            </a:endParaRPr>
          </a:p>
          <a:p>
            <a:pPr lvl="1" eaLnBrk="1" hangingPunct="1"/>
            <a:r>
              <a:rPr lang="en-US" altLang="ja-JP" sz="1800" dirty="0" smtClean="0">
                <a:ea typeface="ＭＳ Ｐゴシック" pitchFamily="50" charset="-128"/>
              </a:rPr>
              <a:t>Criteria to stop testing (UT not good/meet requested Test coverage/</a:t>
            </a:r>
            <a:r>
              <a:rPr lang="en-US" altLang="ja-JP" sz="1800" dirty="0" smtClean="0">
                <a:latin typeface="Garamond" pitchFamily="18" charset="0"/>
                <a:ea typeface="ＭＳ Ｐゴシック" pitchFamily="50" charset="-128"/>
              </a:rPr>
              <a:t>…</a:t>
            </a:r>
            <a:r>
              <a:rPr lang="en-US" altLang="ja-JP" sz="1800" dirty="0" smtClean="0">
                <a:ea typeface="ＭＳ Ｐゴシック" pitchFamily="50" charset="-128"/>
              </a:rPr>
              <a:t>)</a:t>
            </a:r>
          </a:p>
        </p:txBody>
      </p:sp>
      <p:sp>
        <p:nvSpPr>
          <p:cNvPr id="165892" name="Rectangle 4"/>
          <p:cNvSpPr>
            <a:spLocks noChangeArrowheads="1"/>
          </p:cNvSpPr>
          <p:nvPr/>
        </p:nvSpPr>
        <p:spPr bwMode="auto">
          <a:xfrm>
            <a:off x="3276600" y="174625"/>
            <a:ext cx="55626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r">
              <a:spcBef>
                <a:spcPct val="0"/>
              </a:spcBef>
              <a:buFontTx/>
              <a:buNone/>
              <a:defRPr/>
            </a:pPr>
            <a:r>
              <a:rPr kumimoji="0" lang="en-GB" altLang="en-US" sz="2800" b="1" dirty="0" smtClean="0">
                <a:latin typeface="+mj-lt"/>
              </a:rPr>
              <a:t> Test </a:t>
            </a:r>
            <a:r>
              <a:rPr kumimoji="0" lang="en-US" altLang="ja-JP" sz="2800" b="1" dirty="0" smtClean="0">
                <a:latin typeface="+mj-lt"/>
                <a:ea typeface="ＭＳ Ｐゴシック" pitchFamily="50" charset="-128"/>
              </a:rPr>
              <a:t>Strategy: General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fade">
                                      <p:cBhvr>
                                        <p:cTn id="7" dur="20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fade">
                                      <p:cBhvr>
                                        <p:cTn id="12" dur="2000"/>
                                        <p:tgtEl>
                                          <p:spTgt spid="16589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animEffect transition="in" filter="fade">
                                      <p:cBhvr>
                                        <p:cTn id="15" dur="2000"/>
                                        <p:tgtEl>
                                          <p:spTgt spid="1658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5891">
                                            <p:txEl>
                                              <p:pRg st="3" end="3"/>
                                            </p:txEl>
                                          </p:spTgt>
                                        </p:tgtEl>
                                        <p:attrNameLst>
                                          <p:attrName>style.visibility</p:attrName>
                                        </p:attrNameLst>
                                      </p:cBhvr>
                                      <p:to>
                                        <p:strVal val="visible"/>
                                      </p:to>
                                    </p:set>
                                    <p:animEffect transition="in" filter="fade">
                                      <p:cBhvr>
                                        <p:cTn id="18" dur="2000"/>
                                        <p:tgtEl>
                                          <p:spTgt spid="16589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5891">
                                            <p:txEl>
                                              <p:pRg st="4" end="4"/>
                                            </p:txEl>
                                          </p:spTgt>
                                        </p:tgtEl>
                                        <p:attrNameLst>
                                          <p:attrName>style.visibility</p:attrName>
                                        </p:attrNameLst>
                                      </p:cBhvr>
                                      <p:to>
                                        <p:strVal val="visible"/>
                                      </p:to>
                                    </p:set>
                                    <p:animEffect transition="in" filter="fade">
                                      <p:cBhvr>
                                        <p:cTn id="21" dur="2000"/>
                                        <p:tgtEl>
                                          <p:spTgt spid="1658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5891">
                                            <p:txEl>
                                              <p:pRg st="5" end="5"/>
                                            </p:txEl>
                                          </p:spTgt>
                                        </p:tgtEl>
                                        <p:attrNameLst>
                                          <p:attrName>style.visibility</p:attrName>
                                        </p:attrNameLst>
                                      </p:cBhvr>
                                      <p:to>
                                        <p:strVal val="visible"/>
                                      </p:to>
                                    </p:set>
                                    <p:animEffect transition="in" filter="fade">
                                      <p:cBhvr>
                                        <p:cTn id="26" dur="2000"/>
                                        <p:tgtEl>
                                          <p:spTgt spid="16589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5891">
                                            <p:txEl>
                                              <p:pRg st="6" end="6"/>
                                            </p:txEl>
                                          </p:spTgt>
                                        </p:tgtEl>
                                        <p:attrNameLst>
                                          <p:attrName>style.visibility</p:attrName>
                                        </p:attrNameLst>
                                      </p:cBhvr>
                                      <p:to>
                                        <p:strVal val="visible"/>
                                      </p:to>
                                    </p:set>
                                    <p:animEffect transition="in" filter="fade">
                                      <p:cBhvr>
                                        <p:cTn id="29" dur="2000"/>
                                        <p:tgtEl>
                                          <p:spTgt spid="16589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5891">
                                            <p:txEl>
                                              <p:pRg st="7" end="7"/>
                                            </p:txEl>
                                          </p:spTgt>
                                        </p:tgtEl>
                                        <p:attrNameLst>
                                          <p:attrName>style.visibility</p:attrName>
                                        </p:attrNameLst>
                                      </p:cBhvr>
                                      <p:to>
                                        <p:strVal val="visible"/>
                                      </p:to>
                                    </p:set>
                                    <p:animEffect transition="in" filter="fade">
                                      <p:cBhvr>
                                        <p:cTn id="32" dur="2000"/>
                                        <p:tgtEl>
                                          <p:spTgt spid="1658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5891">
                                            <p:txEl>
                                              <p:pRg st="8" end="8"/>
                                            </p:txEl>
                                          </p:spTgt>
                                        </p:tgtEl>
                                        <p:attrNameLst>
                                          <p:attrName>style.visibility</p:attrName>
                                        </p:attrNameLst>
                                      </p:cBhvr>
                                      <p:to>
                                        <p:strVal val="visible"/>
                                      </p:to>
                                    </p:set>
                                    <p:animEffect transition="in" filter="fade">
                                      <p:cBhvr>
                                        <p:cTn id="37" dur="2000"/>
                                        <p:tgtEl>
                                          <p:spTgt spid="16589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5891">
                                            <p:txEl>
                                              <p:pRg st="9" end="9"/>
                                            </p:txEl>
                                          </p:spTgt>
                                        </p:tgtEl>
                                        <p:attrNameLst>
                                          <p:attrName>style.visibility</p:attrName>
                                        </p:attrNameLst>
                                      </p:cBhvr>
                                      <p:to>
                                        <p:strVal val="visible"/>
                                      </p:to>
                                    </p:set>
                                    <p:animEffect transition="in" filter="fade">
                                      <p:cBhvr>
                                        <p:cTn id="40" dur="2000"/>
                                        <p:tgtEl>
                                          <p:spTgt spid="165891">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5891">
                                            <p:txEl>
                                              <p:pRg st="10" end="10"/>
                                            </p:txEl>
                                          </p:spTgt>
                                        </p:tgtEl>
                                        <p:attrNameLst>
                                          <p:attrName>style.visibility</p:attrName>
                                        </p:attrNameLst>
                                      </p:cBhvr>
                                      <p:to>
                                        <p:strVal val="visible"/>
                                      </p:to>
                                    </p:set>
                                    <p:animEffect transition="in" filter="fade">
                                      <p:cBhvr>
                                        <p:cTn id="43" dur="2000"/>
                                        <p:tgtEl>
                                          <p:spTgt spid="165891">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65892"/>
                                        </p:tgtEl>
                                        <p:attrNameLst>
                                          <p:attrName>style.visibility</p:attrName>
                                        </p:attrNameLst>
                                      </p:cBhvr>
                                      <p:to>
                                        <p:strVal val="visible"/>
                                      </p:to>
                                    </p:set>
                                    <p:animEffect transition="in" filter="fade">
                                      <p:cBhvr>
                                        <p:cTn id="46" dur="2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971800" y="228600"/>
            <a:ext cx="5867400" cy="685800"/>
          </a:xfrm>
        </p:spPr>
        <p:txBody>
          <a:bodyPr/>
          <a:lstStyle/>
          <a:p>
            <a:pPr eaLnBrk="1" hangingPunct="1"/>
            <a:r>
              <a:rPr lang="en-GB" altLang="ja-JP" smtClean="0"/>
              <a:t>Function Testing</a:t>
            </a:r>
            <a:endParaRPr lang="en-US" altLang="ja-JP" smtClean="0"/>
          </a:p>
        </p:txBody>
      </p:sp>
      <p:sp>
        <p:nvSpPr>
          <p:cNvPr id="129027" name="Rectangle 3"/>
          <p:cNvSpPr>
            <a:spLocks noGrp="1" noChangeArrowheads="1"/>
          </p:cNvSpPr>
          <p:nvPr>
            <p:ph idx="1"/>
          </p:nvPr>
        </p:nvSpPr>
        <p:spPr>
          <a:xfrm>
            <a:off x="457200" y="1219200"/>
            <a:ext cx="8458200" cy="5105400"/>
          </a:xfrm>
        </p:spPr>
        <p:txBody>
          <a:bodyPr/>
          <a:lstStyle/>
          <a:p>
            <a:pPr eaLnBrk="1" hangingPunct="1">
              <a:lnSpc>
                <a:spcPct val="120000"/>
              </a:lnSpc>
            </a:pPr>
            <a:r>
              <a:rPr lang="en-US" altLang="ja-JP" sz="2400" b="1" dirty="0" smtClean="0">
                <a:ea typeface="ＭＳ Ｐゴシック" pitchFamily="50" charset="-128"/>
              </a:rPr>
              <a:t>Objective: </a:t>
            </a:r>
            <a:r>
              <a:rPr lang="en-US" altLang="ja-JP" sz="2000" dirty="0" smtClean="0">
                <a:ea typeface="ＭＳ Ｐゴシック" pitchFamily="50" charset="-128"/>
              </a:rPr>
              <a:t>Ensure proper target-of-test functionality, including navigation, data entry, processing, and retrieval </a:t>
            </a:r>
          </a:p>
          <a:p>
            <a:pPr eaLnBrk="1" hangingPunct="1">
              <a:lnSpc>
                <a:spcPct val="120000"/>
              </a:lnSpc>
            </a:pPr>
            <a:r>
              <a:rPr lang="en-US" altLang="ja-JP" sz="2400" b="1" dirty="0" smtClean="0">
                <a:ea typeface="ＭＳ Ｐゴシック" pitchFamily="50" charset="-128"/>
              </a:rPr>
              <a:t>Technique: </a:t>
            </a:r>
            <a:r>
              <a:rPr lang="en-US" altLang="ja-JP" sz="2000" dirty="0" smtClean="0">
                <a:ea typeface="ＭＳ Ｐゴシック" pitchFamily="50" charset="-128"/>
              </a:rPr>
              <a:t>based on black box techniques</a:t>
            </a:r>
          </a:p>
          <a:p>
            <a:pPr lvl="1" eaLnBrk="1" hangingPunct="1">
              <a:lnSpc>
                <a:spcPct val="120000"/>
              </a:lnSpc>
            </a:pPr>
            <a:r>
              <a:rPr lang="en-US" altLang="ja-JP" dirty="0" smtClean="0">
                <a:ea typeface="ＭＳ Ｐゴシック" pitchFamily="50" charset="-128"/>
              </a:rPr>
              <a:t>Verifying the application and its internal processes by interacting with the application via the Graphical User Interface (GUI)</a:t>
            </a:r>
          </a:p>
          <a:p>
            <a:pPr lvl="1" eaLnBrk="1" hangingPunct="1">
              <a:lnSpc>
                <a:spcPct val="120000"/>
              </a:lnSpc>
            </a:pPr>
            <a:r>
              <a:rPr lang="en-US" altLang="ja-JP" dirty="0" smtClean="0">
                <a:ea typeface="ＭＳ Ｐゴシック" pitchFamily="50" charset="-128"/>
              </a:rPr>
              <a:t>Analyzing the output or results </a:t>
            </a:r>
          </a:p>
          <a:p>
            <a:pPr eaLnBrk="1" hangingPunct="1">
              <a:lnSpc>
                <a:spcPct val="120000"/>
              </a:lnSpc>
            </a:pPr>
            <a:r>
              <a:rPr lang="en-US" altLang="ja-JP" sz="2400" b="1" dirty="0" smtClean="0">
                <a:ea typeface="ＭＳ Ｐゴシック" pitchFamily="50" charset="-128"/>
              </a:rPr>
              <a:t>Completion Criteria:</a:t>
            </a:r>
          </a:p>
          <a:p>
            <a:pPr lvl="1" eaLnBrk="1" hangingPunct="1">
              <a:lnSpc>
                <a:spcPct val="120000"/>
              </a:lnSpc>
            </a:pPr>
            <a:r>
              <a:rPr lang="en-US" altLang="ja-JP" sz="1800" dirty="0" smtClean="0">
                <a:ea typeface="ＭＳ Ｐゴシック" pitchFamily="50" charset="-128"/>
              </a:rPr>
              <a:t>All planned tests have been executed </a:t>
            </a:r>
          </a:p>
          <a:p>
            <a:pPr lvl="1" eaLnBrk="1" hangingPunct="1">
              <a:lnSpc>
                <a:spcPct val="120000"/>
              </a:lnSpc>
            </a:pPr>
            <a:r>
              <a:rPr lang="en-US" altLang="ja-JP" sz="1800" dirty="0" smtClean="0">
                <a:ea typeface="ＭＳ Ｐゴシック" pitchFamily="50" charset="-128"/>
              </a:rPr>
              <a:t>All identified defects have been addressed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20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027">
                                            <p:txEl>
                                              <p:pRg st="0" end="0"/>
                                            </p:txEl>
                                          </p:spTgt>
                                        </p:tgtEl>
                                        <p:attrNameLst>
                                          <p:attrName>style.visibility</p:attrName>
                                        </p:attrNameLst>
                                      </p:cBhvr>
                                      <p:to>
                                        <p:strVal val="visible"/>
                                      </p:to>
                                    </p:set>
                                    <p:animEffect transition="in" filter="fade">
                                      <p:cBhvr>
                                        <p:cTn id="12" dur="2000"/>
                                        <p:tgtEl>
                                          <p:spTgt spid="129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027">
                                            <p:txEl>
                                              <p:pRg st="1" end="1"/>
                                            </p:txEl>
                                          </p:spTgt>
                                        </p:tgtEl>
                                        <p:attrNameLst>
                                          <p:attrName>style.visibility</p:attrName>
                                        </p:attrNameLst>
                                      </p:cBhvr>
                                      <p:to>
                                        <p:strVal val="visible"/>
                                      </p:to>
                                    </p:set>
                                    <p:animEffect transition="in" filter="fade">
                                      <p:cBhvr>
                                        <p:cTn id="17" dur="2000"/>
                                        <p:tgtEl>
                                          <p:spTgt spid="12902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9027">
                                            <p:txEl>
                                              <p:pRg st="2" end="2"/>
                                            </p:txEl>
                                          </p:spTgt>
                                        </p:tgtEl>
                                        <p:attrNameLst>
                                          <p:attrName>style.visibility</p:attrName>
                                        </p:attrNameLst>
                                      </p:cBhvr>
                                      <p:to>
                                        <p:strVal val="visible"/>
                                      </p:to>
                                    </p:set>
                                    <p:animEffect transition="in" filter="fade">
                                      <p:cBhvr>
                                        <p:cTn id="20" dur="2000"/>
                                        <p:tgtEl>
                                          <p:spTgt spid="12902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9027">
                                            <p:txEl>
                                              <p:pRg st="3" end="3"/>
                                            </p:txEl>
                                          </p:spTgt>
                                        </p:tgtEl>
                                        <p:attrNameLst>
                                          <p:attrName>style.visibility</p:attrName>
                                        </p:attrNameLst>
                                      </p:cBhvr>
                                      <p:to>
                                        <p:strVal val="visible"/>
                                      </p:to>
                                    </p:set>
                                    <p:animEffect transition="in" filter="fade">
                                      <p:cBhvr>
                                        <p:cTn id="23" dur="2000"/>
                                        <p:tgtEl>
                                          <p:spTgt spid="129027">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9027">
                                            <p:txEl>
                                              <p:pRg st="4" end="4"/>
                                            </p:txEl>
                                          </p:spTgt>
                                        </p:tgtEl>
                                        <p:attrNameLst>
                                          <p:attrName>style.visibility</p:attrName>
                                        </p:attrNameLst>
                                      </p:cBhvr>
                                      <p:to>
                                        <p:strVal val="visible"/>
                                      </p:to>
                                    </p:set>
                                    <p:animEffect transition="in" filter="fade">
                                      <p:cBhvr>
                                        <p:cTn id="28" dur="2000"/>
                                        <p:tgtEl>
                                          <p:spTgt spid="129027">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9027">
                                            <p:txEl>
                                              <p:pRg st="5" end="5"/>
                                            </p:txEl>
                                          </p:spTgt>
                                        </p:tgtEl>
                                        <p:attrNameLst>
                                          <p:attrName>style.visibility</p:attrName>
                                        </p:attrNameLst>
                                      </p:cBhvr>
                                      <p:to>
                                        <p:strVal val="visible"/>
                                      </p:to>
                                    </p:set>
                                    <p:animEffect transition="in" filter="fade">
                                      <p:cBhvr>
                                        <p:cTn id="31" dur="2000"/>
                                        <p:tgtEl>
                                          <p:spTgt spid="129027">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9027">
                                            <p:txEl>
                                              <p:pRg st="6" end="6"/>
                                            </p:txEl>
                                          </p:spTgt>
                                        </p:tgtEl>
                                        <p:attrNameLst>
                                          <p:attrName>style.visibility</p:attrName>
                                        </p:attrNameLst>
                                      </p:cBhvr>
                                      <p:to>
                                        <p:strVal val="visible"/>
                                      </p:to>
                                    </p:set>
                                    <p:animEffect transition="in" filter="fade">
                                      <p:cBhvr>
                                        <p:cTn id="34" dur="2000"/>
                                        <p:tgtEl>
                                          <p:spTgt spid="1290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12902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971800" y="228600"/>
            <a:ext cx="5867400" cy="685800"/>
          </a:xfrm>
        </p:spPr>
        <p:txBody>
          <a:bodyPr/>
          <a:lstStyle/>
          <a:p>
            <a:pPr eaLnBrk="1" hangingPunct="1"/>
            <a:r>
              <a:rPr lang="en-GB" altLang="ja-JP" smtClean="0"/>
              <a:t>Function Testing (cont…)</a:t>
            </a:r>
            <a:endParaRPr lang="en-US" altLang="ja-JP" smtClean="0"/>
          </a:p>
        </p:txBody>
      </p:sp>
      <p:sp>
        <p:nvSpPr>
          <p:cNvPr id="129027" name="Rectangle 3"/>
          <p:cNvSpPr>
            <a:spLocks noGrp="1" noChangeArrowheads="1"/>
          </p:cNvSpPr>
          <p:nvPr>
            <p:ph idx="1"/>
          </p:nvPr>
        </p:nvSpPr>
        <p:spPr>
          <a:xfrm>
            <a:off x="457200" y="1219200"/>
            <a:ext cx="8458200" cy="5105400"/>
          </a:xfrm>
        </p:spPr>
        <p:txBody>
          <a:bodyPr/>
          <a:lstStyle/>
          <a:p>
            <a:pPr eaLnBrk="1" hangingPunct="1">
              <a:lnSpc>
                <a:spcPct val="120000"/>
              </a:lnSpc>
            </a:pPr>
            <a:r>
              <a:rPr lang="en-US" altLang="ja-JP" sz="2400" b="1" smtClean="0">
                <a:ea typeface="ＭＳ Ｐゴシック" pitchFamily="50" charset="-128"/>
              </a:rPr>
              <a:t>Special Considerations: </a:t>
            </a:r>
            <a:r>
              <a:rPr lang="en-US" altLang="ja-JP" sz="2000" smtClean="0">
                <a:ea typeface="ＭＳ Ｐゴシック" pitchFamily="50" charset="-128"/>
              </a:rPr>
              <a:t>Identify or describe those items or issues (internal or external) that impact the implementation and execution of function test:</a:t>
            </a:r>
          </a:p>
          <a:p>
            <a:pPr lvl="1" eaLnBrk="1" hangingPunct="1">
              <a:lnSpc>
                <a:spcPct val="120000"/>
              </a:lnSpc>
            </a:pPr>
            <a:r>
              <a:rPr lang="en-US" altLang="ja-JP" smtClean="0">
                <a:ea typeface="ＭＳ Ｐゴシック" pitchFamily="50" charset="-128"/>
              </a:rPr>
              <a:t>Test database</a:t>
            </a:r>
          </a:p>
          <a:p>
            <a:pPr lvl="1" eaLnBrk="1" hangingPunct="1">
              <a:lnSpc>
                <a:spcPct val="120000"/>
              </a:lnSpc>
            </a:pPr>
            <a:r>
              <a:rPr lang="en-US" altLang="ja-JP" smtClean="0">
                <a:ea typeface="ＭＳ Ｐゴシック" pitchFamily="50" charset="-128"/>
              </a:rPr>
              <a:t>Criteria to stop testing (UT not good/met requested Test coverage/…)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20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027">
                                            <p:txEl>
                                              <p:pRg st="0" end="0"/>
                                            </p:txEl>
                                          </p:spTgt>
                                        </p:tgtEl>
                                        <p:attrNameLst>
                                          <p:attrName>style.visibility</p:attrName>
                                        </p:attrNameLst>
                                      </p:cBhvr>
                                      <p:to>
                                        <p:strVal val="visible"/>
                                      </p:to>
                                    </p:set>
                                    <p:animEffect transition="in" filter="fade">
                                      <p:cBhvr>
                                        <p:cTn id="12" dur="2000"/>
                                        <p:tgtEl>
                                          <p:spTgt spid="1290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9027">
                                            <p:txEl>
                                              <p:pRg st="1" end="1"/>
                                            </p:txEl>
                                          </p:spTgt>
                                        </p:tgtEl>
                                        <p:attrNameLst>
                                          <p:attrName>style.visibility</p:attrName>
                                        </p:attrNameLst>
                                      </p:cBhvr>
                                      <p:to>
                                        <p:strVal val="visible"/>
                                      </p:to>
                                    </p:set>
                                    <p:animEffect transition="in" filter="fade">
                                      <p:cBhvr>
                                        <p:cTn id="15" dur="2000"/>
                                        <p:tgtEl>
                                          <p:spTgt spid="1290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9027">
                                            <p:txEl>
                                              <p:pRg st="2" end="2"/>
                                            </p:txEl>
                                          </p:spTgt>
                                        </p:tgtEl>
                                        <p:attrNameLst>
                                          <p:attrName>style.visibility</p:attrName>
                                        </p:attrNameLst>
                                      </p:cBhvr>
                                      <p:to>
                                        <p:strVal val="visible"/>
                                      </p:to>
                                    </p:set>
                                    <p:animEffect transition="in" filter="fade">
                                      <p:cBhvr>
                                        <p:cTn id="18" dur="2000"/>
                                        <p:tgtEl>
                                          <p:spTgt spid="129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1290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505200" y="228600"/>
            <a:ext cx="5334000" cy="685800"/>
          </a:xfrm>
        </p:spPr>
        <p:txBody>
          <a:bodyPr/>
          <a:lstStyle/>
          <a:p>
            <a:pPr eaLnBrk="1" hangingPunct="1"/>
            <a:r>
              <a:rPr lang="en-US" altLang="ja-JP" smtClean="0"/>
              <a:t>User Interface Testing</a:t>
            </a:r>
          </a:p>
        </p:txBody>
      </p:sp>
      <p:sp>
        <p:nvSpPr>
          <p:cNvPr id="41987" name="Rectangle 3"/>
          <p:cNvSpPr>
            <a:spLocks noGrp="1" noChangeArrowheads="1"/>
          </p:cNvSpPr>
          <p:nvPr>
            <p:ph idx="1"/>
          </p:nvPr>
        </p:nvSpPr>
        <p:spPr>
          <a:xfrm>
            <a:off x="304800" y="1219200"/>
            <a:ext cx="8610600" cy="5029200"/>
          </a:xfrm>
        </p:spPr>
        <p:txBody>
          <a:bodyPr/>
          <a:lstStyle/>
          <a:p>
            <a:pPr eaLnBrk="1" hangingPunct="1">
              <a:lnSpc>
                <a:spcPct val="90000"/>
              </a:lnSpc>
            </a:pPr>
            <a:r>
              <a:rPr lang="en-US" altLang="ja-JP" sz="2400" b="1" dirty="0" smtClean="0">
                <a:ea typeface="ＭＳ Ｐゴシック" pitchFamily="50" charset="-128"/>
              </a:rPr>
              <a:t>Objective:</a:t>
            </a:r>
          </a:p>
          <a:p>
            <a:pPr lvl="1" eaLnBrk="1" hangingPunct="1">
              <a:lnSpc>
                <a:spcPct val="120000"/>
              </a:lnSpc>
            </a:pPr>
            <a:r>
              <a:rPr lang="en-US" altLang="ja-JP" dirty="0" smtClean="0">
                <a:ea typeface="ＭＳ Ｐゴシック" pitchFamily="50" charset="-128"/>
              </a:rPr>
              <a:t>Verify navigation (</a:t>
            </a:r>
            <a:r>
              <a:rPr lang="en-US" altLang="ja-JP" dirty="0" err="1" smtClean="0">
                <a:ea typeface="ＭＳ Ｐゴシック" pitchFamily="50" charset="-128"/>
              </a:rPr>
              <a:t>iE</a:t>
            </a:r>
            <a:r>
              <a:rPr lang="en-US" altLang="ja-JP" dirty="0" smtClean="0">
                <a:ea typeface="ＭＳ Ｐゴシック" pitchFamily="50" charset="-128"/>
              </a:rPr>
              <a:t>, Netscape)</a:t>
            </a:r>
          </a:p>
          <a:p>
            <a:pPr lvl="1" eaLnBrk="1" hangingPunct="1">
              <a:lnSpc>
                <a:spcPct val="120000"/>
              </a:lnSpc>
            </a:pPr>
            <a:r>
              <a:rPr lang="en-US" altLang="ja-JP" dirty="0" smtClean="0">
                <a:ea typeface="ＭＳ Ｐゴシック" pitchFamily="50" charset="-128"/>
              </a:rPr>
              <a:t>Verify using of access methods (tab keys, mouse movements, accelerator keys)   </a:t>
            </a:r>
          </a:p>
          <a:p>
            <a:pPr lvl="1" eaLnBrk="1" hangingPunct="1">
              <a:lnSpc>
                <a:spcPct val="120000"/>
              </a:lnSpc>
            </a:pPr>
            <a:r>
              <a:rPr lang="en-US" altLang="ja-JP" dirty="0" smtClean="0">
                <a:ea typeface="ＭＳ Ｐゴシック" pitchFamily="50" charset="-128"/>
              </a:rPr>
              <a:t>Window objects and characteristics, such as menus, size, position, </a:t>
            </a:r>
            <a:r>
              <a:rPr lang="en-US" altLang="ja-JP" dirty="0" err="1" smtClean="0">
                <a:ea typeface="ＭＳ Ｐゴシック" pitchFamily="50" charset="-128"/>
              </a:rPr>
              <a:t>etc</a:t>
            </a:r>
            <a:endParaRPr lang="en-US" altLang="ja-JP" dirty="0" smtClean="0">
              <a:ea typeface="ＭＳ Ｐゴシック" pitchFamily="50" charset="-128"/>
            </a:endParaRPr>
          </a:p>
          <a:p>
            <a:pPr eaLnBrk="1" hangingPunct="1">
              <a:lnSpc>
                <a:spcPct val="120000"/>
              </a:lnSpc>
            </a:pPr>
            <a:r>
              <a:rPr lang="en-US" altLang="ja-JP" sz="2400" b="1" dirty="0" smtClean="0">
                <a:ea typeface="ＭＳ Ｐゴシック" pitchFamily="50" charset="-128"/>
              </a:rPr>
              <a:t>Technique:</a:t>
            </a:r>
          </a:p>
          <a:p>
            <a:pPr lvl="1" eaLnBrk="1" hangingPunct="1">
              <a:lnSpc>
                <a:spcPct val="120000"/>
              </a:lnSpc>
            </a:pPr>
            <a:r>
              <a:rPr lang="en-US" altLang="ja-JP" dirty="0" smtClean="0">
                <a:ea typeface="ＭＳ Ｐゴシック" pitchFamily="50" charset="-128"/>
              </a:rPr>
              <a:t>Create or modify tests for each window to verify proper navigation and object states for each application window and objects  </a:t>
            </a:r>
          </a:p>
          <a:p>
            <a:pPr eaLnBrk="1" hangingPunct="1">
              <a:lnSpc>
                <a:spcPct val="120000"/>
              </a:lnSpc>
            </a:pPr>
            <a:r>
              <a:rPr lang="en-US" altLang="ja-JP" sz="2400" b="1" dirty="0" smtClean="0">
                <a:ea typeface="ＭＳ Ｐゴシック" pitchFamily="50" charset="-128"/>
              </a:rPr>
              <a:t>Completion Criteria:</a:t>
            </a:r>
          </a:p>
          <a:p>
            <a:pPr lvl="1" eaLnBrk="1" hangingPunct="1">
              <a:lnSpc>
                <a:spcPct val="120000"/>
              </a:lnSpc>
            </a:pPr>
            <a:r>
              <a:rPr lang="en-US" altLang="ja-JP" dirty="0" smtClean="0">
                <a:ea typeface="ＭＳ Ｐゴシック" pitchFamily="50" charset="-128"/>
              </a:rPr>
              <a:t>Each window successfully verified to remain consistent with prototype version or within acceptable standard</a:t>
            </a:r>
          </a:p>
          <a:p>
            <a:pPr lvl="1" eaLnBrk="1" hangingPunct="1">
              <a:lnSpc>
                <a:spcPct val="120000"/>
              </a:lnSpc>
            </a:pPr>
            <a:endParaRPr lang="en-US" altLang="ja-JP" sz="1800" dirty="0" smtClean="0">
              <a:ea typeface="ＭＳ Ｐゴシック" pitchFamily="50" charset="-128"/>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057400" y="274638"/>
            <a:ext cx="6705600" cy="639762"/>
          </a:xfrm>
        </p:spPr>
        <p:txBody>
          <a:bodyPr/>
          <a:lstStyle/>
          <a:p>
            <a:pPr eaLnBrk="1" hangingPunct="1"/>
            <a:r>
              <a:rPr lang="en-US" altLang="ja-JP" smtClean="0"/>
              <a:t>Data and Database Integrity Testing</a:t>
            </a:r>
          </a:p>
        </p:txBody>
      </p:sp>
      <p:sp>
        <p:nvSpPr>
          <p:cNvPr id="135171" name="Rectangle 3"/>
          <p:cNvSpPr>
            <a:spLocks noGrp="1" noChangeArrowheads="1"/>
          </p:cNvSpPr>
          <p:nvPr>
            <p:ph idx="1"/>
          </p:nvPr>
        </p:nvSpPr>
        <p:spPr>
          <a:xfrm>
            <a:off x="304800" y="1295400"/>
            <a:ext cx="8458200" cy="5029200"/>
          </a:xfrm>
        </p:spPr>
        <p:txBody>
          <a:bodyPr/>
          <a:lstStyle/>
          <a:p>
            <a:pPr eaLnBrk="1" hangingPunct="1">
              <a:lnSpc>
                <a:spcPct val="120000"/>
              </a:lnSpc>
            </a:pPr>
            <a:r>
              <a:rPr lang="en-US" altLang="ja-JP" sz="2400" b="1" dirty="0" smtClean="0">
                <a:ea typeface="ＭＳ Ｐゴシック" pitchFamily="50" charset="-128"/>
              </a:rPr>
              <a:t>Objective: </a:t>
            </a:r>
          </a:p>
          <a:p>
            <a:pPr lvl="1" eaLnBrk="1" hangingPunct="1">
              <a:lnSpc>
                <a:spcPct val="120000"/>
              </a:lnSpc>
            </a:pPr>
            <a:r>
              <a:rPr lang="en-US" altLang="ja-JP" dirty="0" smtClean="0">
                <a:ea typeface="ＭＳ Ｐゴシック" pitchFamily="50" charset="-128"/>
              </a:rPr>
              <a:t>Ensure database access methods and processes function properly and without data corruption</a:t>
            </a:r>
          </a:p>
          <a:p>
            <a:pPr eaLnBrk="1" hangingPunct="1">
              <a:lnSpc>
                <a:spcPct val="120000"/>
              </a:lnSpc>
            </a:pPr>
            <a:r>
              <a:rPr lang="en-US" altLang="ja-JP" sz="2400" b="1" dirty="0" smtClean="0">
                <a:ea typeface="ＭＳ Ｐゴシック" pitchFamily="50" charset="-128"/>
              </a:rPr>
              <a:t>Technique: </a:t>
            </a:r>
          </a:p>
          <a:p>
            <a:pPr lvl="1" eaLnBrk="1" hangingPunct="1">
              <a:lnSpc>
                <a:spcPct val="120000"/>
              </a:lnSpc>
            </a:pPr>
            <a:r>
              <a:rPr lang="en-US" altLang="ja-JP" dirty="0" smtClean="0">
                <a:ea typeface="ＭＳ Ｐゴシック" pitchFamily="50" charset="-128"/>
              </a:rPr>
              <a:t>Check the returned data to ensure that the correct data was retrieved for the correct transaction</a:t>
            </a:r>
          </a:p>
          <a:p>
            <a:pPr lvl="1" eaLnBrk="1" hangingPunct="1">
              <a:lnSpc>
                <a:spcPct val="120000"/>
              </a:lnSpc>
            </a:pPr>
            <a:r>
              <a:rPr lang="en-US" altLang="ja-JP" dirty="0" smtClean="0">
                <a:ea typeface="ＭＳ Ｐゴシック" pitchFamily="50" charset="-128"/>
              </a:rPr>
              <a:t>Check the database to ensure the data has been populated as intended, all database events occurred properly</a:t>
            </a:r>
          </a:p>
          <a:p>
            <a:pPr eaLnBrk="1" hangingPunct="1">
              <a:lnSpc>
                <a:spcPct val="120000"/>
              </a:lnSpc>
            </a:pPr>
            <a:r>
              <a:rPr lang="en-US" altLang="ja-JP" sz="2400" b="1" dirty="0" smtClean="0">
                <a:ea typeface="ＭＳ Ｐゴシック" pitchFamily="50" charset="-128"/>
              </a:rPr>
              <a:t>Completion Criteria: </a:t>
            </a:r>
          </a:p>
          <a:p>
            <a:pPr lvl="1" eaLnBrk="1" hangingPunct="1">
              <a:lnSpc>
                <a:spcPct val="120000"/>
              </a:lnSpc>
            </a:pPr>
            <a:r>
              <a:rPr lang="en-US" altLang="ja-JP" dirty="0" smtClean="0">
                <a:ea typeface="ＭＳ Ｐゴシック" pitchFamily="50" charset="-128"/>
              </a:rPr>
              <a:t>All database access methods and processes function as designed and without any data corruption</a:t>
            </a:r>
          </a:p>
          <a:p>
            <a:pPr lvl="1" eaLnBrk="1" hangingPunct="1">
              <a:lnSpc>
                <a:spcPct val="120000"/>
              </a:lnSpc>
              <a:buFont typeface="Wingdings" pitchFamily="2" charset="2"/>
              <a:buNone/>
            </a:pPr>
            <a:endParaRPr lang="en-US" altLang="ja-JP" dirty="0"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fade">
                                      <p:cBhvr>
                                        <p:cTn id="7" dur="2000"/>
                                        <p:tgtEl>
                                          <p:spTgt spid="135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5171">
                                            <p:txEl>
                                              <p:pRg st="0" end="0"/>
                                            </p:txEl>
                                          </p:spTgt>
                                        </p:tgtEl>
                                        <p:attrNameLst>
                                          <p:attrName>style.visibility</p:attrName>
                                        </p:attrNameLst>
                                      </p:cBhvr>
                                      <p:to>
                                        <p:strVal val="visible"/>
                                      </p:to>
                                    </p:set>
                                    <p:animEffect transition="in" filter="fade">
                                      <p:cBhvr>
                                        <p:cTn id="12" dur="2000"/>
                                        <p:tgtEl>
                                          <p:spTgt spid="13517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5171">
                                            <p:txEl>
                                              <p:pRg st="1" end="1"/>
                                            </p:txEl>
                                          </p:spTgt>
                                        </p:tgtEl>
                                        <p:attrNameLst>
                                          <p:attrName>style.visibility</p:attrName>
                                        </p:attrNameLst>
                                      </p:cBhvr>
                                      <p:to>
                                        <p:strVal val="visible"/>
                                      </p:to>
                                    </p:set>
                                    <p:animEffect transition="in" filter="fade">
                                      <p:cBhvr>
                                        <p:cTn id="15" dur="2000"/>
                                        <p:tgtEl>
                                          <p:spTgt spid="13517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5171">
                                            <p:txEl>
                                              <p:pRg st="2" end="2"/>
                                            </p:txEl>
                                          </p:spTgt>
                                        </p:tgtEl>
                                        <p:attrNameLst>
                                          <p:attrName>style.visibility</p:attrName>
                                        </p:attrNameLst>
                                      </p:cBhvr>
                                      <p:to>
                                        <p:strVal val="visible"/>
                                      </p:to>
                                    </p:set>
                                    <p:animEffect transition="in" filter="fade">
                                      <p:cBhvr>
                                        <p:cTn id="20" dur="2000"/>
                                        <p:tgtEl>
                                          <p:spTgt spid="135171">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5171">
                                            <p:txEl>
                                              <p:pRg st="3" end="3"/>
                                            </p:txEl>
                                          </p:spTgt>
                                        </p:tgtEl>
                                        <p:attrNameLst>
                                          <p:attrName>style.visibility</p:attrName>
                                        </p:attrNameLst>
                                      </p:cBhvr>
                                      <p:to>
                                        <p:strVal val="visible"/>
                                      </p:to>
                                    </p:set>
                                    <p:animEffect transition="in" filter="fade">
                                      <p:cBhvr>
                                        <p:cTn id="23" dur="2000"/>
                                        <p:tgtEl>
                                          <p:spTgt spid="135171">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5171">
                                            <p:txEl>
                                              <p:pRg st="4" end="4"/>
                                            </p:txEl>
                                          </p:spTgt>
                                        </p:tgtEl>
                                        <p:attrNameLst>
                                          <p:attrName>style.visibility</p:attrName>
                                        </p:attrNameLst>
                                      </p:cBhvr>
                                      <p:to>
                                        <p:strVal val="visible"/>
                                      </p:to>
                                    </p:set>
                                    <p:animEffect transition="in" filter="fade">
                                      <p:cBhvr>
                                        <p:cTn id="26" dur="2000"/>
                                        <p:tgtEl>
                                          <p:spTgt spid="13517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5171">
                                            <p:txEl>
                                              <p:pRg st="5" end="5"/>
                                            </p:txEl>
                                          </p:spTgt>
                                        </p:tgtEl>
                                        <p:attrNameLst>
                                          <p:attrName>style.visibility</p:attrName>
                                        </p:attrNameLst>
                                      </p:cBhvr>
                                      <p:to>
                                        <p:strVal val="visible"/>
                                      </p:to>
                                    </p:set>
                                    <p:animEffect transition="in" filter="fade">
                                      <p:cBhvr>
                                        <p:cTn id="31" dur="2000"/>
                                        <p:tgtEl>
                                          <p:spTgt spid="135171">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5171">
                                            <p:txEl>
                                              <p:pRg st="6" end="6"/>
                                            </p:txEl>
                                          </p:spTgt>
                                        </p:tgtEl>
                                        <p:attrNameLst>
                                          <p:attrName>style.visibility</p:attrName>
                                        </p:attrNameLst>
                                      </p:cBhvr>
                                      <p:to>
                                        <p:strVal val="visible"/>
                                      </p:to>
                                    </p:set>
                                    <p:animEffect transition="in" filter="fade">
                                      <p:cBhvr>
                                        <p:cTn id="34" dur="2000"/>
                                        <p:tgtEl>
                                          <p:spTgt spid="135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191000" y="166688"/>
            <a:ext cx="4572000" cy="762000"/>
          </a:xfrm>
        </p:spPr>
        <p:txBody>
          <a:bodyPr/>
          <a:lstStyle/>
          <a:p>
            <a:pPr eaLnBrk="1" hangingPunct="1"/>
            <a:r>
              <a:rPr lang="en-US" altLang="ja-JP" smtClean="0"/>
              <a:t>Business Cycle Testing</a:t>
            </a:r>
          </a:p>
        </p:txBody>
      </p:sp>
      <p:sp>
        <p:nvSpPr>
          <p:cNvPr id="139267" name="Rectangle 3"/>
          <p:cNvSpPr>
            <a:spLocks noGrp="1" noChangeArrowheads="1"/>
          </p:cNvSpPr>
          <p:nvPr>
            <p:ph idx="1"/>
          </p:nvPr>
        </p:nvSpPr>
        <p:spPr>
          <a:xfrm>
            <a:off x="304800" y="1295400"/>
            <a:ext cx="8458200" cy="4114800"/>
          </a:xfrm>
        </p:spPr>
        <p:txBody>
          <a:bodyPr/>
          <a:lstStyle/>
          <a:p>
            <a:pPr eaLnBrk="1" hangingPunct="1"/>
            <a:r>
              <a:rPr lang="en-US" altLang="ja-JP" sz="2400" b="1" dirty="0" smtClean="0">
                <a:ea typeface="ＭＳ Ｐゴシック" pitchFamily="50" charset="-128"/>
              </a:rPr>
              <a:t>Objective: </a:t>
            </a:r>
          </a:p>
          <a:p>
            <a:pPr lvl="1" eaLnBrk="1" hangingPunct="1">
              <a:lnSpc>
                <a:spcPct val="120000"/>
              </a:lnSpc>
            </a:pPr>
            <a:r>
              <a:rPr lang="en-US" altLang="ja-JP" dirty="0" smtClean="0">
                <a:ea typeface="ＭＳ Ｐゴシック" pitchFamily="50" charset="-128"/>
              </a:rPr>
              <a:t>Ensure proper target-of-test and background processes function according to required business models and schedules</a:t>
            </a:r>
          </a:p>
          <a:p>
            <a:pPr eaLnBrk="1" hangingPunct="1">
              <a:lnSpc>
                <a:spcPct val="120000"/>
              </a:lnSpc>
            </a:pPr>
            <a:r>
              <a:rPr lang="en-US" altLang="ja-JP" sz="2400" b="1" dirty="0" smtClean="0">
                <a:ea typeface="ＭＳ Ｐゴシック" pitchFamily="50" charset="-128"/>
              </a:rPr>
              <a:t>Technique: </a:t>
            </a:r>
          </a:p>
          <a:p>
            <a:pPr lvl="1" eaLnBrk="1" hangingPunct="1">
              <a:lnSpc>
                <a:spcPct val="120000"/>
              </a:lnSpc>
            </a:pPr>
            <a:r>
              <a:rPr lang="en-US" altLang="ja-JP" dirty="0" smtClean="0">
                <a:ea typeface="ＭＳ Ｐゴシック" pitchFamily="50" charset="-128"/>
              </a:rPr>
              <a:t>All functions that occur on a periodic schedule will be executed or launched at the appropriate time</a:t>
            </a:r>
          </a:p>
          <a:p>
            <a:pPr lvl="1" eaLnBrk="1" hangingPunct="1">
              <a:lnSpc>
                <a:spcPct val="120000"/>
              </a:lnSpc>
            </a:pPr>
            <a:r>
              <a:rPr lang="en-US" altLang="ja-JP" dirty="0" smtClean="0">
                <a:ea typeface="ＭＳ Ｐゴシック" pitchFamily="50" charset="-128"/>
              </a:rPr>
              <a:t>Testing will include using valid and invalid data</a:t>
            </a:r>
          </a:p>
          <a:p>
            <a:pPr lvl="1" eaLnBrk="1" hangingPunct="1">
              <a:lnSpc>
                <a:spcPct val="120000"/>
              </a:lnSpc>
            </a:pPr>
            <a:r>
              <a:rPr lang="en-US" altLang="ja-JP" dirty="0" smtClean="0">
                <a:ea typeface="ＭＳ Ｐゴシック" pitchFamily="50" charset="-128"/>
              </a:rPr>
              <a:t>Each business rule is properly applied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fade">
                                      <p:cBhvr>
                                        <p:cTn id="7" dur="2000"/>
                                        <p:tgtEl>
                                          <p:spTgt spid="139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9267">
                                            <p:txEl>
                                              <p:pRg st="0" end="0"/>
                                            </p:txEl>
                                          </p:spTgt>
                                        </p:tgtEl>
                                        <p:attrNameLst>
                                          <p:attrName>style.visibility</p:attrName>
                                        </p:attrNameLst>
                                      </p:cBhvr>
                                      <p:to>
                                        <p:strVal val="visible"/>
                                      </p:to>
                                    </p:set>
                                    <p:animEffect transition="in" filter="fade">
                                      <p:cBhvr>
                                        <p:cTn id="12" dur="2000"/>
                                        <p:tgtEl>
                                          <p:spTgt spid="13926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9267">
                                            <p:txEl>
                                              <p:pRg st="1" end="1"/>
                                            </p:txEl>
                                          </p:spTgt>
                                        </p:tgtEl>
                                        <p:attrNameLst>
                                          <p:attrName>style.visibility</p:attrName>
                                        </p:attrNameLst>
                                      </p:cBhvr>
                                      <p:to>
                                        <p:strVal val="visible"/>
                                      </p:to>
                                    </p:set>
                                    <p:animEffect transition="in" filter="fade">
                                      <p:cBhvr>
                                        <p:cTn id="15" dur="2000"/>
                                        <p:tgtEl>
                                          <p:spTgt spid="13926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9267">
                                            <p:txEl>
                                              <p:pRg st="2" end="2"/>
                                            </p:txEl>
                                          </p:spTgt>
                                        </p:tgtEl>
                                        <p:attrNameLst>
                                          <p:attrName>style.visibility</p:attrName>
                                        </p:attrNameLst>
                                      </p:cBhvr>
                                      <p:to>
                                        <p:strVal val="visible"/>
                                      </p:to>
                                    </p:set>
                                    <p:animEffect transition="in" filter="fade">
                                      <p:cBhvr>
                                        <p:cTn id="20" dur="2000"/>
                                        <p:tgtEl>
                                          <p:spTgt spid="13926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9267">
                                            <p:txEl>
                                              <p:pRg st="3" end="3"/>
                                            </p:txEl>
                                          </p:spTgt>
                                        </p:tgtEl>
                                        <p:attrNameLst>
                                          <p:attrName>style.visibility</p:attrName>
                                        </p:attrNameLst>
                                      </p:cBhvr>
                                      <p:to>
                                        <p:strVal val="visible"/>
                                      </p:to>
                                    </p:set>
                                    <p:animEffect transition="in" filter="fade">
                                      <p:cBhvr>
                                        <p:cTn id="23" dur="2000"/>
                                        <p:tgtEl>
                                          <p:spTgt spid="13926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9267">
                                            <p:txEl>
                                              <p:pRg st="4" end="4"/>
                                            </p:txEl>
                                          </p:spTgt>
                                        </p:tgtEl>
                                        <p:attrNameLst>
                                          <p:attrName>style.visibility</p:attrName>
                                        </p:attrNameLst>
                                      </p:cBhvr>
                                      <p:to>
                                        <p:strVal val="visible"/>
                                      </p:to>
                                    </p:set>
                                    <p:animEffect transition="in" filter="fade">
                                      <p:cBhvr>
                                        <p:cTn id="26" dur="2000"/>
                                        <p:tgtEl>
                                          <p:spTgt spid="13926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9267">
                                            <p:txEl>
                                              <p:pRg st="5" end="5"/>
                                            </p:txEl>
                                          </p:spTgt>
                                        </p:tgtEl>
                                        <p:attrNameLst>
                                          <p:attrName>style.visibility</p:attrName>
                                        </p:attrNameLst>
                                      </p:cBhvr>
                                      <p:to>
                                        <p:strVal val="visible"/>
                                      </p:to>
                                    </p:set>
                                    <p:animEffect transition="in" filter="fade">
                                      <p:cBhvr>
                                        <p:cTn id="29" dur="2000"/>
                                        <p:tgtEl>
                                          <p:spTgt spid="139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ChangeArrowheads="1"/>
          </p:cNvSpPr>
          <p:nvPr/>
        </p:nvSpPr>
        <p:spPr bwMode="auto">
          <a:xfrm>
            <a:off x="457200" y="1371600"/>
            <a:ext cx="8458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377950" indent="-355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Clr>
                <a:schemeClr val="tx1"/>
              </a:buClr>
              <a:buSzPct val="62000"/>
              <a:buFont typeface="Wingdings" pitchFamily="2" charset="2"/>
              <a:buChar char="Ø"/>
              <a:defRPr/>
            </a:pPr>
            <a:r>
              <a:rPr lang="en-US" altLang="ja-JP" sz="2400" b="1" dirty="0" smtClean="0">
                <a:latin typeface="Arial (Body)"/>
                <a:ea typeface="ＭＳ Ｐゴシック" pitchFamily="50" charset="-128"/>
              </a:rPr>
              <a:t>Duration: </a:t>
            </a:r>
            <a:r>
              <a:rPr lang="en-US" altLang="ja-JP" sz="2400" i="1" dirty="0" smtClean="0">
                <a:latin typeface="Arial (Body)"/>
                <a:ea typeface="ＭＳ Ｐゴシック" pitchFamily="50" charset="-128"/>
              </a:rPr>
              <a:t>2 Hours</a:t>
            </a:r>
          </a:p>
          <a:p>
            <a:pPr>
              <a:spcBef>
                <a:spcPct val="0"/>
              </a:spcBef>
              <a:buClr>
                <a:schemeClr val="tx1"/>
              </a:buClr>
              <a:buSzPct val="62000"/>
              <a:buFont typeface="Wingdings" pitchFamily="2" charset="2"/>
              <a:buChar char="Ø"/>
              <a:defRPr/>
            </a:pPr>
            <a:r>
              <a:rPr lang="en-US" altLang="ja-JP" sz="2400" b="1" dirty="0" smtClean="0">
                <a:latin typeface="Arial (Body)"/>
                <a:ea typeface="ＭＳ Ｐゴシック" pitchFamily="50" charset="-128"/>
              </a:rPr>
              <a:t>Audience: </a:t>
            </a:r>
            <a:r>
              <a:rPr lang="en-US" altLang="ja-JP" sz="2400" i="1" dirty="0" smtClean="0">
                <a:latin typeface="Arial (Body)"/>
                <a:ea typeface="ＭＳ Ｐゴシック" pitchFamily="50" charset="-128"/>
              </a:rPr>
              <a:t>Testers</a:t>
            </a:r>
          </a:p>
          <a:p>
            <a:pPr>
              <a:spcBef>
                <a:spcPct val="0"/>
              </a:spcBef>
              <a:buClr>
                <a:schemeClr val="tx1"/>
              </a:buClr>
              <a:buSzPct val="62000"/>
              <a:buFont typeface="Wingdings" pitchFamily="2" charset="2"/>
              <a:buChar char="Ø"/>
              <a:defRPr/>
            </a:pPr>
            <a:r>
              <a:rPr lang="en-US" altLang="ja-JP" sz="2400" b="1" dirty="0" smtClean="0">
                <a:latin typeface="Arial (Body)"/>
                <a:ea typeface="ＭＳ Ｐゴシック" pitchFamily="50" charset="-128"/>
              </a:rPr>
              <a:t>Content:</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Arial (Body)"/>
                <a:ea typeface="ＭＳ Ｐゴシック" pitchFamily="50" charset="-128"/>
              </a:rPr>
              <a:t>Test plan process</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Arial (Body)"/>
                <a:ea typeface="ＭＳ Ｐゴシック" pitchFamily="50" charset="-128"/>
              </a:rPr>
              <a:t>Test plan structure</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Arial (Body)"/>
                <a:ea typeface="ＭＳ Ｐゴシック" pitchFamily="50" charset="-128"/>
              </a:rPr>
              <a:t>Quiz</a:t>
            </a:r>
          </a:p>
          <a:p>
            <a:pPr>
              <a:buClr>
                <a:schemeClr val="tx1"/>
              </a:buClr>
              <a:buSzPct val="62000"/>
              <a:buFont typeface="Monotype Sorts" pitchFamily="2" charset="2"/>
              <a:buChar char="Ä"/>
              <a:defRPr/>
            </a:pPr>
            <a:endParaRPr kumimoji="0" lang="en-US" altLang="en-US" sz="2400" i="1" dirty="0" smtClean="0">
              <a:latin typeface="Arial (Body)"/>
            </a:endParaRPr>
          </a:p>
        </p:txBody>
      </p:sp>
      <p:sp>
        <p:nvSpPr>
          <p:cNvPr id="27651" name="Rectangle 9"/>
          <p:cNvSpPr>
            <a:spLocks noChangeArrowheads="1"/>
          </p:cNvSpPr>
          <p:nvPr/>
        </p:nvSpPr>
        <p:spPr bwMode="auto">
          <a:xfrm>
            <a:off x="685800" y="228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Bef>
                <a:spcPct val="20000"/>
              </a:spcBef>
              <a:buChar char="•"/>
              <a:defRPr kumimoji="1" sz="2500">
                <a:solidFill>
                  <a:schemeClr val="tx1"/>
                </a:solidFill>
                <a:latin typeface="Arial" pitchFamily="34" charset="0"/>
              </a:defRPr>
            </a:lvl1pPr>
            <a:lvl2pPr marL="742950" indent="-285750">
              <a:spcBef>
                <a:spcPct val="20000"/>
              </a:spcBef>
              <a:buChar char="–"/>
              <a:defRPr kumimoji="1" sz="2000">
                <a:solidFill>
                  <a:schemeClr val="tx1"/>
                </a:solidFill>
                <a:latin typeface="Arial" pitchFamily="34" charset="0"/>
              </a:defRPr>
            </a:lvl2pPr>
            <a:lvl3pPr marL="1143000" indent="-228600">
              <a:spcBef>
                <a:spcPct val="20000"/>
              </a:spcBef>
              <a:buChar char="•"/>
              <a:defRPr kumimoji="1" sz="2000">
                <a:solidFill>
                  <a:schemeClr val="tx1"/>
                </a:solidFill>
                <a:latin typeface="Arial" pitchFamily="34" charset="0"/>
              </a:defRPr>
            </a:lvl3pPr>
            <a:lvl4pPr marL="1600200" indent="-228600">
              <a:spcBef>
                <a:spcPct val="20000"/>
              </a:spcBef>
              <a:buChar char="–"/>
              <a:defRPr kumimoji="1" sz="2000">
                <a:solidFill>
                  <a:schemeClr val="tx1"/>
                </a:solidFill>
                <a:latin typeface="Arial" pitchFamily="34" charset="0"/>
              </a:defRPr>
            </a:lvl4pPr>
            <a:lvl5pPr marL="2057400" indent="-228600">
              <a:spcBef>
                <a:spcPct val="20000"/>
              </a:spcBef>
              <a:buChar char="»"/>
              <a:defRPr kumimoji="1" sz="1500">
                <a:solidFill>
                  <a:schemeClr val="tx1"/>
                </a:solidFill>
                <a:latin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defRPr>
            </a:lvl9pPr>
          </a:lstStyle>
          <a:p>
            <a:pPr algn="r" eaLnBrk="1" hangingPunct="1">
              <a:spcBef>
                <a:spcPct val="0"/>
              </a:spcBef>
              <a:buFontTx/>
              <a:buNone/>
            </a:pPr>
            <a:r>
              <a:rPr lang="en-US" altLang="ja-JP" sz="2700" b="1" dirty="0">
                <a:ea typeface="ＭＳ Ｐゴシック" pitchFamily="50" charset="-128"/>
                <a:cs typeface="Arial" pitchFamily="34" charset="0"/>
              </a:rPr>
              <a:t>Agenda</a:t>
            </a:r>
            <a:endParaRPr kumimoji="0" lang="en-US" altLang="en-US" sz="2700" b="1" dirty="0">
              <a:ea typeface="ＭＳ Ｐゴシック" pitchFamily="50" charset="-128"/>
              <a:cs typeface="Arial" pitchFamily="34" charset="0"/>
            </a:endParaRPr>
          </a:p>
        </p:txBody>
      </p:sp>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0" y="228600"/>
            <a:ext cx="4953000" cy="685800"/>
          </a:xfrm>
        </p:spPr>
        <p:txBody>
          <a:bodyPr/>
          <a:lstStyle/>
          <a:p>
            <a:pPr eaLnBrk="1" hangingPunct="1"/>
            <a:r>
              <a:rPr lang="en-US" altLang="ja-JP" dirty="0" smtClean="0"/>
              <a:t>Performance Profiling</a:t>
            </a:r>
          </a:p>
        </p:txBody>
      </p:sp>
      <p:sp>
        <p:nvSpPr>
          <p:cNvPr id="45059" name="Rectangle 3"/>
          <p:cNvSpPr>
            <a:spLocks noGrp="1" noChangeArrowheads="1"/>
          </p:cNvSpPr>
          <p:nvPr>
            <p:ph idx="1"/>
          </p:nvPr>
        </p:nvSpPr>
        <p:spPr>
          <a:xfrm>
            <a:off x="304800" y="1295400"/>
            <a:ext cx="8686800" cy="5334000"/>
          </a:xfrm>
        </p:spPr>
        <p:txBody>
          <a:bodyPr/>
          <a:lstStyle/>
          <a:p>
            <a:pPr eaLnBrk="1" hangingPunct="1">
              <a:lnSpc>
                <a:spcPct val="120000"/>
              </a:lnSpc>
            </a:pPr>
            <a:r>
              <a:rPr lang="en-US" altLang="ja-JP" sz="2400" b="1" smtClean="0">
                <a:ea typeface="ＭＳ Ｐゴシック" pitchFamily="50" charset="-128"/>
              </a:rPr>
              <a:t>Objective: </a:t>
            </a:r>
            <a:r>
              <a:rPr lang="en-US" altLang="ja-JP" sz="2000" smtClean="0">
                <a:ea typeface="ＭＳ Ｐゴシック" pitchFamily="50" charset="-128"/>
              </a:rPr>
              <a:t>verify performance requirements have been achieved </a:t>
            </a:r>
          </a:p>
          <a:p>
            <a:pPr lvl="1" eaLnBrk="1" hangingPunct="1">
              <a:lnSpc>
                <a:spcPct val="80000"/>
              </a:lnSpc>
            </a:pPr>
            <a:r>
              <a:rPr lang="en-US" altLang="ja-JP" smtClean="0">
                <a:ea typeface="ＭＳ Ｐゴシック" pitchFamily="50" charset="-128"/>
              </a:rPr>
              <a:t>Response time</a:t>
            </a:r>
          </a:p>
          <a:p>
            <a:pPr lvl="1" eaLnBrk="1" hangingPunct="1">
              <a:lnSpc>
                <a:spcPct val="80000"/>
              </a:lnSpc>
            </a:pPr>
            <a:r>
              <a:rPr lang="en-US" altLang="ja-JP" smtClean="0">
                <a:ea typeface="ＭＳ Ｐゴシック" pitchFamily="50" charset="-128"/>
              </a:rPr>
              <a:t>Transaction rates</a:t>
            </a:r>
          </a:p>
          <a:p>
            <a:pPr lvl="1" eaLnBrk="1" hangingPunct="1">
              <a:lnSpc>
                <a:spcPct val="80000"/>
              </a:lnSpc>
            </a:pPr>
            <a:r>
              <a:rPr lang="en-US" altLang="ja-JP" smtClean="0">
                <a:ea typeface="ＭＳ Ｐゴシック" pitchFamily="50" charset="-128"/>
              </a:rPr>
              <a:t>Other time-sensitive requirements are measured and evaluated</a:t>
            </a:r>
          </a:p>
          <a:p>
            <a:pPr eaLnBrk="1" hangingPunct="1">
              <a:lnSpc>
                <a:spcPct val="120000"/>
              </a:lnSpc>
            </a:pPr>
            <a:r>
              <a:rPr lang="en-US" altLang="ja-JP" sz="2400" b="1" smtClean="0">
                <a:ea typeface="ＭＳ Ｐゴシック" pitchFamily="50" charset="-128"/>
              </a:rPr>
              <a:t>Technique:</a:t>
            </a:r>
          </a:p>
          <a:p>
            <a:pPr lvl="1" eaLnBrk="1" hangingPunct="1">
              <a:lnSpc>
                <a:spcPct val="80000"/>
              </a:lnSpc>
            </a:pPr>
            <a:r>
              <a:rPr lang="en-US" altLang="ja-JP" smtClean="0">
                <a:ea typeface="ＭＳ Ｐゴシック" pitchFamily="50" charset="-128"/>
              </a:rPr>
              <a:t>Use Test Procedures developed for Function Testing or Business Cycle Testing </a:t>
            </a:r>
          </a:p>
          <a:p>
            <a:pPr lvl="1" eaLnBrk="1" hangingPunct="1">
              <a:lnSpc>
                <a:spcPct val="80000"/>
              </a:lnSpc>
            </a:pPr>
            <a:r>
              <a:rPr lang="en-US" altLang="ja-JP" smtClean="0">
                <a:ea typeface="ＭＳ Ｐゴシック" pitchFamily="50" charset="-128"/>
              </a:rPr>
              <a:t>Modify data files to increase the number of transactions or the scripts to increase the number of iterations each transaction occurs</a:t>
            </a:r>
          </a:p>
          <a:p>
            <a:pPr eaLnBrk="1" hangingPunct="1">
              <a:lnSpc>
                <a:spcPct val="120000"/>
              </a:lnSpc>
            </a:pPr>
            <a:r>
              <a:rPr lang="en-US" altLang="ja-JP" sz="2400" b="1" smtClean="0">
                <a:ea typeface="ＭＳ Ｐゴシック" pitchFamily="50" charset="-128"/>
              </a:rPr>
              <a:t>Completion Criteria:</a:t>
            </a:r>
          </a:p>
          <a:p>
            <a:pPr lvl="1" eaLnBrk="1" hangingPunct="1">
              <a:lnSpc>
                <a:spcPct val="80000"/>
              </a:lnSpc>
            </a:pPr>
            <a:r>
              <a:rPr lang="en-US" altLang="ja-JP" smtClean="0">
                <a:ea typeface="ＭＳ Ｐゴシック" pitchFamily="50" charset="-128"/>
              </a:rPr>
              <a:t>Single Transaction: Successful completion of the test scripts without any failures and within the expected or required time allocation per transaction </a:t>
            </a:r>
          </a:p>
          <a:p>
            <a:pPr lvl="1" eaLnBrk="1" hangingPunct="1">
              <a:lnSpc>
                <a:spcPct val="80000"/>
              </a:lnSpc>
            </a:pPr>
            <a:r>
              <a:rPr lang="en-US" altLang="ja-JP" smtClean="0">
                <a:ea typeface="ＭＳ Ｐゴシック" pitchFamily="50" charset="-128"/>
              </a:rPr>
              <a:t>Multiple transactions: Successful completion of the test scripts without any failures and within acceptable time allocation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876800" y="228600"/>
            <a:ext cx="3886200" cy="685800"/>
          </a:xfrm>
        </p:spPr>
        <p:txBody>
          <a:bodyPr/>
          <a:lstStyle/>
          <a:p>
            <a:pPr eaLnBrk="1" hangingPunct="1"/>
            <a:r>
              <a:rPr lang="en-US" altLang="ja-JP" smtClean="0"/>
              <a:t>Load Testing</a:t>
            </a:r>
          </a:p>
        </p:txBody>
      </p:sp>
      <p:sp>
        <p:nvSpPr>
          <p:cNvPr id="145411" name="Rectangle 3"/>
          <p:cNvSpPr>
            <a:spLocks noGrp="1" noChangeArrowheads="1"/>
          </p:cNvSpPr>
          <p:nvPr>
            <p:ph idx="1"/>
          </p:nvPr>
        </p:nvSpPr>
        <p:spPr>
          <a:xfrm>
            <a:off x="381000" y="1295400"/>
            <a:ext cx="8458200" cy="4953000"/>
          </a:xfrm>
        </p:spPr>
        <p:txBody>
          <a:bodyPr/>
          <a:lstStyle/>
          <a:p>
            <a:pPr eaLnBrk="1" hangingPunct="1">
              <a:lnSpc>
                <a:spcPct val="120000"/>
              </a:lnSpc>
            </a:pPr>
            <a:r>
              <a:rPr lang="en-US" altLang="ja-JP" sz="2400" b="1" dirty="0" smtClean="0">
                <a:ea typeface="ＭＳ Ｐゴシック" pitchFamily="50" charset="-128"/>
              </a:rPr>
              <a:t>Objective:</a:t>
            </a:r>
          </a:p>
          <a:p>
            <a:pPr lvl="1" eaLnBrk="1" hangingPunct="1">
              <a:lnSpc>
                <a:spcPct val="120000"/>
              </a:lnSpc>
            </a:pPr>
            <a:r>
              <a:rPr lang="en-US" altLang="ja-JP" dirty="0" smtClean="0">
                <a:ea typeface="ＭＳ Ｐゴシック" pitchFamily="50" charset="-128"/>
              </a:rPr>
              <a:t>Verify performance behavior time for designated transactions or business cases under varying workload conditions </a:t>
            </a:r>
          </a:p>
          <a:p>
            <a:pPr eaLnBrk="1" hangingPunct="1">
              <a:lnSpc>
                <a:spcPct val="120000"/>
              </a:lnSpc>
            </a:pPr>
            <a:r>
              <a:rPr lang="en-US" altLang="ja-JP" sz="2400" b="1" dirty="0" smtClean="0">
                <a:ea typeface="ＭＳ Ｐゴシック" pitchFamily="50" charset="-128"/>
              </a:rPr>
              <a:t>Technique:</a:t>
            </a:r>
          </a:p>
          <a:p>
            <a:pPr lvl="1" eaLnBrk="1" hangingPunct="1">
              <a:lnSpc>
                <a:spcPct val="120000"/>
              </a:lnSpc>
            </a:pPr>
            <a:r>
              <a:rPr lang="en-US" altLang="ja-JP" dirty="0" smtClean="0">
                <a:ea typeface="ＭＳ Ｐゴシック" pitchFamily="50" charset="-128"/>
              </a:rPr>
              <a:t>Use tests developed for Function or Business Cycle Testing</a:t>
            </a:r>
          </a:p>
          <a:p>
            <a:pPr lvl="1" eaLnBrk="1" hangingPunct="1">
              <a:lnSpc>
                <a:spcPct val="120000"/>
              </a:lnSpc>
            </a:pPr>
            <a:r>
              <a:rPr lang="en-US" altLang="ja-JP" dirty="0" smtClean="0">
                <a:ea typeface="ＭＳ Ｐゴシック" pitchFamily="50" charset="-128"/>
              </a:rPr>
              <a:t>Modify data files to increase the number of transactions or the tests to increase the number of times each transaction occurs</a:t>
            </a:r>
          </a:p>
          <a:p>
            <a:pPr eaLnBrk="1" hangingPunct="1">
              <a:lnSpc>
                <a:spcPct val="120000"/>
              </a:lnSpc>
            </a:pPr>
            <a:r>
              <a:rPr lang="en-US" altLang="ja-JP" sz="2400" b="1" dirty="0" smtClean="0">
                <a:ea typeface="ＭＳ Ｐゴシック" pitchFamily="50" charset="-128"/>
              </a:rPr>
              <a:t>Completion Criteria:</a:t>
            </a:r>
          </a:p>
          <a:p>
            <a:pPr lvl="1" eaLnBrk="1" hangingPunct="1">
              <a:lnSpc>
                <a:spcPct val="120000"/>
              </a:lnSpc>
            </a:pPr>
            <a:r>
              <a:rPr lang="en-US" altLang="ja-JP" dirty="0" smtClean="0">
                <a:ea typeface="ＭＳ Ｐゴシック" pitchFamily="50" charset="-128"/>
              </a:rPr>
              <a:t>Multiple transactions or multiple users:  Successful completion of the tests without any failures and within acceptable time allocation</a:t>
            </a:r>
          </a:p>
          <a:p>
            <a:pPr lvl="1" eaLnBrk="1" hangingPunct="1">
              <a:lnSpc>
                <a:spcPct val="120000"/>
              </a:lnSpc>
            </a:pPr>
            <a:r>
              <a:rPr lang="en-US" altLang="ja-JP" dirty="0" smtClean="0">
                <a:ea typeface="ＭＳ Ｐゴシック" pitchFamily="50" charset="-128"/>
              </a:rPr>
              <a:t>Performed on a dedicated machine or at a dedicated time</a:t>
            </a:r>
          </a:p>
          <a:p>
            <a:pPr lvl="1" eaLnBrk="1" hangingPunct="1">
              <a:lnSpc>
                <a:spcPct val="120000"/>
              </a:lnSpc>
            </a:pPr>
            <a:endParaRPr lang="en-US" altLang="ja-JP" dirty="0"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fade">
                                      <p:cBhvr>
                                        <p:cTn id="7" dur="2000"/>
                                        <p:tgtEl>
                                          <p:spTgt spid="14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5411">
                                            <p:txEl>
                                              <p:pRg st="0" end="0"/>
                                            </p:txEl>
                                          </p:spTgt>
                                        </p:tgtEl>
                                        <p:attrNameLst>
                                          <p:attrName>style.visibility</p:attrName>
                                        </p:attrNameLst>
                                      </p:cBhvr>
                                      <p:to>
                                        <p:strVal val="visible"/>
                                      </p:to>
                                    </p:set>
                                    <p:animEffect transition="in" filter="fade">
                                      <p:cBhvr>
                                        <p:cTn id="12" dur="2000"/>
                                        <p:tgtEl>
                                          <p:spTgt spid="14541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5411">
                                            <p:txEl>
                                              <p:pRg st="1" end="1"/>
                                            </p:txEl>
                                          </p:spTgt>
                                        </p:tgtEl>
                                        <p:attrNameLst>
                                          <p:attrName>style.visibility</p:attrName>
                                        </p:attrNameLst>
                                      </p:cBhvr>
                                      <p:to>
                                        <p:strVal val="visible"/>
                                      </p:to>
                                    </p:set>
                                    <p:animEffect transition="in" filter="fade">
                                      <p:cBhvr>
                                        <p:cTn id="15" dur="2000"/>
                                        <p:tgtEl>
                                          <p:spTgt spid="14541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5411">
                                            <p:txEl>
                                              <p:pRg st="2" end="2"/>
                                            </p:txEl>
                                          </p:spTgt>
                                        </p:tgtEl>
                                        <p:attrNameLst>
                                          <p:attrName>style.visibility</p:attrName>
                                        </p:attrNameLst>
                                      </p:cBhvr>
                                      <p:to>
                                        <p:strVal val="visible"/>
                                      </p:to>
                                    </p:set>
                                    <p:animEffect transition="in" filter="fade">
                                      <p:cBhvr>
                                        <p:cTn id="20" dur="2000"/>
                                        <p:tgtEl>
                                          <p:spTgt spid="145411">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5411">
                                            <p:txEl>
                                              <p:pRg st="3" end="3"/>
                                            </p:txEl>
                                          </p:spTgt>
                                        </p:tgtEl>
                                        <p:attrNameLst>
                                          <p:attrName>style.visibility</p:attrName>
                                        </p:attrNameLst>
                                      </p:cBhvr>
                                      <p:to>
                                        <p:strVal val="visible"/>
                                      </p:to>
                                    </p:set>
                                    <p:animEffect transition="in" filter="fade">
                                      <p:cBhvr>
                                        <p:cTn id="23" dur="2000"/>
                                        <p:tgtEl>
                                          <p:spTgt spid="145411">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5411">
                                            <p:txEl>
                                              <p:pRg st="4" end="4"/>
                                            </p:txEl>
                                          </p:spTgt>
                                        </p:tgtEl>
                                        <p:attrNameLst>
                                          <p:attrName>style.visibility</p:attrName>
                                        </p:attrNameLst>
                                      </p:cBhvr>
                                      <p:to>
                                        <p:strVal val="visible"/>
                                      </p:to>
                                    </p:set>
                                    <p:animEffect transition="in" filter="fade">
                                      <p:cBhvr>
                                        <p:cTn id="26" dur="2000"/>
                                        <p:tgtEl>
                                          <p:spTgt spid="14541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5411">
                                            <p:txEl>
                                              <p:pRg st="5" end="5"/>
                                            </p:txEl>
                                          </p:spTgt>
                                        </p:tgtEl>
                                        <p:attrNameLst>
                                          <p:attrName>style.visibility</p:attrName>
                                        </p:attrNameLst>
                                      </p:cBhvr>
                                      <p:to>
                                        <p:strVal val="visible"/>
                                      </p:to>
                                    </p:set>
                                    <p:animEffect transition="in" filter="fade">
                                      <p:cBhvr>
                                        <p:cTn id="31" dur="2000"/>
                                        <p:tgtEl>
                                          <p:spTgt spid="145411">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5411">
                                            <p:txEl>
                                              <p:pRg st="6" end="6"/>
                                            </p:txEl>
                                          </p:spTgt>
                                        </p:tgtEl>
                                        <p:attrNameLst>
                                          <p:attrName>style.visibility</p:attrName>
                                        </p:attrNameLst>
                                      </p:cBhvr>
                                      <p:to>
                                        <p:strVal val="visible"/>
                                      </p:to>
                                    </p:set>
                                    <p:animEffect transition="in" filter="fade">
                                      <p:cBhvr>
                                        <p:cTn id="34" dur="2000"/>
                                        <p:tgtEl>
                                          <p:spTgt spid="145411">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5411">
                                            <p:txEl>
                                              <p:pRg st="7" end="7"/>
                                            </p:txEl>
                                          </p:spTgt>
                                        </p:tgtEl>
                                        <p:attrNameLst>
                                          <p:attrName>style.visibility</p:attrName>
                                        </p:attrNameLst>
                                      </p:cBhvr>
                                      <p:to>
                                        <p:strVal val="visible"/>
                                      </p:to>
                                    </p:set>
                                    <p:animEffect transition="in" filter="fade">
                                      <p:cBhvr>
                                        <p:cTn id="37" dur="2000"/>
                                        <p:tgtEl>
                                          <p:spTgt spid="145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257800" y="228600"/>
            <a:ext cx="3581400" cy="685800"/>
          </a:xfrm>
        </p:spPr>
        <p:txBody>
          <a:bodyPr/>
          <a:lstStyle/>
          <a:p>
            <a:pPr eaLnBrk="1" hangingPunct="1"/>
            <a:r>
              <a:rPr lang="en-US" altLang="ja-JP" smtClean="0"/>
              <a:t>Stress Testing</a:t>
            </a:r>
          </a:p>
        </p:txBody>
      </p:sp>
      <p:sp>
        <p:nvSpPr>
          <p:cNvPr id="47107" name="Rectangle 3"/>
          <p:cNvSpPr>
            <a:spLocks noGrp="1" noChangeArrowheads="1"/>
          </p:cNvSpPr>
          <p:nvPr>
            <p:ph idx="1"/>
          </p:nvPr>
        </p:nvSpPr>
        <p:spPr>
          <a:xfrm>
            <a:off x="304800" y="1143000"/>
            <a:ext cx="8610600" cy="5105400"/>
          </a:xfrm>
        </p:spPr>
        <p:txBody>
          <a:bodyPr/>
          <a:lstStyle/>
          <a:p>
            <a:pPr eaLnBrk="1" hangingPunct="1">
              <a:lnSpc>
                <a:spcPct val="120000"/>
              </a:lnSpc>
            </a:pPr>
            <a:r>
              <a:rPr lang="en-US" altLang="ja-JP" sz="2400" b="1" smtClean="0">
                <a:ea typeface="ＭＳ Ｐゴシック" pitchFamily="50" charset="-128"/>
              </a:rPr>
              <a:t>Objective: </a:t>
            </a:r>
            <a:r>
              <a:rPr lang="en-US" altLang="ja-JP" sz="2000" smtClean="0">
                <a:ea typeface="ＭＳ Ｐゴシック" pitchFamily="50" charset="-128"/>
              </a:rPr>
              <a:t>verify functions work without error under the following stress conditions:</a:t>
            </a:r>
          </a:p>
          <a:p>
            <a:pPr lvl="1" eaLnBrk="1" hangingPunct="1">
              <a:lnSpc>
                <a:spcPct val="120000"/>
              </a:lnSpc>
            </a:pPr>
            <a:r>
              <a:rPr lang="en-US" altLang="ja-JP" sz="1800" smtClean="0">
                <a:ea typeface="ＭＳ Ｐゴシック" pitchFamily="50" charset="-128"/>
              </a:rPr>
              <a:t>Little or no memory available on the server (RAM)</a:t>
            </a:r>
          </a:p>
          <a:p>
            <a:pPr lvl="1" eaLnBrk="1" hangingPunct="1">
              <a:lnSpc>
                <a:spcPct val="120000"/>
              </a:lnSpc>
            </a:pPr>
            <a:r>
              <a:rPr lang="en-US" altLang="ja-JP" sz="1800" smtClean="0">
                <a:ea typeface="ＭＳ Ｐゴシック" pitchFamily="50" charset="-128"/>
              </a:rPr>
              <a:t>Maximum actual or physically capable number of clients connected or simulated</a:t>
            </a:r>
          </a:p>
          <a:p>
            <a:pPr lvl="1" eaLnBrk="1" hangingPunct="1">
              <a:lnSpc>
                <a:spcPct val="120000"/>
              </a:lnSpc>
            </a:pPr>
            <a:r>
              <a:rPr lang="en-US" altLang="ja-JP" sz="1800" smtClean="0">
                <a:ea typeface="ＭＳ Ｐゴシック" pitchFamily="50" charset="-128"/>
              </a:rPr>
              <a:t>Multiple users performing the same transactions against the same data or accounts</a:t>
            </a:r>
          </a:p>
          <a:p>
            <a:pPr eaLnBrk="1" hangingPunct="1">
              <a:lnSpc>
                <a:spcPct val="120000"/>
              </a:lnSpc>
            </a:pPr>
            <a:r>
              <a:rPr lang="en-US" altLang="ja-JP" sz="2400" b="1" smtClean="0">
                <a:ea typeface="ＭＳ Ｐゴシック" pitchFamily="50" charset="-128"/>
              </a:rPr>
              <a:t>Technique:</a:t>
            </a:r>
          </a:p>
          <a:p>
            <a:pPr lvl="1" eaLnBrk="1" hangingPunct="1">
              <a:lnSpc>
                <a:spcPct val="120000"/>
              </a:lnSpc>
            </a:pPr>
            <a:r>
              <a:rPr lang="en-US" altLang="ja-JP" sz="1800" smtClean="0">
                <a:ea typeface="ＭＳ Ｐゴシック" pitchFamily="50" charset="-128"/>
              </a:rPr>
              <a:t>Use tests developed for Performance Profiling or Load Testing </a:t>
            </a:r>
          </a:p>
          <a:p>
            <a:pPr lvl="1" eaLnBrk="1" hangingPunct="1">
              <a:lnSpc>
                <a:spcPct val="120000"/>
              </a:lnSpc>
            </a:pPr>
            <a:r>
              <a:rPr lang="en-US" altLang="ja-JP" sz="1800" smtClean="0">
                <a:ea typeface="ＭＳ Ｐゴシック" pitchFamily="50" charset="-128"/>
              </a:rPr>
              <a:t>To test limited resources, tests should be run on a single machine, and RAM on server should be reduced or limited</a:t>
            </a:r>
          </a:p>
          <a:p>
            <a:pPr eaLnBrk="1" hangingPunct="1">
              <a:lnSpc>
                <a:spcPct val="120000"/>
              </a:lnSpc>
            </a:pPr>
            <a:r>
              <a:rPr lang="en-US" altLang="ja-JP" sz="2400" b="1" smtClean="0">
                <a:ea typeface="ＭＳ Ｐゴシック" pitchFamily="50" charset="-128"/>
              </a:rPr>
              <a:t>Completion Criteria: </a:t>
            </a:r>
            <a:r>
              <a:rPr lang="en-US" altLang="ja-JP" sz="1800" smtClean="0">
                <a:ea typeface="ＭＳ Ｐゴシック" pitchFamily="50" charset="-128"/>
              </a:rPr>
              <a:t>Get the specific the limited resources, the min, max number of transactions or concurrent users that make application run fail</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257800" y="201613"/>
            <a:ext cx="3581400" cy="712787"/>
          </a:xfrm>
        </p:spPr>
        <p:txBody>
          <a:bodyPr/>
          <a:lstStyle/>
          <a:p>
            <a:pPr eaLnBrk="1" hangingPunct="1"/>
            <a:r>
              <a:rPr lang="en-US" altLang="ja-JP" smtClean="0"/>
              <a:t>Volume Testing</a:t>
            </a:r>
          </a:p>
        </p:txBody>
      </p:sp>
      <p:sp>
        <p:nvSpPr>
          <p:cNvPr id="151555" name="Rectangle 3"/>
          <p:cNvSpPr>
            <a:spLocks noGrp="1" noChangeArrowheads="1"/>
          </p:cNvSpPr>
          <p:nvPr>
            <p:ph idx="1"/>
          </p:nvPr>
        </p:nvSpPr>
        <p:spPr>
          <a:xfrm>
            <a:off x="762000" y="1371600"/>
            <a:ext cx="8001000" cy="4114800"/>
          </a:xfrm>
        </p:spPr>
        <p:txBody>
          <a:bodyPr/>
          <a:lstStyle/>
          <a:p>
            <a:pPr eaLnBrk="1" hangingPunct="1">
              <a:lnSpc>
                <a:spcPct val="120000"/>
              </a:lnSpc>
            </a:pPr>
            <a:r>
              <a:rPr lang="en-US" altLang="ja-JP" sz="2400" b="1" smtClean="0">
                <a:ea typeface="ＭＳ Ｐゴシック" pitchFamily="50" charset="-128"/>
              </a:rPr>
              <a:t>Objective:</a:t>
            </a:r>
          </a:p>
          <a:p>
            <a:pPr lvl="1" eaLnBrk="1" hangingPunct="1">
              <a:lnSpc>
                <a:spcPct val="120000"/>
              </a:lnSpc>
            </a:pPr>
            <a:r>
              <a:rPr lang="en-US" altLang="ja-JP" smtClean="0">
                <a:ea typeface="ＭＳ Ｐゴシック" pitchFamily="50" charset="-128"/>
              </a:rPr>
              <a:t>Test with large amounts of data to determine if limits are reached that cause the software to fail</a:t>
            </a:r>
          </a:p>
          <a:p>
            <a:pPr eaLnBrk="1" hangingPunct="1">
              <a:lnSpc>
                <a:spcPct val="120000"/>
              </a:lnSpc>
            </a:pPr>
            <a:r>
              <a:rPr lang="en-US" altLang="ja-JP" sz="2400" b="1" smtClean="0">
                <a:ea typeface="ＭＳ Ｐゴシック" pitchFamily="50" charset="-128"/>
              </a:rPr>
              <a:t>Technique:</a:t>
            </a:r>
          </a:p>
          <a:p>
            <a:pPr lvl="1" eaLnBrk="1" hangingPunct="1">
              <a:lnSpc>
                <a:spcPct val="120000"/>
              </a:lnSpc>
            </a:pPr>
            <a:r>
              <a:rPr lang="en-US" altLang="ja-JP" smtClean="0">
                <a:ea typeface="ＭＳ Ｐゴシック" pitchFamily="50" charset="-128"/>
              </a:rPr>
              <a:t>Data and database integration</a:t>
            </a:r>
          </a:p>
          <a:p>
            <a:pPr lvl="1" eaLnBrk="1" hangingPunct="1">
              <a:lnSpc>
                <a:spcPct val="120000"/>
              </a:lnSpc>
            </a:pPr>
            <a:r>
              <a:rPr lang="en-US" altLang="ja-JP" smtClean="0">
                <a:ea typeface="ＭＳ Ｐゴシック" pitchFamily="50" charset="-128"/>
              </a:rPr>
              <a:t>Insert data (by manual/tools/scripts)</a:t>
            </a:r>
          </a:p>
          <a:p>
            <a:pPr eaLnBrk="1" hangingPunct="1"/>
            <a:endParaRPr lang="ja-JP" altLang="en-US" sz="2400"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fade">
                                      <p:cBhvr>
                                        <p:cTn id="7" dur="2000"/>
                                        <p:tgtEl>
                                          <p:spTgt spid="151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0" end="0"/>
                                            </p:txEl>
                                          </p:spTgt>
                                        </p:tgtEl>
                                        <p:attrNameLst>
                                          <p:attrName>style.visibility</p:attrName>
                                        </p:attrNameLst>
                                      </p:cBhvr>
                                      <p:to>
                                        <p:strVal val="visible"/>
                                      </p:to>
                                    </p:set>
                                    <p:animEffect transition="in" filter="fade">
                                      <p:cBhvr>
                                        <p:cTn id="12" dur="2000"/>
                                        <p:tgtEl>
                                          <p:spTgt spid="15155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animEffect transition="in" filter="fade">
                                      <p:cBhvr>
                                        <p:cTn id="15" dur="2000"/>
                                        <p:tgtEl>
                                          <p:spTgt spid="15155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1555">
                                            <p:txEl>
                                              <p:pRg st="2" end="2"/>
                                            </p:txEl>
                                          </p:spTgt>
                                        </p:tgtEl>
                                        <p:attrNameLst>
                                          <p:attrName>style.visibility</p:attrName>
                                        </p:attrNameLst>
                                      </p:cBhvr>
                                      <p:to>
                                        <p:strVal val="visible"/>
                                      </p:to>
                                    </p:set>
                                    <p:animEffect transition="in" filter="fade">
                                      <p:cBhvr>
                                        <p:cTn id="20" dur="2000"/>
                                        <p:tgtEl>
                                          <p:spTgt spid="151555">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animEffect transition="in" filter="fade">
                                      <p:cBhvr>
                                        <p:cTn id="23" dur="2000"/>
                                        <p:tgtEl>
                                          <p:spTgt spid="151555">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1555">
                                            <p:txEl>
                                              <p:pRg st="4" end="4"/>
                                            </p:txEl>
                                          </p:spTgt>
                                        </p:tgtEl>
                                        <p:attrNameLst>
                                          <p:attrName>style.visibility</p:attrName>
                                        </p:attrNameLst>
                                      </p:cBhvr>
                                      <p:to>
                                        <p:strVal val="visible"/>
                                      </p:to>
                                    </p:set>
                                    <p:animEffect transition="in" filter="fade">
                                      <p:cBhvr>
                                        <p:cTn id="26" dur="2000"/>
                                        <p:tgtEl>
                                          <p:spTgt spid="151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P spid="15155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905000" y="228600"/>
            <a:ext cx="6934200" cy="685800"/>
          </a:xfrm>
        </p:spPr>
        <p:txBody>
          <a:bodyPr/>
          <a:lstStyle/>
          <a:p>
            <a:pPr eaLnBrk="1" hangingPunct="1"/>
            <a:r>
              <a:rPr lang="en-US" altLang="ja-JP" smtClean="0"/>
              <a:t>Security and Access Control Testing</a:t>
            </a:r>
          </a:p>
        </p:txBody>
      </p:sp>
      <p:sp>
        <p:nvSpPr>
          <p:cNvPr id="152579" name="Rectangle 3"/>
          <p:cNvSpPr>
            <a:spLocks noGrp="1" noChangeArrowheads="1"/>
          </p:cNvSpPr>
          <p:nvPr>
            <p:ph idx="1"/>
          </p:nvPr>
        </p:nvSpPr>
        <p:spPr>
          <a:xfrm>
            <a:off x="304800" y="1295400"/>
            <a:ext cx="8458200" cy="4114800"/>
          </a:xfrm>
        </p:spPr>
        <p:txBody>
          <a:bodyPr/>
          <a:lstStyle/>
          <a:p>
            <a:pPr eaLnBrk="1" hangingPunct="1">
              <a:lnSpc>
                <a:spcPct val="120000"/>
              </a:lnSpc>
            </a:pPr>
            <a:r>
              <a:rPr lang="en-US" altLang="ja-JP" sz="2400" b="1" dirty="0" smtClean="0">
                <a:ea typeface="ＭＳ Ｐゴシック" pitchFamily="50" charset="-128"/>
              </a:rPr>
              <a:t>Application-level Security</a:t>
            </a:r>
          </a:p>
          <a:p>
            <a:pPr lvl="1" eaLnBrk="1" hangingPunct="1">
              <a:lnSpc>
                <a:spcPct val="120000"/>
              </a:lnSpc>
            </a:pPr>
            <a:r>
              <a:rPr lang="en-US" altLang="ja-JP" dirty="0" smtClean="0">
                <a:ea typeface="ＭＳ Ｐゴシック" pitchFamily="50" charset="-128"/>
              </a:rPr>
              <a:t>Check user right: verify that an actor/user can access only those functions or data if they have right </a:t>
            </a:r>
          </a:p>
          <a:p>
            <a:pPr eaLnBrk="1" hangingPunct="1">
              <a:lnSpc>
                <a:spcPct val="120000"/>
              </a:lnSpc>
            </a:pPr>
            <a:r>
              <a:rPr lang="en-US" altLang="ja-JP" sz="2400" b="1" dirty="0" smtClean="0">
                <a:ea typeface="ＭＳ Ｐゴシック" pitchFamily="50" charset="-128"/>
              </a:rPr>
              <a:t>System-level Security </a:t>
            </a:r>
          </a:p>
          <a:p>
            <a:pPr lvl="1" eaLnBrk="1" hangingPunct="1">
              <a:lnSpc>
                <a:spcPct val="120000"/>
              </a:lnSpc>
            </a:pPr>
            <a:r>
              <a:rPr lang="en-US" altLang="ja-JP" dirty="0" smtClean="0">
                <a:ea typeface="ＭＳ Ｐゴシック" pitchFamily="50" charset="-128"/>
              </a:rPr>
              <a:t>Verify that only those users granted access to the system are capable of accessing the applications and only through the appropriate gateways</a:t>
            </a:r>
          </a:p>
          <a:p>
            <a:pPr lvl="1" eaLnBrk="1" hangingPunct="1">
              <a:lnSpc>
                <a:spcPct val="120000"/>
              </a:lnSpc>
            </a:pPr>
            <a:r>
              <a:rPr lang="en-US" altLang="ja-JP" dirty="0" smtClean="0">
                <a:ea typeface="ＭＳ Ｐゴシック" pitchFamily="50" charset="-128"/>
              </a:rPr>
              <a:t>Check </a:t>
            </a:r>
            <a:r>
              <a:rPr lang="en-US" altLang="zh-CN" dirty="0" smtClean="0">
                <a:ea typeface="ＭＳ Ｐゴシック" pitchFamily="50" charset="-128"/>
              </a:rPr>
              <a:t>privilege of users</a:t>
            </a:r>
            <a:endParaRPr lang="en-US" altLang="ja-JP" dirty="0"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fade">
                                      <p:cBhvr>
                                        <p:cTn id="7" dur="2000"/>
                                        <p:tgtEl>
                                          <p:spTgt spid="15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0" end="0"/>
                                            </p:txEl>
                                          </p:spTgt>
                                        </p:tgtEl>
                                        <p:attrNameLst>
                                          <p:attrName>style.visibility</p:attrName>
                                        </p:attrNameLst>
                                      </p:cBhvr>
                                      <p:to>
                                        <p:strVal val="visible"/>
                                      </p:to>
                                    </p:set>
                                    <p:animEffect transition="in" filter="fade">
                                      <p:cBhvr>
                                        <p:cTn id="12" dur="2000"/>
                                        <p:tgtEl>
                                          <p:spTgt spid="15257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2579">
                                            <p:txEl>
                                              <p:pRg st="1" end="1"/>
                                            </p:txEl>
                                          </p:spTgt>
                                        </p:tgtEl>
                                        <p:attrNameLst>
                                          <p:attrName>style.visibility</p:attrName>
                                        </p:attrNameLst>
                                      </p:cBhvr>
                                      <p:to>
                                        <p:strVal val="visible"/>
                                      </p:to>
                                    </p:set>
                                    <p:animEffect transition="in" filter="fade">
                                      <p:cBhvr>
                                        <p:cTn id="15" dur="2000"/>
                                        <p:tgtEl>
                                          <p:spTgt spid="15257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2579">
                                            <p:txEl>
                                              <p:pRg st="2" end="2"/>
                                            </p:txEl>
                                          </p:spTgt>
                                        </p:tgtEl>
                                        <p:attrNameLst>
                                          <p:attrName>style.visibility</p:attrName>
                                        </p:attrNameLst>
                                      </p:cBhvr>
                                      <p:to>
                                        <p:strVal val="visible"/>
                                      </p:to>
                                    </p:set>
                                    <p:animEffect transition="in" filter="fade">
                                      <p:cBhvr>
                                        <p:cTn id="20" dur="2000"/>
                                        <p:tgtEl>
                                          <p:spTgt spid="15257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2579">
                                            <p:txEl>
                                              <p:pRg st="3" end="3"/>
                                            </p:txEl>
                                          </p:spTgt>
                                        </p:tgtEl>
                                        <p:attrNameLst>
                                          <p:attrName>style.visibility</p:attrName>
                                        </p:attrNameLst>
                                      </p:cBhvr>
                                      <p:to>
                                        <p:strVal val="visible"/>
                                      </p:to>
                                    </p:set>
                                    <p:animEffect transition="in" filter="fade">
                                      <p:cBhvr>
                                        <p:cTn id="23" dur="2000"/>
                                        <p:tgtEl>
                                          <p:spTgt spid="152579">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2579">
                                            <p:txEl>
                                              <p:pRg st="4" end="4"/>
                                            </p:txEl>
                                          </p:spTgt>
                                        </p:tgtEl>
                                        <p:attrNameLst>
                                          <p:attrName>style.visibility</p:attrName>
                                        </p:attrNameLst>
                                      </p:cBhvr>
                                      <p:to>
                                        <p:strVal val="visible"/>
                                      </p:to>
                                    </p:set>
                                    <p:animEffect transition="in" filter="fade">
                                      <p:cBhvr>
                                        <p:cTn id="26" dur="2000"/>
                                        <p:tgtEl>
                                          <p:spTgt spid="15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257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343400" y="228600"/>
            <a:ext cx="4495800" cy="715963"/>
          </a:xfrm>
        </p:spPr>
        <p:txBody>
          <a:bodyPr/>
          <a:lstStyle/>
          <a:p>
            <a:pPr eaLnBrk="1" hangingPunct="1"/>
            <a:r>
              <a:rPr lang="en-US" altLang="ja-JP" smtClean="0"/>
              <a:t>Regression Testing</a:t>
            </a:r>
          </a:p>
        </p:txBody>
      </p:sp>
      <p:sp>
        <p:nvSpPr>
          <p:cNvPr id="154627" name="Rectangle 3"/>
          <p:cNvSpPr>
            <a:spLocks noGrp="1" noChangeArrowheads="1"/>
          </p:cNvSpPr>
          <p:nvPr>
            <p:ph idx="1"/>
          </p:nvPr>
        </p:nvSpPr>
        <p:spPr>
          <a:xfrm>
            <a:off x="304800" y="1295400"/>
            <a:ext cx="8458200" cy="4114800"/>
          </a:xfrm>
        </p:spPr>
        <p:txBody>
          <a:bodyPr/>
          <a:lstStyle/>
          <a:p>
            <a:pPr eaLnBrk="1" hangingPunct="1">
              <a:lnSpc>
                <a:spcPct val="120000"/>
              </a:lnSpc>
            </a:pPr>
            <a:r>
              <a:rPr lang="en-US" altLang="ja-JP" sz="2400" b="1" smtClean="0">
                <a:ea typeface="ＭＳ Ｐゴシック" pitchFamily="50" charset="-128"/>
              </a:rPr>
              <a:t>Objective:</a:t>
            </a:r>
          </a:p>
          <a:p>
            <a:pPr lvl="1" eaLnBrk="1" hangingPunct="1">
              <a:lnSpc>
                <a:spcPct val="120000"/>
              </a:lnSpc>
            </a:pPr>
            <a:r>
              <a:rPr lang="en-AU" altLang="ja-JP" smtClean="0">
                <a:ea typeface="ＭＳ Ｐゴシック" pitchFamily="50" charset="-128"/>
              </a:rPr>
              <a:t>V</a:t>
            </a:r>
            <a:r>
              <a:rPr lang="en-AU" altLang="en-US" smtClean="0"/>
              <a:t>alidate modified parts of the software, to make sure that the modification does not cause errors in other parts</a:t>
            </a:r>
            <a:endParaRPr lang="en-US" altLang="ja-JP" smtClean="0">
              <a:ea typeface="ＭＳ Ｐゴシック" pitchFamily="50" charset="-128"/>
            </a:endParaRPr>
          </a:p>
          <a:p>
            <a:pPr eaLnBrk="1" hangingPunct="1">
              <a:lnSpc>
                <a:spcPct val="120000"/>
              </a:lnSpc>
            </a:pPr>
            <a:r>
              <a:rPr lang="en-US" altLang="ja-JP" sz="2400" b="1" smtClean="0">
                <a:ea typeface="ＭＳ Ｐゴシック" pitchFamily="50" charset="-128"/>
              </a:rPr>
              <a:t>Technique:</a:t>
            </a:r>
          </a:p>
          <a:p>
            <a:pPr lvl="1" eaLnBrk="1" hangingPunct="1">
              <a:lnSpc>
                <a:spcPct val="120000"/>
              </a:lnSpc>
            </a:pPr>
            <a:r>
              <a:rPr lang="en-US" altLang="ja-JP" smtClean="0">
                <a:ea typeface="ＭＳ Ｐゴシック" pitchFamily="50" charset="-128"/>
              </a:rPr>
              <a:t>Reuse the set of test cases from an existing test suite to test a modified module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fade">
                                      <p:cBhvr>
                                        <p:cTn id="7" dur="2000"/>
                                        <p:tgtEl>
                                          <p:spTgt spid="154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4627">
                                            <p:txEl>
                                              <p:pRg st="0" end="0"/>
                                            </p:txEl>
                                          </p:spTgt>
                                        </p:tgtEl>
                                        <p:attrNameLst>
                                          <p:attrName>style.visibility</p:attrName>
                                        </p:attrNameLst>
                                      </p:cBhvr>
                                      <p:to>
                                        <p:strVal val="visible"/>
                                      </p:to>
                                    </p:set>
                                    <p:animEffect transition="in" filter="fade">
                                      <p:cBhvr>
                                        <p:cTn id="12" dur="2000"/>
                                        <p:tgtEl>
                                          <p:spTgt spid="1546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4627">
                                            <p:txEl>
                                              <p:pRg st="1" end="1"/>
                                            </p:txEl>
                                          </p:spTgt>
                                        </p:tgtEl>
                                        <p:attrNameLst>
                                          <p:attrName>style.visibility</p:attrName>
                                        </p:attrNameLst>
                                      </p:cBhvr>
                                      <p:to>
                                        <p:strVal val="visible"/>
                                      </p:to>
                                    </p:set>
                                    <p:animEffect transition="in" filter="fade">
                                      <p:cBhvr>
                                        <p:cTn id="15" dur="2000"/>
                                        <p:tgtEl>
                                          <p:spTgt spid="15462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4627">
                                            <p:txEl>
                                              <p:pRg st="2" end="2"/>
                                            </p:txEl>
                                          </p:spTgt>
                                        </p:tgtEl>
                                        <p:attrNameLst>
                                          <p:attrName>style.visibility</p:attrName>
                                        </p:attrNameLst>
                                      </p:cBhvr>
                                      <p:to>
                                        <p:strVal val="visible"/>
                                      </p:to>
                                    </p:set>
                                    <p:animEffect transition="in" filter="fade">
                                      <p:cBhvr>
                                        <p:cTn id="20" dur="2000"/>
                                        <p:tgtEl>
                                          <p:spTgt spid="15462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4627">
                                            <p:txEl>
                                              <p:pRg st="3" end="3"/>
                                            </p:txEl>
                                          </p:spTgt>
                                        </p:tgtEl>
                                        <p:attrNameLst>
                                          <p:attrName>style.visibility</p:attrName>
                                        </p:attrNameLst>
                                      </p:cBhvr>
                                      <p:to>
                                        <p:strVal val="visible"/>
                                      </p:to>
                                    </p:set>
                                    <p:animEffect transition="in" filter="fade">
                                      <p:cBhvr>
                                        <p:cTn id="23" dur="2000"/>
                                        <p:tgtEl>
                                          <p:spTgt spid="154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876800" y="228600"/>
            <a:ext cx="3886200" cy="685800"/>
          </a:xfrm>
        </p:spPr>
        <p:txBody>
          <a:bodyPr/>
          <a:lstStyle/>
          <a:p>
            <a:pPr eaLnBrk="1" hangingPunct="1"/>
            <a:r>
              <a:rPr lang="en-GB" altLang="en-US" smtClean="0"/>
              <a:t>Test </a:t>
            </a:r>
            <a:r>
              <a:rPr lang="en-US" altLang="ja-JP" smtClean="0"/>
              <a:t>Tool</a:t>
            </a:r>
          </a:p>
        </p:txBody>
      </p:sp>
      <p:sp>
        <p:nvSpPr>
          <p:cNvPr id="51203" name="Rectangle 3"/>
          <p:cNvSpPr>
            <a:spLocks noGrp="1" noChangeArrowheads="1"/>
          </p:cNvSpPr>
          <p:nvPr>
            <p:ph idx="1"/>
          </p:nvPr>
        </p:nvSpPr>
        <p:spPr>
          <a:xfrm>
            <a:off x="304800" y="1066800"/>
            <a:ext cx="8686800" cy="5257800"/>
          </a:xfrm>
        </p:spPr>
        <p:txBody>
          <a:bodyPr/>
          <a:lstStyle/>
          <a:p>
            <a:pPr eaLnBrk="1" hangingPunct="1">
              <a:lnSpc>
                <a:spcPct val="120000"/>
              </a:lnSpc>
            </a:pPr>
            <a:r>
              <a:rPr lang="en-US" altLang="ja-JP" sz="2400" b="1" smtClean="0">
                <a:ea typeface="ＭＳ Ｐゴシック" pitchFamily="50" charset="-128"/>
              </a:rPr>
              <a:t>List test tools will be employed for this project</a:t>
            </a:r>
          </a:p>
          <a:p>
            <a:pPr lvl="1" eaLnBrk="1" hangingPunct="1">
              <a:lnSpc>
                <a:spcPct val="120000"/>
              </a:lnSpc>
            </a:pPr>
            <a:r>
              <a:rPr lang="en-US" altLang="ja-JP" smtClean="0">
                <a:ea typeface="ＭＳ Ｐゴシック" pitchFamily="50" charset="-128"/>
              </a:rPr>
              <a:t>Tool for log defects/bugs</a:t>
            </a:r>
          </a:p>
          <a:p>
            <a:pPr lvl="1" eaLnBrk="1" hangingPunct="1">
              <a:lnSpc>
                <a:spcPct val="120000"/>
              </a:lnSpc>
            </a:pPr>
            <a:r>
              <a:rPr lang="en-US" altLang="ja-JP" smtClean="0">
                <a:ea typeface="ＭＳ Ｐゴシック" pitchFamily="50" charset="-128"/>
              </a:rPr>
              <a:t>Load test tool</a:t>
            </a:r>
          </a:p>
          <a:p>
            <a:pPr lvl="1" eaLnBrk="1" hangingPunct="1">
              <a:lnSpc>
                <a:spcPct val="120000"/>
              </a:lnSpc>
            </a:pPr>
            <a:r>
              <a:rPr lang="en-US" altLang="ja-JP" smtClean="0">
                <a:ea typeface="ＭＳ Ｐゴシック" pitchFamily="50" charset="-128"/>
              </a:rPr>
              <a:t>Performance test tool</a:t>
            </a:r>
          </a:p>
          <a:p>
            <a:pPr lvl="1" eaLnBrk="1" hangingPunct="1">
              <a:lnSpc>
                <a:spcPct val="120000"/>
              </a:lnSpc>
            </a:pPr>
            <a:r>
              <a:rPr lang="en-US" altLang="ja-JP" smtClean="0">
                <a:ea typeface="ＭＳ Ｐゴシック" pitchFamily="50" charset="-128"/>
              </a:rPr>
              <a:t>Automatic generated data tool</a:t>
            </a:r>
          </a:p>
          <a:p>
            <a:pPr lvl="1" eaLnBrk="1" hangingPunct="1">
              <a:lnSpc>
                <a:spcPct val="120000"/>
              </a:lnSpc>
            </a:pPr>
            <a:r>
              <a:rPr lang="en-US" altLang="ja-JP" smtClean="0">
                <a:ea typeface="ＭＳ Ｐゴシック" pitchFamily="50" charset="-128"/>
              </a:rPr>
              <a:t>Tools are used for Graphic test</a:t>
            </a:r>
          </a:p>
          <a:p>
            <a:pPr eaLnBrk="1" hangingPunct="1">
              <a:lnSpc>
                <a:spcPct val="120000"/>
              </a:lnSpc>
            </a:pPr>
            <a:r>
              <a:rPr lang="en-US" altLang="ja-JP" sz="2400" b="1" smtClean="0">
                <a:ea typeface="ＭＳ Ｐゴシック" pitchFamily="50" charset="-128"/>
              </a:rPr>
              <a:t>Common Test tools:</a:t>
            </a:r>
          </a:p>
          <a:p>
            <a:pPr lvl="1" eaLnBrk="1" hangingPunct="1">
              <a:lnSpc>
                <a:spcPct val="120000"/>
              </a:lnSpc>
            </a:pPr>
            <a:r>
              <a:rPr lang="en-US" altLang="ja-JP" smtClean="0">
                <a:ea typeface="ＭＳ Ｐゴシック" pitchFamily="50" charset="-128"/>
              </a:rPr>
              <a:t>Eye Dropper: for colors</a:t>
            </a:r>
          </a:p>
          <a:p>
            <a:pPr lvl="1" eaLnBrk="1" hangingPunct="1">
              <a:lnSpc>
                <a:spcPct val="120000"/>
              </a:lnSpc>
            </a:pPr>
            <a:r>
              <a:rPr lang="en-US" altLang="ja-JP" smtClean="0">
                <a:ea typeface="ＭＳ Ｐゴシック" pitchFamily="50" charset="-128"/>
              </a:rPr>
              <a:t>VRuler: to measure the distances</a:t>
            </a:r>
          </a:p>
          <a:p>
            <a:pPr lvl="1" eaLnBrk="1" hangingPunct="1">
              <a:lnSpc>
                <a:spcPct val="120000"/>
              </a:lnSpc>
            </a:pPr>
            <a:r>
              <a:rPr lang="en-US" altLang="ja-JP" smtClean="0">
                <a:ea typeface="ＭＳ Ｐゴシック" pitchFamily="50" charset="-128"/>
              </a:rPr>
              <a:t>Unit Test tools: MAULA, JUnit, NUnit, …</a:t>
            </a:r>
          </a:p>
          <a:p>
            <a:pPr lvl="1" eaLnBrk="1" hangingPunct="1">
              <a:lnSpc>
                <a:spcPct val="120000"/>
              </a:lnSpc>
            </a:pPr>
            <a:r>
              <a:rPr lang="en-US" altLang="ja-JP" smtClean="0">
                <a:ea typeface="ＭＳ Ｐゴシック" pitchFamily="50" charset="-128"/>
              </a:rPr>
              <a:t>Function test tools: Rational Robot test, Ruby-Watir</a:t>
            </a:r>
          </a:p>
          <a:p>
            <a:pPr lvl="1" eaLnBrk="1" hangingPunct="1">
              <a:lnSpc>
                <a:spcPct val="120000"/>
              </a:lnSpc>
            </a:pPr>
            <a:r>
              <a:rPr lang="en-US" altLang="ja-JP" smtClean="0">
                <a:ea typeface="ＭＳ Ｐゴシック" pitchFamily="50" charset="-128"/>
              </a:rPr>
              <a:t>Load test: Rational Load test, OpenSTA</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495800" y="228600"/>
            <a:ext cx="4343400" cy="685800"/>
          </a:xfrm>
        </p:spPr>
        <p:txBody>
          <a:bodyPr/>
          <a:lstStyle/>
          <a:p>
            <a:pPr eaLnBrk="1" hangingPunct="1"/>
            <a:r>
              <a:rPr lang="en-US" altLang="ja-JP" smtClean="0"/>
              <a:t>Test Plan - Resource</a:t>
            </a:r>
          </a:p>
        </p:txBody>
      </p:sp>
      <p:sp>
        <p:nvSpPr>
          <p:cNvPr id="157699" name="Rectangle 3"/>
          <p:cNvSpPr>
            <a:spLocks noGrp="1" noChangeArrowheads="1"/>
          </p:cNvSpPr>
          <p:nvPr>
            <p:ph idx="1"/>
          </p:nvPr>
        </p:nvSpPr>
        <p:spPr>
          <a:xfrm>
            <a:off x="304800" y="1295400"/>
            <a:ext cx="8458200" cy="4114800"/>
          </a:xfrm>
        </p:spPr>
        <p:txBody>
          <a:bodyPr/>
          <a:lstStyle/>
          <a:p>
            <a:pPr eaLnBrk="1" hangingPunct="1">
              <a:lnSpc>
                <a:spcPct val="120000"/>
              </a:lnSpc>
            </a:pPr>
            <a:r>
              <a:rPr lang="en-US" altLang="ja-JP" sz="2400" b="1" dirty="0" smtClean="0">
                <a:ea typeface="ＭＳ Ｐゴシック" pitchFamily="50" charset="-128"/>
              </a:rPr>
              <a:t>Human resource: </a:t>
            </a:r>
            <a:r>
              <a:rPr lang="en-US" altLang="ja-JP" sz="2400" dirty="0" smtClean="0">
                <a:ea typeface="ＭＳ Ｐゴシック" pitchFamily="50" charset="-128"/>
              </a:rPr>
              <a:t>Test Leader, Testers, infrastructure management </a:t>
            </a:r>
          </a:p>
          <a:p>
            <a:pPr lvl="1" eaLnBrk="1" hangingPunct="1">
              <a:lnSpc>
                <a:spcPct val="120000"/>
              </a:lnSpc>
            </a:pPr>
            <a:r>
              <a:rPr lang="en-US" altLang="ja-JP" dirty="0" smtClean="0">
                <a:ea typeface="ＭＳ Ｐゴシック" pitchFamily="50" charset="-128"/>
              </a:rPr>
              <a:t>Define worker/doer</a:t>
            </a:r>
          </a:p>
          <a:p>
            <a:pPr lvl="1" eaLnBrk="1" hangingPunct="1">
              <a:lnSpc>
                <a:spcPct val="120000"/>
              </a:lnSpc>
            </a:pPr>
            <a:r>
              <a:rPr lang="en-US" altLang="ja-JP" dirty="0" smtClean="0">
                <a:ea typeface="ＭＳ Ｐゴシック" pitchFamily="50" charset="-128"/>
              </a:rPr>
              <a:t>Specific responsibilities/comments</a:t>
            </a:r>
          </a:p>
          <a:p>
            <a:pPr eaLnBrk="1" hangingPunct="1">
              <a:lnSpc>
                <a:spcPct val="120000"/>
              </a:lnSpc>
            </a:pPr>
            <a:r>
              <a:rPr lang="en-US" altLang="ja-JP" sz="2400" b="1" dirty="0" smtClean="0">
                <a:ea typeface="ＭＳ Ｐゴシック" pitchFamily="50" charset="-128"/>
              </a:rPr>
              <a:t>System: </a:t>
            </a:r>
            <a:r>
              <a:rPr lang="en-US" altLang="ja-JP" sz="2400" dirty="0" smtClean="0">
                <a:ea typeface="ＭＳ Ｐゴシック" pitchFamily="50" charset="-128"/>
              </a:rPr>
              <a:t>list of required software, hardware requirements </a:t>
            </a:r>
          </a:p>
          <a:p>
            <a:pPr lvl="1" eaLnBrk="1" hangingPunct="1">
              <a:lnSpc>
                <a:spcPct val="120000"/>
              </a:lnSpc>
            </a:pPr>
            <a:r>
              <a:rPr lang="en-US" altLang="ja-JP" dirty="0" smtClean="0">
                <a:ea typeface="ＭＳ Ｐゴシック" pitchFamily="50" charset="-128"/>
              </a:rPr>
              <a:t>Server</a:t>
            </a:r>
          </a:p>
          <a:p>
            <a:pPr lvl="1" eaLnBrk="1" hangingPunct="1">
              <a:lnSpc>
                <a:spcPct val="120000"/>
              </a:lnSpc>
            </a:pPr>
            <a:r>
              <a:rPr lang="en-US" altLang="ja-JP" dirty="0" smtClean="0">
                <a:ea typeface="ＭＳ Ｐゴシック" pitchFamily="50" charset="-128"/>
              </a:rPr>
              <a:t>Client</a:t>
            </a:r>
          </a:p>
          <a:p>
            <a:pPr lvl="1" eaLnBrk="1" hangingPunct="1">
              <a:lnSpc>
                <a:spcPct val="120000"/>
              </a:lnSpc>
            </a:pPr>
            <a:r>
              <a:rPr lang="en-US" altLang="ja-JP" dirty="0" smtClean="0">
                <a:ea typeface="ＭＳ Ｐゴシック" pitchFamily="50" charset="-128"/>
              </a:rPr>
              <a:t>Database server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fade">
                                      <p:cBhvr>
                                        <p:cTn id="7" dur="2000"/>
                                        <p:tgtEl>
                                          <p:spTgt spid="157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7699">
                                            <p:txEl>
                                              <p:pRg st="0" end="0"/>
                                            </p:txEl>
                                          </p:spTgt>
                                        </p:tgtEl>
                                        <p:attrNameLst>
                                          <p:attrName>style.visibility</p:attrName>
                                        </p:attrNameLst>
                                      </p:cBhvr>
                                      <p:to>
                                        <p:strVal val="visible"/>
                                      </p:to>
                                    </p:set>
                                    <p:animEffect transition="in" filter="fade">
                                      <p:cBhvr>
                                        <p:cTn id="12" dur="2000"/>
                                        <p:tgtEl>
                                          <p:spTgt spid="15769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animEffect transition="in" filter="fade">
                                      <p:cBhvr>
                                        <p:cTn id="15" dur="2000"/>
                                        <p:tgtEl>
                                          <p:spTgt spid="15769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7699">
                                            <p:txEl>
                                              <p:pRg st="2" end="2"/>
                                            </p:txEl>
                                          </p:spTgt>
                                        </p:tgtEl>
                                        <p:attrNameLst>
                                          <p:attrName>style.visibility</p:attrName>
                                        </p:attrNameLst>
                                      </p:cBhvr>
                                      <p:to>
                                        <p:strVal val="visible"/>
                                      </p:to>
                                    </p:set>
                                    <p:animEffect transition="in" filter="fade">
                                      <p:cBhvr>
                                        <p:cTn id="18" dur="2000"/>
                                        <p:tgtEl>
                                          <p:spTgt spid="15769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7699">
                                            <p:txEl>
                                              <p:pRg st="3" end="3"/>
                                            </p:txEl>
                                          </p:spTgt>
                                        </p:tgtEl>
                                        <p:attrNameLst>
                                          <p:attrName>style.visibility</p:attrName>
                                        </p:attrNameLst>
                                      </p:cBhvr>
                                      <p:to>
                                        <p:strVal val="visible"/>
                                      </p:to>
                                    </p:set>
                                    <p:animEffect transition="in" filter="fade">
                                      <p:cBhvr>
                                        <p:cTn id="23" dur="2000"/>
                                        <p:tgtEl>
                                          <p:spTgt spid="157699">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7699">
                                            <p:txEl>
                                              <p:pRg st="4" end="4"/>
                                            </p:txEl>
                                          </p:spTgt>
                                        </p:tgtEl>
                                        <p:attrNameLst>
                                          <p:attrName>style.visibility</p:attrName>
                                        </p:attrNameLst>
                                      </p:cBhvr>
                                      <p:to>
                                        <p:strVal val="visible"/>
                                      </p:to>
                                    </p:set>
                                    <p:animEffect transition="in" filter="fade">
                                      <p:cBhvr>
                                        <p:cTn id="26" dur="2000"/>
                                        <p:tgtEl>
                                          <p:spTgt spid="157699">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7699">
                                            <p:txEl>
                                              <p:pRg st="5" end="5"/>
                                            </p:txEl>
                                          </p:spTgt>
                                        </p:tgtEl>
                                        <p:attrNameLst>
                                          <p:attrName>style.visibility</p:attrName>
                                        </p:attrNameLst>
                                      </p:cBhvr>
                                      <p:to>
                                        <p:strVal val="visible"/>
                                      </p:to>
                                    </p:set>
                                    <p:animEffect transition="in" filter="fade">
                                      <p:cBhvr>
                                        <p:cTn id="29" dur="2000"/>
                                        <p:tgtEl>
                                          <p:spTgt spid="157699">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7699">
                                            <p:txEl>
                                              <p:pRg st="6" end="6"/>
                                            </p:txEl>
                                          </p:spTgt>
                                        </p:tgtEl>
                                        <p:attrNameLst>
                                          <p:attrName>style.visibility</p:attrName>
                                        </p:attrNameLst>
                                      </p:cBhvr>
                                      <p:to>
                                        <p:strVal val="visible"/>
                                      </p:to>
                                    </p:set>
                                    <p:animEffect transition="in" filter="fade">
                                      <p:cBhvr>
                                        <p:cTn id="32" dur="2000"/>
                                        <p:tgtEl>
                                          <p:spTgt spid="157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6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819400" y="242888"/>
            <a:ext cx="5943600" cy="685800"/>
          </a:xfrm>
        </p:spPr>
        <p:txBody>
          <a:bodyPr/>
          <a:lstStyle/>
          <a:p>
            <a:pPr eaLnBrk="1" hangingPunct="1"/>
            <a:r>
              <a:rPr lang="en-US" altLang="ja-JP" smtClean="0"/>
              <a:t>Test Plan - Estimation</a:t>
            </a:r>
          </a:p>
        </p:txBody>
      </p:sp>
      <p:sp>
        <p:nvSpPr>
          <p:cNvPr id="53251" name="Content Placeholder 2"/>
          <p:cNvSpPr>
            <a:spLocks noGrp="1"/>
          </p:cNvSpPr>
          <p:nvPr>
            <p:ph idx="1"/>
          </p:nvPr>
        </p:nvSpPr>
        <p:spPr/>
        <p:txBody>
          <a:bodyPr/>
          <a:lstStyle/>
          <a:p>
            <a:pPr eaLnBrk="1" hangingPunct="1"/>
            <a:r>
              <a:rPr lang="en-US" altLang="en-US" sz="2400" b="1" dirty="0" smtClean="0"/>
              <a:t>Two techniques for estimation covered by ISTQB:</a:t>
            </a:r>
          </a:p>
          <a:p>
            <a:pPr lvl="1" eaLnBrk="1" hangingPunct="1"/>
            <a:r>
              <a:rPr lang="en-US" altLang="en-US" dirty="0" smtClean="0"/>
              <a:t>Metrics-based: involves analyzing metrics from past projects and from industry data</a:t>
            </a:r>
          </a:p>
          <a:p>
            <a:pPr lvl="1" eaLnBrk="1" hangingPunct="1"/>
            <a:r>
              <a:rPr lang="en-US" altLang="en-US" dirty="0" smtClean="0"/>
              <a:t>Expert-based: involves consulting the people who will do the work and other people with expertise on the tasks to be done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514600" y="228600"/>
            <a:ext cx="6248400" cy="685800"/>
          </a:xfrm>
        </p:spPr>
        <p:txBody>
          <a:bodyPr/>
          <a:lstStyle/>
          <a:p>
            <a:pPr eaLnBrk="1" hangingPunct="1"/>
            <a:r>
              <a:rPr lang="en-US" altLang="ja-JP" smtClean="0"/>
              <a:t>Metric-based Estimation</a:t>
            </a:r>
          </a:p>
        </p:txBody>
      </p:sp>
      <p:sp>
        <p:nvSpPr>
          <p:cNvPr id="3" name="Content Placeholder 2"/>
          <p:cNvSpPr>
            <a:spLocks noGrp="1"/>
          </p:cNvSpPr>
          <p:nvPr>
            <p:ph idx="1"/>
          </p:nvPr>
        </p:nvSpPr>
        <p:spPr>
          <a:xfrm>
            <a:off x="457200" y="1371600"/>
            <a:ext cx="8229600" cy="4754563"/>
          </a:xfrm>
        </p:spPr>
        <p:txBody>
          <a:bodyPr/>
          <a:lstStyle/>
          <a:p>
            <a:pPr eaLnBrk="1" hangingPunct="1">
              <a:defRPr/>
            </a:pPr>
            <a:r>
              <a:rPr lang="en-US" sz="2400" dirty="0" smtClean="0"/>
              <a:t>Can be as simple or sophisticated as you make it</a:t>
            </a:r>
          </a:p>
          <a:p>
            <a:pPr eaLnBrk="1" hangingPunct="1">
              <a:defRPr/>
            </a:pPr>
            <a:r>
              <a:rPr lang="en-US" sz="2400" dirty="0" smtClean="0"/>
              <a:t>The simplest approach is to ask:</a:t>
            </a:r>
          </a:p>
          <a:p>
            <a:pPr lvl="1" eaLnBrk="1" hangingPunct="1">
              <a:defRPr/>
            </a:pPr>
            <a:r>
              <a:rPr lang="en-US" dirty="0" smtClean="0"/>
              <a:t>How many testers do we typically have per developer on a project?</a:t>
            </a:r>
          </a:p>
          <a:p>
            <a:pPr lvl="1" eaLnBrk="1" hangingPunct="1">
              <a:defRPr/>
            </a:pPr>
            <a:r>
              <a:rPr lang="en-US" dirty="0" smtClean="0"/>
              <a:t>Classifying the project in terms of size (small, medium or large) and complexity (simple, moderate or complex) and then seeing on average how long projects of a particular size and complexity combination have taken in the past</a:t>
            </a:r>
          </a:p>
          <a:p>
            <a:pPr marL="342900" lvl="1" indent="-342900" eaLnBrk="1" hangingPunct="1">
              <a:buFontTx/>
              <a:buChar char="•"/>
              <a:defRPr/>
            </a:pPr>
            <a:r>
              <a:rPr lang="en-US" sz="2400" dirty="0">
                <a:ea typeface="+mn-ea"/>
              </a:rPr>
              <a:t>Another  approach: look at the average effort per test case in similar past projects and to use the estimated number of test cases to estimate the  total  effort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Framework Diagram </a:t>
            </a:r>
            <a:endParaRPr lang="en-US" dirty="0"/>
          </a:p>
        </p:txBody>
      </p:sp>
      <p:sp>
        <p:nvSpPr>
          <p:cNvPr id="3" name="Content Placeholder 2"/>
          <p:cNvSpPr>
            <a:spLocks noGrp="1"/>
          </p:cNvSpPr>
          <p:nvPr>
            <p:ph idx="1"/>
          </p:nvPr>
        </p:nvSpPr>
        <p:spPr/>
        <p:txBody>
          <a:bodyPr/>
          <a:lstStyle/>
          <a:p>
            <a:endParaRPr lang="en-US"/>
          </a:p>
        </p:txBody>
      </p:sp>
      <p:sp>
        <p:nvSpPr>
          <p:cNvPr id="4" name="Rounded Rectangle 3"/>
          <p:cNvSpPr>
            <a:spLocks noChangeArrowheads="1"/>
          </p:cNvSpPr>
          <p:nvPr/>
        </p:nvSpPr>
        <p:spPr bwMode="auto">
          <a:xfrm>
            <a:off x="673100" y="1257300"/>
            <a:ext cx="5334000" cy="4343400"/>
          </a:xfrm>
          <a:prstGeom prst="roundRect">
            <a:avLst>
              <a:gd name="adj" fmla="val 16667"/>
            </a:avLst>
          </a:prstGeom>
          <a:solidFill>
            <a:srgbClr val="B3BAEB"/>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a:t>T</a:t>
            </a:r>
          </a:p>
          <a:p>
            <a:pPr algn="l" eaLnBrk="1" hangingPunct="1"/>
            <a:r>
              <a:rPr lang="en-US" altLang="en-US"/>
              <a:t>E</a:t>
            </a:r>
          </a:p>
          <a:p>
            <a:pPr algn="l" eaLnBrk="1" hangingPunct="1"/>
            <a:r>
              <a:rPr lang="en-US" altLang="en-US"/>
              <a:t>S</a:t>
            </a:r>
          </a:p>
          <a:p>
            <a:pPr algn="l" eaLnBrk="1" hangingPunct="1"/>
            <a:r>
              <a:rPr lang="en-US" altLang="en-US"/>
              <a:t>T</a:t>
            </a:r>
          </a:p>
          <a:p>
            <a:pPr algn="l" eaLnBrk="1" hangingPunct="1"/>
            <a:endParaRPr lang="en-US" altLang="en-US"/>
          </a:p>
          <a:p>
            <a:pPr algn="l" eaLnBrk="1" hangingPunct="1"/>
            <a:r>
              <a:rPr lang="en-US" altLang="en-US"/>
              <a:t>S</a:t>
            </a:r>
          </a:p>
          <a:p>
            <a:pPr algn="l" eaLnBrk="1" hangingPunct="1"/>
            <a:r>
              <a:rPr lang="en-US" altLang="en-US"/>
              <a:t>T</a:t>
            </a:r>
          </a:p>
          <a:p>
            <a:pPr algn="l" eaLnBrk="1" hangingPunct="1"/>
            <a:r>
              <a:rPr lang="en-US" altLang="en-US"/>
              <a:t>R</a:t>
            </a:r>
          </a:p>
          <a:p>
            <a:pPr algn="l" eaLnBrk="1" hangingPunct="1"/>
            <a:r>
              <a:rPr lang="en-US" altLang="en-US"/>
              <a:t>A</a:t>
            </a:r>
          </a:p>
          <a:p>
            <a:pPr algn="l" eaLnBrk="1" hangingPunct="1"/>
            <a:r>
              <a:rPr lang="en-US" altLang="en-US"/>
              <a:t>T</a:t>
            </a:r>
          </a:p>
          <a:p>
            <a:pPr algn="l" eaLnBrk="1" hangingPunct="1"/>
            <a:r>
              <a:rPr lang="en-US" altLang="en-US"/>
              <a:t>E</a:t>
            </a:r>
          </a:p>
          <a:p>
            <a:pPr algn="l" eaLnBrk="1" hangingPunct="1"/>
            <a:r>
              <a:rPr lang="en-US" altLang="en-US"/>
              <a:t>G</a:t>
            </a:r>
          </a:p>
          <a:p>
            <a:pPr algn="l" eaLnBrk="1" hangingPunct="1"/>
            <a:r>
              <a:rPr lang="en-US" altLang="en-US"/>
              <a:t>Y</a:t>
            </a:r>
          </a:p>
        </p:txBody>
      </p:sp>
      <p:sp>
        <p:nvSpPr>
          <p:cNvPr id="5" name="Rectangle 4"/>
          <p:cNvSpPr>
            <a:spLocks noChangeArrowheads="1"/>
          </p:cNvSpPr>
          <p:nvPr/>
        </p:nvSpPr>
        <p:spPr bwMode="auto">
          <a:xfrm>
            <a:off x="3052763" y="3128962"/>
            <a:ext cx="1295400" cy="320675"/>
          </a:xfrm>
          <a:prstGeom prst="rect">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sz="1000"/>
              <a:t>Targeted </a:t>
            </a:r>
          </a:p>
          <a:p>
            <a:pPr eaLnBrk="1" hangingPunct="1"/>
            <a:r>
              <a:rPr lang="en-US" altLang="en-US" sz="1000"/>
              <a:t>Interface</a:t>
            </a:r>
            <a:endParaRPr lang="en-US" altLang="en-US"/>
          </a:p>
        </p:txBody>
      </p:sp>
      <p:sp>
        <p:nvSpPr>
          <p:cNvPr id="6" name="Rectangle 5"/>
          <p:cNvSpPr>
            <a:spLocks noChangeArrowheads="1"/>
          </p:cNvSpPr>
          <p:nvPr/>
        </p:nvSpPr>
        <p:spPr bwMode="auto">
          <a:xfrm>
            <a:off x="1681163" y="3076575"/>
            <a:ext cx="1371600" cy="373062"/>
          </a:xfrm>
          <a:prstGeom prst="rect">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sz="1000"/>
              <a:t>Bug Types</a:t>
            </a:r>
          </a:p>
        </p:txBody>
      </p:sp>
      <p:sp>
        <p:nvSpPr>
          <p:cNvPr id="7" name="Rectangle 6"/>
          <p:cNvSpPr>
            <a:spLocks noChangeArrowheads="1"/>
          </p:cNvSpPr>
          <p:nvPr/>
        </p:nvSpPr>
        <p:spPr bwMode="auto">
          <a:xfrm>
            <a:off x="4348163" y="3152775"/>
            <a:ext cx="1295400" cy="296862"/>
          </a:xfrm>
          <a:prstGeom prst="rect">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sz="1000"/>
              <a:t>Application Stability</a:t>
            </a:r>
          </a:p>
          <a:p>
            <a:pPr eaLnBrk="1" hangingPunct="1"/>
            <a:r>
              <a:rPr lang="en-US" altLang="en-US" sz="1000"/>
              <a:t>Requirements</a:t>
            </a:r>
            <a:endParaRPr lang="en-US" altLang="en-US"/>
          </a:p>
        </p:txBody>
      </p:sp>
      <p:sp>
        <p:nvSpPr>
          <p:cNvPr id="8" name="Rectangle 7"/>
          <p:cNvSpPr>
            <a:spLocks noChangeArrowheads="1"/>
          </p:cNvSpPr>
          <p:nvPr/>
        </p:nvSpPr>
        <p:spPr bwMode="auto">
          <a:xfrm>
            <a:off x="1681163" y="1544637"/>
            <a:ext cx="3962400" cy="609600"/>
          </a:xfrm>
          <a:prstGeom prst="rect">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1200"/>
              <a:t>Determine</a:t>
            </a:r>
            <a:r>
              <a:rPr lang="en-US" altLang="en-US"/>
              <a:t>       Quality Objectives</a:t>
            </a:r>
          </a:p>
        </p:txBody>
      </p:sp>
      <p:sp>
        <p:nvSpPr>
          <p:cNvPr id="9" name="Rectangle 8"/>
          <p:cNvSpPr>
            <a:spLocks noChangeArrowheads="1"/>
          </p:cNvSpPr>
          <p:nvPr/>
        </p:nvSpPr>
        <p:spPr bwMode="auto">
          <a:xfrm>
            <a:off x="1681163" y="2189162"/>
            <a:ext cx="3962400" cy="609600"/>
          </a:xfrm>
          <a:prstGeom prst="rect">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1200"/>
              <a:t>Select</a:t>
            </a:r>
            <a:r>
              <a:rPr lang="en-US" altLang="en-US"/>
              <a:t>            Test Approaches</a:t>
            </a:r>
          </a:p>
        </p:txBody>
      </p:sp>
      <p:sp>
        <p:nvSpPr>
          <p:cNvPr id="10" name="Rectangle 9"/>
          <p:cNvSpPr>
            <a:spLocks noChangeArrowheads="1"/>
          </p:cNvSpPr>
          <p:nvPr/>
        </p:nvSpPr>
        <p:spPr bwMode="auto">
          <a:xfrm>
            <a:off x="1681163" y="3482975"/>
            <a:ext cx="3962400" cy="609600"/>
          </a:xfrm>
          <a:prstGeom prst="rect">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1200"/>
              <a:t>Determine Execution </a:t>
            </a:r>
            <a:r>
              <a:rPr lang="en-US" altLang="en-US"/>
              <a:t>Test Phases</a:t>
            </a:r>
          </a:p>
        </p:txBody>
      </p:sp>
      <p:sp>
        <p:nvSpPr>
          <p:cNvPr id="11" name="Rectangle 10"/>
          <p:cNvSpPr>
            <a:spLocks noChangeArrowheads="1"/>
          </p:cNvSpPr>
          <p:nvPr/>
        </p:nvSpPr>
        <p:spPr bwMode="auto">
          <a:xfrm>
            <a:off x="1681163" y="4135437"/>
            <a:ext cx="3962400" cy="609600"/>
          </a:xfrm>
          <a:prstGeom prst="rect">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1200"/>
              <a:t>Apply Test   </a:t>
            </a:r>
            <a:r>
              <a:rPr lang="en-US" altLang="en-US"/>
              <a:t>Design Methods/Techniques</a:t>
            </a:r>
          </a:p>
        </p:txBody>
      </p:sp>
      <p:sp>
        <p:nvSpPr>
          <p:cNvPr id="12" name="Rectangle 11"/>
          <p:cNvSpPr>
            <a:spLocks noChangeArrowheads="1"/>
          </p:cNvSpPr>
          <p:nvPr/>
        </p:nvSpPr>
        <p:spPr bwMode="auto">
          <a:xfrm>
            <a:off x="1681163" y="4786312"/>
            <a:ext cx="3962400" cy="609600"/>
          </a:xfrm>
          <a:prstGeom prst="rect">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1200"/>
              <a:t>Select                       </a:t>
            </a:r>
            <a:r>
              <a:rPr lang="en-US" altLang="en-US"/>
              <a:t>Test Tools</a:t>
            </a:r>
          </a:p>
        </p:txBody>
      </p:sp>
      <p:sp>
        <p:nvSpPr>
          <p:cNvPr id="13" name="Rectangle 12"/>
          <p:cNvSpPr>
            <a:spLocks noChangeArrowheads="1"/>
          </p:cNvSpPr>
          <p:nvPr/>
        </p:nvSpPr>
        <p:spPr bwMode="auto">
          <a:xfrm>
            <a:off x="1681163" y="2824162"/>
            <a:ext cx="3962400" cy="320675"/>
          </a:xfrm>
          <a:prstGeom prst="rect">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1200"/>
              <a:t>Select</a:t>
            </a:r>
            <a:r>
              <a:rPr lang="en-US" altLang="en-US"/>
              <a:t>               Test Types</a:t>
            </a:r>
          </a:p>
        </p:txBody>
      </p:sp>
      <p:sp>
        <p:nvSpPr>
          <p:cNvPr id="14" name="Rounded Rectangle 13"/>
          <p:cNvSpPr>
            <a:spLocks noChangeArrowheads="1"/>
          </p:cNvSpPr>
          <p:nvPr/>
        </p:nvSpPr>
        <p:spPr bwMode="auto">
          <a:xfrm>
            <a:off x="6489700" y="1544637"/>
            <a:ext cx="762000" cy="3870325"/>
          </a:xfrm>
          <a:prstGeom prst="roundRect">
            <a:avLst>
              <a:gd name="adj" fmla="val 16667"/>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a:t>Write</a:t>
            </a:r>
          </a:p>
          <a:p>
            <a:pPr eaLnBrk="1" hangingPunct="1"/>
            <a:endParaRPr lang="en-US" altLang="en-US"/>
          </a:p>
          <a:p>
            <a:pPr eaLnBrk="1" hangingPunct="1"/>
            <a:r>
              <a:rPr lang="en-US" altLang="en-US"/>
              <a:t>T</a:t>
            </a:r>
          </a:p>
          <a:p>
            <a:pPr eaLnBrk="1" hangingPunct="1"/>
            <a:r>
              <a:rPr lang="en-US" altLang="en-US"/>
              <a:t>E</a:t>
            </a:r>
          </a:p>
          <a:p>
            <a:pPr eaLnBrk="1" hangingPunct="1"/>
            <a:r>
              <a:rPr lang="en-US" altLang="en-US"/>
              <a:t>S</a:t>
            </a:r>
          </a:p>
          <a:p>
            <a:pPr eaLnBrk="1" hangingPunct="1"/>
            <a:r>
              <a:rPr lang="en-US" altLang="en-US"/>
              <a:t>T</a:t>
            </a:r>
          </a:p>
          <a:p>
            <a:pPr eaLnBrk="1" hangingPunct="1"/>
            <a:endParaRPr lang="en-US" altLang="en-US"/>
          </a:p>
          <a:p>
            <a:pPr eaLnBrk="1" hangingPunct="1"/>
            <a:r>
              <a:rPr lang="en-US" altLang="en-US"/>
              <a:t>P</a:t>
            </a:r>
          </a:p>
          <a:p>
            <a:pPr eaLnBrk="1" hangingPunct="1"/>
            <a:r>
              <a:rPr lang="en-US" altLang="en-US"/>
              <a:t>L</a:t>
            </a:r>
          </a:p>
          <a:p>
            <a:pPr eaLnBrk="1" hangingPunct="1"/>
            <a:r>
              <a:rPr lang="en-US" altLang="en-US"/>
              <a:t>A</a:t>
            </a:r>
          </a:p>
          <a:p>
            <a:pPr eaLnBrk="1" hangingPunct="1"/>
            <a:r>
              <a:rPr lang="en-US" altLang="en-US"/>
              <a:t>N</a:t>
            </a:r>
          </a:p>
        </p:txBody>
      </p:sp>
      <p:sp>
        <p:nvSpPr>
          <p:cNvPr id="15" name="Rounded Rectangle 14"/>
          <p:cNvSpPr>
            <a:spLocks noChangeArrowheads="1"/>
          </p:cNvSpPr>
          <p:nvPr/>
        </p:nvSpPr>
        <p:spPr bwMode="auto">
          <a:xfrm>
            <a:off x="7708900" y="1544637"/>
            <a:ext cx="762000" cy="3870325"/>
          </a:xfrm>
          <a:prstGeom prst="roundRect">
            <a:avLst>
              <a:gd name="adj" fmla="val 16667"/>
            </a:avLst>
          </a:prstGeom>
          <a:solidFill>
            <a:srgbClr val="FCCD04"/>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en-US" altLang="en-US"/>
          </a:p>
          <a:p>
            <a:pPr eaLnBrk="1" hangingPunct="1"/>
            <a:r>
              <a:rPr lang="en-US" altLang="en-US"/>
              <a:t>Write</a:t>
            </a:r>
          </a:p>
          <a:p>
            <a:pPr eaLnBrk="1" hangingPunct="1"/>
            <a:endParaRPr lang="en-US" altLang="en-US"/>
          </a:p>
          <a:p>
            <a:pPr eaLnBrk="1" hangingPunct="1"/>
            <a:r>
              <a:rPr lang="en-US" altLang="en-US"/>
              <a:t>T</a:t>
            </a:r>
          </a:p>
          <a:p>
            <a:pPr eaLnBrk="1" hangingPunct="1"/>
            <a:r>
              <a:rPr lang="en-US" altLang="en-US"/>
              <a:t>E</a:t>
            </a:r>
          </a:p>
          <a:p>
            <a:pPr eaLnBrk="1" hangingPunct="1"/>
            <a:r>
              <a:rPr lang="en-US" altLang="en-US"/>
              <a:t>S</a:t>
            </a:r>
          </a:p>
          <a:p>
            <a:pPr eaLnBrk="1" hangingPunct="1"/>
            <a:r>
              <a:rPr lang="en-US" altLang="en-US"/>
              <a:t>T</a:t>
            </a:r>
          </a:p>
          <a:p>
            <a:pPr eaLnBrk="1" hangingPunct="1"/>
            <a:endParaRPr lang="en-US" altLang="en-US"/>
          </a:p>
          <a:p>
            <a:pPr eaLnBrk="1" hangingPunct="1"/>
            <a:r>
              <a:rPr lang="en-US" altLang="en-US"/>
              <a:t>C</a:t>
            </a:r>
          </a:p>
          <a:p>
            <a:pPr eaLnBrk="1" hangingPunct="1"/>
            <a:r>
              <a:rPr lang="en-US" altLang="en-US"/>
              <a:t>A</a:t>
            </a:r>
          </a:p>
          <a:p>
            <a:pPr eaLnBrk="1" hangingPunct="1"/>
            <a:r>
              <a:rPr lang="en-US" altLang="en-US"/>
              <a:t>S</a:t>
            </a:r>
          </a:p>
          <a:p>
            <a:pPr eaLnBrk="1" hangingPunct="1"/>
            <a:r>
              <a:rPr lang="en-US" altLang="en-US"/>
              <a:t>E</a:t>
            </a:r>
          </a:p>
          <a:p>
            <a:pPr eaLnBrk="1" hangingPunct="1"/>
            <a:r>
              <a:rPr lang="en-US" altLang="en-US"/>
              <a:t>S</a:t>
            </a:r>
          </a:p>
        </p:txBody>
      </p:sp>
      <p:sp>
        <p:nvSpPr>
          <p:cNvPr id="16" name="Right Arrow 15"/>
          <p:cNvSpPr>
            <a:spLocks noChangeArrowheads="1"/>
          </p:cNvSpPr>
          <p:nvPr/>
        </p:nvSpPr>
        <p:spPr bwMode="auto">
          <a:xfrm>
            <a:off x="6015038" y="3221037"/>
            <a:ext cx="457200" cy="457200"/>
          </a:xfrm>
          <a:prstGeom prst="rightArrow">
            <a:avLst>
              <a:gd name="adj1" fmla="val 50000"/>
              <a:gd name="adj2" fmla="val 50000"/>
            </a:avLst>
          </a:prstGeom>
          <a:solidFill>
            <a:srgbClr val="0070C0"/>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en-US"/>
          </a:p>
        </p:txBody>
      </p:sp>
      <p:sp>
        <p:nvSpPr>
          <p:cNvPr id="17" name="Right Arrow 16"/>
          <p:cNvSpPr>
            <a:spLocks noChangeArrowheads="1"/>
          </p:cNvSpPr>
          <p:nvPr/>
        </p:nvSpPr>
        <p:spPr bwMode="auto">
          <a:xfrm>
            <a:off x="7251700" y="3221037"/>
            <a:ext cx="457200" cy="457200"/>
          </a:xfrm>
          <a:prstGeom prst="rightArrow">
            <a:avLst>
              <a:gd name="adj1" fmla="val 50000"/>
              <a:gd name="adj2" fmla="val 50000"/>
            </a:avLst>
          </a:prstGeom>
          <a:solidFill>
            <a:srgbClr val="0070C0"/>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en-US"/>
          </a:p>
        </p:txBody>
      </p:sp>
      <p:sp>
        <p:nvSpPr>
          <p:cNvPr id="18" name="Down Arrow 17"/>
          <p:cNvSpPr>
            <a:spLocks noChangeArrowheads="1"/>
          </p:cNvSpPr>
          <p:nvPr/>
        </p:nvSpPr>
        <p:spPr bwMode="auto">
          <a:xfrm>
            <a:off x="1206500" y="1544637"/>
            <a:ext cx="381000" cy="3810000"/>
          </a:xfrm>
          <a:prstGeom prst="downArrow">
            <a:avLst>
              <a:gd name="adj1" fmla="val 50000"/>
              <a:gd name="adj2" fmla="val 50000"/>
            </a:avLst>
          </a:prstGeom>
          <a:solidFill>
            <a:srgbClr val="C00000"/>
          </a:solidFill>
          <a:ln w="9525" algn="ctr">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vi-VN" altLang="en-US"/>
          </a:p>
        </p:txBody>
      </p:sp>
    </p:spTree>
    <p:extLst>
      <p:ext uri="{BB962C8B-B14F-4D97-AF65-F5344CB8AC3E}">
        <p14:creationId xmlns:p14="http://schemas.microsoft.com/office/powerpoint/2010/main" val="822278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667000" y="242888"/>
            <a:ext cx="6096000" cy="685800"/>
          </a:xfrm>
        </p:spPr>
        <p:txBody>
          <a:bodyPr/>
          <a:lstStyle/>
          <a:p>
            <a:pPr eaLnBrk="1" hangingPunct="1"/>
            <a:r>
              <a:rPr lang="en-US" altLang="ja-JP" smtClean="0"/>
              <a:t>Expert-based Estimation</a:t>
            </a:r>
          </a:p>
        </p:txBody>
      </p:sp>
      <p:sp>
        <p:nvSpPr>
          <p:cNvPr id="55299" name="Content Placeholder 2"/>
          <p:cNvSpPr>
            <a:spLocks noGrp="1"/>
          </p:cNvSpPr>
          <p:nvPr>
            <p:ph idx="1"/>
          </p:nvPr>
        </p:nvSpPr>
        <p:spPr>
          <a:xfrm>
            <a:off x="609600" y="1447800"/>
            <a:ext cx="8305800" cy="4678363"/>
          </a:xfrm>
        </p:spPr>
        <p:txBody>
          <a:bodyPr/>
          <a:lstStyle/>
          <a:p>
            <a:pPr eaLnBrk="1" hangingPunct="1"/>
            <a:r>
              <a:rPr lang="en-US" altLang="en-US" sz="2400" dirty="0" smtClean="0"/>
              <a:t>Asking the individual contributors and experts involves working with experienced staff members to develop a work-breakdown structure for the project</a:t>
            </a:r>
          </a:p>
          <a:p>
            <a:pPr eaLnBrk="1" hangingPunct="1"/>
            <a:r>
              <a:rPr lang="en-US" altLang="en-US" sz="2400" dirty="0" smtClean="0"/>
              <a:t>Called 'bottom up' estimation because you start at the lowest level of the hierarchical breakdown in the work-breakdown structure - the task - and let the duration, effort, dependencies and resources for each task add up across all the tasks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657600" y="214313"/>
            <a:ext cx="5105400" cy="735012"/>
          </a:xfrm>
        </p:spPr>
        <p:txBody>
          <a:bodyPr/>
          <a:lstStyle/>
          <a:p>
            <a:pPr eaLnBrk="1" hangingPunct="1"/>
            <a:r>
              <a:rPr lang="en-US" altLang="ja-JP" smtClean="0"/>
              <a:t>Test Estimation - Reality</a:t>
            </a:r>
          </a:p>
        </p:txBody>
      </p:sp>
      <p:sp>
        <p:nvSpPr>
          <p:cNvPr id="56323" name="Rectangle 3"/>
          <p:cNvSpPr>
            <a:spLocks noGrp="1" noChangeArrowheads="1"/>
          </p:cNvSpPr>
          <p:nvPr>
            <p:ph idx="1"/>
          </p:nvPr>
        </p:nvSpPr>
        <p:spPr>
          <a:xfrm>
            <a:off x="685800" y="1447800"/>
            <a:ext cx="8001000" cy="4678363"/>
          </a:xfrm>
        </p:spPr>
        <p:txBody>
          <a:bodyPr/>
          <a:lstStyle/>
          <a:p>
            <a:pPr eaLnBrk="1" hangingPunct="1">
              <a:lnSpc>
                <a:spcPct val="90000"/>
              </a:lnSpc>
            </a:pPr>
            <a:r>
              <a:rPr lang="en-US" altLang="en-US" sz="2400" b="1" smtClean="0"/>
              <a:t>Work Break Down:</a:t>
            </a:r>
          </a:p>
          <a:p>
            <a:pPr lvl="1" eaLnBrk="1" hangingPunct="1">
              <a:lnSpc>
                <a:spcPct val="90000"/>
              </a:lnSpc>
            </a:pPr>
            <a:r>
              <a:rPr lang="en-US" altLang="en-US" smtClean="0"/>
              <a:t>List all requirement for test (functional and non functional)</a:t>
            </a:r>
          </a:p>
          <a:p>
            <a:pPr lvl="1" eaLnBrk="1" hangingPunct="1">
              <a:lnSpc>
                <a:spcPct val="90000"/>
              </a:lnSpc>
            </a:pPr>
            <a:r>
              <a:rPr lang="en-US" altLang="en-US" smtClean="0"/>
              <a:t>Divide requirement for test into 3 category of complexity: simple, average, complex</a:t>
            </a:r>
          </a:p>
          <a:p>
            <a:pPr lvl="1" eaLnBrk="1" hangingPunct="1">
              <a:lnSpc>
                <a:spcPct val="90000"/>
              </a:lnSpc>
            </a:pPr>
            <a:r>
              <a:rPr lang="en-US" altLang="en-US" smtClean="0"/>
              <a:t>For each category, input estimated effort for test tasks: study requirement, create test case, test data, etc.</a:t>
            </a:r>
          </a:p>
          <a:p>
            <a:pPr lvl="1" eaLnBrk="1" hangingPunct="1">
              <a:lnSpc>
                <a:spcPct val="90000"/>
              </a:lnSpc>
            </a:pPr>
            <a:r>
              <a:rPr lang="en-US" altLang="en-US" smtClean="0"/>
              <a:t>Add effort for test plan and other management works (if have)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581400" y="179388"/>
            <a:ext cx="5181600" cy="762000"/>
          </a:xfrm>
        </p:spPr>
        <p:txBody>
          <a:bodyPr/>
          <a:lstStyle/>
          <a:p>
            <a:pPr eaLnBrk="1" hangingPunct="1"/>
            <a:r>
              <a:rPr lang="en-US" altLang="ja-JP" smtClean="0"/>
              <a:t>Test Estimation - Reality</a:t>
            </a:r>
          </a:p>
        </p:txBody>
      </p:sp>
      <p:sp>
        <p:nvSpPr>
          <p:cNvPr id="57347" name="Rectangle 3"/>
          <p:cNvSpPr>
            <a:spLocks noGrp="1" noChangeArrowheads="1"/>
          </p:cNvSpPr>
          <p:nvPr>
            <p:ph idx="1"/>
          </p:nvPr>
        </p:nvSpPr>
        <p:spPr>
          <a:xfrm>
            <a:off x="685800" y="1447800"/>
            <a:ext cx="8001000" cy="4678363"/>
          </a:xfrm>
        </p:spPr>
        <p:txBody>
          <a:bodyPr/>
          <a:lstStyle/>
          <a:p>
            <a:pPr eaLnBrk="1" hangingPunct="1"/>
            <a:r>
              <a:rPr lang="en-US" altLang="en-US" sz="2400" b="1" dirty="0" smtClean="0"/>
              <a:t>Historical Data:</a:t>
            </a:r>
          </a:p>
          <a:p>
            <a:pPr lvl="1" eaLnBrk="1" hangingPunct="1"/>
            <a:r>
              <a:rPr lang="en-US" altLang="en-US" dirty="0" smtClean="0"/>
              <a:t>Based on effort rate of testing/project size</a:t>
            </a:r>
          </a:p>
          <a:p>
            <a:pPr lvl="1" eaLnBrk="1" hangingPunct="1"/>
            <a:r>
              <a:rPr lang="en-US" altLang="en-US" dirty="0" smtClean="0"/>
              <a:t>Based on domain</a:t>
            </a:r>
          </a:p>
          <a:p>
            <a:pPr lvl="1" eaLnBrk="1" hangingPunct="1"/>
            <a:r>
              <a:rPr lang="en-US" altLang="en-US" dirty="0" smtClean="0"/>
              <a:t>Based on market: different market -&gt; different rates</a:t>
            </a:r>
          </a:p>
          <a:p>
            <a:pPr lvl="1" eaLnBrk="1" hangingPunct="1"/>
            <a:r>
              <a:rPr lang="en-US" altLang="en-US" dirty="0" smtClean="0"/>
              <a:t>Got total effort for test</a:t>
            </a:r>
          </a:p>
          <a:p>
            <a:pPr lvl="1" eaLnBrk="1" hangingPunct="1"/>
            <a:r>
              <a:rPr lang="en-US" altLang="en-US" dirty="0" smtClean="0"/>
              <a:t>Estimate for each tasks of test milestone</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191000" y="228600"/>
            <a:ext cx="4495800" cy="685800"/>
          </a:xfrm>
        </p:spPr>
        <p:txBody>
          <a:bodyPr/>
          <a:lstStyle/>
          <a:p>
            <a:pPr eaLnBrk="1" hangingPunct="1"/>
            <a:r>
              <a:rPr lang="en-US" altLang="ja-JP" smtClean="0"/>
              <a:t>Test Plan - Milestones</a:t>
            </a:r>
          </a:p>
        </p:txBody>
      </p:sp>
      <p:sp>
        <p:nvSpPr>
          <p:cNvPr id="58371" name="Rectangle 3"/>
          <p:cNvSpPr>
            <a:spLocks noGrp="1" noChangeArrowheads="1"/>
          </p:cNvSpPr>
          <p:nvPr>
            <p:ph idx="1"/>
          </p:nvPr>
        </p:nvSpPr>
        <p:spPr>
          <a:xfrm>
            <a:off x="685800" y="1447800"/>
            <a:ext cx="8001000" cy="3886200"/>
          </a:xfrm>
        </p:spPr>
        <p:txBody>
          <a:bodyPr/>
          <a:lstStyle/>
          <a:p>
            <a:pPr eaLnBrk="1" hangingPunct="1">
              <a:lnSpc>
                <a:spcPct val="120000"/>
              </a:lnSpc>
            </a:pPr>
            <a:r>
              <a:rPr lang="en-US" altLang="ja-JP" sz="2400" smtClean="0">
                <a:ea typeface="ＭＳ Ｐゴシック" pitchFamily="50" charset="-128"/>
              </a:rPr>
              <a:t>Milestone name: </a:t>
            </a:r>
          </a:p>
          <a:p>
            <a:pPr lvl="1" eaLnBrk="1" hangingPunct="1">
              <a:lnSpc>
                <a:spcPct val="120000"/>
              </a:lnSpc>
            </a:pPr>
            <a:r>
              <a:rPr lang="en-US" altLang="ja-JP" smtClean="0">
                <a:ea typeface="ＭＳ Ｐゴシック" pitchFamily="50" charset="-128"/>
              </a:rPr>
              <a:t>Test planning</a:t>
            </a:r>
          </a:p>
          <a:p>
            <a:pPr lvl="1" eaLnBrk="1" hangingPunct="1">
              <a:lnSpc>
                <a:spcPct val="120000"/>
              </a:lnSpc>
            </a:pPr>
            <a:r>
              <a:rPr lang="en-US" altLang="ja-JP" smtClean="0">
                <a:ea typeface="ＭＳ Ｐゴシック" pitchFamily="50" charset="-128"/>
              </a:rPr>
              <a:t>Test design</a:t>
            </a:r>
          </a:p>
          <a:p>
            <a:pPr lvl="1" eaLnBrk="1" hangingPunct="1">
              <a:lnSpc>
                <a:spcPct val="120000"/>
              </a:lnSpc>
            </a:pPr>
            <a:r>
              <a:rPr lang="en-US" altLang="ja-JP" smtClean="0">
                <a:ea typeface="ＭＳ Ｐゴシック" pitchFamily="50" charset="-128"/>
              </a:rPr>
              <a:t>Test execution</a:t>
            </a:r>
          </a:p>
          <a:p>
            <a:pPr lvl="1" eaLnBrk="1" hangingPunct="1">
              <a:lnSpc>
                <a:spcPct val="120000"/>
              </a:lnSpc>
            </a:pPr>
            <a:r>
              <a:rPr lang="en-US" altLang="ja-JP" smtClean="0">
                <a:ea typeface="ＭＳ Ｐゴシック" pitchFamily="50" charset="-128"/>
              </a:rPr>
              <a:t>Test evaluation</a:t>
            </a:r>
          </a:p>
          <a:p>
            <a:pPr eaLnBrk="1" hangingPunct="1">
              <a:lnSpc>
                <a:spcPct val="120000"/>
              </a:lnSpc>
            </a:pPr>
            <a:r>
              <a:rPr lang="en-US" altLang="ja-JP" sz="2400" smtClean="0">
                <a:ea typeface="ＭＳ Ｐゴシック" pitchFamily="50" charset="-128"/>
              </a:rPr>
              <a:t>Effort: in person-day (pd)</a:t>
            </a:r>
          </a:p>
          <a:p>
            <a:pPr eaLnBrk="1" hangingPunct="1">
              <a:lnSpc>
                <a:spcPct val="120000"/>
              </a:lnSpc>
            </a:pPr>
            <a:r>
              <a:rPr lang="en-US" altLang="ja-JP" sz="2400" smtClean="0">
                <a:ea typeface="ＭＳ Ｐゴシック" pitchFamily="50" charset="-128"/>
              </a:rPr>
              <a:t>Start date</a:t>
            </a:r>
          </a:p>
          <a:p>
            <a:pPr eaLnBrk="1" hangingPunct="1">
              <a:lnSpc>
                <a:spcPct val="120000"/>
              </a:lnSpc>
            </a:pPr>
            <a:r>
              <a:rPr lang="en-US" altLang="ja-JP" sz="2400" smtClean="0">
                <a:ea typeface="ＭＳ Ｐゴシック" pitchFamily="50" charset="-128"/>
              </a:rPr>
              <a:t>End date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62400" y="228600"/>
            <a:ext cx="4800600" cy="685800"/>
          </a:xfrm>
        </p:spPr>
        <p:txBody>
          <a:bodyPr/>
          <a:lstStyle/>
          <a:p>
            <a:pPr eaLnBrk="1" hangingPunct="1"/>
            <a:r>
              <a:rPr lang="en-US" altLang="ja-JP" smtClean="0"/>
              <a:t>Test Plan - Deliverables</a:t>
            </a:r>
          </a:p>
        </p:txBody>
      </p:sp>
      <p:sp>
        <p:nvSpPr>
          <p:cNvPr id="59395" name="Rectangle 3"/>
          <p:cNvSpPr>
            <a:spLocks noGrp="1" noChangeArrowheads="1"/>
          </p:cNvSpPr>
          <p:nvPr>
            <p:ph idx="1"/>
          </p:nvPr>
        </p:nvSpPr>
        <p:spPr>
          <a:xfrm>
            <a:off x="685800" y="1447800"/>
            <a:ext cx="8077200" cy="3810000"/>
          </a:xfrm>
        </p:spPr>
        <p:txBody>
          <a:bodyPr/>
          <a:lstStyle/>
          <a:p>
            <a:pPr eaLnBrk="1" hangingPunct="1">
              <a:lnSpc>
                <a:spcPct val="120000"/>
              </a:lnSpc>
            </a:pPr>
            <a:r>
              <a:rPr lang="en-US" altLang="ja-JP" sz="2400" smtClean="0">
                <a:ea typeface="ＭＳ Ｐゴシック" pitchFamily="50" charset="-128"/>
              </a:rPr>
              <a:t>Product deliverable name</a:t>
            </a:r>
          </a:p>
          <a:p>
            <a:pPr lvl="1" eaLnBrk="1" hangingPunct="1">
              <a:lnSpc>
                <a:spcPct val="120000"/>
              </a:lnSpc>
            </a:pPr>
            <a:r>
              <a:rPr lang="en-US" altLang="ja-JP" smtClean="0">
                <a:ea typeface="ＭＳ Ｐゴシック" pitchFamily="50" charset="-128"/>
              </a:rPr>
              <a:t>Test Plan</a:t>
            </a:r>
          </a:p>
          <a:p>
            <a:pPr lvl="1" eaLnBrk="1" hangingPunct="1">
              <a:lnSpc>
                <a:spcPct val="120000"/>
              </a:lnSpc>
            </a:pPr>
            <a:r>
              <a:rPr lang="en-US" altLang="ja-JP" smtClean="0">
                <a:ea typeface="ＭＳ Ｐゴシック" pitchFamily="50" charset="-128"/>
              </a:rPr>
              <a:t>Test Cases</a:t>
            </a:r>
          </a:p>
          <a:p>
            <a:pPr lvl="1" eaLnBrk="1" hangingPunct="1">
              <a:lnSpc>
                <a:spcPct val="120000"/>
              </a:lnSpc>
            </a:pPr>
            <a:r>
              <a:rPr lang="en-US" altLang="ja-JP" smtClean="0">
                <a:ea typeface="ＭＳ Ｐゴシック" pitchFamily="50" charset="-128"/>
              </a:rPr>
              <a:t>Test Report</a:t>
            </a:r>
          </a:p>
          <a:p>
            <a:pPr eaLnBrk="1" hangingPunct="1">
              <a:lnSpc>
                <a:spcPct val="120000"/>
              </a:lnSpc>
            </a:pPr>
            <a:r>
              <a:rPr lang="en-US" altLang="ja-JP" sz="2400" smtClean="0">
                <a:ea typeface="ＭＳ Ｐゴシック" pitchFamily="50" charset="-128"/>
              </a:rPr>
              <a:t>Deliverable date</a:t>
            </a:r>
          </a:p>
          <a:p>
            <a:pPr eaLnBrk="1" hangingPunct="1">
              <a:lnSpc>
                <a:spcPct val="120000"/>
              </a:lnSpc>
            </a:pPr>
            <a:r>
              <a:rPr lang="en-US" altLang="ja-JP" sz="2400" smtClean="0">
                <a:ea typeface="ＭＳ Ｐゴシック" pitchFamily="50" charset="-128"/>
              </a:rPr>
              <a:t>Delivered by: Tester/ Test Leader</a:t>
            </a:r>
          </a:p>
          <a:p>
            <a:pPr eaLnBrk="1" hangingPunct="1">
              <a:lnSpc>
                <a:spcPct val="120000"/>
              </a:lnSpc>
            </a:pPr>
            <a:r>
              <a:rPr lang="en-US" altLang="ja-JP" sz="2400" smtClean="0">
                <a:ea typeface="ＭＳ Ｐゴシック" pitchFamily="50" charset="-128"/>
              </a:rPr>
              <a:t>Delivered to: Test Leader/ PTL/QA</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581400" y="228600"/>
            <a:ext cx="5105400" cy="685800"/>
          </a:xfrm>
        </p:spPr>
        <p:txBody>
          <a:bodyPr/>
          <a:lstStyle/>
          <a:p>
            <a:pPr eaLnBrk="1" hangingPunct="1"/>
            <a:r>
              <a:rPr lang="en-US" altLang="ja-JP" smtClean="0"/>
              <a:t>TP Review Checklist</a:t>
            </a:r>
          </a:p>
        </p:txBody>
      </p:sp>
      <p:sp>
        <p:nvSpPr>
          <p:cNvPr id="162819" name="Rectangle 3"/>
          <p:cNvSpPr>
            <a:spLocks noGrp="1" noChangeArrowheads="1"/>
          </p:cNvSpPr>
          <p:nvPr>
            <p:ph idx="1"/>
          </p:nvPr>
        </p:nvSpPr>
        <p:spPr>
          <a:xfrm>
            <a:off x="685800" y="1447800"/>
            <a:ext cx="8077200" cy="4114800"/>
          </a:xfrm>
        </p:spPr>
        <p:txBody>
          <a:bodyPr/>
          <a:lstStyle/>
          <a:p>
            <a:pPr eaLnBrk="1" hangingPunct="1">
              <a:lnSpc>
                <a:spcPct val="120000"/>
              </a:lnSpc>
            </a:pPr>
            <a:r>
              <a:rPr lang="en-US" altLang="ja-JP" sz="2400" smtClean="0">
                <a:ea typeface="ＭＳ Ｐゴシック" pitchFamily="50" charset="-128"/>
              </a:rPr>
              <a:t>Who will use TP checklist?</a:t>
            </a:r>
          </a:p>
          <a:p>
            <a:pPr eaLnBrk="1" hangingPunct="1">
              <a:lnSpc>
                <a:spcPct val="120000"/>
              </a:lnSpc>
            </a:pPr>
            <a:r>
              <a:rPr lang="en-US" altLang="ja-JP" sz="2400" smtClean="0">
                <a:ea typeface="ＭＳ Ｐゴシック" pitchFamily="50" charset="-128"/>
              </a:rPr>
              <a:t>Why do have to use TP Review checklist?</a:t>
            </a:r>
          </a:p>
          <a:p>
            <a:pPr lvl="1" eaLnBrk="1" hangingPunct="1">
              <a:lnSpc>
                <a:spcPct val="120000"/>
              </a:lnSpc>
            </a:pPr>
            <a:r>
              <a:rPr lang="en-US" altLang="ja-JP" smtClean="0">
                <a:ea typeface="ＭＳ Ｐゴシック" pitchFamily="50" charset="-128"/>
              </a:rPr>
              <a:t>Check template of TP</a:t>
            </a:r>
          </a:p>
          <a:p>
            <a:pPr lvl="1" eaLnBrk="1" hangingPunct="1">
              <a:lnSpc>
                <a:spcPct val="120000"/>
              </a:lnSpc>
            </a:pPr>
            <a:r>
              <a:rPr lang="en-US" altLang="ja-JP" smtClean="0">
                <a:ea typeface="ＭＳ Ｐゴシック" pitchFamily="50" charset="-128"/>
              </a:rPr>
              <a:t>Check required information in TP</a:t>
            </a:r>
          </a:p>
          <a:p>
            <a:pPr eaLnBrk="1" hangingPunct="1">
              <a:lnSpc>
                <a:spcPct val="120000"/>
              </a:lnSpc>
            </a:pPr>
            <a:r>
              <a:rPr lang="en-US" altLang="ja-JP" sz="2400" smtClean="0">
                <a:ea typeface="ＭＳ Ｐゴシック" pitchFamily="50" charset="-128"/>
              </a:rPr>
              <a:t>Template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fade">
                                      <p:cBhvr>
                                        <p:cTn id="7" dur="2000"/>
                                        <p:tgtEl>
                                          <p:spTgt spid="16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2819">
                                            <p:txEl>
                                              <p:pRg st="0" end="0"/>
                                            </p:txEl>
                                          </p:spTgt>
                                        </p:tgtEl>
                                        <p:attrNameLst>
                                          <p:attrName>style.visibility</p:attrName>
                                        </p:attrNameLst>
                                      </p:cBhvr>
                                      <p:to>
                                        <p:strVal val="visible"/>
                                      </p:to>
                                    </p:set>
                                    <p:animEffect transition="in" filter="fade">
                                      <p:cBhvr>
                                        <p:cTn id="12" dur="2000"/>
                                        <p:tgtEl>
                                          <p:spTgt spid="1628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2819">
                                            <p:txEl>
                                              <p:pRg st="1" end="1"/>
                                            </p:txEl>
                                          </p:spTgt>
                                        </p:tgtEl>
                                        <p:attrNameLst>
                                          <p:attrName>style.visibility</p:attrName>
                                        </p:attrNameLst>
                                      </p:cBhvr>
                                      <p:to>
                                        <p:strVal val="visible"/>
                                      </p:to>
                                    </p:set>
                                    <p:animEffect transition="in" filter="fade">
                                      <p:cBhvr>
                                        <p:cTn id="17" dur="2000"/>
                                        <p:tgtEl>
                                          <p:spTgt spid="16281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2819">
                                            <p:txEl>
                                              <p:pRg st="2" end="2"/>
                                            </p:txEl>
                                          </p:spTgt>
                                        </p:tgtEl>
                                        <p:attrNameLst>
                                          <p:attrName>style.visibility</p:attrName>
                                        </p:attrNameLst>
                                      </p:cBhvr>
                                      <p:to>
                                        <p:strVal val="visible"/>
                                      </p:to>
                                    </p:set>
                                    <p:animEffect transition="in" filter="fade">
                                      <p:cBhvr>
                                        <p:cTn id="20" dur="2000"/>
                                        <p:tgtEl>
                                          <p:spTgt spid="16281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2819">
                                            <p:txEl>
                                              <p:pRg st="3" end="3"/>
                                            </p:txEl>
                                          </p:spTgt>
                                        </p:tgtEl>
                                        <p:attrNameLst>
                                          <p:attrName>style.visibility</p:attrName>
                                        </p:attrNameLst>
                                      </p:cBhvr>
                                      <p:to>
                                        <p:strVal val="visible"/>
                                      </p:to>
                                    </p:set>
                                    <p:animEffect transition="in" filter="fade">
                                      <p:cBhvr>
                                        <p:cTn id="23" dur="2000"/>
                                        <p:tgtEl>
                                          <p:spTgt spid="16281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2819">
                                            <p:txEl>
                                              <p:pRg st="4" end="4"/>
                                            </p:txEl>
                                          </p:spTgt>
                                        </p:tgtEl>
                                        <p:attrNameLst>
                                          <p:attrName>style.visibility</p:attrName>
                                        </p:attrNameLst>
                                      </p:cBhvr>
                                      <p:to>
                                        <p:strVal val="visible"/>
                                      </p:to>
                                    </p:set>
                                    <p:animEffect transition="in" filter="fade">
                                      <p:cBhvr>
                                        <p:cTn id="28" dur="2000"/>
                                        <p:tgtEl>
                                          <p:spTgt spid="162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p:bldP spid="16281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657600" y="228600"/>
            <a:ext cx="5029200" cy="685800"/>
          </a:xfrm>
        </p:spPr>
        <p:txBody>
          <a:bodyPr/>
          <a:lstStyle/>
          <a:p>
            <a:pPr eaLnBrk="1" hangingPunct="1"/>
            <a:r>
              <a:rPr lang="en-US" altLang="ja-JP" smtClean="0"/>
              <a:t>Resources &amp; references</a:t>
            </a:r>
          </a:p>
        </p:txBody>
      </p:sp>
      <p:sp>
        <p:nvSpPr>
          <p:cNvPr id="61443" name="Rectangle 3"/>
          <p:cNvSpPr>
            <a:spLocks noGrp="1" noChangeArrowheads="1"/>
          </p:cNvSpPr>
          <p:nvPr>
            <p:ph idx="1"/>
          </p:nvPr>
        </p:nvSpPr>
        <p:spPr>
          <a:xfrm>
            <a:off x="914400" y="1371600"/>
            <a:ext cx="7848600" cy="4114800"/>
          </a:xfrm>
        </p:spPr>
        <p:txBody>
          <a:bodyPr/>
          <a:lstStyle/>
          <a:p>
            <a:pPr eaLnBrk="1" hangingPunct="1">
              <a:lnSpc>
                <a:spcPct val="120000"/>
              </a:lnSpc>
            </a:pPr>
            <a:r>
              <a:rPr lang="en-US" altLang="ja-JP" sz="2400" b="1" dirty="0" smtClean="0">
                <a:ea typeface="ＭＳ Ｐゴシック" pitchFamily="50" charset="-128"/>
              </a:rPr>
              <a:t>Resources</a:t>
            </a:r>
          </a:p>
          <a:p>
            <a:pPr lvl="1" eaLnBrk="1" hangingPunct="1">
              <a:lnSpc>
                <a:spcPct val="120000"/>
              </a:lnSpc>
            </a:pPr>
            <a:r>
              <a:rPr lang="en-US" altLang="ja-JP" dirty="0" err="1" smtClean="0">
                <a:ea typeface="ＭＳ Ｐゴシック" pitchFamily="50" charset="-128"/>
              </a:rPr>
              <a:t>Template_Test</a:t>
            </a:r>
            <a:r>
              <a:rPr lang="en-US" altLang="ja-JP" dirty="0" smtClean="0">
                <a:ea typeface="ＭＳ Ｐゴシック" pitchFamily="50" charset="-128"/>
              </a:rPr>
              <a:t> Plan.doc</a:t>
            </a:r>
          </a:p>
          <a:p>
            <a:pPr lvl="1" eaLnBrk="1" hangingPunct="1">
              <a:lnSpc>
                <a:spcPct val="120000"/>
              </a:lnSpc>
            </a:pPr>
            <a:r>
              <a:rPr lang="en-US" altLang="ja-JP" dirty="0" err="1" smtClean="0">
                <a:ea typeface="ＭＳ Ｐゴシック" pitchFamily="50" charset="-128"/>
              </a:rPr>
              <a:t>Checklist_Test</a:t>
            </a:r>
            <a:r>
              <a:rPr lang="en-US" altLang="ja-JP" dirty="0" smtClean="0">
                <a:ea typeface="ＭＳ Ｐゴシック" pitchFamily="50" charset="-128"/>
              </a:rPr>
              <a:t> plan review.xls</a:t>
            </a:r>
          </a:p>
          <a:p>
            <a:pPr eaLnBrk="1" hangingPunct="1">
              <a:lnSpc>
                <a:spcPct val="120000"/>
              </a:lnSpc>
            </a:pPr>
            <a:r>
              <a:rPr lang="en-US" altLang="ja-JP" sz="2400" b="1" dirty="0" smtClean="0">
                <a:ea typeface="ＭＳ Ｐゴシック" pitchFamily="50" charset="-128"/>
              </a:rPr>
              <a:t>References:</a:t>
            </a:r>
          </a:p>
          <a:p>
            <a:pPr lvl="1" eaLnBrk="1" hangingPunct="1">
              <a:lnSpc>
                <a:spcPct val="120000"/>
              </a:lnSpc>
            </a:pPr>
            <a:r>
              <a:rPr lang="en-US" altLang="ja-JP" dirty="0" smtClean="0">
                <a:ea typeface="ＭＳ Ｐゴシック" pitchFamily="50" charset="-128"/>
              </a:rPr>
              <a:t>Foundations of Software Testing.pdf</a:t>
            </a:r>
          </a:p>
          <a:p>
            <a:pPr lvl="1" eaLnBrk="1" hangingPunct="1">
              <a:lnSpc>
                <a:spcPct val="120000"/>
              </a:lnSpc>
            </a:pPr>
            <a:r>
              <a:rPr lang="en-US" altLang="ja-JP" dirty="0" err="1" smtClean="0">
                <a:ea typeface="ＭＳ Ｐゴシック" pitchFamily="50" charset="-128"/>
              </a:rPr>
              <a:t>Guideline_Software</a:t>
            </a:r>
            <a:r>
              <a:rPr lang="en-US" altLang="ja-JP" dirty="0" smtClean="0">
                <a:ea typeface="ＭＳ Ｐゴシック" pitchFamily="50" charset="-128"/>
              </a:rPr>
              <a:t> Testing.pdf</a:t>
            </a:r>
          </a:p>
          <a:p>
            <a:pPr lvl="1" eaLnBrk="1" hangingPunct="1">
              <a:lnSpc>
                <a:spcPct val="120000"/>
              </a:lnSpc>
            </a:pPr>
            <a:r>
              <a:rPr lang="en-US" altLang="ja-JP" dirty="0" smtClean="0">
                <a:ea typeface="ＭＳ Ｐゴシック" pitchFamily="50" charset="-128"/>
              </a:rPr>
              <a:t>Process_Test.pdf</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457200" y="1371600"/>
            <a:ext cx="8229600" cy="4525963"/>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buClr>
                <a:schemeClr val="tx1"/>
              </a:buClr>
              <a:buSzPct val="62000"/>
              <a:buFont typeface="Monotype Sorts" pitchFamily="2" charset="2"/>
              <a:buNone/>
              <a:defRPr/>
            </a:pPr>
            <a:endParaRPr kumimoji="0" lang="en-US" altLang="en-US" sz="4400" b="1" i="1" dirty="0" smtClean="0">
              <a:solidFill>
                <a:srgbClr val="000080"/>
              </a:solidFill>
              <a:effectLst>
                <a:outerShdw blurRad="38100" dist="38100" dir="2700000" algn="tl">
                  <a:srgbClr val="C0C0C0"/>
                </a:outerShdw>
              </a:effectLst>
              <a:latin typeface="+mj-lt"/>
            </a:endParaRPr>
          </a:p>
          <a:p>
            <a:pPr algn="ctr">
              <a:buClr>
                <a:schemeClr val="tx1"/>
              </a:buClr>
              <a:buSzPct val="62000"/>
              <a:buFont typeface="Monotype Sorts" pitchFamily="2" charset="2"/>
              <a:buNone/>
              <a:defRPr/>
            </a:pPr>
            <a:endParaRPr kumimoji="0" lang="en-US" altLang="en-US" sz="4400" b="1" i="1" dirty="0" smtClean="0">
              <a:solidFill>
                <a:srgbClr val="000080"/>
              </a:solidFill>
              <a:effectLst>
                <a:outerShdw blurRad="38100" dist="38100" dir="2700000" algn="tl">
                  <a:srgbClr val="C0C0C0"/>
                </a:outerShdw>
              </a:effectLst>
              <a:latin typeface="+mj-lt"/>
            </a:endParaRPr>
          </a:p>
          <a:p>
            <a:pPr algn="ctr">
              <a:buClr>
                <a:schemeClr val="tx1"/>
              </a:buClr>
              <a:buSzPct val="62000"/>
              <a:buFont typeface="Monotype Sorts" pitchFamily="2" charset="2"/>
              <a:buNone/>
              <a:defRPr/>
            </a:pPr>
            <a:r>
              <a:rPr kumimoji="0" lang="en-US" altLang="en-US" sz="4400" b="1" i="1" dirty="0" smtClean="0">
                <a:solidFill>
                  <a:srgbClr val="000080"/>
                </a:solidFill>
                <a:effectLst>
                  <a:outerShdw blurRad="38100" dist="38100" dir="2700000" algn="tl">
                    <a:srgbClr val="C0C0C0"/>
                  </a:outerShdw>
                </a:effectLst>
                <a:latin typeface="+mj-lt"/>
              </a:rPr>
              <a:t>QUESTIONS AND ANSWERS</a:t>
            </a:r>
          </a:p>
          <a:p>
            <a:pPr algn="ctr">
              <a:spcBef>
                <a:spcPct val="20000"/>
              </a:spcBef>
              <a:buClr>
                <a:schemeClr val="tx1"/>
              </a:buClr>
              <a:buSzPct val="62000"/>
              <a:buFont typeface="Monotype Sorts" pitchFamily="2" charset="2"/>
              <a:buNone/>
              <a:defRPr/>
            </a:pPr>
            <a:endParaRPr kumimoji="0" lang="en-US" altLang="en-US" sz="4400" dirty="0" smtClean="0">
              <a:solidFill>
                <a:srgbClr val="000080"/>
              </a:solidFill>
              <a:latin typeface="+mj-lt"/>
            </a:endParaRP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a:xfrm>
            <a:off x="1143000" y="152400"/>
            <a:ext cx="7772400" cy="762000"/>
          </a:xfrm>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ja-JP" dirty="0" smtClean="0"/>
              <a:t>Objectives</a:t>
            </a:r>
          </a:p>
        </p:txBody>
      </p:sp>
      <p:sp>
        <p:nvSpPr>
          <p:cNvPr id="28675" name="Rectangle 7"/>
          <p:cNvSpPr>
            <a:spLocks noGrp="1" noChangeArrowheads="1"/>
          </p:cNvSpPr>
          <p:nvPr>
            <p:ph idx="1"/>
          </p:nvPr>
        </p:nvSpPr>
        <p:spPr>
          <a:xfrm>
            <a:off x="609600" y="1371600"/>
            <a:ext cx="6008688" cy="4800600"/>
          </a:xfrm>
        </p:spPr>
        <p:txBody>
          <a:bodyPr lIns="92075" tIns="46038" rIns="92075" bIns="46038"/>
          <a:lstStyle/>
          <a:p>
            <a:pPr eaLnBrk="1" hangingPunct="1">
              <a:buFont typeface="Monotype Sorts" pitchFamily="2" charset="2"/>
              <a:buNone/>
            </a:pPr>
            <a:r>
              <a:rPr lang="en-US" altLang="en-US" sz="2400" b="1" dirty="0" smtClean="0"/>
              <a:t>After the course, student will:</a:t>
            </a:r>
          </a:p>
          <a:p>
            <a:pPr eaLnBrk="1" hangingPunct="1">
              <a:lnSpc>
                <a:spcPct val="120000"/>
              </a:lnSpc>
            </a:pPr>
            <a:r>
              <a:rPr lang="en-US" altLang="ja-JP" dirty="0" smtClean="0">
                <a:ea typeface="ＭＳ Ｐゴシック" pitchFamily="50" charset="-128"/>
              </a:rPr>
              <a:t>Understand the way to create a Test Plan:</a:t>
            </a:r>
          </a:p>
          <a:p>
            <a:pPr lvl="1" eaLnBrk="1" hangingPunct="1">
              <a:lnSpc>
                <a:spcPct val="120000"/>
              </a:lnSpc>
            </a:pPr>
            <a:r>
              <a:rPr lang="en-US" altLang="ja-JP" sz="1800" dirty="0" smtClean="0">
                <a:ea typeface="ＭＳ Ｐゴシック" pitchFamily="50" charset="-128"/>
              </a:rPr>
              <a:t>Input</a:t>
            </a:r>
          </a:p>
          <a:p>
            <a:pPr lvl="1" eaLnBrk="1" hangingPunct="1">
              <a:lnSpc>
                <a:spcPct val="120000"/>
              </a:lnSpc>
            </a:pPr>
            <a:r>
              <a:rPr lang="en-US" altLang="ja-JP" sz="1800" dirty="0" smtClean="0">
                <a:ea typeface="ＭＳ Ｐゴシック" pitchFamily="50" charset="-128"/>
              </a:rPr>
              <a:t>Output</a:t>
            </a:r>
          </a:p>
          <a:p>
            <a:pPr eaLnBrk="1" hangingPunct="1">
              <a:lnSpc>
                <a:spcPct val="120000"/>
              </a:lnSpc>
            </a:pPr>
            <a:r>
              <a:rPr lang="en-US" altLang="ja-JP" dirty="0" smtClean="0">
                <a:ea typeface="ＭＳ Ｐゴシック" pitchFamily="50" charset="-128"/>
              </a:rPr>
              <a:t>Using Test Plan checklist to review a Test Plan</a:t>
            </a:r>
          </a:p>
          <a:p>
            <a:pPr eaLnBrk="1" hangingPunct="1">
              <a:lnSpc>
                <a:spcPct val="120000"/>
              </a:lnSpc>
            </a:pPr>
            <a:r>
              <a:rPr lang="en-US" altLang="ja-JP" dirty="0" smtClean="0">
                <a:ea typeface="ＭＳ Ｐゴシック" pitchFamily="50" charset="-128"/>
              </a:rPr>
              <a:t>Know Test tools available to use</a:t>
            </a:r>
            <a:endParaRPr lang="en-US" altLang="en-US" sz="2400" b="1" dirty="0" smtClean="0"/>
          </a:p>
          <a:p>
            <a:pPr eaLnBrk="1" hangingPunct="1">
              <a:buClr>
                <a:schemeClr val="accent2"/>
              </a:buClr>
              <a:buFont typeface="Monotype Sorts" pitchFamily="2" charset="2"/>
              <a:buChar char="Ä"/>
            </a:pPr>
            <a:r>
              <a:rPr lang="en-US" altLang="en-US" sz="2400" b="1" dirty="0" smtClean="0"/>
              <a:t>…</a:t>
            </a:r>
          </a:p>
          <a:p>
            <a:pPr eaLnBrk="1" hangingPunct="1">
              <a:buClr>
                <a:schemeClr val="accent2"/>
              </a:buClr>
              <a:buFont typeface="Monotype Sorts" pitchFamily="2" charset="2"/>
              <a:buChar char="Ä"/>
            </a:pPr>
            <a:endParaRPr lang="en-US" altLang="en-US" sz="2400" b="1" dirty="0" smtClean="0"/>
          </a:p>
        </p:txBody>
      </p:sp>
      <p:pic>
        <p:nvPicPr>
          <p:cNvPr id="28676" name="Picture 8"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981200"/>
            <a:ext cx="2525713"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79388"/>
            <a:ext cx="8229600" cy="762000"/>
          </a:xfrm>
        </p:spPr>
        <p:txBody>
          <a:bodyPr/>
          <a:lstStyle/>
          <a:p>
            <a:pPr eaLnBrk="1" hangingPunct="1"/>
            <a:r>
              <a:rPr lang="en-US" altLang="ja-JP" dirty="0" smtClean="0">
                <a:solidFill>
                  <a:schemeClr val="tx1"/>
                </a:solidFill>
              </a:rPr>
              <a:t>Test Plan Objective</a:t>
            </a:r>
          </a:p>
        </p:txBody>
      </p:sp>
      <p:sp>
        <p:nvSpPr>
          <p:cNvPr id="29699" name="Rectangle 3"/>
          <p:cNvSpPr>
            <a:spLocks noGrp="1" noChangeArrowheads="1"/>
          </p:cNvSpPr>
          <p:nvPr>
            <p:ph idx="1"/>
          </p:nvPr>
        </p:nvSpPr>
        <p:spPr>
          <a:xfrm>
            <a:off x="457200" y="1447800"/>
            <a:ext cx="8229600" cy="4876800"/>
          </a:xfrm>
        </p:spPr>
        <p:txBody>
          <a:bodyPr/>
          <a:lstStyle/>
          <a:p>
            <a:pPr eaLnBrk="1" hangingPunct="1">
              <a:lnSpc>
                <a:spcPct val="90000"/>
              </a:lnSpc>
            </a:pPr>
            <a:r>
              <a:rPr lang="en-US" altLang="en-US" sz="2400" dirty="0" smtClean="0"/>
              <a:t>Identify testing scope</a:t>
            </a:r>
          </a:p>
          <a:p>
            <a:pPr eaLnBrk="1" hangingPunct="1">
              <a:lnSpc>
                <a:spcPct val="90000"/>
              </a:lnSpc>
            </a:pPr>
            <a:r>
              <a:rPr lang="en-US" altLang="en-US" sz="2400" dirty="0" smtClean="0"/>
              <a:t>Identify testing risks</a:t>
            </a:r>
          </a:p>
          <a:p>
            <a:pPr eaLnBrk="1" hangingPunct="1">
              <a:lnSpc>
                <a:spcPct val="90000"/>
              </a:lnSpc>
            </a:pPr>
            <a:r>
              <a:rPr lang="en-US" altLang="en-US" sz="2400" dirty="0" smtClean="0"/>
              <a:t>Identify acceptance criteria </a:t>
            </a:r>
          </a:p>
          <a:p>
            <a:pPr eaLnBrk="1" hangingPunct="1">
              <a:lnSpc>
                <a:spcPct val="90000"/>
              </a:lnSpc>
            </a:pPr>
            <a:r>
              <a:rPr lang="en-US" altLang="en-US" sz="2400" dirty="0" smtClean="0"/>
              <a:t>Obtain commitment from affected groups</a:t>
            </a:r>
            <a:endParaRPr lang="en-US" altLang="ja-JP" sz="2400" dirty="0" smtClean="0">
              <a:ea typeface="ＭＳ Ｐゴシック" pitchFamily="50" charset="-128"/>
            </a:endParaRPr>
          </a:p>
          <a:p>
            <a:pPr eaLnBrk="1" hangingPunct="1">
              <a:lnSpc>
                <a:spcPct val="90000"/>
              </a:lnSpc>
            </a:pPr>
            <a:r>
              <a:rPr lang="en-US" altLang="en-US" sz="2400" dirty="0" smtClean="0"/>
              <a:t>Brings in Effective collaboration among the teams</a:t>
            </a:r>
            <a:endParaRPr lang="en-US" altLang="ja-JP" sz="2400" dirty="0" smtClean="0">
              <a:ea typeface="ＭＳ Ｐゴシック" pitchFamily="50" charset="-128"/>
            </a:endParaRPr>
          </a:p>
          <a:p>
            <a:pPr eaLnBrk="1" hangingPunct="1">
              <a:lnSpc>
                <a:spcPct val="90000"/>
              </a:lnSpc>
            </a:pPr>
            <a:r>
              <a:rPr lang="en-US" altLang="en-US" sz="2400" dirty="0" smtClean="0"/>
              <a:t>Specify deliverables</a:t>
            </a:r>
          </a:p>
          <a:p>
            <a:pPr eaLnBrk="1" hangingPunct="1">
              <a:lnSpc>
                <a:spcPct val="90000"/>
              </a:lnSpc>
            </a:pPr>
            <a:r>
              <a:rPr lang="en-US" altLang="ja-JP" sz="2400" dirty="0" smtClean="0">
                <a:ea typeface="ＭＳ Ｐゴシック" pitchFamily="50" charset="-128"/>
              </a:rPr>
              <a:t>Define test strategy</a:t>
            </a:r>
          </a:p>
          <a:p>
            <a:pPr eaLnBrk="1" hangingPunct="1">
              <a:lnSpc>
                <a:spcPct val="90000"/>
              </a:lnSpc>
            </a:pPr>
            <a:r>
              <a:rPr lang="en-US" altLang="en-US" sz="2400" dirty="0" smtClean="0"/>
              <a:t>Define the Responsibilities</a:t>
            </a:r>
          </a:p>
          <a:p>
            <a:pPr eaLnBrk="1" hangingPunct="1">
              <a:lnSpc>
                <a:spcPct val="90000"/>
              </a:lnSpc>
            </a:pPr>
            <a:r>
              <a:rPr lang="en-US" altLang="en-US" sz="2400" dirty="0" smtClean="0"/>
              <a:t>Decide on Automation Early</a:t>
            </a:r>
          </a:p>
          <a:p>
            <a:pPr eaLnBrk="1" hangingPunct="1">
              <a:lnSpc>
                <a:spcPct val="90000"/>
              </a:lnSpc>
            </a:pPr>
            <a:r>
              <a:rPr lang="en-US" altLang="en-US" sz="2400" dirty="0" smtClean="0"/>
              <a:t>Decide on Test Metrics &amp; Manage through Metrics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962400" y="198438"/>
            <a:ext cx="4953000" cy="715962"/>
          </a:xfrm>
        </p:spPr>
        <p:txBody>
          <a:bodyPr/>
          <a:lstStyle/>
          <a:p>
            <a:pPr eaLnBrk="1" hangingPunct="1"/>
            <a:r>
              <a:rPr lang="en-US" altLang="ja-JP" dirty="0" smtClean="0"/>
              <a:t>Test Plan Process</a:t>
            </a:r>
          </a:p>
        </p:txBody>
      </p:sp>
      <p:grpSp>
        <p:nvGrpSpPr>
          <p:cNvPr id="30723" name="Group 3"/>
          <p:cNvGrpSpPr>
            <a:grpSpLocks/>
          </p:cNvGrpSpPr>
          <p:nvPr/>
        </p:nvGrpSpPr>
        <p:grpSpPr bwMode="auto">
          <a:xfrm>
            <a:off x="1225550" y="2457450"/>
            <a:ext cx="6913563" cy="1768475"/>
            <a:chOff x="772" y="1548"/>
            <a:chExt cx="4355" cy="1114"/>
          </a:xfrm>
        </p:grpSpPr>
        <p:sp>
          <p:nvSpPr>
            <p:cNvPr id="30725" name="Text Box 4"/>
            <p:cNvSpPr txBox="1">
              <a:spLocks noChangeArrowheads="1"/>
            </p:cNvSpPr>
            <p:nvPr/>
          </p:nvSpPr>
          <p:spPr bwMode="auto">
            <a:xfrm>
              <a:off x="2586" y="1933"/>
              <a:ext cx="1289" cy="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r">
                <a:spcBef>
                  <a:spcPct val="50000"/>
                </a:spcBef>
                <a:buFontTx/>
                <a:buNone/>
                <a:defRPr/>
              </a:pPr>
              <a:r>
                <a:rPr lang="en-US" altLang="en-US" sz="2000" dirty="0" smtClean="0">
                  <a:latin typeface="+mj-lt"/>
                </a:rPr>
                <a:t>Test</a:t>
              </a:r>
              <a:r>
                <a:rPr lang="en-US" altLang="en-US" sz="2000" dirty="0" smtClean="0">
                  <a:latin typeface="Tahoma" pitchFamily="34" charset="0"/>
                </a:rPr>
                <a:t> planning</a:t>
              </a:r>
            </a:p>
          </p:txBody>
        </p:sp>
        <p:sp>
          <p:nvSpPr>
            <p:cNvPr id="30726" name="Text Box 5"/>
            <p:cNvSpPr txBox="1">
              <a:spLocks noChangeArrowheads="1"/>
            </p:cNvSpPr>
            <p:nvPr/>
          </p:nvSpPr>
          <p:spPr bwMode="auto">
            <a:xfrm>
              <a:off x="772" y="1548"/>
              <a:ext cx="1392" cy="111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defRPr/>
              </a:pPr>
              <a:r>
                <a:rPr lang="en-US" altLang="en-US" sz="2000" dirty="0" smtClean="0">
                  <a:latin typeface="Tahoma" pitchFamily="34" charset="0"/>
                </a:rPr>
                <a:t> Project plan</a:t>
              </a:r>
            </a:p>
            <a:p>
              <a:pPr>
                <a:spcBef>
                  <a:spcPct val="50000"/>
                </a:spcBef>
                <a:defRPr/>
              </a:pPr>
              <a:r>
                <a:rPr lang="en-US" altLang="en-US" sz="2000" dirty="0" smtClean="0">
                  <a:latin typeface="Tahoma" pitchFamily="34" charset="0"/>
                </a:rPr>
                <a:t> Customer requirements </a:t>
              </a:r>
              <a:r>
                <a:rPr lang="en-US" altLang="en-US" sz="2000" dirty="0" smtClean="0">
                  <a:latin typeface="+mj-lt"/>
                </a:rPr>
                <a:t>and</a:t>
              </a:r>
              <a:r>
                <a:rPr lang="en-US" altLang="en-US" sz="2000" dirty="0" smtClean="0">
                  <a:latin typeface="Tahoma" pitchFamily="34" charset="0"/>
                </a:rPr>
                <a:t> Acceptance criteria</a:t>
              </a:r>
            </a:p>
          </p:txBody>
        </p:sp>
        <p:sp>
          <p:nvSpPr>
            <p:cNvPr id="30727" name="Text Box 6"/>
            <p:cNvSpPr txBox="1">
              <a:spLocks noChangeArrowheads="1"/>
            </p:cNvSpPr>
            <p:nvPr/>
          </p:nvSpPr>
          <p:spPr bwMode="auto">
            <a:xfrm>
              <a:off x="4263" y="1797"/>
              <a:ext cx="864" cy="44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buFontTx/>
                <a:buNone/>
                <a:defRPr/>
              </a:pPr>
              <a:r>
                <a:rPr lang="en-US" altLang="en-US" sz="2000" dirty="0" smtClean="0">
                  <a:latin typeface="+mj-lt"/>
                </a:rPr>
                <a:t>Test plan document</a:t>
              </a:r>
            </a:p>
          </p:txBody>
        </p:sp>
        <p:sp>
          <p:nvSpPr>
            <p:cNvPr id="30728" name="Line 7"/>
            <p:cNvSpPr>
              <a:spLocks noChangeShapeType="1"/>
            </p:cNvSpPr>
            <p:nvPr/>
          </p:nvSpPr>
          <p:spPr bwMode="auto">
            <a:xfrm>
              <a:off x="2154" y="2047"/>
              <a:ext cx="4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30729" name="Line 8"/>
            <p:cNvSpPr>
              <a:spLocks noChangeShapeType="1"/>
            </p:cNvSpPr>
            <p:nvPr/>
          </p:nvSpPr>
          <p:spPr bwMode="auto">
            <a:xfrm>
              <a:off x="3855" y="204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fade">
                                      <p:cBhvr>
                                        <p:cTn id="7" dur="20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2400"/>
            <a:ext cx="8229600" cy="762000"/>
          </a:xfrm>
        </p:spPr>
        <p:txBody>
          <a:bodyPr/>
          <a:lstStyle/>
          <a:p>
            <a:pPr eaLnBrk="1" hangingPunct="1"/>
            <a:r>
              <a:rPr lang="en-US" altLang="ja-JP" dirty="0" smtClean="0"/>
              <a:t>Input of Test Plan</a:t>
            </a:r>
          </a:p>
        </p:txBody>
      </p:sp>
      <p:sp>
        <p:nvSpPr>
          <p:cNvPr id="31747" name="Rectangle 3"/>
          <p:cNvSpPr>
            <a:spLocks noGrp="1" noChangeArrowheads="1"/>
          </p:cNvSpPr>
          <p:nvPr>
            <p:ph idx="1"/>
          </p:nvPr>
        </p:nvSpPr>
        <p:spPr>
          <a:xfrm>
            <a:off x="457200" y="1752600"/>
            <a:ext cx="8229600" cy="4572000"/>
          </a:xfrm>
        </p:spPr>
        <p:txBody>
          <a:bodyPr/>
          <a:lstStyle/>
          <a:p>
            <a:pPr eaLnBrk="1" hangingPunct="1"/>
            <a:r>
              <a:rPr lang="en-US" altLang="en-US" sz="2400" dirty="0" smtClean="0"/>
              <a:t>Project Plan: what information should be get?</a:t>
            </a:r>
          </a:p>
          <a:p>
            <a:pPr lvl="1" eaLnBrk="1" hangingPunct="1"/>
            <a:r>
              <a:rPr lang="en-US" altLang="en-US" dirty="0" smtClean="0"/>
              <a:t>When requirement specification is available</a:t>
            </a:r>
          </a:p>
          <a:p>
            <a:pPr lvl="1" eaLnBrk="1" hangingPunct="1"/>
            <a:r>
              <a:rPr lang="en-US" altLang="en-US" dirty="0" smtClean="0"/>
              <a:t>When detail design is available</a:t>
            </a:r>
          </a:p>
          <a:p>
            <a:pPr lvl="1" eaLnBrk="1" hangingPunct="1"/>
            <a:r>
              <a:rPr lang="en-US" altLang="en-US" dirty="0" smtClean="0"/>
              <a:t>When the first testing task can start</a:t>
            </a:r>
          </a:p>
          <a:p>
            <a:pPr lvl="1" eaLnBrk="1" hangingPunct="1"/>
            <a:r>
              <a:rPr lang="en-US" altLang="en-US" dirty="0" smtClean="0"/>
              <a:t>Date of releases</a:t>
            </a:r>
          </a:p>
          <a:p>
            <a:pPr eaLnBrk="1" hangingPunct="1"/>
            <a:r>
              <a:rPr lang="en-US" altLang="en-US" sz="2400" dirty="0" smtClean="0"/>
              <a:t>Customer requirements and Acceptance criteria</a:t>
            </a:r>
          </a:p>
          <a:p>
            <a:pPr lvl="1" eaLnBrk="1" hangingPunct="1"/>
            <a:r>
              <a:rPr lang="en-US" altLang="en-US" dirty="0" smtClean="0"/>
              <a:t>SRS: Software Requirement Specification</a:t>
            </a:r>
          </a:p>
          <a:p>
            <a:pPr lvl="1" eaLnBrk="1" hangingPunct="1"/>
            <a:r>
              <a:rPr lang="en-US" altLang="en-US" dirty="0" smtClean="0"/>
              <a:t>Acceptance criteria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819400" y="228600"/>
            <a:ext cx="6019800" cy="685800"/>
          </a:xfrm>
        </p:spPr>
        <p:txBody>
          <a:bodyPr/>
          <a:lstStyle/>
          <a:p>
            <a:pPr eaLnBrk="1" hangingPunct="1"/>
            <a:r>
              <a:rPr lang="en-US" altLang="ja-JP" dirty="0" smtClean="0"/>
              <a:t>Test Plan Structure</a:t>
            </a:r>
          </a:p>
        </p:txBody>
      </p:sp>
      <p:sp>
        <p:nvSpPr>
          <p:cNvPr id="32771" name="Rectangle 3"/>
          <p:cNvSpPr>
            <a:spLocks noGrp="1" noChangeArrowheads="1"/>
          </p:cNvSpPr>
          <p:nvPr>
            <p:ph idx="1"/>
          </p:nvPr>
        </p:nvSpPr>
        <p:spPr>
          <a:xfrm>
            <a:off x="609600" y="1524000"/>
            <a:ext cx="8153400" cy="4114800"/>
          </a:xfrm>
        </p:spPr>
        <p:txBody>
          <a:bodyPr/>
          <a:lstStyle/>
          <a:p>
            <a:pPr eaLnBrk="1" hangingPunct="1">
              <a:lnSpc>
                <a:spcPct val="120000"/>
              </a:lnSpc>
              <a:buFont typeface="Monotype Sorts" pitchFamily="2" charset="2"/>
              <a:buNone/>
            </a:pPr>
            <a:r>
              <a:rPr lang="en-US" altLang="ja-JP" sz="2400" dirty="0" smtClean="0">
                <a:ea typeface="ＭＳ Ｐゴシック" pitchFamily="50" charset="-128"/>
              </a:rPr>
              <a:t>1. Introduction</a:t>
            </a:r>
          </a:p>
          <a:p>
            <a:pPr eaLnBrk="1" hangingPunct="1">
              <a:lnSpc>
                <a:spcPct val="120000"/>
              </a:lnSpc>
              <a:buFont typeface="Monotype Sorts" pitchFamily="2" charset="2"/>
              <a:buNone/>
            </a:pPr>
            <a:r>
              <a:rPr lang="en-US" altLang="ja-JP" sz="2400" dirty="0" smtClean="0">
                <a:ea typeface="ＭＳ Ｐゴシック" pitchFamily="50" charset="-128"/>
              </a:rPr>
              <a:t>2. Define requirements for test base on acceptance criteria</a:t>
            </a:r>
          </a:p>
          <a:p>
            <a:pPr eaLnBrk="1" hangingPunct="1">
              <a:lnSpc>
                <a:spcPct val="120000"/>
              </a:lnSpc>
              <a:buFont typeface="Monotype Sorts" pitchFamily="2" charset="2"/>
              <a:buNone/>
            </a:pPr>
            <a:r>
              <a:rPr lang="en-US" altLang="ja-JP" sz="2400" dirty="0" smtClean="0">
                <a:ea typeface="ＭＳ Ｐゴシック" pitchFamily="50" charset="-128"/>
              </a:rPr>
              <a:t>3. Define test strategy base on requirements for test: test types, stage, tools</a:t>
            </a:r>
          </a:p>
          <a:p>
            <a:pPr eaLnBrk="1" hangingPunct="1">
              <a:lnSpc>
                <a:spcPct val="120000"/>
              </a:lnSpc>
              <a:buFont typeface="Monotype Sorts" pitchFamily="2" charset="2"/>
              <a:buNone/>
            </a:pPr>
            <a:r>
              <a:rPr lang="en-US" altLang="ja-JP" sz="2400" dirty="0" smtClean="0">
                <a:ea typeface="ＭＳ Ｐゴシック" pitchFamily="50" charset="-128"/>
              </a:rPr>
              <a:t>4. Define resources and responsibilities</a:t>
            </a:r>
          </a:p>
          <a:p>
            <a:pPr eaLnBrk="1" hangingPunct="1">
              <a:lnSpc>
                <a:spcPct val="120000"/>
              </a:lnSpc>
              <a:buFont typeface="Monotype Sorts" pitchFamily="2" charset="2"/>
              <a:buNone/>
            </a:pPr>
            <a:r>
              <a:rPr lang="en-US" altLang="ja-JP" sz="2400" dirty="0" smtClean="0">
                <a:ea typeface="ＭＳ Ｐゴシック" pitchFamily="50" charset="-128"/>
              </a:rPr>
              <a:t>	- Define the system: hardware &amp; software for testing</a:t>
            </a:r>
          </a:p>
          <a:p>
            <a:pPr eaLnBrk="1" hangingPunct="1">
              <a:lnSpc>
                <a:spcPct val="120000"/>
              </a:lnSpc>
              <a:buFont typeface="Monotype Sorts" pitchFamily="2" charset="2"/>
              <a:buNone/>
            </a:pPr>
            <a:r>
              <a:rPr lang="en-US" altLang="ja-JP" sz="2400" dirty="0" smtClean="0">
                <a:ea typeface="ＭＳ Ｐゴシック" pitchFamily="50" charset="-128"/>
              </a:rPr>
              <a:t>5. Define Test milestones</a:t>
            </a:r>
          </a:p>
          <a:p>
            <a:pPr eaLnBrk="1" hangingPunct="1">
              <a:lnSpc>
                <a:spcPct val="120000"/>
              </a:lnSpc>
              <a:buFont typeface="Monotype Sorts" pitchFamily="2" charset="2"/>
              <a:buNone/>
            </a:pPr>
            <a:r>
              <a:rPr lang="en-US" altLang="ja-JP" sz="2400" dirty="0" smtClean="0">
                <a:ea typeface="ＭＳ Ｐゴシック" pitchFamily="50" charset="-128"/>
              </a:rPr>
              <a:t>6. Define deliverables of test: TP, TC, TR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657600" y="228600"/>
            <a:ext cx="5181600" cy="685800"/>
          </a:xfrm>
        </p:spPr>
        <p:txBody>
          <a:bodyPr/>
          <a:lstStyle/>
          <a:p>
            <a:pPr eaLnBrk="1" hangingPunct="1"/>
            <a:r>
              <a:rPr lang="en-GB" altLang="en-US" dirty="0" smtClean="0"/>
              <a:t>Test Plan - Introduction</a:t>
            </a:r>
            <a:endParaRPr lang="en-US" altLang="ja-JP" dirty="0" smtClean="0"/>
          </a:p>
        </p:txBody>
      </p:sp>
      <p:sp>
        <p:nvSpPr>
          <p:cNvPr id="117763" name="Rectangle 3"/>
          <p:cNvSpPr>
            <a:spLocks noGrp="1" noChangeArrowheads="1"/>
          </p:cNvSpPr>
          <p:nvPr>
            <p:ph idx="1"/>
          </p:nvPr>
        </p:nvSpPr>
        <p:spPr>
          <a:xfrm>
            <a:off x="457200" y="1143000"/>
            <a:ext cx="8458200" cy="5105400"/>
          </a:xfrm>
        </p:spPr>
        <p:txBody>
          <a:bodyPr/>
          <a:lstStyle/>
          <a:p>
            <a:pPr eaLnBrk="1" hangingPunct="1">
              <a:lnSpc>
                <a:spcPct val="120000"/>
              </a:lnSpc>
            </a:pPr>
            <a:r>
              <a:rPr lang="en-GB" altLang="en-US" sz="2000" b="1" u="sng" dirty="0" smtClean="0"/>
              <a:t>Purpose</a:t>
            </a:r>
            <a:r>
              <a:rPr lang="en-GB" altLang="en-US" sz="2000" dirty="0" smtClean="0"/>
              <a:t>: </a:t>
            </a:r>
            <a:r>
              <a:rPr lang="en-US" altLang="ja-JP" sz="2000" dirty="0" smtClean="0">
                <a:ea typeface="ＭＳ Ｐゴシック" pitchFamily="50" charset="-128"/>
              </a:rPr>
              <a:t>Briefly about the purpose and organization of the documents</a:t>
            </a:r>
          </a:p>
          <a:p>
            <a:pPr eaLnBrk="1" hangingPunct="1">
              <a:lnSpc>
                <a:spcPct val="120000"/>
              </a:lnSpc>
            </a:pPr>
            <a:r>
              <a:rPr lang="en-US" altLang="ja-JP" sz="2000" b="1" u="sng" dirty="0" smtClean="0">
                <a:ea typeface="ＭＳ Ｐゴシック" pitchFamily="50" charset="-128"/>
              </a:rPr>
              <a:t>Background information</a:t>
            </a:r>
            <a:r>
              <a:rPr lang="en-US" altLang="ja-JP" sz="2000" dirty="0" smtClean="0">
                <a:ea typeface="ＭＳ Ｐゴシック" pitchFamily="50" charset="-128"/>
              </a:rPr>
              <a:t>:</a:t>
            </a:r>
            <a:r>
              <a:rPr lang="en-US" altLang="ja-JP" sz="2000" b="1" dirty="0" smtClean="0">
                <a:ea typeface="ＭＳ Ｐゴシック" pitchFamily="50" charset="-128"/>
              </a:rPr>
              <a:t> </a:t>
            </a:r>
            <a:r>
              <a:rPr lang="en-US" altLang="ja-JP" sz="2000" dirty="0" smtClean="0">
                <a:ea typeface="ＭＳ Ｐゴシック" pitchFamily="50" charset="-128"/>
              </a:rPr>
              <a:t>Briefly information of the project</a:t>
            </a:r>
          </a:p>
          <a:p>
            <a:pPr eaLnBrk="1" hangingPunct="1">
              <a:lnSpc>
                <a:spcPct val="120000"/>
              </a:lnSpc>
            </a:pPr>
            <a:r>
              <a:rPr lang="en-US" altLang="ja-JP" sz="2000" b="1" u="sng" dirty="0" smtClean="0">
                <a:ea typeface="ＭＳ Ｐゴシック" pitchFamily="50" charset="-128"/>
              </a:rPr>
              <a:t>Document reference</a:t>
            </a:r>
            <a:r>
              <a:rPr lang="en-US" altLang="ja-JP" sz="2000" dirty="0" smtClean="0">
                <a:ea typeface="ＭＳ Ｐゴシック" pitchFamily="50" charset="-128"/>
              </a:rPr>
              <a:t>: List all documents used to create TP</a:t>
            </a:r>
          </a:p>
          <a:p>
            <a:pPr eaLnBrk="1" hangingPunct="1">
              <a:lnSpc>
                <a:spcPct val="120000"/>
              </a:lnSpc>
            </a:pPr>
            <a:r>
              <a:rPr lang="en-US" altLang="ja-JP" sz="2000" b="1" u="sng" dirty="0" smtClean="0">
                <a:ea typeface="ＭＳ Ｐゴシック" pitchFamily="50" charset="-128"/>
              </a:rPr>
              <a:t>Scope of testing</a:t>
            </a:r>
            <a:r>
              <a:rPr lang="en-US" altLang="ja-JP" sz="2000" u="sng" dirty="0" smtClean="0">
                <a:ea typeface="ＭＳ Ｐゴシック" pitchFamily="50" charset="-128"/>
              </a:rPr>
              <a:t>:</a:t>
            </a:r>
            <a:r>
              <a:rPr lang="en-US" altLang="ja-JP" sz="2000" dirty="0" smtClean="0">
                <a:ea typeface="ＭＳ Ｐゴシック" pitchFamily="50" charset="-128"/>
              </a:rPr>
              <a:t> </a:t>
            </a:r>
          </a:p>
          <a:p>
            <a:pPr lvl="1" eaLnBrk="1" hangingPunct="1">
              <a:lnSpc>
                <a:spcPct val="120000"/>
              </a:lnSpc>
            </a:pPr>
            <a:r>
              <a:rPr lang="en-US" altLang="ja-JP" sz="1800" dirty="0" smtClean="0">
                <a:ea typeface="ＭＳ Ｐゴシック" pitchFamily="50" charset="-128"/>
              </a:rPr>
              <a:t>List stages of testing</a:t>
            </a:r>
          </a:p>
          <a:p>
            <a:pPr lvl="1" eaLnBrk="1" hangingPunct="1">
              <a:lnSpc>
                <a:spcPct val="120000"/>
              </a:lnSpc>
            </a:pPr>
            <a:r>
              <a:rPr lang="en-US" altLang="ja-JP" sz="1800" dirty="0" smtClean="0">
                <a:ea typeface="ＭＳ Ｐゴシック" pitchFamily="50" charset="-128"/>
              </a:rPr>
              <a:t>List of test types</a:t>
            </a:r>
          </a:p>
          <a:p>
            <a:pPr lvl="1" eaLnBrk="1" hangingPunct="1">
              <a:lnSpc>
                <a:spcPct val="120000"/>
              </a:lnSpc>
            </a:pPr>
            <a:r>
              <a:rPr lang="en-US" altLang="ja-JP" sz="1800" dirty="0" smtClean="0">
                <a:ea typeface="ＭＳ Ｐゴシック" pitchFamily="50" charset="-128"/>
              </a:rPr>
              <a:t>List any assumptions </a:t>
            </a:r>
          </a:p>
          <a:p>
            <a:pPr lvl="1" eaLnBrk="1" hangingPunct="1">
              <a:lnSpc>
                <a:spcPct val="120000"/>
              </a:lnSpc>
            </a:pPr>
            <a:r>
              <a:rPr lang="en-US" altLang="ja-JP" sz="1800" dirty="0" smtClean="0">
                <a:ea typeface="ＭＳ Ｐゴシック" pitchFamily="50" charset="-128"/>
              </a:rPr>
              <a:t>Plan defects</a:t>
            </a:r>
          </a:p>
          <a:p>
            <a:pPr eaLnBrk="1" hangingPunct="1">
              <a:lnSpc>
                <a:spcPct val="120000"/>
              </a:lnSpc>
            </a:pPr>
            <a:r>
              <a:rPr lang="en-US" altLang="ja-JP" sz="2000" b="1" u="sng" dirty="0" smtClean="0">
                <a:ea typeface="ＭＳ Ｐゴシック" pitchFamily="50" charset="-128"/>
              </a:rPr>
              <a:t>Constraints</a:t>
            </a:r>
            <a:r>
              <a:rPr lang="en-US" altLang="ja-JP" sz="2000" u="sng" dirty="0" smtClean="0">
                <a:ea typeface="ＭＳ Ｐゴシック" pitchFamily="50" charset="-128"/>
              </a:rPr>
              <a:t>:</a:t>
            </a:r>
            <a:r>
              <a:rPr lang="en-US" altLang="ja-JP" sz="2000" dirty="0" smtClean="0">
                <a:ea typeface="ＭＳ Ｐゴシック" pitchFamily="50" charset="-128"/>
              </a:rPr>
              <a:t> List any constraints on test environment, resource, schedules,  test tools </a:t>
            </a:r>
          </a:p>
          <a:p>
            <a:pPr eaLnBrk="1" hangingPunct="1">
              <a:lnSpc>
                <a:spcPct val="120000"/>
              </a:lnSpc>
            </a:pPr>
            <a:r>
              <a:rPr lang="en-US" altLang="ja-JP" sz="2000" b="1" u="sng" dirty="0" smtClean="0">
                <a:ea typeface="ＭＳ Ｐゴシック" pitchFamily="50" charset="-128"/>
              </a:rPr>
              <a:t>Risk list</a:t>
            </a:r>
            <a:r>
              <a:rPr lang="en-US" altLang="ja-JP" sz="2000" u="sng" dirty="0" smtClean="0">
                <a:ea typeface="ＭＳ Ｐゴシック" pitchFamily="50" charset="-128"/>
              </a:rPr>
              <a:t>:</a:t>
            </a:r>
            <a:r>
              <a:rPr lang="en-US" altLang="ja-JP" sz="2000" dirty="0" smtClean="0">
                <a:ea typeface="ＭＳ Ｐゴシック" pitchFamily="50" charset="-128"/>
              </a:rPr>
              <a:t> List any risks that may affect the design or execution of testing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fade">
                                      <p:cBhvr>
                                        <p:cTn id="7" dur="2000"/>
                                        <p:tgtEl>
                                          <p:spTgt spid="117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7763">
                                            <p:txEl>
                                              <p:pRg st="0" end="0"/>
                                            </p:txEl>
                                          </p:spTgt>
                                        </p:tgtEl>
                                        <p:attrNameLst>
                                          <p:attrName>style.visibility</p:attrName>
                                        </p:attrNameLst>
                                      </p:cBhvr>
                                      <p:to>
                                        <p:strVal val="visible"/>
                                      </p:to>
                                    </p:set>
                                    <p:animEffect transition="in" filter="fade">
                                      <p:cBhvr>
                                        <p:cTn id="12" dur="2000"/>
                                        <p:tgtEl>
                                          <p:spTgt spid="1177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7763">
                                            <p:txEl>
                                              <p:pRg st="1" end="1"/>
                                            </p:txEl>
                                          </p:spTgt>
                                        </p:tgtEl>
                                        <p:attrNameLst>
                                          <p:attrName>style.visibility</p:attrName>
                                        </p:attrNameLst>
                                      </p:cBhvr>
                                      <p:to>
                                        <p:strVal val="visible"/>
                                      </p:to>
                                    </p:set>
                                    <p:animEffect transition="in" filter="fade">
                                      <p:cBhvr>
                                        <p:cTn id="17" dur="2000"/>
                                        <p:tgtEl>
                                          <p:spTgt spid="1177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7763">
                                            <p:txEl>
                                              <p:pRg st="2" end="2"/>
                                            </p:txEl>
                                          </p:spTgt>
                                        </p:tgtEl>
                                        <p:attrNameLst>
                                          <p:attrName>style.visibility</p:attrName>
                                        </p:attrNameLst>
                                      </p:cBhvr>
                                      <p:to>
                                        <p:strVal val="visible"/>
                                      </p:to>
                                    </p:set>
                                    <p:animEffect transition="in" filter="fade">
                                      <p:cBhvr>
                                        <p:cTn id="22" dur="2000"/>
                                        <p:tgtEl>
                                          <p:spTgt spid="1177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7763">
                                            <p:txEl>
                                              <p:pRg st="3" end="3"/>
                                            </p:txEl>
                                          </p:spTgt>
                                        </p:tgtEl>
                                        <p:attrNameLst>
                                          <p:attrName>style.visibility</p:attrName>
                                        </p:attrNameLst>
                                      </p:cBhvr>
                                      <p:to>
                                        <p:strVal val="visible"/>
                                      </p:to>
                                    </p:set>
                                    <p:animEffect transition="in" filter="fade">
                                      <p:cBhvr>
                                        <p:cTn id="27" dur="2000"/>
                                        <p:tgtEl>
                                          <p:spTgt spid="11776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7763">
                                            <p:txEl>
                                              <p:pRg st="4" end="4"/>
                                            </p:txEl>
                                          </p:spTgt>
                                        </p:tgtEl>
                                        <p:attrNameLst>
                                          <p:attrName>style.visibility</p:attrName>
                                        </p:attrNameLst>
                                      </p:cBhvr>
                                      <p:to>
                                        <p:strVal val="visible"/>
                                      </p:to>
                                    </p:set>
                                    <p:animEffect transition="in" filter="fade">
                                      <p:cBhvr>
                                        <p:cTn id="30" dur="2000"/>
                                        <p:tgtEl>
                                          <p:spTgt spid="11776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763">
                                            <p:txEl>
                                              <p:pRg st="5" end="5"/>
                                            </p:txEl>
                                          </p:spTgt>
                                        </p:tgtEl>
                                        <p:attrNameLst>
                                          <p:attrName>style.visibility</p:attrName>
                                        </p:attrNameLst>
                                      </p:cBhvr>
                                      <p:to>
                                        <p:strVal val="visible"/>
                                      </p:to>
                                    </p:set>
                                    <p:animEffect transition="in" filter="fade">
                                      <p:cBhvr>
                                        <p:cTn id="33" dur="2000"/>
                                        <p:tgtEl>
                                          <p:spTgt spid="11776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7763">
                                            <p:txEl>
                                              <p:pRg st="6" end="6"/>
                                            </p:txEl>
                                          </p:spTgt>
                                        </p:tgtEl>
                                        <p:attrNameLst>
                                          <p:attrName>style.visibility</p:attrName>
                                        </p:attrNameLst>
                                      </p:cBhvr>
                                      <p:to>
                                        <p:strVal val="visible"/>
                                      </p:to>
                                    </p:set>
                                    <p:animEffect transition="in" filter="fade">
                                      <p:cBhvr>
                                        <p:cTn id="36" dur="2000"/>
                                        <p:tgtEl>
                                          <p:spTgt spid="11776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7763">
                                            <p:txEl>
                                              <p:pRg st="7" end="7"/>
                                            </p:txEl>
                                          </p:spTgt>
                                        </p:tgtEl>
                                        <p:attrNameLst>
                                          <p:attrName>style.visibility</p:attrName>
                                        </p:attrNameLst>
                                      </p:cBhvr>
                                      <p:to>
                                        <p:strVal val="visible"/>
                                      </p:to>
                                    </p:set>
                                    <p:animEffect transition="in" filter="fade">
                                      <p:cBhvr>
                                        <p:cTn id="39" dur="2000"/>
                                        <p:tgtEl>
                                          <p:spTgt spid="117763">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7763">
                                            <p:txEl>
                                              <p:pRg st="8" end="8"/>
                                            </p:txEl>
                                          </p:spTgt>
                                        </p:tgtEl>
                                        <p:attrNameLst>
                                          <p:attrName>style.visibility</p:attrName>
                                        </p:attrNameLst>
                                      </p:cBhvr>
                                      <p:to>
                                        <p:strVal val="visible"/>
                                      </p:to>
                                    </p:set>
                                    <p:animEffect transition="in" filter="fade">
                                      <p:cBhvr>
                                        <p:cTn id="44" dur="2000"/>
                                        <p:tgtEl>
                                          <p:spTgt spid="117763">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7763">
                                            <p:txEl>
                                              <p:pRg st="9" end="9"/>
                                            </p:txEl>
                                          </p:spTgt>
                                        </p:tgtEl>
                                        <p:attrNameLst>
                                          <p:attrName>style.visibility</p:attrName>
                                        </p:attrNameLst>
                                      </p:cBhvr>
                                      <p:to>
                                        <p:strVal val="visible"/>
                                      </p:to>
                                    </p:set>
                                    <p:animEffect transition="in" filter="fade">
                                      <p:cBhvr>
                                        <p:cTn id="49" dur="2000"/>
                                        <p:tgtEl>
                                          <p:spTgt spid="117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P spid="117763" grpId="0" build="p"/>
    </p:bld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AF4C569AF3614BAD6879A90418411D" ma:contentTypeVersion="0" ma:contentTypeDescription="Create a new document." ma:contentTypeScope="" ma:versionID="fb3b01129700c5afea09b3826b663b1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4EF5A0-ECE1-4104-8B5C-1867F4003A73}">
  <ds:schemaRefs>
    <ds:schemaRef ds:uri="http://www.w3.org/XML/1998/namespace"/>
    <ds:schemaRef ds:uri="http://schemas.openxmlformats.org/package/2006/metadata/core-properties"/>
    <ds:schemaRef ds:uri="http://purl.org/dc/elements/1.1/"/>
    <ds:schemaRef ds:uri="http://schemas.microsoft.com/office/2006/documentManagement/types"/>
    <ds:schemaRef ds:uri="http://purl.org/dc/terms/"/>
    <ds:schemaRef ds:uri="http://schemas.microsoft.com/office/2006/metadata/properties"/>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6520AB0E-1719-44A8-B5A0-5CD0BC1FBE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5DEE003-3574-43F7-BF54-1FAC3AB7FC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Fs-Theme_2014</Template>
  <TotalTime>4548</TotalTime>
  <Words>3524</Words>
  <Application>Microsoft Office PowerPoint</Application>
  <PresentationFormat>On-screen Show (4:3)</PresentationFormat>
  <Paragraphs>452</Paragraphs>
  <Slides>37</Slides>
  <Notes>32</Notes>
  <HiddenSlides>0</HiddenSlides>
  <MMClips>0</MMClips>
  <ScaleCrop>false</ScaleCrop>
  <HeadingPairs>
    <vt:vector size="8" baseType="variant">
      <vt:variant>
        <vt:lpstr>Fonts Used</vt:lpstr>
      </vt:variant>
      <vt:variant>
        <vt:i4>14</vt:i4>
      </vt:variant>
      <vt:variant>
        <vt:lpstr>Theme</vt:lpstr>
      </vt:variant>
      <vt:variant>
        <vt:i4>14</vt:i4>
      </vt:variant>
      <vt:variant>
        <vt:lpstr>Embedded OLE Servers</vt:lpstr>
      </vt:variant>
      <vt:variant>
        <vt:i4>2</vt:i4>
      </vt:variant>
      <vt:variant>
        <vt:lpstr>Slide Titles</vt:lpstr>
      </vt:variant>
      <vt:variant>
        <vt:i4>37</vt:i4>
      </vt:variant>
    </vt:vector>
  </HeadingPairs>
  <TitlesOfParts>
    <vt:vector size="67" baseType="lpstr">
      <vt:lpstr>Arial</vt:lpstr>
      <vt:lpstr>Arial (Body)</vt:lpstr>
      <vt:lpstr>Calibri</vt:lpstr>
      <vt:lpstr>Courier New</vt:lpstr>
      <vt:lpstr>Garamond</vt:lpstr>
      <vt:lpstr>Monotype Sorts</vt:lpstr>
      <vt:lpstr>MS PGothic</vt:lpstr>
      <vt:lpstr>MS PGothic</vt:lpstr>
      <vt:lpstr>ＭＳ Ｐ明朝</vt:lpstr>
      <vt:lpstr>PMingLiU</vt:lpstr>
      <vt:lpstr>SEOptimist</vt:lpstr>
      <vt:lpstr>Tahoma</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Test Plan</vt:lpstr>
      <vt:lpstr>PowerPoint Presentation</vt:lpstr>
      <vt:lpstr>Test Planning Framework Diagram </vt:lpstr>
      <vt:lpstr>Objectives</vt:lpstr>
      <vt:lpstr>Test Plan Objective</vt:lpstr>
      <vt:lpstr>Test Plan Process</vt:lpstr>
      <vt:lpstr>Input of Test Plan</vt:lpstr>
      <vt:lpstr>Test Plan Structure</vt:lpstr>
      <vt:lpstr>Test Plan - Introduction</vt:lpstr>
      <vt:lpstr>Test Stages - Types</vt:lpstr>
      <vt:lpstr>Test Plan – Requirement for test</vt:lpstr>
      <vt:lpstr>Functional Requirement</vt:lpstr>
      <vt:lpstr>Non-functional Requirement</vt:lpstr>
      <vt:lpstr>PowerPoint Presentation</vt:lpstr>
      <vt:lpstr>Function Testing</vt:lpstr>
      <vt:lpstr>Function Testing (cont…)</vt:lpstr>
      <vt:lpstr>User Interface Testing</vt:lpstr>
      <vt:lpstr>Data and Database Integrity Testing</vt:lpstr>
      <vt:lpstr>Business Cycle Testing</vt:lpstr>
      <vt:lpstr>Performance Profiling</vt:lpstr>
      <vt:lpstr>Load Testing</vt:lpstr>
      <vt:lpstr>Stress Testing</vt:lpstr>
      <vt:lpstr>Volume Testing</vt:lpstr>
      <vt:lpstr>Security and Access Control Testing</vt:lpstr>
      <vt:lpstr>Regression Testing</vt:lpstr>
      <vt:lpstr>Test Tool</vt:lpstr>
      <vt:lpstr>Test Plan - Resource</vt:lpstr>
      <vt:lpstr>Test Plan - Estimation</vt:lpstr>
      <vt:lpstr>Metric-based Estimation</vt:lpstr>
      <vt:lpstr>Expert-based Estimation</vt:lpstr>
      <vt:lpstr>Test Estimation - Reality</vt:lpstr>
      <vt:lpstr>Test Estimation - Reality</vt:lpstr>
      <vt:lpstr>Test Plan - Milestones</vt:lpstr>
      <vt:lpstr>Test Plan - Deliverables</vt:lpstr>
      <vt:lpstr>TP Review Checklist</vt:lpstr>
      <vt:lpstr>Resources &amp; references</vt:lpstr>
      <vt:lpstr>PowerPoint Presentation</vt:lpstr>
    </vt:vector>
  </TitlesOfParts>
  <Manager>Hoang A Na</Manager>
  <Company>FSOFT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Planning_training material</dc:title>
  <dc:subject>v1.2</dc:subject>
  <dc:creator>Vo Quoc Bao (FSU15.BU1)</dc:creator>
  <cp:lastModifiedBy>MinhChau</cp:lastModifiedBy>
  <cp:revision>302</cp:revision>
  <cp:lastPrinted>1999-12-23T16:17:28Z</cp:lastPrinted>
  <dcterms:created xsi:type="dcterms:W3CDTF">1999-04-14T08:42:28Z</dcterms:created>
  <dcterms:modified xsi:type="dcterms:W3CDTF">2015-10-09T07:26:59Z</dcterms:modified>
</cp:coreProperties>
</file>