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25"/>
  </p:notesMasterIdLst>
  <p:handoutMasterIdLst>
    <p:handoutMasterId r:id="rId26"/>
  </p:handoutMasterIdLst>
  <p:sldIdLst>
    <p:sldId id="316" r:id="rId3"/>
    <p:sldId id="305" r:id="rId4"/>
    <p:sldId id="319" r:id="rId5"/>
    <p:sldId id="318" r:id="rId6"/>
    <p:sldId id="320" r:id="rId7"/>
    <p:sldId id="330" r:id="rId8"/>
    <p:sldId id="321" r:id="rId9"/>
    <p:sldId id="322" r:id="rId10"/>
    <p:sldId id="323" r:id="rId11"/>
    <p:sldId id="331" r:id="rId12"/>
    <p:sldId id="332" r:id="rId13"/>
    <p:sldId id="333" r:id="rId14"/>
    <p:sldId id="334" r:id="rId15"/>
    <p:sldId id="310" r:id="rId16"/>
    <p:sldId id="327" r:id="rId17"/>
    <p:sldId id="335" r:id="rId18"/>
    <p:sldId id="336" r:id="rId19"/>
    <p:sldId id="302" r:id="rId20"/>
    <p:sldId id="313" r:id="rId21"/>
    <p:sldId id="314" r:id="rId22"/>
    <p:sldId id="312" r:id="rId23"/>
    <p:sldId id="328" r:id="rId24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2A8"/>
    <a:srgbClr val="23238D"/>
    <a:srgbClr val="17175D"/>
    <a:srgbClr val="12124A"/>
    <a:srgbClr val="011F51"/>
    <a:srgbClr val="C8E8F7"/>
    <a:srgbClr val="82CEEF"/>
    <a:srgbClr val="FF3300"/>
    <a:srgbClr val="00B4E7"/>
    <a:srgbClr val="009D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79057" autoAdjust="0"/>
  </p:normalViewPr>
  <p:slideViewPr>
    <p:cSldViewPr>
      <p:cViewPr>
        <p:scale>
          <a:sx n="50" d="100"/>
          <a:sy n="50" d="100"/>
        </p:scale>
        <p:origin x="1959" y="2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77" d="100"/>
          <a:sy n="77" d="100"/>
        </p:scale>
        <p:origin x="3999" y="57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A9E72A3-73C3-4EC0-976B-555052BC0BC2}" type="datetime8">
              <a:rPr lang="en-US" smtClean="0"/>
              <a:t>5/3/2017 12:56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52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The typical example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Many similar examples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Tackle only basic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What about the AD?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174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650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347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73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l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1212A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 lang="de-DE" sz="3600" b="1" cap="none" baseline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340768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340768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340768"/>
            <a:ext cx="8640960" cy="2448272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3933056"/>
            <a:ext cx="8640960" cy="2448272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891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  <p:sldLayoutId id="2147483812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DC Deployment at the BMW Group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74440" y="6021288"/>
            <a:ext cx="4617640" cy="636091"/>
          </a:xfrm>
        </p:spPr>
        <p:txBody>
          <a:bodyPr/>
          <a:lstStyle/>
          <a:p>
            <a:r>
              <a:rPr lang="de-DE" dirty="0"/>
              <a:t>Raimund Andrée, Microsoft</a:t>
            </a:r>
          </a:p>
          <a:p>
            <a:r>
              <a:rPr lang="de-DE" dirty="0"/>
              <a:t>Jan-Hendrik Peters, Microsoft</a:t>
            </a:r>
          </a:p>
        </p:txBody>
      </p:sp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340768"/>
            <a:ext cx="8856984" cy="4392488"/>
          </a:xfrm>
        </p:spPr>
        <p:txBody>
          <a:bodyPr/>
          <a:lstStyle/>
          <a:p>
            <a:r>
              <a:rPr lang="en-US" dirty="0"/>
              <a:t>Replace the setup and installation manual with DSC configurations</a:t>
            </a:r>
          </a:p>
          <a:p>
            <a:pPr lvl="1"/>
            <a:r>
              <a:rPr lang="en-US" dirty="0"/>
              <a:t>Cover as much as possible, exclude legacy technology like WINS</a:t>
            </a:r>
          </a:p>
          <a:p>
            <a:r>
              <a:rPr lang="en-US" dirty="0"/>
              <a:t>Leverage publicly available code</a:t>
            </a:r>
          </a:p>
          <a:p>
            <a:pPr lvl="1"/>
            <a:r>
              <a:rPr lang="en-US" dirty="0"/>
              <a:t>DSC resources on GitHub are covering most standard tasks</a:t>
            </a:r>
          </a:p>
          <a:p>
            <a:pPr lvl="1"/>
            <a:r>
              <a:rPr lang="en-US" dirty="0"/>
              <a:t>Extend the DSC resources on GitHub instead of writing closed solutions</a:t>
            </a:r>
          </a:p>
          <a:p>
            <a:r>
              <a:rPr lang="en-US" dirty="0"/>
              <a:t>Solving 3 issues with one approach</a:t>
            </a:r>
          </a:p>
          <a:p>
            <a:pPr lvl="1"/>
            <a:r>
              <a:rPr lang="en-US" dirty="0"/>
              <a:t>Automated deployment (</a:t>
            </a:r>
            <a:r>
              <a:rPr lang="en-US" dirty="0" err="1"/>
              <a:t>IaC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Configuration Drift</a:t>
            </a:r>
          </a:p>
          <a:p>
            <a:pPr lvl="1"/>
            <a:r>
              <a:rPr lang="en-US" dirty="0"/>
              <a:t>Compliance Reporting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theory</a:t>
            </a:r>
          </a:p>
        </p:txBody>
      </p:sp>
    </p:spTree>
    <p:extLst>
      <p:ext uri="{BB962C8B-B14F-4D97-AF65-F5344CB8AC3E}">
        <p14:creationId xmlns:p14="http://schemas.microsoft.com/office/powerpoint/2010/main" val="386038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every domain controller has a different config</a:t>
            </a:r>
          </a:p>
          <a:p>
            <a:pPr lvl="1"/>
            <a:r>
              <a:rPr lang="en-US" dirty="0"/>
              <a:t>Writing DSC configs by hand is not an option</a:t>
            </a:r>
          </a:p>
          <a:p>
            <a:pPr lvl="1"/>
            <a:r>
              <a:rPr lang="en-US" dirty="0"/>
              <a:t>Contradicts the common assumption of DSC</a:t>
            </a:r>
          </a:p>
          <a:p>
            <a:r>
              <a:rPr lang="en-US" dirty="0"/>
              <a:t>Getting a development environment ready</a:t>
            </a:r>
          </a:p>
          <a:p>
            <a:pPr lvl="1"/>
            <a:r>
              <a:rPr lang="en-US" dirty="0"/>
              <a:t>At least 15 machines with AD, SQL, PKI, Pull Server</a:t>
            </a:r>
          </a:p>
          <a:p>
            <a:pPr lvl="1"/>
            <a:r>
              <a:rPr lang="en-US" dirty="0"/>
              <a:t>For load testing 8 + ~100 (very important task!)</a:t>
            </a:r>
          </a:p>
          <a:p>
            <a:r>
              <a:rPr lang="en-US" dirty="0"/>
              <a:t>DSC is not a ready-to-use solution (good and bad)</a:t>
            </a:r>
          </a:p>
          <a:p>
            <a:pPr lvl="1"/>
            <a:r>
              <a:rPr lang="en-US" dirty="0"/>
              <a:t>Most of the requirements could not be handled with DSC OOB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the theory into reality – the obstacles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8244408" y="44624"/>
            <a:ext cx="288032" cy="260648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06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“Uncommon” resources not actively developed</a:t>
            </a:r>
          </a:p>
          <a:p>
            <a:pPr lvl="1"/>
            <a:r>
              <a:rPr lang="en-US" dirty="0" err="1"/>
              <a:t>xStorage</a:t>
            </a:r>
            <a:r>
              <a:rPr lang="en-US" dirty="0"/>
              <a:t>: Partition resize not possible</a:t>
            </a:r>
          </a:p>
          <a:p>
            <a:pPr lvl="1"/>
            <a:r>
              <a:rPr lang="en-US" dirty="0" err="1"/>
              <a:t>xActiveDirectory</a:t>
            </a:r>
            <a:r>
              <a:rPr lang="en-US" dirty="0"/>
              <a:t>: </a:t>
            </a:r>
            <a:r>
              <a:rPr lang="en-US" dirty="0" err="1"/>
              <a:t>DCPromo</a:t>
            </a:r>
            <a:r>
              <a:rPr lang="en-US" dirty="0"/>
              <a:t> with IFM file not possible</a:t>
            </a:r>
          </a:p>
          <a:p>
            <a:pPr lvl="1"/>
            <a:r>
              <a:rPr lang="en-US" dirty="0" err="1"/>
              <a:t>xScheduledTask</a:t>
            </a:r>
            <a:r>
              <a:rPr lang="en-US" dirty="0"/>
              <a:t>: Several shortcomings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Adoption of DSC still fairly low</a:t>
            </a:r>
          </a:p>
          <a:p>
            <a:pPr lvl="1"/>
            <a:r>
              <a:rPr lang="en-US" dirty="0"/>
              <a:t>Issues without troubleshooting info occur from time to time</a:t>
            </a:r>
          </a:p>
          <a:p>
            <a:pPr lvl="1"/>
            <a:r>
              <a:rPr lang="en-US" dirty="0"/>
              <a:t>Not enough documentation on e.g. scalable node status reporting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the theory into reality – the obstacles</a:t>
            </a:r>
          </a:p>
        </p:txBody>
      </p:sp>
    </p:spTree>
    <p:extLst>
      <p:ext uri="{BB962C8B-B14F-4D97-AF65-F5344CB8AC3E}">
        <p14:creationId xmlns:p14="http://schemas.microsoft.com/office/powerpoint/2010/main" val="361639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every domain controller has a different config</a:t>
            </a:r>
          </a:p>
          <a:p>
            <a:pPr lvl="1"/>
            <a:r>
              <a:rPr lang="en-US" dirty="0"/>
              <a:t>Moving configuration data into easily manageable files (txt, csv, xml, SQL)</a:t>
            </a:r>
          </a:p>
          <a:p>
            <a:pPr lvl="1"/>
            <a:r>
              <a:rPr lang="en-US" dirty="0"/>
              <a:t>Building a solution to translate the configuration data into DSC configs (hash tables, </a:t>
            </a:r>
            <a:r>
              <a:rPr lang="en-US" dirty="0" err="1"/>
              <a:t>PSObjects</a:t>
            </a:r>
            <a:r>
              <a:rPr lang="en-US" dirty="0"/>
              <a:t>)</a:t>
            </a:r>
          </a:p>
          <a:p>
            <a:r>
              <a:rPr lang="en-US" dirty="0"/>
              <a:t>Automating the development environment deployment</a:t>
            </a:r>
          </a:p>
          <a:p>
            <a:pPr lvl="1"/>
            <a:r>
              <a:rPr lang="en-US" dirty="0"/>
              <a:t>AutomatedLab for rapid, scalable and extensible development environment deployments</a:t>
            </a:r>
          </a:p>
          <a:p>
            <a:pPr lvl="1"/>
            <a:r>
              <a:rPr lang="de-DE" dirty="0"/>
              <a:t>T</a:t>
            </a:r>
            <a:r>
              <a:rPr lang="en-US" dirty="0"/>
              <a:t>here is a dedicated session on this topic</a:t>
            </a:r>
          </a:p>
          <a:p>
            <a:r>
              <a:rPr lang="en-US" dirty="0"/>
              <a:t>DSC is not a ready-to-use solution (good and bad)</a:t>
            </a:r>
          </a:p>
          <a:p>
            <a:pPr lvl="1"/>
            <a:r>
              <a:rPr lang="en-US" dirty="0"/>
              <a:t>Build your framework around DSC or use ours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the theory into reality – the solution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8244408" y="34652"/>
            <a:ext cx="288032" cy="260648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21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Moving the theory into reality – Demo</a:t>
            </a:r>
          </a:p>
          <a:p>
            <a:r>
              <a:rPr lang="en-US" dirty="0"/>
              <a:t>Raimund: Assembling </a:t>
            </a:r>
            <a:r>
              <a:rPr lang="en-US" dirty="0" err="1"/>
              <a:t>ConfigurationData</a:t>
            </a:r>
            <a:endParaRPr lang="en-US" dirty="0"/>
          </a:p>
          <a:p>
            <a:r>
              <a:rPr lang="en-US" dirty="0"/>
              <a:t>Jan: Authoring the configuration</a:t>
            </a:r>
          </a:p>
          <a:p>
            <a:r>
              <a:rPr lang="en-US" dirty="0"/>
              <a:t>Raimund: Setting up the LCM with </a:t>
            </a:r>
            <a:r>
              <a:rPr lang="en-US"/>
              <a:t>partial configs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to define a lab matching the your productive environment</a:t>
            </a:r>
          </a:p>
          <a:p>
            <a:r>
              <a:rPr lang="en-US" dirty="0"/>
              <a:t>Framework: AutomatedLab</a:t>
            </a:r>
          </a:p>
          <a:p>
            <a:r>
              <a:rPr lang="en-US" dirty="0"/>
              <a:t>For BMW Group, the test scenario is: 3 Domains with 1 domain controller each</a:t>
            </a:r>
          </a:p>
          <a:p>
            <a:r>
              <a:rPr lang="en-US" dirty="0"/>
              <a:t>1 CA, 1 SQL Sever 2016, 1 Pull Server</a:t>
            </a:r>
          </a:p>
          <a:p>
            <a:r>
              <a:rPr lang="en-US" dirty="0"/>
              <a:t>8 (or n) unconfigured VMs to test the domain controller setup</a:t>
            </a:r>
          </a:p>
        </p:txBody>
      </p:sp>
    </p:spTree>
    <p:extLst>
      <p:ext uri="{BB962C8B-B14F-4D97-AF65-F5344CB8AC3E}">
        <p14:creationId xmlns:p14="http://schemas.microsoft.com/office/powerpoint/2010/main" val="356848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official best practice for now</a:t>
            </a:r>
          </a:p>
          <a:p>
            <a:r>
              <a:rPr lang="en-US" dirty="0"/>
              <a:t>EDB (default database)</a:t>
            </a:r>
          </a:p>
          <a:p>
            <a:pPr lvl="1"/>
            <a:r>
              <a:rPr lang="en-US" dirty="0"/>
              <a:t>Locked</a:t>
            </a:r>
          </a:p>
          <a:p>
            <a:pPr lvl="1"/>
            <a:r>
              <a:rPr lang="en-US" dirty="0"/>
              <a:t>Hard to interact</a:t>
            </a:r>
          </a:p>
          <a:p>
            <a:r>
              <a:rPr lang="en-US" dirty="0"/>
              <a:t>MDB</a:t>
            </a:r>
          </a:p>
          <a:p>
            <a:pPr lvl="1"/>
            <a:r>
              <a:rPr lang="en-US" dirty="0"/>
              <a:t>max file size of 2GB</a:t>
            </a:r>
          </a:p>
          <a:p>
            <a:r>
              <a:rPr lang="en-US" dirty="0"/>
              <a:t>Using MDB as a proxy to SQL 2016</a:t>
            </a:r>
          </a:p>
          <a:p>
            <a:pPr lvl="1"/>
            <a:r>
              <a:rPr lang="en-US" dirty="0"/>
              <a:t>“Very easy” to retrieve data</a:t>
            </a:r>
          </a:p>
          <a:p>
            <a:pPr lvl="1"/>
            <a:r>
              <a:rPr lang="en-US" dirty="0"/>
              <a:t>SQL 2016 native JSON support</a:t>
            </a:r>
          </a:p>
          <a:p>
            <a:pPr lvl="1"/>
            <a:r>
              <a:rPr lang="en-US" dirty="0" err="1"/>
              <a:t>PowerBI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 Status Reporting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9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Using PowerBI to visualize the overall DSC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85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DSC can deploy a highly complex domain setup</a:t>
            </a:r>
          </a:p>
          <a:p>
            <a:r>
              <a:rPr lang="en-US" dirty="0"/>
              <a:t>Solution with a high level of maturity</a:t>
            </a:r>
          </a:p>
          <a:p>
            <a:r>
              <a:rPr lang="en-US" dirty="0"/>
              <a:t>The community resources are required</a:t>
            </a:r>
          </a:p>
          <a:p>
            <a:r>
              <a:rPr lang="en-US" dirty="0"/>
              <a:t>DSC is a framework, not a inflexible solution</a:t>
            </a:r>
          </a:p>
          <a:p>
            <a:r>
              <a:rPr lang="en-US" dirty="0"/>
              <a:t>Use SQL Server </a:t>
            </a:r>
            <a:r>
              <a:rPr lang="en-US" b="1" dirty="0">
                <a:solidFill>
                  <a:srgbClr val="FF0000"/>
                </a:solidFill>
              </a:rPr>
              <a:t>2016 (native JSON support incl. JSON indexes) </a:t>
            </a:r>
            <a:r>
              <a:rPr lang="en-US" dirty="0"/>
              <a:t>for the database backend</a:t>
            </a:r>
          </a:p>
          <a:p>
            <a:r>
              <a:rPr lang="en-US" dirty="0"/>
              <a:t>Install your own lab: https://aka.ms/automatedlab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Takeaway</a:t>
            </a:r>
            <a:r>
              <a:rPr lang="de-DE" dirty="0"/>
              <a:t> / Summary</a:t>
            </a:r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Now: 15 min break</a:t>
            </a:r>
          </a:p>
          <a:p>
            <a:endParaRPr lang="en-US" dirty="0"/>
          </a:p>
          <a:p>
            <a:r>
              <a:rPr lang="en-US" dirty="0"/>
              <a:t>Grab a coffee</a:t>
            </a:r>
          </a:p>
          <a:p>
            <a:r>
              <a:rPr lang="en-US" dirty="0"/>
              <a:t>Stay here to enjoy next presentation</a:t>
            </a:r>
          </a:p>
          <a:p>
            <a:r>
              <a:rPr lang="en-US" dirty="0"/>
              <a:t>Change track and switch to another room</a:t>
            </a:r>
          </a:p>
          <a:p>
            <a:endParaRPr lang="en-US" dirty="0"/>
          </a:p>
          <a:p>
            <a:r>
              <a:rPr lang="en-US" dirty="0"/>
              <a:t>Ask me questions or meet me in a breakout session room afterwards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Using DSC at the BMW  group</a:t>
            </a:r>
          </a:p>
          <a:p>
            <a:pPr lvl="1"/>
            <a:r>
              <a:rPr lang="en-US" dirty="0"/>
              <a:t>The theory</a:t>
            </a:r>
          </a:p>
          <a:p>
            <a:pPr lvl="1"/>
            <a:r>
              <a:rPr lang="en-US" dirty="0"/>
              <a:t>The obstacles</a:t>
            </a:r>
          </a:p>
          <a:p>
            <a:pPr lvl="1"/>
            <a:r>
              <a:rPr lang="en-US" dirty="0"/>
              <a:t>The solutions</a:t>
            </a:r>
          </a:p>
          <a:p>
            <a:pPr lvl="1"/>
            <a:r>
              <a:rPr lang="en-US" dirty="0"/>
              <a:t>The takeaways</a:t>
            </a:r>
          </a:p>
          <a:p>
            <a:r>
              <a:rPr lang="en-US" dirty="0"/>
              <a:t>Rapid and automated lab deployment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PS C:\Users\raandree&gt; Get-Introduction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Name			: Raimund Andrée</a:t>
            </a:r>
          </a:p>
          <a:p>
            <a:pPr marL="457200" lvl="1" indent="0">
              <a:buNone/>
            </a:pPr>
            <a:r>
              <a:rPr lang="en-US" dirty="0"/>
              <a:t>Born				: 1978-07-31</a:t>
            </a:r>
          </a:p>
          <a:p>
            <a:pPr marL="457200" lvl="1" indent="0">
              <a:buNone/>
            </a:pPr>
            <a:r>
              <a:rPr lang="en-US" dirty="0"/>
              <a:t>Profession		: Premier Field Engineer @ Microsoft Germany</a:t>
            </a:r>
          </a:p>
          <a:p>
            <a:pPr marL="457200" lvl="1" indent="0">
              <a:buNone/>
            </a:pPr>
            <a:r>
              <a:rPr lang="en-US" dirty="0"/>
              <a:t>Years in field		: 22</a:t>
            </a:r>
          </a:p>
          <a:p>
            <a:pPr marL="457200" lvl="1" indent="0">
              <a:buNone/>
            </a:pPr>
            <a:r>
              <a:rPr lang="en-US" dirty="0"/>
              <a:t>Technologies	: {PowerShell, DevOps, DSC, Active Directory}</a:t>
            </a:r>
          </a:p>
          <a:p>
            <a:pPr marL="457200" lvl="1" indent="0">
              <a:buNone/>
            </a:pPr>
            <a:r>
              <a:rPr lang="en-US" dirty="0"/>
              <a:t>Hobbies        		: {Traveling to so called high risk countries, Coding, Hiking}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de-DE" dirty="0"/>
              <a:t>PS C:\Users\japete&gt; Get-Introduction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Name			: Jan-Hendrik Peters</a:t>
            </a:r>
          </a:p>
          <a:p>
            <a:pPr marL="457200" lvl="1" indent="0">
              <a:buNone/>
            </a:pPr>
            <a:r>
              <a:rPr lang="de-DE" dirty="0"/>
              <a:t>Born				: 1987-01-24</a:t>
            </a:r>
          </a:p>
          <a:p>
            <a:pPr marL="457200" lvl="1" indent="0">
              <a:buNone/>
            </a:pPr>
            <a:r>
              <a:rPr lang="de-DE" dirty="0"/>
              <a:t>Profession		: Premier Field Engineer @ Microsoft Germany</a:t>
            </a:r>
          </a:p>
          <a:p>
            <a:pPr marL="457200" lvl="1" indent="0">
              <a:buNone/>
            </a:pPr>
            <a:r>
              <a:rPr lang="de-DE" dirty="0"/>
              <a:t>Years in field		: 7</a:t>
            </a:r>
          </a:p>
          <a:p>
            <a:pPr marL="457200" lvl="1" indent="0">
              <a:buNone/>
            </a:pPr>
            <a:r>
              <a:rPr lang="de-DE" dirty="0"/>
              <a:t>Technologies	: {PowerShell, DevOps, DSC, Active Directory}</a:t>
            </a:r>
          </a:p>
          <a:p>
            <a:pPr marL="457200" lvl="1" indent="0">
              <a:buNone/>
            </a:pPr>
            <a:r>
              <a:rPr lang="de-DE" dirty="0"/>
              <a:t>Hobbies        		: {Travelling, Brewing, Coding, Hiking}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309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9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Infrastructure as code™</a:t>
            </a:r>
          </a:p>
          <a:p>
            <a:pPr lvl="1"/>
            <a:r>
              <a:rPr lang="en-US" dirty="0"/>
              <a:t>MOF-based open standard</a:t>
            </a:r>
          </a:p>
          <a:p>
            <a:pPr lvl="1"/>
            <a:r>
              <a:rPr lang="en-US" dirty="0"/>
              <a:t>Ideal for DevOps</a:t>
            </a:r>
          </a:p>
          <a:p>
            <a:r>
              <a:rPr lang="en-US" dirty="0"/>
              <a:t>Idempotent</a:t>
            </a:r>
          </a:p>
          <a:p>
            <a:pPr lvl="1"/>
            <a:r>
              <a:rPr lang="en-US" dirty="0"/>
              <a:t>Applied automatically – same results always</a:t>
            </a:r>
          </a:p>
          <a:p>
            <a:pPr lvl="1"/>
            <a:r>
              <a:rPr lang="en-US" dirty="0"/>
              <a:t>Unwanted changes are reverted</a:t>
            </a:r>
          </a:p>
          <a:p>
            <a:r>
              <a:rPr lang="en-US" dirty="0"/>
              <a:t>Reportable</a:t>
            </a:r>
          </a:p>
          <a:p>
            <a:pPr lvl="1"/>
            <a:r>
              <a:rPr lang="en-US" dirty="0"/>
              <a:t>Compliance status across large infrastructure</a:t>
            </a:r>
          </a:p>
          <a:p>
            <a:r>
              <a:rPr lang="en-US" dirty="0"/>
              <a:t>Shared Code</a:t>
            </a:r>
          </a:p>
          <a:p>
            <a:pPr lvl="1"/>
            <a:r>
              <a:rPr lang="en-US" dirty="0"/>
              <a:t>Resources on GitHub</a:t>
            </a:r>
          </a:p>
          <a:p>
            <a:pPr lvl="1"/>
            <a:r>
              <a:rPr lang="en-US" dirty="0"/>
              <a:t>Quality checks and tests enforced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Desired State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17117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202551" y="1075052"/>
            <a:ext cx="8740640" cy="67455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529" dirty="0" err="1"/>
              <a:t>IaC</a:t>
            </a:r>
            <a:r>
              <a:rPr lang="en-US" sz="3529" dirty="0"/>
              <a:t> Best Practices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783" y="1749610"/>
            <a:ext cx="7715462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40" b="1" dirty="0">
                <a:solidFill>
                  <a:schemeClr val="tx1"/>
                </a:solidFill>
                <a:latin typeface="Segoe UI Light"/>
                <a:ea typeface="MS PGothic" pitchFamily="34" charset="-128"/>
              </a:rPr>
              <a:t>Treat your infrastructure like “cattle”, </a:t>
            </a:r>
          </a:p>
        </p:txBody>
      </p:sp>
      <p:sp>
        <p:nvSpPr>
          <p:cNvPr id="4" name="Rectangle 3"/>
          <p:cNvSpPr/>
          <p:nvPr/>
        </p:nvSpPr>
        <p:spPr>
          <a:xfrm>
            <a:off x="6666080" y="5001136"/>
            <a:ext cx="2477272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40" b="1" dirty="0">
                <a:solidFill>
                  <a:schemeClr val="tx1"/>
                </a:solidFill>
                <a:latin typeface="Segoe UI Light"/>
                <a:ea typeface="MS PGothic" pitchFamily="34" charset="-128"/>
              </a:rPr>
              <a:t>…not “pets”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1"/>
          <a:stretch/>
        </p:blipFill>
        <p:spPr>
          <a:xfrm>
            <a:off x="-74041" y="2419324"/>
            <a:ext cx="4646911" cy="3694711"/>
          </a:xfrm>
          <a:prstGeom prst="ellipse">
            <a:avLst/>
          </a:prstGeom>
          <a:effectLst>
            <a:softEdge rad="317500"/>
          </a:effectLst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111" y="1870496"/>
            <a:ext cx="4360676" cy="3270507"/>
          </a:xfrm>
          <a:prstGeom prst="ellipse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4275816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State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 or pull mode</a:t>
            </a:r>
          </a:p>
          <a:p>
            <a:pPr lvl="1"/>
            <a:r>
              <a:rPr lang="en-US" dirty="0"/>
              <a:t>Actively push a configuration</a:t>
            </a:r>
          </a:p>
          <a:p>
            <a:pPr lvl="1"/>
            <a:r>
              <a:rPr lang="en-US" dirty="0"/>
              <a:t>Let clients pull configuration data</a:t>
            </a:r>
          </a:p>
          <a:p>
            <a:r>
              <a:rPr lang="en-US" dirty="0"/>
              <a:t>Configuration enacted locally on each node</a:t>
            </a:r>
          </a:p>
          <a:p>
            <a:pPr lvl="1"/>
            <a:r>
              <a:rPr lang="en-US" dirty="0"/>
              <a:t>Configuration drift is prevented</a:t>
            </a:r>
          </a:p>
          <a:p>
            <a:pPr lvl="1"/>
            <a:r>
              <a:rPr lang="en-US" dirty="0"/>
              <a:t>Changes are reverted</a:t>
            </a:r>
          </a:p>
          <a:p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3989612" y="4117277"/>
            <a:ext cx="3684271" cy="1323609"/>
            <a:chOff x="3989612" y="4117277"/>
            <a:chExt cx="3684271" cy="1323609"/>
          </a:xfrm>
        </p:grpSpPr>
        <p:sp>
          <p:nvSpPr>
            <p:cNvPr id="4" name="Freeform 345"/>
            <p:cNvSpPr>
              <a:spLocks noEditPoints="1"/>
            </p:cNvSpPr>
            <p:nvPr/>
          </p:nvSpPr>
          <p:spPr bwMode="auto">
            <a:xfrm>
              <a:off x="4549075" y="4837756"/>
              <a:ext cx="545818" cy="545818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24"/>
            </a:p>
          </p:txBody>
        </p:sp>
        <p:sp>
          <p:nvSpPr>
            <p:cNvPr id="5" name="Freeform 346"/>
            <p:cNvSpPr>
              <a:spLocks noEditPoints="1"/>
            </p:cNvSpPr>
            <p:nvPr/>
          </p:nvSpPr>
          <p:spPr bwMode="auto">
            <a:xfrm>
              <a:off x="3989612" y="4785904"/>
              <a:ext cx="570380" cy="567652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24"/>
            </a:p>
          </p:txBody>
        </p:sp>
        <p:sp>
          <p:nvSpPr>
            <p:cNvPr id="6" name="Freeform 347"/>
            <p:cNvSpPr>
              <a:spLocks noEditPoints="1"/>
            </p:cNvSpPr>
            <p:nvPr/>
          </p:nvSpPr>
          <p:spPr bwMode="auto">
            <a:xfrm>
              <a:off x="4920232" y="4117277"/>
              <a:ext cx="1094365" cy="1088907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24" dirty="0"/>
            </a:p>
          </p:txBody>
        </p:sp>
        <p:sp>
          <p:nvSpPr>
            <p:cNvPr id="7" name="Freeform 348"/>
            <p:cNvSpPr>
              <a:spLocks noEditPoints="1"/>
            </p:cNvSpPr>
            <p:nvPr/>
          </p:nvSpPr>
          <p:spPr bwMode="auto">
            <a:xfrm>
              <a:off x="5779895" y="4944192"/>
              <a:ext cx="499424" cy="496694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24"/>
            </a:p>
          </p:txBody>
        </p:sp>
        <p:sp>
          <p:nvSpPr>
            <p:cNvPr id="8" name="Freeform 349"/>
            <p:cNvSpPr>
              <a:spLocks noEditPoints="1"/>
            </p:cNvSpPr>
            <p:nvPr/>
          </p:nvSpPr>
          <p:spPr bwMode="auto">
            <a:xfrm>
              <a:off x="7144439" y="4832299"/>
              <a:ext cx="529444" cy="521256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24"/>
            </a:p>
          </p:txBody>
        </p:sp>
        <p:sp>
          <p:nvSpPr>
            <p:cNvPr id="9" name="Freeform 350"/>
            <p:cNvSpPr>
              <a:spLocks noEditPoints="1"/>
            </p:cNvSpPr>
            <p:nvPr/>
          </p:nvSpPr>
          <p:spPr bwMode="auto">
            <a:xfrm>
              <a:off x="7002527" y="4807737"/>
              <a:ext cx="193766" cy="188308"/>
            </a:xfrm>
            <a:custGeom>
              <a:avLst/>
              <a:gdLst>
                <a:gd name="T0" fmla="*/ 15 w 33"/>
                <a:gd name="T1" fmla="*/ 1 h 32"/>
                <a:gd name="T2" fmla="*/ 1 w 33"/>
                <a:gd name="T3" fmla="*/ 17 h 32"/>
                <a:gd name="T4" fmla="*/ 18 w 33"/>
                <a:gd name="T5" fmla="*/ 32 h 32"/>
                <a:gd name="T6" fmla="*/ 32 w 33"/>
                <a:gd name="T7" fmla="*/ 15 h 32"/>
                <a:gd name="T8" fmla="*/ 15 w 33"/>
                <a:gd name="T9" fmla="*/ 1 h 32"/>
                <a:gd name="T10" fmla="*/ 17 w 33"/>
                <a:gd name="T11" fmla="*/ 23 h 32"/>
                <a:gd name="T12" fmla="*/ 10 w 33"/>
                <a:gd name="T13" fmla="*/ 17 h 32"/>
                <a:gd name="T14" fmla="*/ 16 w 33"/>
                <a:gd name="T15" fmla="*/ 9 h 32"/>
                <a:gd name="T16" fmla="*/ 23 w 33"/>
                <a:gd name="T17" fmla="*/ 16 h 32"/>
                <a:gd name="T18" fmla="*/ 17 w 33"/>
                <a:gd name="T19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2">
                  <a:moveTo>
                    <a:pt x="15" y="1"/>
                  </a:moveTo>
                  <a:cubicBezTo>
                    <a:pt x="7" y="1"/>
                    <a:pt x="0" y="9"/>
                    <a:pt x="1" y="17"/>
                  </a:cubicBezTo>
                  <a:cubicBezTo>
                    <a:pt x="2" y="26"/>
                    <a:pt x="9" y="32"/>
                    <a:pt x="18" y="32"/>
                  </a:cubicBezTo>
                  <a:cubicBezTo>
                    <a:pt x="26" y="31"/>
                    <a:pt x="33" y="24"/>
                    <a:pt x="32" y="15"/>
                  </a:cubicBezTo>
                  <a:cubicBezTo>
                    <a:pt x="31" y="6"/>
                    <a:pt x="24" y="0"/>
                    <a:pt x="15" y="1"/>
                  </a:cubicBezTo>
                  <a:close/>
                  <a:moveTo>
                    <a:pt x="17" y="23"/>
                  </a:moveTo>
                  <a:cubicBezTo>
                    <a:pt x="13" y="23"/>
                    <a:pt x="10" y="21"/>
                    <a:pt x="10" y="17"/>
                  </a:cubicBezTo>
                  <a:cubicBezTo>
                    <a:pt x="9" y="13"/>
                    <a:pt x="12" y="10"/>
                    <a:pt x="16" y="9"/>
                  </a:cubicBezTo>
                  <a:cubicBezTo>
                    <a:pt x="20" y="9"/>
                    <a:pt x="23" y="12"/>
                    <a:pt x="23" y="16"/>
                  </a:cubicBezTo>
                  <a:cubicBezTo>
                    <a:pt x="24" y="19"/>
                    <a:pt x="21" y="23"/>
                    <a:pt x="17" y="23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24"/>
            </a:p>
          </p:txBody>
        </p:sp>
        <p:sp>
          <p:nvSpPr>
            <p:cNvPr id="10" name="Freeform 351"/>
            <p:cNvSpPr>
              <a:spLocks/>
            </p:cNvSpPr>
            <p:nvPr/>
          </p:nvSpPr>
          <p:spPr bwMode="auto">
            <a:xfrm>
              <a:off x="7068025" y="4772258"/>
              <a:ext cx="46395" cy="60040"/>
            </a:xfrm>
            <a:custGeom>
              <a:avLst/>
              <a:gdLst>
                <a:gd name="T0" fmla="*/ 8 w 8"/>
                <a:gd name="T1" fmla="*/ 6 h 10"/>
                <a:gd name="T2" fmla="*/ 5 w 8"/>
                <a:gd name="T3" fmla="*/ 10 h 10"/>
                <a:gd name="T4" fmla="*/ 4 w 8"/>
                <a:gd name="T5" fmla="*/ 10 h 10"/>
                <a:gd name="T6" fmla="*/ 0 w 8"/>
                <a:gd name="T7" fmla="*/ 7 h 10"/>
                <a:gd name="T8" fmla="*/ 0 w 8"/>
                <a:gd name="T9" fmla="*/ 4 h 10"/>
                <a:gd name="T10" fmla="*/ 3 w 8"/>
                <a:gd name="T11" fmla="*/ 0 h 10"/>
                <a:gd name="T12" fmla="*/ 4 w 8"/>
                <a:gd name="T13" fmla="*/ 0 h 10"/>
                <a:gd name="T14" fmla="*/ 8 w 8"/>
                <a:gd name="T15" fmla="*/ 3 h 10"/>
                <a:gd name="T16" fmla="*/ 8 w 8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8" y="6"/>
                  </a:moveTo>
                  <a:cubicBezTo>
                    <a:pt x="8" y="8"/>
                    <a:pt x="7" y="9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0"/>
                    <a:pt x="1" y="9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7" y="1"/>
                    <a:pt x="8" y="3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24"/>
            </a:p>
          </p:txBody>
        </p:sp>
        <p:sp>
          <p:nvSpPr>
            <p:cNvPr id="11" name="Freeform 352"/>
            <p:cNvSpPr>
              <a:spLocks/>
            </p:cNvSpPr>
            <p:nvPr/>
          </p:nvSpPr>
          <p:spPr bwMode="auto">
            <a:xfrm>
              <a:off x="7016173" y="4955107"/>
              <a:ext cx="51853" cy="57312"/>
            </a:xfrm>
            <a:custGeom>
              <a:avLst/>
              <a:gdLst>
                <a:gd name="T0" fmla="*/ 7 w 9"/>
                <a:gd name="T1" fmla="*/ 9 h 10"/>
                <a:gd name="T2" fmla="*/ 3 w 9"/>
                <a:gd name="T3" fmla="*/ 9 h 10"/>
                <a:gd name="T4" fmla="*/ 1 w 9"/>
                <a:gd name="T5" fmla="*/ 8 h 10"/>
                <a:gd name="T6" fmla="*/ 1 w 9"/>
                <a:gd name="T7" fmla="*/ 4 h 10"/>
                <a:gd name="T8" fmla="*/ 2 w 9"/>
                <a:gd name="T9" fmla="*/ 2 h 10"/>
                <a:gd name="T10" fmla="*/ 7 w 9"/>
                <a:gd name="T11" fmla="*/ 1 h 10"/>
                <a:gd name="T12" fmla="*/ 8 w 9"/>
                <a:gd name="T13" fmla="*/ 2 h 10"/>
                <a:gd name="T14" fmla="*/ 9 w 9"/>
                <a:gd name="T15" fmla="*/ 6 h 10"/>
                <a:gd name="T16" fmla="*/ 7 w 9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7" y="9"/>
                  </a:moveTo>
                  <a:cubicBezTo>
                    <a:pt x="6" y="10"/>
                    <a:pt x="4" y="10"/>
                    <a:pt x="3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0" y="6"/>
                    <a:pt x="1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3"/>
                    <a:pt x="9" y="5"/>
                    <a:pt x="9" y="6"/>
                  </a:cubicBezTo>
                  <a:lnTo>
                    <a:pt x="7" y="9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24"/>
            </a:p>
          </p:txBody>
        </p:sp>
        <p:sp>
          <p:nvSpPr>
            <p:cNvPr id="12" name="Freeform 353"/>
            <p:cNvSpPr>
              <a:spLocks/>
            </p:cNvSpPr>
            <p:nvPr/>
          </p:nvSpPr>
          <p:spPr bwMode="auto">
            <a:xfrm>
              <a:off x="7144440" y="4944191"/>
              <a:ext cx="60040" cy="57312"/>
            </a:xfrm>
            <a:custGeom>
              <a:avLst/>
              <a:gdLst>
                <a:gd name="T0" fmla="*/ 8 w 10"/>
                <a:gd name="T1" fmla="*/ 4 h 10"/>
                <a:gd name="T2" fmla="*/ 8 w 10"/>
                <a:gd name="T3" fmla="*/ 8 h 10"/>
                <a:gd name="T4" fmla="*/ 7 w 10"/>
                <a:gd name="T5" fmla="*/ 9 h 10"/>
                <a:gd name="T6" fmla="*/ 3 w 10"/>
                <a:gd name="T7" fmla="*/ 9 h 10"/>
                <a:gd name="T8" fmla="*/ 1 w 10"/>
                <a:gd name="T9" fmla="*/ 7 h 10"/>
                <a:gd name="T10" fmla="*/ 1 w 10"/>
                <a:gd name="T11" fmla="*/ 3 h 10"/>
                <a:gd name="T12" fmla="*/ 2 w 10"/>
                <a:gd name="T13" fmla="*/ 2 h 10"/>
                <a:gd name="T14" fmla="*/ 6 w 10"/>
                <a:gd name="T15" fmla="*/ 2 h 10"/>
                <a:gd name="T16" fmla="*/ 8 w 10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8" y="4"/>
                  </a:moveTo>
                  <a:cubicBezTo>
                    <a:pt x="10" y="5"/>
                    <a:pt x="10" y="7"/>
                    <a:pt x="8" y="8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0"/>
                    <a:pt x="4" y="10"/>
                    <a:pt x="3" y="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4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0"/>
                    <a:pt x="5" y="0"/>
                    <a:pt x="6" y="2"/>
                  </a:cubicBezTo>
                  <a:lnTo>
                    <a:pt x="8" y="4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24"/>
            </a:p>
          </p:txBody>
        </p:sp>
        <p:sp>
          <p:nvSpPr>
            <p:cNvPr id="13" name="Freeform 354"/>
            <p:cNvSpPr>
              <a:spLocks/>
            </p:cNvSpPr>
            <p:nvPr/>
          </p:nvSpPr>
          <p:spPr bwMode="auto">
            <a:xfrm>
              <a:off x="7155356" y="4826840"/>
              <a:ext cx="65498" cy="57312"/>
            </a:xfrm>
            <a:custGeom>
              <a:avLst/>
              <a:gdLst>
                <a:gd name="T0" fmla="*/ 5 w 11"/>
                <a:gd name="T1" fmla="*/ 1 h 10"/>
                <a:gd name="T2" fmla="*/ 9 w 11"/>
                <a:gd name="T3" fmla="*/ 3 h 10"/>
                <a:gd name="T4" fmla="*/ 10 w 11"/>
                <a:gd name="T5" fmla="*/ 4 h 10"/>
                <a:gd name="T6" fmla="*/ 9 w 11"/>
                <a:gd name="T7" fmla="*/ 8 h 10"/>
                <a:gd name="T8" fmla="*/ 6 w 11"/>
                <a:gd name="T9" fmla="*/ 9 h 10"/>
                <a:gd name="T10" fmla="*/ 2 w 11"/>
                <a:gd name="T11" fmla="*/ 8 h 10"/>
                <a:gd name="T12" fmla="*/ 1 w 11"/>
                <a:gd name="T13" fmla="*/ 7 h 10"/>
                <a:gd name="T14" fmla="*/ 2 w 11"/>
                <a:gd name="T15" fmla="*/ 3 h 10"/>
                <a:gd name="T16" fmla="*/ 5 w 11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0">
                  <a:moveTo>
                    <a:pt x="5" y="1"/>
                  </a:moveTo>
                  <a:cubicBezTo>
                    <a:pt x="7" y="0"/>
                    <a:pt x="9" y="1"/>
                    <a:pt x="9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5"/>
                    <a:pt x="10" y="7"/>
                    <a:pt x="9" y="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4" y="10"/>
                    <a:pt x="3" y="10"/>
                    <a:pt x="2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2" y="3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24"/>
            </a:p>
          </p:txBody>
        </p:sp>
        <p:sp>
          <p:nvSpPr>
            <p:cNvPr id="14" name="Freeform 355"/>
            <p:cNvSpPr>
              <a:spLocks/>
            </p:cNvSpPr>
            <p:nvPr/>
          </p:nvSpPr>
          <p:spPr bwMode="auto">
            <a:xfrm>
              <a:off x="6972508" y="4843215"/>
              <a:ext cx="60040" cy="60040"/>
            </a:xfrm>
            <a:custGeom>
              <a:avLst/>
              <a:gdLst>
                <a:gd name="T0" fmla="*/ 2 w 10"/>
                <a:gd name="T1" fmla="*/ 8 h 10"/>
                <a:gd name="T2" fmla="*/ 0 w 10"/>
                <a:gd name="T3" fmla="*/ 4 h 10"/>
                <a:gd name="T4" fmla="*/ 1 w 10"/>
                <a:gd name="T5" fmla="*/ 3 h 10"/>
                <a:gd name="T6" fmla="*/ 5 w 10"/>
                <a:gd name="T7" fmla="*/ 1 h 10"/>
                <a:gd name="T8" fmla="*/ 8 w 10"/>
                <a:gd name="T9" fmla="*/ 2 h 10"/>
                <a:gd name="T10" fmla="*/ 10 w 10"/>
                <a:gd name="T11" fmla="*/ 6 h 10"/>
                <a:gd name="T12" fmla="*/ 9 w 10"/>
                <a:gd name="T13" fmla="*/ 7 h 10"/>
                <a:gd name="T14" fmla="*/ 5 w 10"/>
                <a:gd name="T15" fmla="*/ 9 h 10"/>
                <a:gd name="T16" fmla="*/ 2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2" y="8"/>
                  </a:moveTo>
                  <a:cubicBezTo>
                    <a:pt x="1" y="7"/>
                    <a:pt x="0" y="6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3" y="0"/>
                    <a:pt x="5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10" y="4"/>
                    <a:pt x="10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9"/>
                    <a:pt x="7" y="10"/>
                    <a:pt x="5" y="9"/>
                  </a:cubicBezTo>
                  <a:lnTo>
                    <a:pt x="2" y="8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24"/>
            </a:p>
          </p:txBody>
        </p:sp>
        <p:sp>
          <p:nvSpPr>
            <p:cNvPr id="15" name="Freeform 356"/>
            <p:cNvSpPr>
              <a:spLocks noEditPoints="1"/>
            </p:cNvSpPr>
            <p:nvPr/>
          </p:nvSpPr>
          <p:spPr bwMode="auto">
            <a:xfrm>
              <a:off x="6238382" y="4480246"/>
              <a:ext cx="682273" cy="685002"/>
            </a:xfrm>
            <a:custGeom>
              <a:avLst/>
              <a:gdLst>
                <a:gd name="T0" fmla="*/ 54 w 116"/>
                <a:gd name="T1" fmla="*/ 2 h 117"/>
                <a:gd name="T2" fmla="*/ 2 w 116"/>
                <a:gd name="T3" fmla="*/ 62 h 117"/>
                <a:gd name="T4" fmla="*/ 62 w 116"/>
                <a:gd name="T5" fmla="*/ 115 h 117"/>
                <a:gd name="T6" fmla="*/ 114 w 116"/>
                <a:gd name="T7" fmla="*/ 55 h 117"/>
                <a:gd name="T8" fmla="*/ 54 w 116"/>
                <a:gd name="T9" fmla="*/ 2 h 117"/>
                <a:gd name="T10" fmla="*/ 60 w 116"/>
                <a:gd name="T11" fmla="*/ 85 h 117"/>
                <a:gd name="T12" fmla="*/ 31 w 116"/>
                <a:gd name="T13" fmla="*/ 60 h 117"/>
                <a:gd name="T14" fmla="*/ 56 w 116"/>
                <a:gd name="T15" fmla="*/ 32 h 117"/>
                <a:gd name="T16" fmla="*/ 84 w 116"/>
                <a:gd name="T17" fmla="*/ 57 h 117"/>
                <a:gd name="T18" fmla="*/ 60 w 116"/>
                <a:gd name="T19" fmla="*/ 8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17">
                  <a:moveTo>
                    <a:pt x="54" y="2"/>
                  </a:moveTo>
                  <a:cubicBezTo>
                    <a:pt x="23" y="4"/>
                    <a:pt x="0" y="31"/>
                    <a:pt x="2" y="62"/>
                  </a:cubicBezTo>
                  <a:cubicBezTo>
                    <a:pt x="4" y="93"/>
                    <a:pt x="31" y="117"/>
                    <a:pt x="62" y="115"/>
                  </a:cubicBezTo>
                  <a:cubicBezTo>
                    <a:pt x="93" y="113"/>
                    <a:pt x="116" y="86"/>
                    <a:pt x="114" y="55"/>
                  </a:cubicBezTo>
                  <a:cubicBezTo>
                    <a:pt x="112" y="24"/>
                    <a:pt x="85" y="0"/>
                    <a:pt x="54" y="2"/>
                  </a:cubicBezTo>
                  <a:close/>
                  <a:moveTo>
                    <a:pt x="60" y="85"/>
                  </a:moveTo>
                  <a:cubicBezTo>
                    <a:pt x="45" y="86"/>
                    <a:pt x="32" y="75"/>
                    <a:pt x="31" y="60"/>
                  </a:cubicBezTo>
                  <a:cubicBezTo>
                    <a:pt x="30" y="46"/>
                    <a:pt x="41" y="33"/>
                    <a:pt x="56" y="32"/>
                  </a:cubicBezTo>
                  <a:cubicBezTo>
                    <a:pt x="71" y="31"/>
                    <a:pt x="84" y="42"/>
                    <a:pt x="84" y="57"/>
                  </a:cubicBezTo>
                  <a:cubicBezTo>
                    <a:pt x="85" y="71"/>
                    <a:pt x="74" y="84"/>
                    <a:pt x="60" y="85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24"/>
            </a:p>
          </p:txBody>
        </p:sp>
        <p:sp>
          <p:nvSpPr>
            <p:cNvPr id="16" name="Freeform 357"/>
            <p:cNvSpPr>
              <a:spLocks/>
            </p:cNvSpPr>
            <p:nvPr/>
          </p:nvSpPr>
          <p:spPr bwMode="auto">
            <a:xfrm>
              <a:off x="6503103" y="4414749"/>
              <a:ext cx="117351" cy="199224"/>
            </a:xfrm>
            <a:custGeom>
              <a:avLst/>
              <a:gdLst>
                <a:gd name="T0" fmla="*/ 20 w 20"/>
                <a:gd name="T1" fmla="*/ 28 h 34"/>
                <a:gd name="T2" fmla="*/ 16 w 20"/>
                <a:gd name="T3" fmla="*/ 33 h 34"/>
                <a:gd name="T4" fmla="*/ 5 w 20"/>
                <a:gd name="T5" fmla="*/ 34 h 34"/>
                <a:gd name="T6" fmla="*/ 1 w 20"/>
                <a:gd name="T7" fmla="*/ 29 h 34"/>
                <a:gd name="T8" fmla="*/ 2 w 20"/>
                <a:gd name="T9" fmla="*/ 5 h 34"/>
                <a:gd name="T10" fmla="*/ 8 w 20"/>
                <a:gd name="T11" fmla="*/ 0 h 34"/>
                <a:gd name="T12" fmla="*/ 9 w 20"/>
                <a:gd name="T13" fmla="*/ 0 h 34"/>
                <a:gd name="T14" fmla="*/ 15 w 20"/>
                <a:gd name="T15" fmla="*/ 5 h 34"/>
                <a:gd name="T16" fmla="*/ 20 w 20"/>
                <a:gd name="T17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20" y="28"/>
                  </a:moveTo>
                  <a:cubicBezTo>
                    <a:pt x="20" y="30"/>
                    <a:pt x="19" y="33"/>
                    <a:pt x="16" y="3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2" y="34"/>
                    <a:pt x="0" y="32"/>
                    <a:pt x="1" y="29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5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2"/>
                    <a:pt x="15" y="5"/>
                  </a:cubicBezTo>
                  <a:lnTo>
                    <a:pt x="20" y="28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24"/>
            </a:p>
          </p:txBody>
        </p:sp>
        <p:sp>
          <p:nvSpPr>
            <p:cNvPr id="17" name="Freeform 358"/>
            <p:cNvSpPr>
              <a:spLocks/>
            </p:cNvSpPr>
            <p:nvPr/>
          </p:nvSpPr>
          <p:spPr bwMode="auto">
            <a:xfrm>
              <a:off x="6533124" y="5031522"/>
              <a:ext cx="117351" cy="199224"/>
            </a:xfrm>
            <a:custGeom>
              <a:avLst/>
              <a:gdLst>
                <a:gd name="T0" fmla="*/ 1 w 20"/>
                <a:gd name="T1" fmla="*/ 7 h 34"/>
                <a:gd name="T2" fmla="*/ 5 w 20"/>
                <a:gd name="T3" fmla="*/ 1 h 34"/>
                <a:gd name="T4" fmla="*/ 15 w 20"/>
                <a:gd name="T5" fmla="*/ 0 h 34"/>
                <a:gd name="T6" fmla="*/ 20 w 20"/>
                <a:gd name="T7" fmla="*/ 5 h 34"/>
                <a:gd name="T8" fmla="*/ 18 w 20"/>
                <a:gd name="T9" fmla="*/ 29 h 34"/>
                <a:gd name="T10" fmla="*/ 13 w 20"/>
                <a:gd name="T11" fmla="*/ 34 h 34"/>
                <a:gd name="T12" fmla="*/ 12 w 20"/>
                <a:gd name="T13" fmla="*/ 34 h 34"/>
                <a:gd name="T14" fmla="*/ 6 w 20"/>
                <a:gd name="T15" fmla="*/ 30 h 34"/>
                <a:gd name="T16" fmla="*/ 1 w 20"/>
                <a:gd name="T1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1" y="7"/>
                  </a:moveTo>
                  <a:cubicBezTo>
                    <a:pt x="0" y="4"/>
                    <a:pt x="2" y="1"/>
                    <a:pt x="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0" y="2"/>
                    <a:pt x="20" y="5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32"/>
                    <a:pt x="16" y="34"/>
                    <a:pt x="13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9" y="34"/>
                    <a:pt x="6" y="32"/>
                    <a:pt x="6" y="30"/>
                  </a:cubicBezTo>
                  <a:lnTo>
                    <a:pt x="1" y="7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24"/>
            </a:p>
          </p:txBody>
        </p:sp>
        <p:sp>
          <p:nvSpPr>
            <p:cNvPr id="18" name="Freeform 359"/>
            <p:cNvSpPr>
              <a:spLocks/>
            </p:cNvSpPr>
            <p:nvPr/>
          </p:nvSpPr>
          <p:spPr bwMode="auto">
            <a:xfrm>
              <a:off x="6167426" y="4777717"/>
              <a:ext cx="199224" cy="117351"/>
            </a:xfrm>
            <a:custGeom>
              <a:avLst/>
              <a:gdLst>
                <a:gd name="T0" fmla="*/ 28 w 34"/>
                <a:gd name="T1" fmla="*/ 1 h 20"/>
                <a:gd name="T2" fmla="*/ 33 w 34"/>
                <a:gd name="T3" fmla="*/ 5 h 20"/>
                <a:gd name="T4" fmla="*/ 34 w 34"/>
                <a:gd name="T5" fmla="*/ 15 h 20"/>
                <a:gd name="T6" fmla="*/ 29 w 34"/>
                <a:gd name="T7" fmla="*/ 20 h 20"/>
                <a:gd name="T8" fmla="*/ 6 w 34"/>
                <a:gd name="T9" fmla="*/ 18 h 20"/>
                <a:gd name="T10" fmla="*/ 0 w 34"/>
                <a:gd name="T11" fmla="*/ 13 h 20"/>
                <a:gd name="T12" fmla="*/ 0 w 34"/>
                <a:gd name="T13" fmla="*/ 12 h 20"/>
                <a:gd name="T14" fmla="*/ 5 w 34"/>
                <a:gd name="T15" fmla="*/ 5 h 20"/>
                <a:gd name="T16" fmla="*/ 28 w 34"/>
                <a:gd name="T17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0">
                  <a:moveTo>
                    <a:pt x="28" y="1"/>
                  </a:moveTo>
                  <a:cubicBezTo>
                    <a:pt x="31" y="0"/>
                    <a:pt x="33" y="2"/>
                    <a:pt x="33" y="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8"/>
                    <a:pt x="32" y="20"/>
                    <a:pt x="29" y="2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" y="18"/>
                    <a:pt x="0" y="15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9"/>
                    <a:pt x="2" y="6"/>
                    <a:pt x="5" y="5"/>
                  </a:cubicBezTo>
                  <a:lnTo>
                    <a:pt x="28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24"/>
            </a:p>
          </p:txBody>
        </p:sp>
        <p:sp>
          <p:nvSpPr>
            <p:cNvPr id="19" name="Freeform 360"/>
            <p:cNvSpPr>
              <a:spLocks/>
            </p:cNvSpPr>
            <p:nvPr/>
          </p:nvSpPr>
          <p:spPr bwMode="auto">
            <a:xfrm>
              <a:off x="6792389" y="4750425"/>
              <a:ext cx="199224" cy="117351"/>
            </a:xfrm>
            <a:custGeom>
              <a:avLst/>
              <a:gdLst>
                <a:gd name="T0" fmla="*/ 6 w 34"/>
                <a:gd name="T1" fmla="*/ 19 h 20"/>
                <a:gd name="T2" fmla="*/ 0 w 34"/>
                <a:gd name="T3" fmla="*/ 15 h 20"/>
                <a:gd name="T4" fmla="*/ 0 w 34"/>
                <a:gd name="T5" fmla="*/ 5 h 20"/>
                <a:gd name="T6" fmla="*/ 5 w 34"/>
                <a:gd name="T7" fmla="*/ 0 h 20"/>
                <a:gd name="T8" fmla="*/ 28 w 34"/>
                <a:gd name="T9" fmla="*/ 2 h 20"/>
                <a:gd name="T10" fmla="*/ 34 w 34"/>
                <a:gd name="T11" fmla="*/ 7 h 20"/>
                <a:gd name="T12" fmla="*/ 34 w 34"/>
                <a:gd name="T13" fmla="*/ 8 h 20"/>
                <a:gd name="T14" fmla="*/ 29 w 34"/>
                <a:gd name="T15" fmla="*/ 15 h 20"/>
                <a:gd name="T16" fmla="*/ 6 w 34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0">
                  <a:moveTo>
                    <a:pt x="6" y="19"/>
                  </a:moveTo>
                  <a:cubicBezTo>
                    <a:pt x="3" y="20"/>
                    <a:pt x="1" y="18"/>
                    <a:pt x="0" y="1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31" y="2"/>
                    <a:pt x="33" y="5"/>
                    <a:pt x="34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11"/>
                    <a:pt x="32" y="14"/>
                    <a:pt x="29" y="15"/>
                  </a:cubicBezTo>
                  <a:lnTo>
                    <a:pt x="6" y="19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24"/>
            </a:p>
          </p:txBody>
        </p:sp>
        <p:sp>
          <p:nvSpPr>
            <p:cNvPr id="20" name="Freeform 361"/>
            <p:cNvSpPr>
              <a:spLocks/>
            </p:cNvSpPr>
            <p:nvPr/>
          </p:nvSpPr>
          <p:spPr bwMode="auto">
            <a:xfrm>
              <a:off x="6254757" y="4537557"/>
              <a:ext cx="193766" cy="182849"/>
            </a:xfrm>
            <a:custGeom>
              <a:avLst/>
              <a:gdLst>
                <a:gd name="T0" fmla="*/ 30 w 33"/>
                <a:gd name="T1" fmla="*/ 14 h 31"/>
                <a:gd name="T2" fmla="*/ 31 w 33"/>
                <a:gd name="T3" fmla="*/ 21 h 31"/>
                <a:gd name="T4" fmla="*/ 24 w 33"/>
                <a:gd name="T5" fmla="*/ 28 h 31"/>
                <a:gd name="T6" fmla="*/ 17 w 33"/>
                <a:gd name="T7" fmla="*/ 28 h 31"/>
                <a:gd name="T8" fmla="*/ 2 w 33"/>
                <a:gd name="T9" fmla="*/ 11 h 31"/>
                <a:gd name="T10" fmla="*/ 2 w 33"/>
                <a:gd name="T11" fmla="*/ 3 h 31"/>
                <a:gd name="T12" fmla="*/ 3 w 33"/>
                <a:gd name="T13" fmla="*/ 2 h 31"/>
                <a:gd name="T14" fmla="*/ 10 w 33"/>
                <a:gd name="T15" fmla="*/ 1 h 31"/>
                <a:gd name="T16" fmla="*/ 30 w 33"/>
                <a:gd name="T17" fmla="*/ 1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1">
                  <a:moveTo>
                    <a:pt x="30" y="14"/>
                  </a:moveTo>
                  <a:cubicBezTo>
                    <a:pt x="32" y="16"/>
                    <a:pt x="33" y="19"/>
                    <a:pt x="31" y="21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2" y="31"/>
                    <a:pt x="19" y="31"/>
                    <a:pt x="17" y="28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5" y="0"/>
                    <a:pt x="8" y="0"/>
                    <a:pt x="10" y="1"/>
                  </a:cubicBezTo>
                  <a:lnTo>
                    <a:pt x="30" y="1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24"/>
            </a:p>
          </p:txBody>
        </p:sp>
        <p:sp>
          <p:nvSpPr>
            <p:cNvPr id="21" name="Freeform 362"/>
            <p:cNvSpPr>
              <a:spLocks/>
            </p:cNvSpPr>
            <p:nvPr/>
          </p:nvSpPr>
          <p:spPr bwMode="auto">
            <a:xfrm>
              <a:off x="6707785" y="4925088"/>
              <a:ext cx="196494" cy="188308"/>
            </a:xfrm>
            <a:custGeom>
              <a:avLst/>
              <a:gdLst>
                <a:gd name="T0" fmla="*/ 3 w 33"/>
                <a:gd name="T1" fmla="*/ 17 h 32"/>
                <a:gd name="T2" fmla="*/ 2 w 33"/>
                <a:gd name="T3" fmla="*/ 10 h 32"/>
                <a:gd name="T4" fmla="*/ 9 w 33"/>
                <a:gd name="T5" fmla="*/ 3 h 32"/>
                <a:gd name="T6" fmla="*/ 15 w 33"/>
                <a:gd name="T7" fmla="*/ 3 h 32"/>
                <a:gd name="T8" fmla="*/ 31 w 33"/>
                <a:gd name="T9" fmla="*/ 20 h 32"/>
                <a:gd name="T10" fmla="*/ 31 w 33"/>
                <a:gd name="T11" fmla="*/ 28 h 32"/>
                <a:gd name="T12" fmla="*/ 30 w 33"/>
                <a:gd name="T13" fmla="*/ 29 h 32"/>
                <a:gd name="T14" fmla="*/ 22 w 33"/>
                <a:gd name="T15" fmla="*/ 30 h 32"/>
                <a:gd name="T16" fmla="*/ 3 w 33"/>
                <a:gd name="T17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2">
                  <a:moveTo>
                    <a:pt x="3" y="17"/>
                  </a:moveTo>
                  <a:cubicBezTo>
                    <a:pt x="0" y="16"/>
                    <a:pt x="0" y="13"/>
                    <a:pt x="2" y="10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0"/>
                    <a:pt x="14" y="0"/>
                    <a:pt x="15" y="3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3" y="23"/>
                    <a:pt x="33" y="26"/>
                    <a:pt x="31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28" y="31"/>
                    <a:pt x="25" y="32"/>
                    <a:pt x="22" y="30"/>
                  </a:cubicBezTo>
                  <a:lnTo>
                    <a:pt x="3" y="17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24"/>
            </a:p>
          </p:txBody>
        </p:sp>
        <p:sp>
          <p:nvSpPr>
            <p:cNvPr id="22" name="Freeform 363"/>
            <p:cNvSpPr>
              <a:spLocks/>
            </p:cNvSpPr>
            <p:nvPr/>
          </p:nvSpPr>
          <p:spPr bwMode="auto">
            <a:xfrm>
              <a:off x="6290235" y="4955107"/>
              <a:ext cx="182849" cy="188308"/>
            </a:xfrm>
            <a:custGeom>
              <a:avLst/>
              <a:gdLst>
                <a:gd name="T0" fmla="*/ 14 w 31"/>
                <a:gd name="T1" fmla="*/ 2 h 32"/>
                <a:gd name="T2" fmla="*/ 21 w 31"/>
                <a:gd name="T3" fmla="*/ 1 h 32"/>
                <a:gd name="T4" fmla="*/ 29 w 31"/>
                <a:gd name="T5" fmla="*/ 8 h 32"/>
                <a:gd name="T6" fmla="*/ 29 w 31"/>
                <a:gd name="T7" fmla="*/ 15 h 32"/>
                <a:gd name="T8" fmla="*/ 11 w 31"/>
                <a:gd name="T9" fmla="*/ 30 h 32"/>
                <a:gd name="T10" fmla="*/ 3 w 31"/>
                <a:gd name="T11" fmla="*/ 30 h 32"/>
                <a:gd name="T12" fmla="*/ 3 w 31"/>
                <a:gd name="T13" fmla="*/ 30 h 32"/>
                <a:gd name="T14" fmla="*/ 1 w 31"/>
                <a:gd name="T15" fmla="*/ 22 h 32"/>
                <a:gd name="T16" fmla="*/ 14 w 31"/>
                <a:gd name="T17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2">
                  <a:moveTo>
                    <a:pt x="14" y="2"/>
                  </a:moveTo>
                  <a:cubicBezTo>
                    <a:pt x="16" y="0"/>
                    <a:pt x="19" y="0"/>
                    <a:pt x="21" y="1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10"/>
                    <a:pt x="31" y="13"/>
                    <a:pt x="29" y="15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9" y="32"/>
                    <a:pt x="5" y="32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0" y="28"/>
                    <a:pt x="0" y="24"/>
                    <a:pt x="1" y="22"/>
                  </a:cubicBezTo>
                  <a:lnTo>
                    <a:pt x="14" y="2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24"/>
            </a:p>
          </p:txBody>
        </p:sp>
        <p:sp>
          <p:nvSpPr>
            <p:cNvPr id="23" name="Freeform 364"/>
            <p:cNvSpPr>
              <a:spLocks/>
            </p:cNvSpPr>
            <p:nvPr/>
          </p:nvSpPr>
          <p:spPr bwMode="auto">
            <a:xfrm>
              <a:off x="6685953" y="4504808"/>
              <a:ext cx="182849" cy="191037"/>
            </a:xfrm>
            <a:custGeom>
              <a:avLst/>
              <a:gdLst>
                <a:gd name="T0" fmla="*/ 16 w 31"/>
                <a:gd name="T1" fmla="*/ 30 h 33"/>
                <a:gd name="T2" fmla="*/ 10 w 31"/>
                <a:gd name="T3" fmla="*/ 31 h 33"/>
                <a:gd name="T4" fmla="*/ 2 w 31"/>
                <a:gd name="T5" fmla="*/ 24 h 33"/>
                <a:gd name="T6" fmla="*/ 2 w 31"/>
                <a:gd name="T7" fmla="*/ 17 h 33"/>
                <a:gd name="T8" fmla="*/ 20 w 31"/>
                <a:gd name="T9" fmla="*/ 2 h 33"/>
                <a:gd name="T10" fmla="*/ 28 w 31"/>
                <a:gd name="T11" fmla="*/ 2 h 33"/>
                <a:gd name="T12" fmla="*/ 28 w 31"/>
                <a:gd name="T13" fmla="*/ 2 h 33"/>
                <a:gd name="T14" fmla="*/ 29 w 31"/>
                <a:gd name="T15" fmla="*/ 10 h 33"/>
                <a:gd name="T16" fmla="*/ 16 w 31"/>
                <a:gd name="T17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3">
                  <a:moveTo>
                    <a:pt x="16" y="30"/>
                  </a:moveTo>
                  <a:cubicBezTo>
                    <a:pt x="15" y="32"/>
                    <a:pt x="12" y="33"/>
                    <a:pt x="10" y="31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22"/>
                    <a:pt x="0" y="19"/>
                    <a:pt x="2" y="17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2" y="0"/>
                    <a:pt x="25" y="0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30" y="4"/>
                    <a:pt x="31" y="8"/>
                    <a:pt x="29" y="10"/>
                  </a:cubicBezTo>
                  <a:lnTo>
                    <a:pt x="16" y="3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24"/>
            </a:p>
          </p:txBody>
        </p:sp>
        <p:sp>
          <p:nvSpPr>
            <p:cNvPr id="24" name="Freeform 365"/>
            <p:cNvSpPr>
              <a:spLocks/>
            </p:cNvSpPr>
            <p:nvPr/>
          </p:nvSpPr>
          <p:spPr bwMode="auto">
            <a:xfrm>
              <a:off x="6366649" y="4450226"/>
              <a:ext cx="161017" cy="204682"/>
            </a:xfrm>
            <a:custGeom>
              <a:avLst/>
              <a:gdLst>
                <a:gd name="T0" fmla="*/ 26 w 27"/>
                <a:gd name="T1" fmla="*/ 22 h 35"/>
                <a:gd name="T2" fmla="*/ 24 w 27"/>
                <a:gd name="T3" fmla="*/ 29 h 35"/>
                <a:gd name="T4" fmla="*/ 15 w 27"/>
                <a:gd name="T5" fmla="*/ 33 h 35"/>
                <a:gd name="T6" fmla="*/ 9 w 27"/>
                <a:gd name="T7" fmla="*/ 31 h 35"/>
                <a:gd name="T8" fmla="*/ 1 w 27"/>
                <a:gd name="T9" fmla="*/ 9 h 35"/>
                <a:gd name="T10" fmla="*/ 4 w 27"/>
                <a:gd name="T11" fmla="*/ 1 h 35"/>
                <a:gd name="T12" fmla="*/ 5 w 27"/>
                <a:gd name="T13" fmla="*/ 1 h 35"/>
                <a:gd name="T14" fmla="*/ 12 w 27"/>
                <a:gd name="T15" fmla="*/ 3 h 35"/>
                <a:gd name="T16" fmla="*/ 26 w 27"/>
                <a:gd name="T17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5">
                  <a:moveTo>
                    <a:pt x="26" y="22"/>
                  </a:moveTo>
                  <a:cubicBezTo>
                    <a:pt x="27" y="25"/>
                    <a:pt x="27" y="27"/>
                    <a:pt x="24" y="29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2" y="35"/>
                    <a:pt x="10" y="34"/>
                    <a:pt x="9" y="3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2" y="3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0"/>
                    <a:pt x="11" y="1"/>
                    <a:pt x="12" y="3"/>
                  </a:cubicBezTo>
                  <a:lnTo>
                    <a:pt x="26" y="22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24"/>
            </a:p>
          </p:txBody>
        </p:sp>
        <p:sp>
          <p:nvSpPr>
            <p:cNvPr id="25" name="Freeform 366"/>
            <p:cNvSpPr>
              <a:spLocks/>
            </p:cNvSpPr>
            <p:nvPr/>
          </p:nvSpPr>
          <p:spPr bwMode="auto">
            <a:xfrm>
              <a:off x="6625913" y="4990587"/>
              <a:ext cx="166475" cy="204682"/>
            </a:xfrm>
            <a:custGeom>
              <a:avLst/>
              <a:gdLst>
                <a:gd name="T0" fmla="*/ 2 w 28"/>
                <a:gd name="T1" fmla="*/ 13 h 35"/>
                <a:gd name="T2" fmla="*/ 4 w 28"/>
                <a:gd name="T3" fmla="*/ 6 h 35"/>
                <a:gd name="T4" fmla="*/ 13 w 28"/>
                <a:gd name="T5" fmla="*/ 2 h 35"/>
                <a:gd name="T6" fmla="*/ 19 w 28"/>
                <a:gd name="T7" fmla="*/ 4 h 35"/>
                <a:gd name="T8" fmla="*/ 27 w 28"/>
                <a:gd name="T9" fmla="*/ 26 h 35"/>
                <a:gd name="T10" fmla="*/ 24 w 28"/>
                <a:gd name="T11" fmla="*/ 34 h 35"/>
                <a:gd name="T12" fmla="*/ 23 w 28"/>
                <a:gd name="T13" fmla="*/ 34 h 35"/>
                <a:gd name="T14" fmla="*/ 15 w 28"/>
                <a:gd name="T15" fmla="*/ 32 h 35"/>
                <a:gd name="T16" fmla="*/ 2 w 28"/>
                <a:gd name="T17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35">
                  <a:moveTo>
                    <a:pt x="2" y="13"/>
                  </a:moveTo>
                  <a:cubicBezTo>
                    <a:pt x="0" y="11"/>
                    <a:pt x="1" y="8"/>
                    <a:pt x="4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5" y="0"/>
                    <a:pt x="18" y="2"/>
                    <a:pt x="19" y="4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8" y="29"/>
                    <a:pt x="26" y="32"/>
                    <a:pt x="24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0" y="35"/>
                    <a:pt x="17" y="35"/>
                    <a:pt x="15" y="32"/>
                  </a:cubicBezTo>
                  <a:lnTo>
                    <a:pt x="2" y="13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24"/>
            </a:p>
          </p:txBody>
        </p:sp>
        <p:sp>
          <p:nvSpPr>
            <p:cNvPr id="26" name="Freeform 367"/>
            <p:cNvSpPr>
              <a:spLocks/>
            </p:cNvSpPr>
            <p:nvPr/>
          </p:nvSpPr>
          <p:spPr bwMode="auto">
            <a:xfrm>
              <a:off x="6202904" y="4873235"/>
              <a:ext cx="204682" cy="158288"/>
            </a:xfrm>
            <a:custGeom>
              <a:avLst/>
              <a:gdLst>
                <a:gd name="T0" fmla="*/ 23 w 35"/>
                <a:gd name="T1" fmla="*/ 2 h 27"/>
                <a:gd name="T2" fmla="*/ 29 w 35"/>
                <a:gd name="T3" fmla="*/ 3 h 27"/>
                <a:gd name="T4" fmla="*/ 34 w 35"/>
                <a:gd name="T5" fmla="*/ 13 h 27"/>
                <a:gd name="T6" fmla="*/ 31 w 35"/>
                <a:gd name="T7" fmla="*/ 19 h 27"/>
                <a:gd name="T8" fmla="*/ 9 w 35"/>
                <a:gd name="T9" fmla="*/ 26 h 27"/>
                <a:gd name="T10" fmla="*/ 2 w 35"/>
                <a:gd name="T11" fmla="*/ 23 h 27"/>
                <a:gd name="T12" fmla="*/ 1 w 35"/>
                <a:gd name="T13" fmla="*/ 23 h 27"/>
                <a:gd name="T14" fmla="*/ 3 w 35"/>
                <a:gd name="T15" fmla="*/ 15 h 27"/>
                <a:gd name="T16" fmla="*/ 23 w 35"/>
                <a:gd name="T1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23" y="2"/>
                  </a:moveTo>
                  <a:cubicBezTo>
                    <a:pt x="25" y="0"/>
                    <a:pt x="28" y="1"/>
                    <a:pt x="29" y="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5" y="15"/>
                    <a:pt x="34" y="18"/>
                    <a:pt x="31" y="19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6" y="27"/>
                    <a:pt x="3" y="26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0"/>
                    <a:pt x="1" y="17"/>
                    <a:pt x="3" y="15"/>
                  </a:cubicBezTo>
                  <a:lnTo>
                    <a:pt x="23" y="2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24"/>
            </a:p>
          </p:txBody>
        </p:sp>
        <p:sp>
          <p:nvSpPr>
            <p:cNvPr id="27" name="Freeform 368"/>
            <p:cNvSpPr>
              <a:spLocks/>
            </p:cNvSpPr>
            <p:nvPr/>
          </p:nvSpPr>
          <p:spPr bwMode="auto">
            <a:xfrm>
              <a:off x="6748723" y="4613971"/>
              <a:ext cx="207411" cy="158288"/>
            </a:xfrm>
            <a:custGeom>
              <a:avLst/>
              <a:gdLst>
                <a:gd name="T0" fmla="*/ 12 w 35"/>
                <a:gd name="T1" fmla="*/ 26 h 27"/>
                <a:gd name="T2" fmla="*/ 6 w 35"/>
                <a:gd name="T3" fmla="*/ 24 h 27"/>
                <a:gd name="T4" fmla="*/ 1 w 35"/>
                <a:gd name="T5" fmla="*/ 15 h 27"/>
                <a:gd name="T6" fmla="*/ 4 w 35"/>
                <a:gd name="T7" fmla="*/ 8 h 27"/>
                <a:gd name="T8" fmla="*/ 26 w 35"/>
                <a:gd name="T9" fmla="*/ 1 h 27"/>
                <a:gd name="T10" fmla="*/ 33 w 35"/>
                <a:gd name="T11" fmla="*/ 4 h 27"/>
                <a:gd name="T12" fmla="*/ 33 w 35"/>
                <a:gd name="T13" fmla="*/ 5 h 27"/>
                <a:gd name="T14" fmla="*/ 32 w 35"/>
                <a:gd name="T15" fmla="*/ 12 h 27"/>
                <a:gd name="T16" fmla="*/ 12 w 35"/>
                <a:gd name="T17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12" y="26"/>
                  </a:moveTo>
                  <a:cubicBezTo>
                    <a:pt x="10" y="27"/>
                    <a:pt x="7" y="26"/>
                    <a:pt x="6" y="2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2"/>
                    <a:pt x="1" y="9"/>
                    <a:pt x="4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8" y="0"/>
                    <a:pt x="32" y="1"/>
                    <a:pt x="33" y="4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5" y="7"/>
                    <a:pt x="34" y="11"/>
                    <a:pt x="32" y="12"/>
                  </a:cubicBezTo>
                  <a:lnTo>
                    <a:pt x="12" y="26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24"/>
            </a:p>
          </p:txBody>
        </p:sp>
        <p:sp>
          <p:nvSpPr>
            <p:cNvPr id="28" name="Freeform 369"/>
            <p:cNvSpPr>
              <a:spLocks/>
            </p:cNvSpPr>
            <p:nvPr/>
          </p:nvSpPr>
          <p:spPr bwMode="auto">
            <a:xfrm>
              <a:off x="6183800" y="4668553"/>
              <a:ext cx="207411" cy="139184"/>
            </a:xfrm>
            <a:custGeom>
              <a:avLst/>
              <a:gdLst>
                <a:gd name="T0" fmla="*/ 31 w 35"/>
                <a:gd name="T1" fmla="*/ 4 h 24"/>
                <a:gd name="T2" fmla="*/ 34 w 35"/>
                <a:gd name="T3" fmla="*/ 10 h 24"/>
                <a:gd name="T4" fmla="*/ 31 w 35"/>
                <a:gd name="T5" fmla="*/ 20 h 24"/>
                <a:gd name="T6" fmla="*/ 25 w 35"/>
                <a:gd name="T7" fmla="*/ 23 h 24"/>
                <a:gd name="T8" fmla="*/ 3 w 35"/>
                <a:gd name="T9" fmla="*/ 12 h 24"/>
                <a:gd name="T10" fmla="*/ 0 w 35"/>
                <a:gd name="T11" fmla="*/ 5 h 24"/>
                <a:gd name="T12" fmla="*/ 1 w 35"/>
                <a:gd name="T13" fmla="*/ 4 h 24"/>
                <a:gd name="T14" fmla="*/ 7 w 35"/>
                <a:gd name="T15" fmla="*/ 0 h 24"/>
                <a:gd name="T16" fmla="*/ 31 w 35"/>
                <a:gd name="T1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4">
                  <a:moveTo>
                    <a:pt x="31" y="4"/>
                  </a:moveTo>
                  <a:cubicBezTo>
                    <a:pt x="33" y="5"/>
                    <a:pt x="35" y="8"/>
                    <a:pt x="34" y="1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0" y="23"/>
                    <a:pt x="27" y="24"/>
                    <a:pt x="25" y="23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1"/>
                    <a:pt x="0" y="8"/>
                    <a:pt x="0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2"/>
                    <a:pt x="5" y="0"/>
                    <a:pt x="7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24"/>
            </a:p>
          </p:txBody>
        </p:sp>
        <p:sp>
          <p:nvSpPr>
            <p:cNvPr id="29" name="Freeform 370"/>
            <p:cNvSpPr>
              <a:spLocks/>
            </p:cNvSpPr>
            <p:nvPr/>
          </p:nvSpPr>
          <p:spPr bwMode="auto">
            <a:xfrm>
              <a:off x="6767825" y="4837756"/>
              <a:ext cx="204682" cy="139184"/>
            </a:xfrm>
            <a:custGeom>
              <a:avLst/>
              <a:gdLst>
                <a:gd name="T0" fmla="*/ 4 w 35"/>
                <a:gd name="T1" fmla="*/ 20 h 24"/>
                <a:gd name="T2" fmla="*/ 1 w 35"/>
                <a:gd name="T3" fmla="*/ 14 h 24"/>
                <a:gd name="T4" fmla="*/ 4 w 35"/>
                <a:gd name="T5" fmla="*/ 4 h 24"/>
                <a:gd name="T6" fmla="*/ 10 w 35"/>
                <a:gd name="T7" fmla="*/ 1 h 24"/>
                <a:gd name="T8" fmla="*/ 31 w 35"/>
                <a:gd name="T9" fmla="*/ 12 h 24"/>
                <a:gd name="T10" fmla="*/ 34 w 35"/>
                <a:gd name="T11" fmla="*/ 19 h 24"/>
                <a:gd name="T12" fmla="*/ 34 w 35"/>
                <a:gd name="T13" fmla="*/ 20 h 24"/>
                <a:gd name="T14" fmla="*/ 27 w 35"/>
                <a:gd name="T15" fmla="*/ 24 h 24"/>
                <a:gd name="T16" fmla="*/ 4 w 35"/>
                <a:gd name="T1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4">
                  <a:moveTo>
                    <a:pt x="4" y="20"/>
                  </a:moveTo>
                  <a:cubicBezTo>
                    <a:pt x="1" y="19"/>
                    <a:pt x="0" y="17"/>
                    <a:pt x="1" y="1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1"/>
                    <a:pt x="8" y="0"/>
                    <a:pt x="10" y="1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4" y="13"/>
                    <a:pt x="35" y="16"/>
                    <a:pt x="34" y="19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3" y="23"/>
                    <a:pt x="30" y="24"/>
                    <a:pt x="27" y="24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24"/>
            </a:p>
          </p:txBody>
        </p:sp>
        <p:sp>
          <p:nvSpPr>
            <p:cNvPr id="30" name="Freeform 371"/>
            <p:cNvSpPr>
              <a:spLocks/>
            </p:cNvSpPr>
            <p:nvPr/>
          </p:nvSpPr>
          <p:spPr bwMode="auto">
            <a:xfrm>
              <a:off x="6421231" y="5012419"/>
              <a:ext cx="139184" cy="207411"/>
            </a:xfrm>
            <a:custGeom>
              <a:avLst/>
              <a:gdLst>
                <a:gd name="T0" fmla="*/ 5 w 24"/>
                <a:gd name="T1" fmla="*/ 4 h 35"/>
                <a:gd name="T2" fmla="*/ 11 w 24"/>
                <a:gd name="T3" fmla="*/ 0 h 35"/>
                <a:gd name="T4" fmla="*/ 20 w 24"/>
                <a:gd name="T5" fmla="*/ 4 h 35"/>
                <a:gd name="T6" fmla="*/ 23 w 24"/>
                <a:gd name="T7" fmla="*/ 10 h 35"/>
                <a:gd name="T8" fmla="*/ 13 w 24"/>
                <a:gd name="T9" fmla="*/ 31 h 35"/>
                <a:gd name="T10" fmla="*/ 5 w 24"/>
                <a:gd name="T11" fmla="*/ 34 h 35"/>
                <a:gd name="T12" fmla="*/ 5 w 24"/>
                <a:gd name="T13" fmla="*/ 34 h 35"/>
                <a:gd name="T14" fmla="*/ 1 w 24"/>
                <a:gd name="T15" fmla="*/ 27 h 35"/>
                <a:gd name="T16" fmla="*/ 5 w 24"/>
                <a:gd name="T17" fmla="*/ 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5">
                  <a:moveTo>
                    <a:pt x="5" y="4"/>
                  </a:moveTo>
                  <a:cubicBezTo>
                    <a:pt x="5" y="1"/>
                    <a:pt x="8" y="0"/>
                    <a:pt x="11" y="0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3" y="5"/>
                    <a:pt x="24" y="7"/>
                    <a:pt x="23" y="10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1" y="34"/>
                    <a:pt x="8" y="35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2" y="33"/>
                    <a:pt x="0" y="30"/>
                    <a:pt x="1" y="27"/>
                  </a:cubicBezTo>
                  <a:lnTo>
                    <a:pt x="5" y="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24"/>
            </a:p>
          </p:txBody>
        </p:sp>
        <p:sp>
          <p:nvSpPr>
            <p:cNvPr id="31" name="Freeform 372"/>
            <p:cNvSpPr>
              <a:spLocks/>
            </p:cNvSpPr>
            <p:nvPr/>
          </p:nvSpPr>
          <p:spPr bwMode="auto">
            <a:xfrm>
              <a:off x="6590434" y="4428393"/>
              <a:ext cx="147371" cy="210141"/>
            </a:xfrm>
            <a:custGeom>
              <a:avLst/>
              <a:gdLst>
                <a:gd name="T0" fmla="*/ 20 w 25"/>
                <a:gd name="T1" fmla="*/ 31 h 36"/>
                <a:gd name="T2" fmla="*/ 14 w 25"/>
                <a:gd name="T3" fmla="*/ 35 h 36"/>
                <a:gd name="T4" fmla="*/ 4 w 25"/>
                <a:gd name="T5" fmla="*/ 31 h 36"/>
                <a:gd name="T6" fmla="*/ 2 w 25"/>
                <a:gd name="T7" fmla="*/ 25 h 36"/>
                <a:gd name="T8" fmla="*/ 12 w 25"/>
                <a:gd name="T9" fmla="*/ 4 h 36"/>
                <a:gd name="T10" fmla="*/ 19 w 25"/>
                <a:gd name="T11" fmla="*/ 1 h 36"/>
                <a:gd name="T12" fmla="*/ 20 w 25"/>
                <a:gd name="T13" fmla="*/ 1 h 36"/>
                <a:gd name="T14" fmla="*/ 24 w 25"/>
                <a:gd name="T15" fmla="*/ 8 h 36"/>
                <a:gd name="T16" fmla="*/ 20 w 25"/>
                <a:gd name="T17" fmla="*/ 3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6">
                  <a:moveTo>
                    <a:pt x="20" y="31"/>
                  </a:moveTo>
                  <a:cubicBezTo>
                    <a:pt x="20" y="34"/>
                    <a:pt x="17" y="36"/>
                    <a:pt x="14" y="35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28"/>
                    <a:pt x="2" y="25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2"/>
                    <a:pt x="17" y="0"/>
                    <a:pt x="19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2"/>
                    <a:pt x="25" y="5"/>
                    <a:pt x="24" y="8"/>
                  </a:cubicBezTo>
                  <a:lnTo>
                    <a:pt x="20" y="3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24"/>
            </a:p>
          </p:txBody>
        </p:sp>
      </p:grpSp>
    </p:spTree>
    <p:extLst>
      <p:ext uri="{BB962C8B-B14F-4D97-AF65-F5344CB8AC3E}">
        <p14:creationId xmlns:p14="http://schemas.microsoft.com/office/powerpoint/2010/main" val="88483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Configuration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IISWebsite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Node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Server1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WindowsFeature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IIS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Ensure   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"Present"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Name     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"Web-Server"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WindowsFeature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ASP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Ensure   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"Present"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Name     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"Web-Asp-Net45"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089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BMW Group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97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controllers are created manually</a:t>
            </a:r>
          </a:p>
          <a:p>
            <a:pPr lvl="1"/>
            <a:r>
              <a:rPr lang="en-US" dirty="0"/>
              <a:t>A long list of instructions needs to be followed</a:t>
            </a:r>
          </a:p>
          <a:p>
            <a:pPr lvl="1"/>
            <a:r>
              <a:rPr lang="en-US" dirty="0"/>
              <a:t>Several historically grown scripts need to be executed</a:t>
            </a:r>
          </a:p>
          <a:p>
            <a:r>
              <a:rPr lang="en-US" dirty="0"/>
              <a:t>Configuration drift on domain controllers</a:t>
            </a:r>
          </a:p>
          <a:p>
            <a:pPr lvl="1"/>
            <a:r>
              <a:rPr lang="en-US" dirty="0"/>
              <a:t>Over time</a:t>
            </a:r>
          </a:p>
          <a:p>
            <a:pPr lvl="1"/>
            <a:r>
              <a:rPr lang="en-US" dirty="0"/>
              <a:t>DCs distributed throughout the world</a:t>
            </a:r>
          </a:p>
          <a:p>
            <a:r>
              <a:rPr lang="en-US" dirty="0"/>
              <a:t>Missing compliance reporting</a:t>
            </a:r>
          </a:p>
          <a:p>
            <a:pPr lvl="1"/>
            <a:r>
              <a:rPr lang="en-US" dirty="0"/>
              <a:t>Like many other companies little to no asset compliance reporting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BMW Group like almost any enterprise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 bwMode="auto">
          <a:xfrm>
            <a:off x="8244408" y="34652"/>
            <a:ext cx="288032" cy="260648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0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0</TotalTime>
  <Words>814</Words>
  <Application>Microsoft Office PowerPoint</Application>
  <PresentationFormat>On-screen Show (4:3)</PresentationFormat>
  <Paragraphs>171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MS PGothic</vt:lpstr>
      <vt:lpstr>Arial</vt:lpstr>
      <vt:lpstr>Lucida Console</vt:lpstr>
      <vt:lpstr>Roboto</vt:lpstr>
      <vt:lpstr>Roboto Black</vt:lpstr>
      <vt:lpstr>Roboto Condensed</vt:lpstr>
      <vt:lpstr>Segoe UI</vt:lpstr>
      <vt:lpstr>Segoe UI Light</vt:lpstr>
      <vt:lpstr>Tahoma</vt:lpstr>
      <vt:lpstr>Ubuntu Mono</vt:lpstr>
      <vt:lpstr>www.IT-Visions.de</vt:lpstr>
      <vt:lpstr>Custom Design</vt:lpstr>
      <vt:lpstr>Automated DC Deployment at the BMW Group</vt:lpstr>
      <vt:lpstr>Agenda</vt:lpstr>
      <vt:lpstr>Introduction</vt:lpstr>
      <vt:lpstr>Desired State Configuration</vt:lpstr>
      <vt:lpstr>PowerPoint Presentation</vt:lpstr>
      <vt:lpstr>Desired State Configuration</vt:lpstr>
      <vt:lpstr>PowerPoint Presentation</vt:lpstr>
      <vt:lpstr>Case study BMW Group</vt:lpstr>
      <vt:lpstr>BMW Group like almost any enterprise</vt:lpstr>
      <vt:lpstr>The theory</vt:lpstr>
      <vt:lpstr>Moving the theory into reality – the obstacles</vt:lpstr>
      <vt:lpstr>Moving the theory into reality – the obstacles</vt:lpstr>
      <vt:lpstr>Moving the theory into reality – the solution</vt:lpstr>
      <vt:lpstr>Demo</vt:lpstr>
      <vt:lpstr>Demo</vt:lpstr>
      <vt:lpstr>Node Status Reporting</vt:lpstr>
      <vt:lpstr>Demo</vt:lpstr>
      <vt:lpstr>Takeaway / Summary</vt:lpstr>
      <vt:lpstr>Next Steps...</vt:lpstr>
      <vt:lpstr>Questions?</vt:lpstr>
      <vt:lpstr>About_Author</vt:lpstr>
      <vt:lpstr>About_Author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Jan-Hendrik Peters</cp:lastModifiedBy>
  <cp:revision>188</cp:revision>
  <dcterms:created xsi:type="dcterms:W3CDTF">2007-07-20T07:41:41Z</dcterms:created>
  <dcterms:modified xsi:type="dcterms:W3CDTF">2017-05-03T11:30:34Z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