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23"/>
  </p:notesMasterIdLst>
  <p:handoutMasterIdLst>
    <p:handoutMasterId r:id="rId24"/>
  </p:handoutMasterIdLst>
  <p:sldIdLst>
    <p:sldId id="316" r:id="rId3"/>
    <p:sldId id="305" r:id="rId4"/>
    <p:sldId id="318" r:id="rId5"/>
    <p:sldId id="317" r:id="rId6"/>
    <p:sldId id="319" r:id="rId7"/>
    <p:sldId id="326" r:id="rId8"/>
    <p:sldId id="330" r:id="rId9"/>
    <p:sldId id="331" r:id="rId10"/>
    <p:sldId id="320" r:id="rId11"/>
    <p:sldId id="321" r:id="rId12"/>
    <p:sldId id="322" r:id="rId13"/>
    <p:sldId id="327" r:id="rId14"/>
    <p:sldId id="329" r:id="rId15"/>
    <p:sldId id="325" r:id="rId16"/>
    <p:sldId id="323" r:id="rId17"/>
    <p:sldId id="302" r:id="rId18"/>
    <p:sldId id="313" r:id="rId19"/>
    <p:sldId id="314" r:id="rId20"/>
    <p:sldId id="312" r:id="rId21"/>
    <p:sldId id="324" r:id="rId22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92773" autoAdjust="0"/>
  </p:normalViewPr>
  <p:slideViewPr>
    <p:cSldViewPr>
      <p:cViewPr varScale="1">
        <p:scale>
          <a:sx n="71" d="100"/>
          <a:sy n="71" d="100"/>
        </p:scale>
        <p:origin x="1359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Very simplified. See https://aka.ms/psconfeu2017 for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D6275-D5B4-459A-B2A3-212CA60D2300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165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Azure 101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74440" y="6021288"/>
            <a:ext cx="4617640" cy="636091"/>
          </a:xfrm>
        </p:spPr>
        <p:txBody>
          <a:bodyPr/>
          <a:lstStyle/>
          <a:p>
            <a:r>
              <a:rPr lang="de-DE" dirty="0"/>
              <a:t>Jan-Hendrik Peters, Microsoft, @nyanHP</a:t>
            </a:r>
          </a:p>
          <a:p>
            <a:r>
              <a:rPr lang="de-DE" dirty="0"/>
              <a:t>Raimund Andrée, Microsoft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PowerShell in the cloud</a:t>
            </a:r>
          </a:p>
        </p:txBody>
      </p:sp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Lab automation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00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Problem: ARM Templates cannot configure machines</a:t>
            </a:r>
          </a:p>
          <a:p>
            <a:r>
              <a:rPr lang="de-DE" dirty="0"/>
              <a:t>Custom Script Extensions would need to be used</a:t>
            </a:r>
          </a:p>
          <a:p>
            <a:r>
              <a:rPr lang="de-DE" dirty="0"/>
              <a:t>Solution: AutomatedLab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Lab automation</a:t>
            </a:r>
          </a:p>
        </p:txBody>
      </p:sp>
    </p:spTree>
    <p:extLst>
      <p:ext uri="{BB962C8B-B14F-4D97-AF65-F5344CB8AC3E}">
        <p14:creationId xmlns:p14="http://schemas.microsoft.com/office/powerpoint/2010/main" val="132453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Consistent labs (think Desired State)</a:t>
            </a:r>
          </a:p>
          <a:p>
            <a:r>
              <a:rPr lang="de-DE" dirty="0"/>
              <a:t>Easy and accessible syntax</a:t>
            </a:r>
          </a:p>
          <a:p>
            <a:r>
              <a:rPr lang="de-DE" dirty="0"/>
              <a:t>Framework to support many different workloads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Lab automation</a:t>
            </a:r>
          </a:p>
        </p:txBody>
      </p:sp>
    </p:spTree>
    <p:extLst>
      <p:ext uri="{BB962C8B-B14F-4D97-AF65-F5344CB8AC3E}">
        <p14:creationId xmlns:p14="http://schemas.microsoft.com/office/powerpoint/2010/main" val="416268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340768"/>
            <a:ext cx="8856984" cy="4392488"/>
          </a:xfrm>
        </p:spPr>
        <p:txBody>
          <a:bodyPr/>
          <a:lstStyle/>
          <a:p>
            <a:r>
              <a:rPr lang="en-US" dirty="0"/>
              <a:t>New-</a:t>
            </a:r>
            <a:r>
              <a:rPr lang="en-US" dirty="0" err="1"/>
              <a:t>LabDefinition</a:t>
            </a:r>
            <a:endParaRPr lang="en-US" dirty="0"/>
          </a:p>
          <a:p>
            <a:pPr lvl="1"/>
            <a:r>
              <a:rPr lang="en-US" dirty="0"/>
              <a:t>Add-</a:t>
            </a:r>
            <a:r>
              <a:rPr lang="en-US" dirty="0" err="1"/>
              <a:t>LabIsoImageDefinition</a:t>
            </a:r>
            <a:endParaRPr lang="en-US" dirty="0"/>
          </a:p>
          <a:p>
            <a:pPr lvl="1"/>
            <a:r>
              <a:rPr lang="en-US" dirty="0"/>
              <a:t>Add-</a:t>
            </a:r>
            <a:r>
              <a:rPr lang="en-US" dirty="0" err="1"/>
              <a:t>LabVirtualNetworkDefinition</a:t>
            </a:r>
            <a:endParaRPr lang="en-US" dirty="0"/>
          </a:p>
          <a:p>
            <a:pPr lvl="1"/>
            <a:r>
              <a:rPr lang="en-US" dirty="0"/>
              <a:t>Add-</a:t>
            </a:r>
            <a:r>
              <a:rPr lang="en-US" dirty="0" err="1"/>
              <a:t>LabMachineDefinition</a:t>
            </a:r>
            <a:endParaRPr lang="en-US" dirty="0"/>
          </a:p>
          <a:p>
            <a:r>
              <a:rPr lang="en-US" dirty="0"/>
              <a:t>Install-Lab</a:t>
            </a:r>
          </a:p>
          <a:p>
            <a:pPr lvl="1"/>
            <a:r>
              <a:rPr lang="en-US" dirty="0"/>
              <a:t>Install-</a:t>
            </a:r>
            <a:r>
              <a:rPr lang="en-US" dirty="0" err="1"/>
              <a:t>LabSoftwarePackage</a:t>
            </a:r>
            <a:endParaRPr lang="en-US" dirty="0"/>
          </a:p>
          <a:p>
            <a:pPr lvl="1"/>
            <a:r>
              <a:rPr lang="en-US" dirty="0"/>
              <a:t>Invoke-</a:t>
            </a:r>
            <a:r>
              <a:rPr lang="en-US" dirty="0" err="1"/>
              <a:t>LabCommand</a:t>
            </a:r>
            <a:endParaRPr lang="en-US" dirty="0"/>
          </a:p>
          <a:p>
            <a:r>
              <a:rPr lang="en-US" dirty="0"/>
              <a:t>Install-</a:t>
            </a:r>
            <a:r>
              <a:rPr lang="en-US" dirty="0" err="1"/>
              <a:t>LabWindowsFeature</a:t>
            </a:r>
            <a:endParaRPr lang="en-US" dirty="0"/>
          </a:p>
          <a:p>
            <a:r>
              <a:rPr lang="en-US" dirty="0"/>
              <a:t>Get-</a:t>
            </a:r>
            <a:r>
              <a:rPr lang="en-US" dirty="0" err="1"/>
              <a:t>LabVM</a:t>
            </a:r>
            <a:endParaRPr lang="en-US" dirty="0"/>
          </a:p>
          <a:p>
            <a:pPr lvl="1"/>
            <a:r>
              <a:rPr lang="en-US" dirty="0"/>
              <a:t>Restart-</a:t>
            </a:r>
            <a:r>
              <a:rPr lang="en-US" dirty="0" err="1"/>
              <a:t>LabVM</a:t>
            </a:r>
            <a:r>
              <a:rPr lang="en-US" dirty="0"/>
              <a:t> –Wait / Wait-</a:t>
            </a:r>
            <a:r>
              <a:rPr lang="en-US" dirty="0" err="1"/>
              <a:t>LabVM</a:t>
            </a:r>
            <a:endParaRPr lang="en-US" dirty="0"/>
          </a:p>
          <a:p>
            <a:pPr lvl="1"/>
            <a:r>
              <a:rPr lang="en-US" dirty="0"/>
              <a:t>Get-</a:t>
            </a:r>
            <a:r>
              <a:rPr lang="en-US" dirty="0" err="1"/>
              <a:t>LabVMStatus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AutomatedLab Cmdlets</a:t>
            </a:r>
          </a:p>
        </p:txBody>
      </p:sp>
    </p:spTree>
    <p:extLst>
      <p:ext uri="{BB962C8B-B14F-4D97-AF65-F5344CB8AC3E}">
        <p14:creationId xmlns:p14="http://schemas.microsoft.com/office/powerpoint/2010/main" val="386038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>
                <a:solidFill>
                  <a:srgbClr val="FF4500"/>
                </a:solidFill>
                <a:latin typeface="Lucida Console" panose="020B0609040504020204" pitchFamily="49" charset="0"/>
              </a:rPr>
              <a:t>$labName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8B0000"/>
                </a:solidFill>
                <a:latin typeface="Lucida Console" panose="020B0609040504020204" pitchFamily="49" charset="0"/>
              </a:rPr>
              <a:t>'psconfeu2017jhp'</a:t>
            </a:r>
            <a:endParaRPr lang="de-D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de-DE" dirty="0">
                <a:solidFill>
                  <a:srgbClr val="FF4500"/>
                </a:solidFill>
                <a:latin typeface="Lucida Console" panose="020B0609040504020204" pitchFamily="49" charset="0"/>
              </a:rPr>
              <a:t>$defaultLocation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8B0000"/>
                </a:solidFill>
                <a:latin typeface="Lucida Console" panose="020B0609040504020204" pitchFamily="49" charset="0"/>
              </a:rPr>
              <a:t>'west europe'</a:t>
            </a:r>
            <a:endParaRPr lang="de-D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de-DE" dirty="0">
                <a:solidFill>
                  <a:srgbClr val="FF4500"/>
                </a:solidFill>
                <a:latin typeface="Lucida Console" panose="020B0609040504020204" pitchFamily="49" charset="0"/>
              </a:rPr>
              <a:t>$azureContext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8B0000"/>
                </a:solidFill>
                <a:latin typeface="Lucida Console" panose="020B0609040504020204" pitchFamily="49" charset="0"/>
              </a:rPr>
              <a:t>'D:\Jhp.azurermsettings'</a:t>
            </a:r>
            <a:endParaRPr lang="de-D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de-DE" dirty="0">
                <a:solidFill>
                  <a:srgbClr val="FF4500"/>
                </a:solidFill>
                <a:latin typeface="Lucida Console" panose="020B0609040504020204" pitchFamily="49" charset="0"/>
              </a:rPr>
              <a:t>$domainName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8B0000"/>
                </a:solidFill>
                <a:latin typeface="Lucida Console" panose="020B0609040504020204" pitchFamily="49" charset="0"/>
              </a:rPr>
              <a:t>'poshjhp.com'</a:t>
            </a:r>
            <a:endParaRPr lang="de-D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de-D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de-DE" dirty="0">
                <a:solidFill>
                  <a:srgbClr val="006400"/>
                </a:solidFill>
                <a:latin typeface="Lucida Console" panose="020B0609040504020204" pitchFamily="49" charset="0"/>
              </a:rPr>
              <a:t># Lab definition</a:t>
            </a:r>
            <a:endParaRPr lang="de-D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LabDefinition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labname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DefaultVirtualizationEngine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Azure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de-D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Lucida Console" panose="020B0609040504020204" pitchFamily="49" charset="0"/>
              </a:rPr>
              <a:t>Add-LabAzureSubscription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000080"/>
                </a:solidFill>
                <a:latin typeface="Lucida Console" panose="020B0609040504020204" pitchFamily="49" charset="0"/>
              </a:rPr>
              <a:t>-Path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FF4500"/>
                </a:solidFill>
                <a:latin typeface="Lucida Console" panose="020B0609040504020204" pitchFamily="49" charset="0"/>
              </a:rPr>
              <a:t>$azureContext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000080"/>
                </a:solidFill>
                <a:latin typeface="Lucida Console" panose="020B0609040504020204" pitchFamily="49" charset="0"/>
              </a:rPr>
              <a:t>-DefaultLocationName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FF4500"/>
                </a:solidFill>
                <a:latin typeface="Lucida Console" panose="020B0609040504020204" pitchFamily="49" charset="0"/>
              </a:rPr>
              <a:t>$defaultLocation</a:t>
            </a:r>
            <a:endParaRPr lang="de-D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de-D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Optional step. Fully sync everything except for OS ISOs by calling Sync-</a:t>
            </a:r>
            <a:r>
              <a:rPr lang="en-US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LabazureLabSources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without parameters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Lucida Console" panose="020B0609040504020204" pitchFamily="49" charset="0"/>
              </a:rPr>
              <a:t>Sync-LabAzureLabSources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000080"/>
                </a:solidFill>
                <a:latin typeface="Lucida Console" panose="020B0609040504020204" pitchFamily="49" charset="0"/>
              </a:rPr>
              <a:t>-SkipIsos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000080"/>
                </a:solidFill>
                <a:latin typeface="Lucida Console" panose="020B0609040504020204" pitchFamily="49" charset="0"/>
              </a:rPr>
              <a:t>-MaxFileSizeInMb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endParaRPr lang="de-D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de-D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de-DE" dirty="0">
                <a:solidFill>
                  <a:srgbClr val="006400"/>
                </a:solidFill>
                <a:latin typeface="Lucida Console" panose="020B0609040504020204" pitchFamily="49" charset="0"/>
              </a:rPr>
              <a:t># Define a domain</a:t>
            </a:r>
            <a:endParaRPr lang="de-D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Lucida Console" panose="020B0609040504020204" pitchFamily="49" charset="0"/>
              </a:rPr>
              <a:t>Add-LabDomainDefinition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FF4500"/>
                </a:solidFill>
                <a:latin typeface="Lucida Console" panose="020B0609040504020204" pitchFamily="49" charset="0"/>
              </a:rPr>
              <a:t>$domainName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000080"/>
                </a:solidFill>
                <a:latin typeface="Lucida Console" panose="020B0609040504020204" pitchFamily="49" charset="0"/>
              </a:rPr>
              <a:t>-AdminUser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8A2BE2"/>
                </a:solidFill>
                <a:latin typeface="Lucida Console" panose="020B0609040504020204" pitchFamily="49" charset="0"/>
              </a:rPr>
              <a:t>jhp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000080"/>
                </a:solidFill>
                <a:latin typeface="Lucida Console" panose="020B0609040504020204" pitchFamily="49" charset="0"/>
              </a:rPr>
              <a:t>-AdminPassword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8A2BE2"/>
                </a:solidFill>
                <a:latin typeface="Lucida Console" panose="020B0609040504020204" pitchFamily="49" charset="0"/>
              </a:rPr>
              <a:t>Somepass1</a:t>
            </a:r>
            <a:endParaRPr lang="de-D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de-D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Set-</a:t>
            </a:r>
            <a:r>
              <a:rPr lang="en-U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LabInstallationCredential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-Username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jhp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Lucida Console" panose="020B0609040504020204" pitchFamily="49" charset="0"/>
              </a:rPr>
              <a:t>-Password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A2BE2"/>
                </a:solidFill>
                <a:latin typeface="Lucida Console" panose="020B0609040504020204" pitchFamily="49" charset="0"/>
              </a:rPr>
              <a:t>Somepass1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de-D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Lucida Console" panose="020B0609040504020204" pitchFamily="49" charset="0"/>
              </a:rPr>
              <a:t>Add-LabMachineDefinition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8B0000"/>
                </a:solidFill>
                <a:latin typeface="Lucida Console" panose="020B0609040504020204" pitchFamily="49" charset="0"/>
              </a:rPr>
              <a:t>'poshconf-dc01'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000080"/>
                </a:solidFill>
                <a:latin typeface="Lucida Console" panose="020B0609040504020204" pitchFamily="49" charset="0"/>
              </a:rPr>
              <a:t>-MinMemory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800080"/>
                </a:solidFill>
                <a:latin typeface="Lucida Console" panose="020B0609040504020204" pitchFamily="49" charset="0"/>
              </a:rPr>
              <a:t>1GB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000080"/>
                </a:solidFill>
                <a:latin typeface="Lucida Console" panose="020B0609040504020204" pitchFamily="49" charset="0"/>
              </a:rPr>
              <a:t>-Roles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8B0000"/>
                </a:solidFill>
                <a:latin typeface="Lucida Console" panose="020B0609040504020204" pitchFamily="49" charset="0"/>
              </a:rPr>
              <a:t>'RootDC'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000080"/>
                </a:solidFill>
                <a:latin typeface="Lucida Console" panose="020B0609040504020204" pitchFamily="49" charset="0"/>
              </a:rPr>
              <a:t>-AzureProperties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@{RoleSize </a:t>
            </a:r>
            <a:r>
              <a:rPr lang="de-D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8B0000"/>
                </a:solidFill>
                <a:latin typeface="Lucida Console" panose="020B0609040504020204" pitchFamily="49" charset="0"/>
              </a:rPr>
              <a:t>"Standard_D2"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de-DE" dirty="0">
                <a:solidFill>
                  <a:srgbClr val="0000FF"/>
                </a:solidFill>
                <a:latin typeface="Lucida Console" panose="020B0609040504020204" pitchFamily="49" charset="0"/>
              </a:rPr>
              <a:t>Add-LabMachineDefinition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8B0000"/>
                </a:solidFill>
                <a:latin typeface="Lucida Console" panose="020B0609040504020204" pitchFamily="49" charset="0"/>
              </a:rPr>
              <a:t>'poshconf-sql01'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000080"/>
                </a:solidFill>
                <a:latin typeface="Lucida Console" panose="020B0609040504020204" pitchFamily="49" charset="0"/>
              </a:rPr>
              <a:t>-MinMemory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800080"/>
                </a:solidFill>
                <a:latin typeface="Lucida Console" panose="020B0609040504020204" pitchFamily="49" charset="0"/>
              </a:rPr>
              <a:t>1GB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de-DE" dirty="0">
                <a:solidFill>
                  <a:srgbClr val="000080"/>
                </a:solidFill>
                <a:latin typeface="Lucida Console" panose="020B0609040504020204" pitchFamily="49" charset="0"/>
              </a:rPr>
              <a:t>-Roles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8B0000"/>
                </a:solidFill>
                <a:latin typeface="Lucida Console" panose="020B0609040504020204" pitchFamily="49" charset="0"/>
              </a:rPr>
              <a:t>'SQLServer2014'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000080"/>
                </a:solidFill>
                <a:latin typeface="Lucida Console" panose="020B0609040504020204" pitchFamily="49" charset="0"/>
              </a:rPr>
              <a:t>-AzureProperties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@{RoleSize </a:t>
            </a:r>
            <a:r>
              <a:rPr lang="de-D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8B0000"/>
                </a:solidFill>
                <a:latin typeface="Lucida Console" panose="020B0609040504020204" pitchFamily="49" charset="0"/>
              </a:rPr>
              <a:t>"Standard_D2"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Add a simple web server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Lucida Console" panose="020B0609040504020204" pitchFamily="49" charset="0"/>
              </a:rPr>
              <a:t>Add-LabMachineDefinition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8B0000"/>
                </a:solidFill>
                <a:latin typeface="Lucida Console" panose="020B0609040504020204" pitchFamily="49" charset="0"/>
              </a:rPr>
              <a:t>'poshconf-web01'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000080"/>
                </a:solidFill>
                <a:latin typeface="Lucida Console" panose="020B0609040504020204" pitchFamily="49" charset="0"/>
              </a:rPr>
              <a:t>-Roles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8B0000"/>
                </a:solidFill>
                <a:latin typeface="Lucida Console" panose="020B0609040504020204" pitchFamily="49" charset="0"/>
              </a:rPr>
              <a:t>'WebServer'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000080"/>
                </a:solidFill>
                <a:latin typeface="Lucida Console" panose="020B0609040504020204" pitchFamily="49" charset="0"/>
              </a:rPr>
              <a:t>-AzureProperties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@{RoleSize </a:t>
            </a:r>
            <a:r>
              <a:rPr lang="de-DE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de-DE" dirty="0">
                <a:solidFill>
                  <a:srgbClr val="8B0000"/>
                </a:solidFill>
                <a:latin typeface="Lucida Console" panose="020B0609040504020204" pitchFamily="49" charset="0"/>
              </a:rPr>
              <a:t>"Standard_D2"</a:t>
            </a:r>
            <a:r>
              <a:rPr lang="de-DE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de-DE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Lucida Console" panose="020B0609040504020204" pitchFamily="49" charset="0"/>
              </a:rPr>
              <a:t>Install-Lab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161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Fully automated lab environment</a:t>
            </a:r>
          </a:p>
          <a:p>
            <a:r>
              <a:rPr lang="de-DE" dirty="0"/>
              <a:t>Domain with users</a:t>
            </a:r>
          </a:p>
          <a:p>
            <a:r>
              <a:rPr lang="de-DE" dirty="0"/>
              <a:t>Fully configured SQL 2014 Server</a:t>
            </a:r>
          </a:p>
          <a:p>
            <a:r>
              <a:rPr lang="de-DE" dirty="0"/>
              <a:t>Web Server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404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Azure presents many possibilities</a:t>
            </a:r>
          </a:p>
          <a:p>
            <a:r>
              <a:rPr lang="de-DE" dirty="0"/>
              <a:t>Deploying environments means some development work</a:t>
            </a:r>
          </a:p>
          <a:p>
            <a:r>
              <a:rPr lang="de-DE" dirty="0"/>
              <a:t>ARM templates cannot configure your systems</a:t>
            </a:r>
          </a:p>
          <a:p>
            <a:r>
              <a:rPr lang="de-DE" dirty="0"/>
              <a:t>AutomatedLab bridges the gap</a:t>
            </a:r>
          </a:p>
          <a:p>
            <a:r>
              <a:rPr lang="de-DE" dirty="0"/>
              <a:t>https://github.com/automatedlab/automatedlab</a:t>
            </a:r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de-DE" dirty="0"/>
              <a:t>PS C:\Users\japete&gt; Get-Introduction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/>
              <a:t>Name			: Jan-Hendrik Peters</a:t>
            </a:r>
          </a:p>
          <a:p>
            <a:pPr marL="457200" lvl="1" indent="0">
              <a:buNone/>
            </a:pPr>
            <a:r>
              <a:rPr lang="de-DE" dirty="0"/>
              <a:t>Born				: 1987-01-24</a:t>
            </a:r>
          </a:p>
          <a:p>
            <a:pPr marL="457200" lvl="1" indent="0">
              <a:buNone/>
            </a:pPr>
            <a:r>
              <a:rPr lang="de-DE" dirty="0"/>
              <a:t>Profession		: Premier Field Engineer @ Microsoft Germany</a:t>
            </a:r>
          </a:p>
          <a:p>
            <a:pPr marL="457200" lvl="1" indent="0">
              <a:buNone/>
            </a:pPr>
            <a:r>
              <a:rPr lang="de-DE" dirty="0"/>
              <a:t>Years in field		: 7</a:t>
            </a:r>
          </a:p>
          <a:p>
            <a:pPr marL="457200" lvl="1" indent="0">
              <a:buNone/>
            </a:pPr>
            <a:r>
              <a:rPr lang="de-DE" dirty="0"/>
              <a:t>Technologies	: {PowerShell, DevOps, DSC, Active Directory}</a:t>
            </a:r>
          </a:p>
          <a:p>
            <a:pPr marL="457200" lvl="1" indent="0">
              <a:buNone/>
            </a:pPr>
            <a:r>
              <a:rPr lang="de-DE"/>
              <a:t>Hobbies        		: </a:t>
            </a:r>
            <a:r>
              <a:rPr lang="de-DE" dirty="0"/>
              <a:t>{Travelling, Brewing, Coding, Hiking}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Introduction</a:t>
            </a:r>
          </a:p>
          <a:p>
            <a:r>
              <a:rPr lang="de-DE" dirty="0"/>
              <a:t>Components of a successful deployment</a:t>
            </a:r>
          </a:p>
          <a:p>
            <a:pPr lvl="1"/>
            <a:r>
              <a:rPr lang="de-DE" dirty="0"/>
              <a:t>Building blocks</a:t>
            </a:r>
          </a:p>
          <a:p>
            <a:pPr lvl="1"/>
            <a:r>
              <a:rPr lang="de-DE" dirty="0"/>
              <a:t>Creating templates</a:t>
            </a:r>
          </a:p>
          <a:p>
            <a:pPr lvl="1"/>
            <a:r>
              <a:rPr lang="de-DE" dirty="0"/>
              <a:t>Publishing</a:t>
            </a:r>
          </a:p>
          <a:p>
            <a:r>
              <a:rPr lang="de-DE" dirty="0"/>
              <a:t>Easy lab deployment</a:t>
            </a:r>
          </a:p>
        </p:txBody>
      </p:sp>
    </p:spTree>
    <p:extLst>
      <p:ext uri="{BB962C8B-B14F-4D97-AF65-F5344CB8AC3E}">
        <p14:creationId xmlns:p14="http://schemas.microsoft.com/office/powerpoint/2010/main" val="2082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PS C:\Users\raandree&gt; Get-Introduction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Name			: Raimund Andrée</a:t>
            </a:r>
          </a:p>
          <a:p>
            <a:pPr marL="457200" lvl="1" indent="0">
              <a:buNone/>
            </a:pPr>
            <a:r>
              <a:rPr lang="en-US" dirty="0"/>
              <a:t>Born				: 1978-07-31</a:t>
            </a:r>
          </a:p>
          <a:p>
            <a:pPr marL="457200" lvl="1" indent="0">
              <a:buNone/>
            </a:pPr>
            <a:r>
              <a:rPr lang="en-US" dirty="0"/>
              <a:t>Profession		: Premier Field Engineer @ Microsoft Germany</a:t>
            </a:r>
          </a:p>
          <a:p>
            <a:pPr marL="457200" lvl="1" indent="0">
              <a:buNone/>
            </a:pPr>
            <a:r>
              <a:rPr lang="en-US" dirty="0"/>
              <a:t>Years in field		: 22</a:t>
            </a:r>
          </a:p>
          <a:p>
            <a:pPr marL="457200" lvl="1" indent="0">
              <a:buNone/>
            </a:pPr>
            <a:r>
              <a:rPr lang="en-US" dirty="0"/>
              <a:t>Technologies	: {PowerShell, DevOps, DSC, Active Directory}</a:t>
            </a:r>
          </a:p>
          <a:p>
            <a:pPr marL="457200" lvl="1" indent="0">
              <a:buNone/>
            </a:pPr>
            <a:r>
              <a:rPr lang="en-US" dirty="0"/>
              <a:t>Hobbies        		: {Traveling to so called high risk countries, Coding, Hiking}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294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17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Technology: Azure Resource Manager</a:t>
            </a:r>
          </a:p>
          <a:p>
            <a:r>
              <a:rPr lang="de-DE" dirty="0"/>
              <a:t>Loads of components</a:t>
            </a:r>
          </a:p>
          <a:p>
            <a:r>
              <a:rPr lang="de-DE" dirty="0"/>
              <a:t>Different management methods</a:t>
            </a:r>
          </a:p>
          <a:p>
            <a:r>
              <a:rPr lang="de-DE" dirty="0"/>
              <a:t>(Get-Command -Module AzureRM*).Count = 1471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78833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Components of a successful deployment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39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Multiple building blocks needed</a:t>
            </a:r>
          </a:p>
          <a:p>
            <a:pPr lvl="1"/>
            <a:r>
              <a:rPr lang="de-DE" dirty="0"/>
              <a:t>Resource group – contains all resources</a:t>
            </a:r>
          </a:p>
          <a:p>
            <a:pPr lvl="1"/>
            <a:r>
              <a:rPr lang="de-DE" dirty="0"/>
              <a:t>Storage account</a:t>
            </a:r>
          </a:p>
          <a:p>
            <a:pPr lvl="1"/>
            <a:r>
              <a:rPr lang="de-DE" dirty="0"/>
              <a:t>Virtual networks and network interfaces</a:t>
            </a:r>
          </a:p>
          <a:p>
            <a:pPr lvl="1"/>
            <a:r>
              <a:rPr lang="de-DE" dirty="0"/>
              <a:t>Load balancer</a:t>
            </a:r>
          </a:p>
          <a:p>
            <a:pPr lvl="1"/>
            <a:r>
              <a:rPr lang="de-DE" dirty="0"/>
              <a:t>Availability sets</a:t>
            </a:r>
          </a:p>
          <a:p>
            <a:pPr lvl="1"/>
            <a:r>
              <a:rPr lang="de-DE" dirty="0"/>
              <a:t>Public IP addresses</a:t>
            </a:r>
          </a:p>
          <a:p>
            <a:r>
              <a:rPr lang="de-DE" dirty="0"/>
              <a:t>All to deploy one or more: Virtual machines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Components of a successful deployment</a:t>
            </a:r>
          </a:p>
        </p:txBody>
      </p:sp>
    </p:spTree>
    <p:extLst>
      <p:ext uri="{BB962C8B-B14F-4D97-AF65-F5344CB8AC3E}">
        <p14:creationId xmlns:p14="http://schemas.microsoft.com/office/powerpoint/2010/main" val="277906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Templates for repeatable deployments</a:t>
            </a:r>
          </a:p>
          <a:p>
            <a:r>
              <a:rPr lang="de-DE" dirty="0"/>
              <a:t>Developers: Use Visual Studio to author and deploy</a:t>
            </a:r>
          </a:p>
          <a:p>
            <a:r>
              <a:rPr lang="de-DE" dirty="0"/>
              <a:t>Ops: Use PowerShell to deploy</a:t>
            </a:r>
          </a:p>
          <a:p>
            <a:r>
              <a:rPr lang="de-DE" dirty="0"/>
              <a:t>Templates are JSON files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Resource Manager Templates</a:t>
            </a:r>
          </a:p>
        </p:txBody>
      </p:sp>
    </p:spTree>
    <p:extLst>
      <p:ext uri="{BB962C8B-B14F-4D97-AF65-F5344CB8AC3E}">
        <p14:creationId xmlns:p14="http://schemas.microsoft.com/office/powerpoint/2010/main" val="110361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Forego templates alltogether</a:t>
            </a:r>
          </a:p>
          <a:p>
            <a:r>
              <a:rPr lang="de-DE" dirty="0"/>
              <a:t>Build the entire lab in script</a:t>
            </a:r>
          </a:p>
          <a:p>
            <a:r>
              <a:rPr lang="de-DE" dirty="0"/>
              <a:t>Export JSON template later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AzureRM PowerShell</a:t>
            </a:r>
          </a:p>
        </p:txBody>
      </p:sp>
    </p:spTree>
    <p:extLst>
      <p:ext uri="{BB962C8B-B14F-4D97-AF65-F5344CB8AC3E}">
        <p14:creationId xmlns:p14="http://schemas.microsoft.com/office/powerpoint/2010/main" val="175316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Components of a deployment</a:t>
            </a:r>
          </a:p>
          <a:p>
            <a:r>
              <a:rPr lang="de-DE" dirty="0"/>
              <a:t>Automation of deployments in Visual Studio</a:t>
            </a:r>
          </a:p>
          <a:p>
            <a:r>
              <a:rPr lang="de-DE" dirty="0"/>
              <a:t>Automation of deployments in PowerShell</a:t>
            </a:r>
          </a:p>
        </p:txBody>
      </p:sp>
    </p:spTree>
    <p:extLst>
      <p:ext uri="{BB962C8B-B14F-4D97-AF65-F5344CB8AC3E}">
        <p14:creationId xmlns:p14="http://schemas.microsoft.com/office/powerpoint/2010/main" val="125987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0</TotalTime>
  <Words>494</Words>
  <Application>Microsoft Office PowerPoint</Application>
  <PresentationFormat>On-screen Show (4:3)</PresentationFormat>
  <Paragraphs>127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Lucida Console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Azure 101</vt:lpstr>
      <vt:lpstr>Agenda</vt:lpstr>
      <vt:lpstr>Introduction</vt:lpstr>
      <vt:lpstr>Introduction</vt:lpstr>
      <vt:lpstr>Components of a successful deployment</vt:lpstr>
      <vt:lpstr>Components of a successful deployment</vt:lpstr>
      <vt:lpstr>Resource Manager Templates</vt:lpstr>
      <vt:lpstr>AzureRM PowerShell</vt:lpstr>
      <vt:lpstr>Demo</vt:lpstr>
      <vt:lpstr>Lab automation</vt:lpstr>
      <vt:lpstr>Lab automation</vt:lpstr>
      <vt:lpstr>Lab automation</vt:lpstr>
      <vt:lpstr>AutomatedLab Cmdlets</vt:lpstr>
      <vt:lpstr>PowerPoint Presentation</vt:lpstr>
      <vt:lpstr>Demo</vt:lpstr>
      <vt:lpstr>Summary</vt:lpstr>
      <vt:lpstr>Next Steps...</vt:lpstr>
      <vt:lpstr>Questions?</vt:lpstr>
      <vt:lpstr>About_Author</vt:lpstr>
      <vt:lpstr>About_Author</vt:lpstr>
    </vt:vector>
  </TitlesOfParts>
  <Manager>Dr. Tobias Weltner</Manager>
  <Company>www.powershell.de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dc:description>(C) Dr. Tobias Weltner</dc:description>
  <cp:lastModifiedBy>Jan-Hendrik Peters</cp:lastModifiedBy>
  <cp:revision>182</cp:revision>
  <dcterms:created xsi:type="dcterms:W3CDTF">2007-07-20T07:41:41Z</dcterms:created>
  <dcterms:modified xsi:type="dcterms:W3CDTF">2017-05-05T12:12:15Z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</Properties>
</file>