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26"/>
  </p:notesMasterIdLst>
  <p:handoutMasterIdLst>
    <p:handoutMasterId r:id="rId27"/>
  </p:handoutMasterIdLst>
  <p:sldIdLst>
    <p:sldId id="316" r:id="rId3"/>
    <p:sldId id="305" r:id="rId4"/>
    <p:sldId id="319" r:id="rId5"/>
    <p:sldId id="318" r:id="rId6"/>
    <p:sldId id="335" r:id="rId7"/>
    <p:sldId id="322" r:id="rId8"/>
    <p:sldId id="341" r:id="rId9"/>
    <p:sldId id="343" r:id="rId10"/>
    <p:sldId id="342" r:id="rId11"/>
    <p:sldId id="336" r:id="rId12"/>
    <p:sldId id="323" r:id="rId13"/>
    <p:sldId id="331" r:id="rId14"/>
    <p:sldId id="337" r:id="rId15"/>
    <p:sldId id="332" r:id="rId16"/>
    <p:sldId id="338" r:id="rId17"/>
    <p:sldId id="339" r:id="rId18"/>
    <p:sldId id="340" r:id="rId19"/>
    <p:sldId id="310" r:id="rId20"/>
    <p:sldId id="302" r:id="rId21"/>
    <p:sldId id="313" r:id="rId22"/>
    <p:sldId id="314" r:id="rId23"/>
    <p:sldId id="312" r:id="rId24"/>
    <p:sldId id="328" r:id="rId25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4" autoAdjust="0"/>
    <p:restoredTop sz="79057" autoAdjust="0"/>
  </p:normalViewPr>
  <p:slideViewPr>
    <p:cSldViewPr>
      <p:cViewPr varScale="1">
        <p:scale>
          <a:sx n="86" d="100"/>
          <a:sy n="86" d="100"/>
        </p:scale>
        <p:origin x="208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77" d="100"/>
          <a:sy n="77" d="100"/>
        </p:scale>
        <p:origin x="3999" y="57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ConfigData</a:t>
            </a:r>
            <a:endParaRPr lang="de-DE" dirty="0"/>
          </a:p>
          <a:p>
            <a:r>
              <a:rPr lang="de-DE" dirty="0"/>
              <a:t>R</a:t>
            </a:r>
            <a:r>
              <a:rPr lang="en-US" dirty="0" err="1"/>
              <a:t>esourcendevelopment</a:t>
            </a:r>
            <a:endParaRPr lang="en-US" dirty="0"/>
          </a:p>
          <a:p>
            <a:r>
              <a:rPr lang="de-DE" dirty="0"/>
              <a:t>R</a:t>
            </a:r>
            <a:r>
              <a:rPr lang="en-US" dirty="0" err="1"/>
              <a:t>oles</a:t>
            </a:r>
            <a:r>
              <a:rPr lang="en-US" dirty="0"/>
              <a:t> CA, PKI</a:t>
            </a:r>
          </a:p>
          <a:p>
            <a:r>
              <a:rPr lang="de-DE" dirty="0" err="1"/>
              <a:t>Simplicity</a:t>
            </a:r>
            <a:endParaRPr lang="de-DE" dirty="0"/>
          </a:p>
          <a:p>
            <a:r>
              <a:rPr lang="de-DE" dirty="0" err="1"/>
              <a:t>Snapshotting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copy</a:t>
            </a:r>
            <a:r>
              <a:rPr lang="de-DE" dirty="0"/>
              <a:t>, </a:t>
            </a:r>
            <a:r>
              <a:rPr lang="de-DE" dirty="0" err="1"/>
              <a:t>invoke</a:t>
            </a:r>
            <a:r>
              <a:rPr lang="de-DE" dirty="0"/>
              <a:t>, </a:t>
            </a:r>
            <a:r>
              <a:rPr lang="de-DE" dirty="0" err="1"/>
              <a:t>install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Restart, </a:t>
            </a:r>
            <a:r>
              <a:rPr lang="de-DE" dirty="0" err="1"/>
              <a:t>start</a:t>
            </a:r>
            <a:r>
              <a:rPr lang="de-DE" dirty="0"/>
              <a:t>, stop, </a:t>
            </a:r>
            <a:r>
              <a:rPr lang="de-DE" dirty="0" err="1"/>
              <a:t>getlabvm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529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817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841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650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340768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340768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340768"/>
            <a:ext cx="8640960" cy="2448272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3933056"/>
            <a:ext cx="8640960" cy="2448272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l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Mastering a complex DSC lab infrastructure – The story of the BMW Group DC deployment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74440" y="6021288"/>
            <a:ext cx="4617640" cy="636091"/>
          </a:xfrm>
        </p:spPr>
        <p:txBody>
          <a:bodyPr/>
          <a:lstStyle/>
          <a:p>
            <a:r>
              <a:rPr lang="de-DE" dirty="0"/>
              <a:t>Raimund Andrée, Microsoft</a:t>
            </a:r>
          </a:p>
          <a:p>
            <a:r>
              <a:rPr lang="de-DE" dirty="0"/>
              <a:t>Jan-Hendrik Peters, Microsoft</a:t>
            </a:r>
          </a:p>
        </p:txBody>
      </p:sp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AutomatedLab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72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 to manage lab resources like</a:t>
            </a:r>
          </a:p>
          <a:p>
            <a:pPr lvl="1"/>
            <a:r>
              <a:rPr lang="en-US" dirty="0"/>
              <a:t>Networks, disks, VMs, common services, software installation, customization</a:t>
            </a:r>
          </a:p>
          <a:p>
            <a:pPr lvl="1"/>
            <a:r>
              <a:rPr lang="en-US" dirty="0"/>
              <a:t>Let’s you easily customize your lab after deployment</a:t>
            </a:r>
          </a:p>
          <a:p>
            <a:pPr lvl="1"/>
            <a:r>
              <a:rPr lang="en-US" dirty="0"/>
              <a:t>Deploys on Hyper-V AND Azure</a:t>
            </a:r>
          </a:p>
          <a:p>
            <a:pPr lvl="1"/>
            <a:r>
              <a:rPr lang="en-US" dirty="0"/>
              <a:t>More important than it sounds: Lets you remove a lab with a single cmdlet call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AutomatedLab Capabilities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90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340768"/>
            <a:ext cx="8856984" cy="4392488"/>
          </a:xfrm>
        </p:spPr>
        <p:txBody>
          <a:bodyPr/>
          <a:lstStyle/>
          <a:p>
            <a:r>
              <a:rPr lang="en-US" dirty="0"/>
              <a:t>New-</a:t>
            </a:r>
            <a:r>
              <a:rPr lang="en-US" dirty="0" err="1"/>
              <a:t>LabDefinition</a:t>
            </a:r>
            <a:endParaRPr lang="en-US" dirty="0"/>
          </a:p>
          <a:p>
            <a:pPr lvl="1"/>
            <a:r>
              <a:rPr lang="en-US" dirty="0"/>
              <a:t>Add-</a:t>
            </a:r>
            <a:r>
              <a:rPr lang="en-US" dirty="0" err="1"/>
              <a:t>LabIsoImageDefinition</a:t>
            </a:r>
            <a:endParaRPr lang="en-US" dirty="0"/>
          </a:p>
          <a:p>
            <a:pPr lvl="1"/>
            <a:r>
              <a:rPr lang="en-US" dirty="0"/>
              <a:t>Add-</a:t>
            </a:r>
            <a:r>
              <a:rPr lang="en-US" dirty="0" err="1"/>
              <a:t>LabVirtualNetworkDefinition</a:t>
            </a:r>
            <a:endParaRPr lang="en-US" dirty="0"/>
          </a:p>
          <a:p>
            <a:pPr lvl="1"/>
            <a:r>
              <a:rPr lang="en-US" dirty="0"/>
              <a:t>Add-</a:t>
            </a:r>
            <a:r>
              <a:rPr lang="en-US" dirty="0" err="1"/>
              <a:t>LabMachineDefinition</a:t>
            </a:r>
            <a:endParaRPr lang="en-US" dirty="0"/>
          </a:p>
          <a:p>
            <a:r>
              <a:rPr lang="en-US" dirty="0"/>
              <a:t>Install-Lab</a:t>
            </a:r>
          </a:p>
          <a:p>
            <a:pPr lvl="1"/>
            <a:r>
              <a:rPr lang="en-US" dirty="0"/>
              <a:t>Install-</a:t>
            </a:r>
            <a:r>
              <a:rPr lang="en-US" dirty="0" err="1"/>
              <a:t>LabSoftwarePackage</a:t>
            </a:r>
            <a:endParaRPr lang="en-US" dirty="0"/>
          </a:p>
          <a:p>
            <a:pPr lvl="1"/>
            <a:r>
              <a:rPr lang="en-US" dirty="0"/>
              <a:t>Invoke-</a:t>
            </a:r>
            <a:r>
              <a:rPr lang="en-US" dirty="0" err="1"/>
              <a:t>LabCommand</a:t>
            </a:r>
            <a:endParaRPr lang="en-US" dirty="0"/>
          </a:p>
          <a:p>
            <a:r>
              <a:rPr lang="en-US" dirty="0"/>
              <a:t>Install-</a:t>
            </a:r>
            <a:r>
              <a:rPr lang="en-US" dirty="0" err="1"/>
              <a:t>LabWindowsFeature</a:t>
            </a:r>
            <a:endParaRPr lang="en-US" dirty="0"/>
          </a:p>
          <a:p>
            <a:r>
              <a:rPr lang="en-US" dirty="0"/>
              <a:t>Get-</a:t>
            </a:r>
            <a:r>
              <a:rPr lang="en-US" dirty="0" err="1"/>
              <a:t>LabVM</a:t>
            </a:r>
            <a:endParaRPr lang="en-US" dirty="0"/>
          </a:p>
          <a:p>
            <a:pPr lvl="1"/>
            <a:r>
              <a:rPr lang="en-US" dirty="0"/>
              <a:t>Restart-</a:t>
            </a:r>
            <a:r>
              <a:rPr lang="en-US" dirty="0" err="1"/>
              <a:t>LabVM</a:t>
            </a:r>
            <a:r>
              <a:rPr lang="en-US" dirty="0"/>
              <a:t> –Wait / Wait-</a:t>
            </a:r>
            <a:r>
              <a:rPr lang="en-US" dirty="0" err="1"/>
              <a:t>LabVM</a:t>
            </a:r>
            <a:endParaRPr lang="en-US" dirty="0"/>
          </a:p>
          <a:p>
            <a:pPr lvl="1"/>
            <a:r>
              <a:rPr lang="en-US" dirty="0"/>
              <a:t>Get-</a:t>
            </a:r>
            <a:r>
              <a:rPr lang="en-US" dirty="0" err="1"/>
              <a:t>LabVMStatus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AutomatedLab Cmdlets</a:t>
            </a:r>
          </a:p>
        </p:txBody>
      </p:sp>
    </p:spTree>
    <p:extLst>
      <p:ext uri="{BB962C8B-B14F-4D97-AF65-F5344CB8AC3E}">
        <p14:creationId xmlns:p14="http://schemas.microsoft.com/office/powerpoint/2010/main" val="386038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AutomatedLab Demos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27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#The most easy example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#Just one single Windows 2012 R2 server, nothing thrilling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LabDefinition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Courier New" panose="02070309020205020404" pitchFamily="49" charset="0"/>
              </a:rPr>
              <a:t>Lab1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DefaultVirtualizationEngine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Courier New" panose="02070309020205020404" pitchFamily="49" charset="0"/>
              </a:rPr>
              <a:t>HyperV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Add-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LabMachineDefinition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Courier New" panose="02070309020205020404" pitchFamily="49" charset="0"/>
              </a:rPr>
              <a:t>Client1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-Memory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1GB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OperatingSystem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'Windows Server 2012 R2 SERVERDATACENTER'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Install-Lab</a:t>
            </a:r>
          </a:p>
        </p:txBody>
      </p:sp>
    </p:spTree>
    <p:extLst>
      <p:ext uri="{BB962C8B-B14F-4D97-AF65-F5344CB8AC3E}">
        <p14:creationId xmlns:p14="http://schemas.microsoft.com/office/powerpoint/2010/main" val="188606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#The most easy example extended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#A little bit more thrilling having now AD, a CA and a member server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PSDefaultParameterValues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@{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latin typeface="Courier New" panose="02070309020205020404" pitchFamily="49" charset="0"/>
              </a:rPr>
              <a:t>Add-LabMachineDefinition:ToolsPath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labSources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\Tools"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latin typeface="Courier New" panose="02070309020205020404" pitchFamily="49" charset="0"/>
              </a:rPr>
              <a:t>Add-LabMachineDefinition:DomainName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'contoso.com'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latin typeface="Courier New" panose="02070309020205020404" pitchFamily="49" charset="0"/>
              </a:rPr>
              <a:t>Add-LabMachineDefinition:Memory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1GB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latin typeface="Courier New" panose="02070309020205020404" pitchFamily="49" charset="0"/>
              </a:rPr>
              <a:t>Add-LabMachineDefinition:OperatingSystem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'Windows Server 2012 R2 SERVERDATACENTER'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 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LabDefinition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'Lab1'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DefaultVirtualizationEngine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Courier New" panose="02070309020205020404" pitchFamily="49" charset="0"/>
              </a:rPr>
              <a:t>HyperV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 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Add-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LabMachineDefinition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Courier New" panose="02070309020205020404" pitchFamily="49" charset="0"/>
              </a:rPr>
              <a:t>DC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-Role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Courier New" panose="02070309020205020404" pitchFamily="49" charset="0"/>
              </a:rPr>
              <a:t>RootDC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Add-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LabMachineDefinition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Courier New" panose="02070309020205020404" pitchFamily="49" charset="0"/>
              </a:rPr>
              <a:t>PKI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–Roles </a:t>
            </a:r>
            <a:r>
              <a:rPr lang="en-US" dirty="0" err="1">
                <a:solidFill>
                  <a:srgbClr val="8A2BE2"/>
                </a:solidFill>
                <a:latin typeface="Courier New" panose="02070309020205020404" pitchFamily="49" charset="0"/>
              </a:rPr>
              <a:t>CaRoot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Add-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LabMachineDefinition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Courier New" panose="02070309020205020404" pitchFamily="49" charset="0"/>
              </a:rPr>
              <a:t>Server1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 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Install-Lab</a:t>
            </a:r>
          </a:p>
        </p:txBody>
      </p:sp>
    </p:spTree>
    <p:extLst>
      <p:ext uri="{BB962C8B-B14F-4D97-AF65-F5344CB8AC3E}">
        <p14:creationId xmlns:p14="http://schemas.microsoft.com/office/powerpoint/2010/main" val="324775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#Software and custom commands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Install-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LabSoftwarePackage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Courier New" panose="02070309020205020404" pitchFamily="49" charset="0"/>
              </a:rPr>
              <a:t>Server1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Courier New" panose="02070309020205020404" pitchFamily="49" charset="0"/>
              </a:rPr>
              <a:t>E:\LabSources\SoftwarePackages\Notepad++.exe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CommandLine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Courier New" panose="02070309020205020404" pitchFamily="49" charset="0"/>
              </a:rPr>
              <a:t>/S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AsJob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Invoke-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LabCommand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ActivityName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Courier New" panose="02070309020205020404" pitchFamily="49" charset="0"/>
              </a:rPr>
              <a:t>AddSite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LabVM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-Role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Courier New" panose="02070309020205020404" pitchFamily="49" charset="0"/>
              </a:rPr>
              <a:t>RootDC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PassThru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Invoke-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LabCommand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ActivityName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Courier New" panose="02070309020205020404" pitchFamily="49" charset="0"/>
              </a:rPr>
              <a:t>AddSite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LabVM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-Role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Courier New" panose="02070309020205020404" pitchFamily="49" charset="0"/>
              </a:rPr>
              <a:t>RootDC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$dc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ADDomainController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-Discover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ADReplicationSite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'Datacenter - DR'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544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small demos</a:t>
            </a:r>
          </a:p>
        </p:txBody>
      </p:sp>
    </p:spTree>
    <p:extLst>
      <p:ext uri="{BB962C8B-B14F-4D97-AF65-F5344CB8AC3E}">
        <p14:creationId xmlns:p14="http://schemas.microsoft.com/office/powerpoint/2010/main" val="363103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up and walking through the BMW DSC Lab deployment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AutomatedLab is a huge timesaver</a:t>
            </a:r>
          </a:p>
          <a:p>
            <a:r>
              <a:rPr lang="en-US" dirty="0"/>
              <a:t>Doing large projects like the one for BMW does almost not work without a lab framework</a:t>
            </a:r>
          </a:p>
          <a:p>
            <a:r>
              <a:rPr lang="en-US" dirty="0"/>
              <a:t>Almost anything with AutomatedLab can be but does not have be customized</a:t>
            </a:r>
          </a:p>
          <a:p>
            <a:r>
              <a:rPr lang="en-US" dirty="0"/>
              <a:t>Install your own lab: https://aka.ms/automatedlab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BMW DSC Project summary</a:t>
            </a:r>
          </a:p>
          <a:p>
            <a:r>
              <a:rPr lang="en-US" dirty="0"/>
              <a:t>AutomatedLab</a:t>
            </a:r>
          </a:p>
          <a:p>
            <a:pPr lvl="1"/>
            <a:r>
              <a:rPr lang="en-US" dirty="0"/>
              <a:t>Capabilities</a:t>
            </a:r>
          </a:p>
          <a:p>
            <a:pPr lvl="1"/>
            <a:r>
              <a:rPr lang="en-US" dirty="0"/>
              <a:t>Requirements</a:t>
            </a:r>
          </a:p>
          <a:p>
            <a:pPr lvl="1"/>
            <a:r>
              <a:rPr lang="en-US" dirty="0"/>
              <a:t>Setting up an easy and generic lab</a:t>
            </a:r>
          </a:p>
          <a:p>
            <a:pPr lvl="1"/>
            <a:r>
              <a:rPr lang="en-US" dirty="0"/>
              <a:t>Customizing and extending a lab</a:t>
            </a:r>
          </a:p>
          <a:p>
            <a:pPr lvl="1"/>
            <a:r>
              <a:rPr lang="en-US" dirty="0"/>
              <a:t>Defining and Deploying the DSC Lab for BMW project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Now: 15 min break</a:t>
            </a:r>
          </a:p>
          <a:p>
            <a:endParaRPr lang="en-US" dirty="0"/>
          </a:p>
          <a:p>
            <a:r>
              <a:rPr lang="en-US" dirty="0"/>
              <a:t>Grab a coffee</a:t>
            </a:r>
          </a:p>
          <a:p>
            <a:r>
              <a:rPr lang="en-US" dirty="0"/>
              <a:t>Stay here to enjoy next presentation</a:t>
            </a:r>
          </a:p>
          <a:p>
            <a:r>
              <a:rPr lang="en-US" dirty="0"/>
              <a:t>Change track and switch to another room</a:t>
            </a:r>
          </a:p>
          <a:p>
            <a:endParaRPr lang="en-US" dirty="0"/>
          </a:p>
          <a:p>
            <a:r>
              <a:rPr lang="en-US" dirty="0"/>
              <a:t>Ask me questions or meet me in a breakout session room afterwards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PS C:\Users\raandree&gt; Get-Introduction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Name			: Raimund Andrée</a:t>
            </a:r>
          </a:p>
          <a:p>
            <a:pPr marL="457200" lvl="1" indent="0">
              <a:buNone/>
            </a:pPr>
            <a:r>
              <a:rPr lang="en-US" dirty="0"/>
              <a:t>Born				: 1978-07-31</a:t>
            </a:r>
          </a:p>
          <a:p>
            <a:pPr marL="457200" lvl="1" indent="0">
              <a:buNone/>
            </a:pPr>
            <a:r>
              <a:rPr lang="en-US" dirty="0"/>
              <a:t>Profession		: Premier Field Engineer @ Microsoft Germany</a:t>
            </a:r>
          </a:p>
          <a:p>
            <a:pPr marL="457200" lvl="1" indent="0">
              <a:buNone/>
            </a:pPr>
            <a:r>
              <a:rPr lang="en-US" dirty="0"/>
              <a:t>Years in field		: 22</a:t>
            </a:r>
          </a:p>
          <a:p>
            <a:pPr marL="457200" lvl="1" indent="0">
              <a:buNone/>
            </a:pPr>
            <a:r>
              <a:rPr lang="en-US" dirty="0"/>
              <a:t>Technologies	: {PowerShell, DevOps, DSC, Active Directory}</a:t>
            </a:r>
          </a:p>
          <a:p>
            <a:pPr marL="457200" lvl="1" indent="0">
              <a:buNone/>
            </a:pPr>
            <a:r>
              <a:rPr lang="en-US" dirty="0"/>
              <a:t>Hobbies        		: { Traveling in so called high risk countries, Coding, Hiking }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de-DE" dirty="0"/>
              <a:t>PS C:\Users\japete&gt; Get-Introduction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Name			: Jan-Hendrik Peters</a:t>
            </a:r>
          </a:p>
          <a:p>
            <a:pPr marL="457200" lvl="1" indent="0">
              <a:buNone/>
            </a:pPr>
            <a:r>
              <a:rPr lang="de-DE" dirty="0"/>
              <a:t>Born				: 1987-01-24</a:t>
            </a:r>
          </a:p>
          <a:p>
            <a:pPr marL="457200" lvl="1" indent="0">
              <a:buNone/>
            </a:pPr>
            <a:r>
              <a:rPr lang="de-DE" dirty="0"/>
              <a:t>Profession		: Premier Field Engineer @ Microsoft Germany</a:t>
            </a:r>
          </a:p>
          <a:p>
            <a:pPr marL="457200" lvl="1" indent="0">
              <a:buNone/>
            </a:pPr>
            <a:r>
              <a:rPr lang="de-DE" dirty="0"/>
              <a:t>Years in field		: 7</a:t>
            </a:r>
          </a:p>
          <a:p>
            <a:pPr marL="457200" lvl="1" indent="0">
              <a:buNone/>
            </a:pPr>
            <a:r>
              <a:rPr lang="de-DE" dirty="0"/>
              <a:t>Technologies	: {PowerShell, DevOps, DSC, Active Directory}</a:t>
            </a:r>
          </a:p>
          <a:p>
            <a:pPr marL="457200" lvl="1" indent="0">
              <a:buNone/>
            </a:pPr>
            <a:r>
              <a:rPr lang="de-DE" dirty="0"/>
              <a:t>Hobbies        		: {Travelling, Brewing, Coding, Hiking}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309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99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Time-consuming, can take hours to days</a:t>
            </a:r>
          </a:p>
          <a:p>
            <a:r>
              <a:rPr lang="en-US" dirty="0"/>
              <a:t>If done manually, the result might not meet the requirements</a:t>
            </a:r>
          </a:p>
          <a:p>
            <a:r>
              <a:rPr lang="en-US" dirty="0"/>
              <a:t>Changing key parameters like OS version, disk size or machine / domain names is not possible or very time-consuming again and may require rebuilding the lab</a:t>
            </a:r>
          </a:p>
          <a:p>
            <a:r>
              <a:rPr lang="en-US" dirty="0"/>
              <a:t>Might require components that you are not familiar with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Lab is…</a:t>
            </a:r>
          </a:p>
        </p:txBody>
      </p:sp>
    </p:spTree>
    <p:extLst>
      <p:ext uri="{BB962C8B-B14F-4D97-AF65-F5344CB8AC3E}">
        <p14:creationId xmlns:p14="http://schemas.microsoft.com/office/powerpoint/2010/main" val="117117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Forest, 3 domains, 1 DSC Pull Server, 1 PKI, 1 SQL Server 2016, between 8 and 100 additional servers (DSC nodes)</a:t>
            </a:r>
          </a:p>
          <a:p>
            <a:r>
              <a:rPr lang="en-US" dirty="0"/>
              <a:t>Flexible names are required</a:t>
            </a:r>
          </a:p>
          <a:p>
            <a:r>
              <a:rPr lang="en-US" dirty="0"/>
              <a:t>The lab needs to be Windows Server 2012R2 </a:t>
            </a:r>
            <a:r>
              <a:rPr lang="en-US" b="1" dirty="0"/>
              <a:t>OR </a:t>
            </a:r>
            <a:r>
              <a:rPr lang="en-US" dirty="0"/>
              <a:t>2016</a:t>
            </a:r>
          </a:p>
          <a:p>
            <a:r>
              <a:rPr lang="en-US" dirty="0"/>
              <a:t>Should be ready to test and develop with</a:t>
            </a:r>
          </a:p>
          <a:p>
            <a:pPr lvl="1"/>
            <a:r>
              <a:rPr lang="en-US" dirty="0"/>
              <a:t>BMW Group configuration data</a:t>
            </a:r>
          </a:p>
          <a:p>
            <a:pPr lvl="1"/>
            <a:r>
              <a:rPr lang="en-US" dirty="0"/>
              <a:t>General customizations included</a:t>
            </a:r>
          </a:p>
          <a:p>
            <a:pPr lvl="1"/>
            <a:r>
              <a:rPr lang="en-US" dirty="0"/>
              <a:t>Required software installed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BMW Group lab even more…</a:t>
            </a:r>
          </a:p>
        </p:txBody>
      </p:sp>
    </p:spTree>
    <p:extLst>
      <p:ext uri="{BB962C8B-B14F-4D97-AF65-F5344CB8AC3E}">
        <p14:creationId xmlns:p14="http://schemas.microsoft.com/office/powerpoint/2010/main" val="194876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BMW DSC Project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short look at the slides of the session “Automated DC Deployment at the BMW Group” </a:t>
            </a:r>
          </a:p>
        </p:txBody>
      </p:sp>
    </p:spTree>
    <p:extLst>
      <p:ext uri="{BB962C8B-B14F-4D97-AF65-F5344CB8AC3E}">
        <p14:creationId xmlns:p14="http://schemas.microsoft.com/office/powerpoint/2010/main" val="81797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340768"/>
            <a:ext cx="8856984" cy="4392488"/>
          </a:xfrm>
        </p:spPr>
        <p:txBody>
          <a:bodyPr/>
          <a:lstStyle/>
          <a:p>
            <a:r>
              <a:rPr lang="en-US" dirty="0"/>
              <a:t>Replace the setup and installation manual with DSC configurations</a:t>
            </a:r>
          </a:p>
          <a:p>
            <a:pPr lvl="1"/>
            <a:r>
              <a:rPr lang="en-US" dirty="0"/>
              <a:t>Cover as much as possible, exclude legacy technology like WINS</a:t>
            </a:r>
          </a:p>
          <a:p>
            <a:r>
              <a:rPr lang="en-US" dirty="0"/>
              <a:t>Leverage publicly available code</a:t>
            </a:r>
          </a:p>
          <a:p>
            <a:pPr lvl="1"/>
            <a:r>
              <a:rPr lang="en-US" dirty="0"/>
              <a:t>DSC resources on GitHub are covering most standard tasks</a:t>
            </a:r>
          </a:p>
          <a:p>
            <a:pPr lvl="1"/>
            <a:r>
              <a:rPr lang="en-US" dirty="0"/>
              <a:t>Extend the DSC resources on GitHub instead of writing closed solutions</a:t>
            </a:r>
          </a:p>
          <a:p>
            <a:r>
              <a:rPr lang="en-US" dirty="0"/>
              <a:t>Solving 3 issues with one approach</a:t>
            </a:r>
          </a:p>
          <a:p>
            <a:pPr lvl="1"/>
            <a:r>
              <a:rPr lang="en-US" dirty="0"/>
              <a:t>Automated deployment (</a:t>
            </a:r>
            <a:r>
              <a:rPr lang="en-US" dirty="0" err="1"/>
              <a:t>IaC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Configuration Drift</a:t>
            </a:r>
          </a:p>
          <a:p>
            <a:pPr lvl="1"/>
            <a:r>
              <a:rPr lang="en-US" dirty="0"/>
              <a:t>Compliance Reporting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theory</a:t>
            </a:r>
          </a:p>
        </p:txBody>
      </p:sp>
    </p:spTree>
    <p:extLst>
      <p:ext uri="{BB962C8B-B14F-4D97-AF65-F5344CB8AC3E}">
        <p14:creationId xmlns:p14="http://schemas.microsoft.com/office/powerpoint/2010/main" val="148973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every domain controller has a different config</a:t>
            </a:r>
          </a:p>
          <a:p>
            <a:r>
              <a:rPr lang="en-US" dirty="0"/>
              <a:t>Getting a development environment ready</a:t>
            </a:r>
          </a:p>
          <a:p>
            <a:r>
              <a:rPr lang="en-US" dirty="0"/>
              <a:t>DSC is not a ready-to-use solution (good and bad)</a:t>
            </a:r>
          </a:p>
          <a:p>
            <a:r>
              <a:rPr lang="en-US" dirty="0"/>
              <a:t>“Uncommon” resources not actively developed</a:t>
            </a:r>
          </a:p>
          <a:p>
            <a:r>
              <a:rPr lang="en-US" dirty="0"/>
              <a:t>Adoption of DSC still fairly low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the theory into reality – the obstacles</a:t>
            </a:r>
          </a:p>
        </p:txBody>
      </p:sp>
    </p:spTree>
    <p:extLst>
      <p:ext uri="{BB962C8B-B14F-4D97-AF65-F5344CB8AC3E}">
        <p14:creationId xmlns:p14="http://schemas.microsoft.com/office/powerpoint/2010/main" val="413006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every domain controller has a different config</a:t>
            </a:r>
          </a:p>
          <a:p>
            <a:pPr lvl="1"/>
            <a:r>
              <a:rPr lang="en-US" dirty="0"/>
              <a:t>Moving configuration data into easily manageable files (txt, csv, xml, SQL)</a:t>
            </a:r>
          </a:p>
          <a:p>
            <a:pPr lvl="1"/>
            <a:r>
              <a:rPr lang="en-US" dirty="0"/>
              <a:t>Building a solution to translate the configuration data into DSC configs (hash tables, </a:t>
            </a:r>
            <a:r>
              <a:rPr lang="en-US" dirty="0" err="1"/>
              <a:t>PSObjects</a:t>
            </a:r>
            <a:r>
              <a:rPr lang="en-US" dirty="0"/>
              <a:t>)</a:t>
            </a:r>
          </a:p>
          <a:p>
            <a:r>
              <a:rPr lang="en-US" dirty="0"/>
              <a:t>Automating the development environment deployment</a:t>
            </a:r>
          </a:p>
          <a:p>
            <a:pPr lvl="1"/>
            <a:r>
              <a:rPr lang="en-US" dirty="0"/>
              <a:t>AutomatedLab for rapid, scalable and extensible development environment deployments</a:t>
            </a:r>
          </a:p>
          <a:p>
            <a:pPr lvl="1"/>
            <a:r>
              <a:rPr lang="de-DE" dirty="0"/>
              <a:t>T</a:t>
            </a:r>
            <a:r>
              <a:rPr lang="en-US" dirty="0"/>
              <a:t>here is a dedicated session on this topic</a:t>
            </a:r>
          </a:p>
          <a:p>
            <a:r>
              <a:rPr lang="en-US" dirty="0"/>
              <a:t>DSC is not a ready-to-use solution (good and bad)</a:t>
            </a:r>
          </a:p>
          <a:p>
            <a:pPr lvl="1"/>
            <a:r>
              <a:rPr lang="en-US" dirty="0"/>
              <a:t>Build your framework around DSC or use ours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the theory into reality – the solution</a:t>
            </a:r>
          </a:p>
        </p:txBody>
      </p:sp>
    </p:spTree>
    <p:extLst>
      <p:ext uri="{BB962C8B-B14F-4D97-AF65-F5344CB8AC3E}">
        <p14:creationId xmlns:p14="http://schemas.microsoft.com/office/powerpoint/2010/main" val="197221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274</TotalTime>
  <Words>809</Words>
  <Application>Microsoft Office PowerPoint</Application>
  <PresentationFormat>On-screen Show (4:3)</PresentationFormat>
  <Paragraphs>162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Courier New</vt:lpstr>
      <vt:lpstr>Lucida Console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Mastering a complex DSC lab infrastructure – The story of the BMW Group DC deployment</vt:lpstr>
      <vt:lpstr>Agenda</vt:lpstr>
      <vt:lpstr>Introduction</vt:lpstr>
      <vt:lpstr>Setting up Lab is…</vt:lpstr>
      <vt:lpstr>Setting up the BMW Group lab even more…</vt:lpstr>
      <vt:lpstr>BMW DSC Project Summary</vt:lpstr>
      <vt:lpstr>The theory</vt:lpstr>
      <vt:lpstr>Moving the theory into reality – the obstacles</vt:lpstr>
      <vt:lpstr>Moving the theory into reality – the solution</vt:lpstr>
      <vt:lpstr>AutomatedLab</vt:lpstr>
      <vt:lpstr>AutomatedLab Capabilities</vt:lpstr>
      <vt:lpstr>AutomatedLab Cmdlets</vt:lpstr>
      <vt:lpstr>AutomatedLab Demos</vt:lpstr>
      <vt:lpstr>PowerPoint Presentation</vt:lpstr>
      <vt:lpstr>PowerPoint Presentation</vt:lpstr>
      <vt:lpstr>PowerPoint Presentation</vt:lpstr>
      <vt:lpstr>Demo</vt:lpstr>
      <vt:lpstr>Demo</vt:lpstr>
      <vt:lpstr>Summary</vt:lpstr>
      <vt:lpstr>Next Steps...</vt:lpstr>
      <vt:lpstr>Questions?</vt:lpstr>
      <vt:lpstr>About_Author</vt:lpstr>
      <vt:lpstr>About_Author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Raimund Andrée</cp:lastModifiedBy>
  <cp:revision>193</cp:revision>
  <dcterms:created xsi:type="dcterms:W3CDTF">2007-07-20T07:41:41Z</dcterms:created>
  <dcterms:modified xsi:type="dcterms:W3CDTF">2017-05-03T09:14:45Z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