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09" r:id="rId2"/>
  </p:sldMasterIdLst>
  <p:notesMasterIdLst>
    <p:notesMasterId r:id="rId29"/>
  </p:notesMasterIdLst>
  <p:handoutMasterIdLst>
    <p:handoutMasterId r:id="rId30"/>
  </p:handoutMasterIdLst>
  <p:sldIdLst>
    <p:sldId id="316" r:id="rId3"/>
    <p:sldId id="318" r:id="rId4"/>
    <p:sldId id="319" r:id="rId5"/>
    <p:sldId id="320" r:id="rId6"/>
    <p:sldId id="321" r:id="rId7"/>
    <p:sldId id="322" r:id="rId8"/>
    <p:sldId id="323" r:id="rId9"/>
    <p:sldId id="324" r:id="rId10"/>
    <p:sldId id="325" r:id="rId11"/>
    <p:sldId id="326" r:id="rId12"/>
    <p:sldId id="329" r:id="rId13"/>
    <p:sldId id="337" r:id="rId14"/>
    <p:sldId id="334" r:id="rId15"/>
    <p:sldId id="327" r:id="rId16"/>
    <p:sldId id="328" r:id="rId17"/>
    <p:sldId id="330" r:id="rId18"/>
    <p:sldId id="331" r:id="rId19"/>
    <p:sldId id="332" r:id="rId20"/>
    <p:sldId id="336" r:id="rId21"/>
    <p:sldId id="335" r:id="rId22"/>
    <p:sldId id="302" r:id="rId23"/>
    <p:sldId id="313" r:id="rId24"/>
    <p:sldId id="314" r:id="rId25"/>
    <p:sldId id="312" r:id="rId26"/>
    <p:sldId id="310" r:id="rId27"/>
    <p:sldId id="317" r:id="rId28"/>
  </p:sldIdLst>
  <p:sldSz cx="9144000" cy="6858000" type="screen4x3"/>
  <p:notesSz cx="7099300" cy="10234613"/>
  <p:defaultTextStyle>
    <a:defPPr>
      <a:defRPr lang="de-DE"/>
    </a:defPPr>
    <a:lvl1pPr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1pPr>
    <a:lvl2pPr marL="4572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2pPr>
    <a:lvl3pPr marL="9144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3pPr>
    <a:lvl4pPr marL="13716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4pPr>
    <a:lvl5pPr marL="18288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5pPr>
    <a:lvl6pPr marL="22860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6pPr>
    <a:lvl7pPr marL="27432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7pPr>
    <a:lvl8pPr marL="32004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8pPr>
    <a:lvl9pPr marL="36576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17175D"/>
    <a:srgbClr val="23238D"/>
    <a:srgbClr val="12124A"/>
    <a:srgbClr val="011F51"/>
    <a:srgbClr val="C8E8F7"/>
    <a:srgbClr val="82CEEF"/>
    <a:srgbClr val="FF3300"/>
    <a:srgbClr val="00B4E7"/>
    <a:srgbClr val="009D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5" autoAdjust="0"/>
    <p:restoredTop sz="92773" autoAdjust="0"/>
  </p:normalViewPr>
  <p:slideViewPr>
    <p:cSldViewPr>
      <p:cViewPr varScale="1">
        <p:scale>
          <a:sx n="84" d="100"/>
          <a:sy n="84" d="100"/>
        </p:scale>
        <p:origin x="1339"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88"/>
    </p:cViewPr>
  </p:sorterViewPr>
  <p:notesViewPr>
    <p:cSldViewPr>
      <p:cViewPr varScale="1">
        <p:scale>
          <a:sx n="53" d="100"/>
          <a:sy n="53" d="100"/>
        </p:scale>
        <p:origin x="-2640" y="-90"/>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r>
              <a:rPr lang="de-DE" dirty="0"/>
              <a:t>Weitergabe oder Vervielfältigung nur mit Genehmigung des Autors</a:t>
            </a:r>
          </a:p>
        </p:txBody>
      </p:sp>
      <p:sp>
        <p:nvSpPr>
          <p:cNvPr id="118788" name="Rectangle 4"/>
          <p:cNvSpPr>
            <a:spLocks noGrp="1" noChangeArrowheads="1"/>
          </p:cNvSpPr>
          <p:nvPr>
            <p:ph type="ftr" sz="quarter" idx="2"/>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18789" name="Rectangle 5"/>
          <p:cNvSpPr>
            <a:spLocks noGrp="1" noChangeArrowheads="1"/>
          </p:cNvSpPr>
          <p:nvPr>
            <p:ph type="sldNum" sz="quarter" idx="3"/>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89F6080D-010B-4BB8-A880-C44531D4C9AB}" type="slidenum">
              <a:rPr lang="de-DE"/>
              <a:pPr>
                <a:defRPr/>
              </a:pPr>
              <a:t>‹#›</a:t>
            </a:fld>
            <a:endParaRPr lang="de-DE"/>
          </a:p>
        </p:txBody>
      </p:sp>
      <p:pic>
        <p:nvPicPr>
          <p:cNvPr id="23557" name="Picture 6" descr="logo_v6-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713" y="61913"/>
            <a:ext cx="184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007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3" name="Rectangle 3"/>
          <p:cNvSpPr>
            <a:spLocks noGrp="1" noChangeArrowheads="1"/>
          </p:cNvSpPr>
          <p:nvPr>
            <p:ph type="dt" idx="1"/>
          </p:nvPr>
        </p:nvSpPr>
        <p:spPr bwMode="auto">
          <a:xfrm>
            <a:off x="401955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algn="r" defTabSz="965200">
              <a:defRPr sz="1300">
                <a:solidFill>
                  <a:schemeClr val="tx1"/>
                </a:solidFill>
                <a:effectLst/>
                <a:latin typeface="Arial" charset="0"/>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0246"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7" name="Rectangle 7"/>
          <p:cNvSpPr>
            <a:spLocks noGrp="1" noChangeArrowheads="1"/>
          </p:cNvSpPr>
          <p:nvPr>
            <p:ph type="sldNum" sz="quarter" idx="5"/>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0C6D6275-D5B4-459A-B2A3-212CA60D2300}" type="slidenum">
              <a:rPr lang="de-DE"/>
              <a:pPr>
                <a:defRPr/>
              </a:pPr>
              <a:t>‹#›</a:t>
            </a:fld>
            <a:endParaRPr lang="de-DE"/>
          </a:p>
        </p:txBody>
      </p:sp>
    </p:spTree>
    <p:extLst>
      <p:ext uri="{BB962C8B-B14F-4D97-AF65-F5344CB8AC3E}">
        <p14:creationId xmlns:p14="http://schemas.microsoft.com/office/powerpoint/2010/main" val="3437197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a-DK" altLang="da-DK" smtClean="0"/>
              <a:t>Vlad</a:t>
            </a: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D9BA509F-C8BE-48D0-A415-33271FED0D5B}" type="slidenum">
              <a:rPr lang="en-US" altLang="da-DK" smtClean="0"/>
              <a:pPr/>
              <a:t>3</a:t>
            </a:fld>
            <a:endParaRPr lang="en-US" altLang="da-DK" smtClean="0"/>
          </a:p>
        </p:txBody>
      </p:sp>
    </p:spTree>
    <p:extLst>
      <p:ext uri="{BB962C8B-B14F-4D97-AF65-F5344CB8AC3E}">
        <p14:creationId xmlns:p14="http://schemas.microsoft.com/office/powerpoint/2010/main" val="3499837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a-DK" altLang="da-DK" smtClean="0"/>
              <a:t>Jakob</a:t>
            </a:r>
          </a:p>
          <a:p>
            <a:endParaRPr lang="en-US" altLang="da-DK" smtClean="0"/>
          </a:p>
          <a:p>
            <a:r>
              <a:rPr lang="da-DK" altLang="da-DK" smtClean="0"/>
              <a:t>After this demo, </a:t>
            </a:r>
          </a:p>
          <a:p>
            <a:endParaRPr lang="da-DK" altLang="da-DK"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2D695D3F-5F7A-464F-A3AF-C1DC2625FBE7}" type="slidenum">
              <a:rPr lang="en-US" altLang="da-DK" smtClean="0"/>
              <a:pPr/>
              <a:t>14</a:t>
            </a:fld>
            <a:endParaRPr lang="en-US" altLang="da-DK" smtClean="0"/>
          </a:p>
        </p:txBody>
      </p:sp>
    </p:spTree>
    <p:extLst>
      <p:ext uri="{BB962C8B-B14F-4D97-AF65-F5344CB8AC3E}">
        <p14:creationId xmlns:p14="http://schemas.microsoft.com/office/powerpoint/2010/main" val="4212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a-DK" altLang="da-DK"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9ACBF70B-EBF6-4907-9DC4-B73363D2A00C}" type="slidenum">
              <a:rPr lang="en-US" altLang="da-DK" smtClean="0"/>
              <a:pPr/>
              <a:t>4</a:t>
            </a:fld>
            <a:endParaRPr lang="en-US" altLang="da-DK" smtClean="0"/>
          </a:p>
        </p:txBody>
      </p:sp>
    </p:spTree>
    <p:extLst>
      <p:ext uri="{BB962C8B-B14F-4D97-AF65-F5344CB8AC3E}">
        <p14:creationId xmlns:p14="http://schemas.microsoft.com/office/powerpoint/2010/main" val="278831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a-DK" altLang="da-DK" smtClean="0"/>
          </a:p>
        </p:txBody>
      </p:sp>
      <p:sp>
        <p:nvSpPr>
          <p:cNvPr id="1741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endParaRPr lang="da-DK" altLang="da-DK" smtClean="0"/>
          </a:p>
        </p:txBody>
      </p:sp>
      <p:sp>
        <p:nvSpPr>
          <p:cNvPr id="5" name="Footer Placeholder 4"/>
          <p:cNvSpPr>
            <a:spLocks noGrp="1"/>
          </p:cNvSpPr>
          <p:nvPr>
            <p:ph type="ftr" sz="quarter" idx="4"/>
          </p:nvPr>
        </p:nvSpPr>
        <p:spPr/>
        <p:txBody>
          <a:bodyPr/>
          <a:lstStyle/>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7414"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63C2ECC4-1F63-42AB-AC68-DE2EA8FE0463}" type="datetime8">
              <a:rPr lang="en-US" altLang="da-DK" smtClean="0"/>
              <a:pPr/>
              <a:t>5/5/2017 8:24 AM</a:t>
            </a:fld>
            <a:endParaRPr lang="en-US" altLang="da-DK" smtClean="0"/>
          </a:p>
        </p:txBody>
      </p:sp>
      <p:sp>
        <p:nvSpPr>
          <p:cNvPr id="1741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57826A4C-A4F3-4298-A4E4-228298A65AEB}" type="slidenum">
              <a:rPr lang="en-US" altLang="da-DK" smtClean="0"/>
              <a:pPr/>
              <a:t>5</a:t>
            </a:fld>
            <a:endParaRPr lang="en-US" altLang="da-DK" smtClean="0"/>
          </a:p>
        </p:txBody>
      </p:sp>
    </p:spTree>
    <p:extLst>
      <p:ext uri="{BB962C8B-B14F-4D97-AF65-F5344CB8AC3E}">
        <p14:creationId xmlns:p14="http://schemas.microsoft.com/office/powerpoint/2010/main" val="385207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da-DK" smtClean="0"/>
              <a:t>Modules and Schedules are also Assets. OK :D</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8BCA2EC8-52C6-43E7-84AF-87F8E4E3261D}" type="slidenum">
              <a:rPr lang="en-US" altLang="da-DK" smtClean="0"/>
              <a:pPr/>
              <a:t>6</a:t>
            </a:fld>
            <a:endParaRPr lang="en-US" altLang="da-DK" smtClean="0"/>
          </a:p>
        </p:txBody>
      </p:sp>
    </p:spTree>
    <p:extLst>
      <p:ext uri="{BB962C8B-B14F-4D97-AF65-F5344CB8AC3E}">
        <p14:creationId xmlns:p14="http://schemas.microsoft.com/office/powerpoint/2010/main" val="1850526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a:lnSpc>
                <a:spcPct val="90000"/>
              </a:lnSpc>
              <a:spcBef>
                <a:spcPts val="600"/>
              </a:spcBef>
            </a:pPr>
            <a:r>
              <a:rPr lang="en-US" altLang="da-DK" sz="900" b="1" smtClean="0">
                <a:solidFill>
                  <a:schemeClr val="bg2"/>
                </a:solidFill>
              </a:rPr>
              <a:t>Creation, monitoring, management, and deployment of resources in hybrid environments</a:t>
            </a:r>
          </a:p>
          <a:p>
            <a:pPr defTabSz="912813">
              <a:lnSpc>
                <a:spcPct val="90000"/>
              </a:lnSpc>
              <a:spcBef>
                <a:spcPts val="588"/>
              </a:spcBef>
              <a:buFontTx/>
              <a:buChar char="•"/>
            </a:pPr>
            <a:r>
              <a:rPr lang="en-US" altLang="da-DK" sz="900" smtClean="0"/>
              <a:t>Securely manage and monitor tasks using a runbook across on-premises and cloud environments</a:t>
            </a:r>
          </a:p>
          <a:p>
            <a:pPr defTabSz="912813">
              <a:lnSpc>
                <a:spcPct val="90000"/>
              </a:lnSpc>
              <a:spcBef>
                <a:spcPts val="588"/>
              </a:spcBef>
              <a:buFontTx/>
              <a:buChar char="•"/>
            </a:pPr>
            <a:r>
              <a:rPr lang="en-US" altLang="da-DK" sz="900" smtClean="0"/>
              <a:t>Automate repetitive tasks with Azure Automation to start runbooks daily, hourly, or at a single point in the future</a:t>
            </a:r>
          </a:p>
          <a:p>
            <a:pPr defTabSz="912813" eaLnBrk="1" hangingPunct="1">
              <a:lnSpc>
                <a:spcPct val="90000"/>
              </a:lnSpc>
              <a:spcBef>
                <a:spcPct val="0"/>
              </a:spcBef>
              <a:spcAft>
                <a:spcPts val="338"/>
              </a:spcAft>
              <a:buFontTx/>
              <a:buChar char="•"/>
            </a:pPr>
            <a:endParaRPr lang="en-US" altLang="da-DK" sz="900" smtClean="0"/>
          </a:p>
          <a:p>
            <a:pPr defTabSz="912813" eaLnBrk="1" hangingPunct="1">
              <a:lnSpc>
                <a:spcPct val="90000"/>
              </a:lnSpc>
              <a:spcBef>
                <a:spcPct val="0"/>
              </a:spcBef>
              <a:spcAft>
                <a:spcPts val="338"/>
              </a:spcAft>
            </a:pPr>
            <a:r>
              <a:rPr lang="en-US" altLang="da-DK" sz="900" b="1" smtClean="0">
                <a:solidFill>
                  <a:srgbClr val="00187B"/>
                </a:solidFill>
              </a:rPr>
              <a:t>Ready-to-use automation sample, utility, and scenario runbooks</a:t>
            </a:r>
          </a:p>
          <a:p>
            <a:pPr defTabSz="912813">
              <a:lnSpc>
                <a:spcPct val="90000"/>
              </a:lnSpc>
              <a:spcBef>
                <a:spcPts val="588"/>
              </a:spcBef>
              <a:buFontTx/>
              <a:buChar char="•"/>
            </a:pPr>
            <a:r>
              <a:rPr lang="en-US" altLang="da-DK" sz="900" smtClean="0"/>
              <a:t>Import sample runbooks from Runbook Gallery or create your own</a:t>
            </a:r>
          </a:p>
          <a:p>
            <a:pPr defTabSz="912813">
              <a:lnSpc>
                <a:spcPct val="90000"/>
              </a:lnSpc>
              <a:spcBef>
                <a:spcPts val="588"/>
              </a:spcBef>
              <a:buFontTx/>
              <a:buChar char="•"/>
            </a:pPr>
            <a:r>
              <a:rPr lang="en-US" altLang="da-DK" sz="900" smtClean="0"/>
              <a:t>Leverage the work of the community to build runbooks quickly</a:t>
            </a:r>
          </a:p>
          <a:p>
            <a:pPr defTabSz="912813">
              <a:lnSpc>
                <a:spcPct val="90000"/>
              </a:lnSpc>
              <a:spcBef>
                <a:spcPts val="588"/>
              </a:spcBef>
              <a:buFontTx/>
              <a:buChar char="•"/>
            </a:pPr>
            <a:endParaRPr lang="en-US" altLang="da-DK" sz="900" smtClean="0"/>
          </a:p>
          <a:p>
            <a:pPr defTabSz="912813" eaLnBrk="1" hangingPunct="1">
              <a:lnSpc>
                <a:spcPct val="90000"/>
              </a:lnSpc>
              <a:spcBef>
                <a:spcPts val="588"/>
              </a:spcBef>
            </a:pPr>
            <a:r>
              <a:rPr lang="en-US" altLang="da-DK" sz="900" b="1" smtClean="0">
                <a:solidFill>
                  <a:srgbClr val="00187B"/>
                </a:solidFill>
              </a:rPr>
              <a:t>Runbook monitoring with easy-to-read dashboard charts and log records</a:t>
            </a:r>
          </a:p>
          <a:p>
            <a:pPr defTabSz="912813">
              <a:lnSpc>
                <a:spcPct val="90000"/>
              </a:lnSpc>
              <a:spcBef>
                <a:spcPts val="588"/>
              </a:spcBef>
              <a:buFontTx/>
              <a:buChar char="•"/>
            </a:pPr>
            <a:r>
              <a:rPr lang="en-US" altLang="da-DK" sz="900" smtClean="0"/>
              <a:t>Use the chart, jobs table, and quick-glance section of the automation dashboard</a:t>
            </a:r>
          </a:p>
          <a:p>
            <a:pPr defTabSz="912813">
              <a:lnSpc>
                <a:spcPct val="90000"/>
              </a:lnSpc>
              <a:spcBef>
                <a:spcPts val="588"/>
              </a:spcBef>
              <a:buFontTx/>
              <a:buChar char="•"/>
            </a:pPr>
            <a:r>
              <a:rPr lang="en-US" altLang="da-DK" sz="900" smtClean="0"/>
              <a:t>Monitor the state of your runbooks and troubleshoot your runbook jobs</a:t>
            </a:r>
          </a:p>
          <a:p>
            <a:pPr defTabSz="912813">
              <a:lnSpc>
                <a:spcPct val="90000"/>
              </a:lnSpc>
              <a:spcBef>
                <a:spcPts val="588"/>
              </a:spcBef>
            </a:pPr>
            <a:endParaRPr lang="en-US" altLang="da-DK" sz="900" smtClean="0"/>
          </a:p>
          <a:p>
            <a:pPr defTabSz="912813" eaLnBrk="1" hangingPunct="1">
              <a:lnSpc>
                <a:spcPct val="90000"/>
              </a:lnSpc>
              <a:spcBef>
                <a:spcPct val="0"/>
              </a:spcBef>
              <a:spcAft>
                <a:spcPts val="338"/>
              </a:spcAft>
            </a:pPr>
            <a:endParaRPr lang="en-US" altLang="da-DK" sz="900" smtClean="0"/>
          </a:p>
          <a:p>
            <a:pPr defTabSz="912813" eaLnBrk="1" hangingPunct="1">
              <a:lnSpc>
                <a:spcPct val="90000"/>
              </a:lnSpc>
              <a:spcBef>
                <a:spcPct val="0"/>
              </a:spcBef>
              <a:spcAft>
                <a:spcPts val="338"/>
              </a:spcAft>
            </a:pPr>
            <a:endParaRPr lang="en-US" altLang="da-DK" sz="900" smtClean="0">
              <a:latin typeface="Segoe UI Light" panose="020B0502040204020203" pitchFamily="34" charset="0"/>
            </a:endParaRPr>
          </a:p>
        </p:txBody>
      </p:sp>
      <p:sp>
        <p:nvSpPr>
          <p:cNvPr id="2253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r>
              <a:rPr lang="en-US" altLang="da-DK" smtClean="0">
                <a:solidFill>
                  <a:srgbClr val="000000"/>
                </a:solidFill>
              </a:rPr>
              <a:t>Windows Server Management Marketing</a:t>
            </a:r>
          </a:p>
        </p:txBody>
      </p:sp>
      <p:sp>
        <p:nvSpPr>
          <p:cNvPr id="5" name="Footer Placeholder 4"/>
          <p:cNvSpPr>
            <a:spLocks noGrp="1"/>
          </p:cNvSpPr>
          <p:nvPr>
            <p:ph type="ftr" sz="quarter" idx="4"/>
          </p:nvPr>
        </p:nvSpPr>
        <p:spPr/>
        <p:txBody>
          <a:bodyPr/>
          <a:lstStyle/>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2534"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D05CBDC0-3CB2-455A-9B24-8F644D2A33CA}" type="datetime1">
              <a:rPr lang="en-US" altLang="da-DK" smtClean="0">
                <a:solidFill>
                  <a:srgbClr val="000000"/>
                </a:solidFill>
              </a:rPr>
              <a:pPr/>
              <a:t>5/5/2017</a:t>
            </a:fld>
            <a:endParaRPr lang="en-US" altLang="da-DK" smtClean="0">
              <a:solidFill>
                <a:srgbClr val="000000"/>
              </a:solidFill>
            </a:endParaRPr>
          </a:p>
        </p:txBody>
      </p:sp>
      <p:sp>
        <p:nvSpPr>
          <p:cNvPr id="2253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6D713171-A56E-412E-95D8-BE1D82B2DE6C}" type="slidenum">
              <a:rPr lang="en-US" altLang="da-DK" smtClean="0">
                <a:solidFill>
                  <a:srgbClr val="000000"/>
                </a:solidFill>
              </a:rPr>
              <a:pPr/>
              <a:t>8</a:t>
            </a:fld>
            <a:endParaRPr lang="en-US" altLang="da-DK" smtClean="0">
              <a:solidFill>
                <a:srgbClr val="000000"/>
              </a:solidFill>
            </a:endParaRPr>
          </a:p>
        </p:txBody>
      </p:sp>
    </p:spTree>
    <p:extLst>
      <p:ext uri="{BB962C8B-B14F-4D97-AF65-F5344CB8AC3E}">
        <p14:creationId xmlns:p14="http://schemas.microsoft.com/office/powerpoint/2010/main" val="111795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eaLnBrk="1" hangingPunct="1">
              <a:lnSpc>
                <a:spcPct val="90000"/>
              </a:lnSpc>
              <a:spcBef>
                <a:spcPts val="588"/>
              </a:spcBef>
            </a:pPr>
            <a:r>
              <a:rPr lang="en-US" altLang="da-DK" sz="900" b="1" smtClean="0">
                <a:solidFill>
                  <a:srgbClr val="00187B"/>
                </a:solidFill>
              </a:rPr>
              <a:t>Integration with the services you depend on</a:t>
            </a:r>
            <a:endParaRPr lang="en-US" altLang="da-DK" sz="900" b="1" smtClean="0"/>
          </a:p>
          <a:p>
            <a:pPr defTabSz="912813">
              <a:lnSpc>
                <a:spcPct val="90000"/>
              </a:lnSpc>
              <a:spcBef>
                <a:spcPts val="588"/>
              </a:spcBef>
              <a:buFontTx/>
              <a:buChar char="•"/>
            </a:pPr>
            <a:r>
              <a:rPr lang="en-US" altLang="da-DK" sz="900" smtClean="0"/>
              <a:t>Automation runbooks work with Azure Websites, Virtual Machines, Storage, SQL Server, and other popular Azure services</a:t>
            </a:r>
          </a:p>
          <a:p>
            <a:pPr defTabSz="912813">
              <a:lnSpc>
                <a:spcPct val="90000"/>
              </a:lnSpc>
              <a:spcBef>
                <a:spcPts val="588"/>
              </a:spcBef>
              <a:buFontTx/>
              <a:buChar char="•"/>
            </a:pPr>
            <a:r>
              <a:rPr lang="en-US" altLang="da-DK" sz="900" smtClean="0"/>
              <a:t>Easily integrate virtually any service offering public Internet APIs</a:t>
            </a:r>
          </a:p>
          <a:p>
            <a:pPr defTabSz="912813" eaLnBrk="1" hangingPunct="1">
              <a:lnSpc>
                <a:spcPct val="90000"/>
              </a:lnSpc>
              <a:spcBef>
                <a:spcPct val="0"/>
              </a:spcBef>
              <a:spcAft>
                <a:spcPts val="338"/>
              </a:spcAft>
            </a:pPr>
            <a:endParaRPr lang="en-US" altLang="da-DK" sz="900" smtClean="0"/>
          </a:p>
          <a:p>
            <a:pPr defTabSz="912813">
              <a:lnSpc>
                <a:spcPct val="90000"/>
              </a:lnSpc>
              <a:spcBef>
                <a:spcPts val="600"/>
              </a:spcBef>
            </a:pPr>
            <a:r>
              <a:rPr lang="en-US" altLang="da-DK" sz="900" b="1" smtClean="0">
                <a:solidFill>
                  <a:srgbClr val="00187B"/>
                </a:solidFill>
              </a:rPr>
              <a:t>Reliable automation through efficient handling of processes</a:t>
            </a:r>
          </a:p>
          <a:p>
            <a:pPr defTabSz="912813">
              <a:lnSpc>
                <a:spcPct val="90000"/>
              </a:lnSpc>
              <a:spcBef>
                <a:spcPts val="588"/>
              </a:spcBef>
              <a:buFontTx/>
              <a:buChar char="•"/>
            </a:pPr>
            <a:r>
              <a:rPr lang="en-US" altLang="da-DK" sz="900" smtClean="0"/>
              <a:t>Create checkpoints to resume your workflow after unexpected errors, crashes, and network issues</a:t>
            </a:r>
          </a:p>
          <a:p>
            <a:pPr defTabSz="912813">
              <a:lnSpc>
                <a:spcPct val="90000"/>
              </a:lnSpc>
              <a:spcBef>
                <a:spcPts val="588"/>
              </a:spcBef>
              <a:buFontTx/>
              <a:buChar char="•"/>
            </a:pPr>
            <a:r>
              <a:rPr lang="en-US" altLang="da-DK" sz="900" smtClean="0"/>
              <a:t>Protect your long-running and expensive tasks from unexpected interruption</a:t>
            </a:r>
          </a:p>
          <a:p>
            <a:pPr defTabSz="912813" eaLnBrk="1" hangingPunct="1">
              <a:lnSpc>
                <a:spcPct val="90000"/>
              </a:lnSpc>
              <a:spcBef>
                <a:spcPct val="0"/>
              </a:spcBef>
              <a:spcAft>
                <a:spcPts val="338"/>
              </a:spcAft>
            </a:pPr>
            <a:endParaRPr lang="en-US" altLang="da-DK" sz="900" smtClean="0"/>
          </a:p>
          <a:p>
            <a:pPr defTabSz="912813" eaLnBrk="1" hangingPunct="1">
              <a:lnSpc>
                <a:spcPct val="90000"/>
              </a:lnSpc>
              <a:spcBef>
                <a:spcPct val="0"/>
              </a:spcBef>
              <a:spcAft>
                <a:spcPts val="338"/>
              </a:spcAft>
            </a:pPr>
            <a:r>
              <a:rPr lang="en-US" altLang="da-DK" sz="900" b="1" smtClean="0">
                <a:solidFill>
                  <a:schemeClr val="bg2"/>
                </a:solidFill>
              </a:rPr>
              <a:t>Automation activity reports</a:t>
            </a:r>
          </a:p>
          <a:p>
            <a:pPr defTabSz="912813">
              <a:lnSpc>
                <a:spcPct val="90000"/>
              </a:lnSpc>
              <a:spcBef>
                <a:spcPts val="588"/>
              </a:spcBef>
              <a:buFontTx/>
              <a:buChar char="•"/>
            </a:pPr>
            <a:r>
              <a:rPr lang="en-US" altLang="da-DK" sz="900" smtClean="0"/>
              <a:t>Get reports based on runbook and job information</a:t>
            </a:r>
          </a:p>
          <a:p>
            <a:pPr defTabSz="912813">
              <a:lnSpc>
                <a:spcPct val="90000"/>
              </a:lnSpc>
              <a:spcBef>
                <a:spcPts val="588"/>
              </a:spcBef>
              <a:buFontTx/>
              <a:buChar char="•"/>
            </a:pPr>
            <a:r>
              <a:rPr lang="en-US" altLang="da-DK" sz="900" smtClean="0"/>
              <a:t>Check up on your automation daily, schedule reports daily, and link runbooks to reports</a:t>
            </a:r>
          </a:p>
          <a:p>
            <a:pPr defTabSz="912813" eaLnBrk="1" hangingPunct="1">
              <a:lnSpc>
                <a:spcPct val="90000"/>
              </a:lnSpc>
              <a:spcBef>
                <a:spcPct val="0"/>
              </a:spcBef>
              <a:spcAft>
                <a:spcPts val="338"/>
              </a:spcAft>
            </a:pPr>
            <a:endParaRPr lang="en-US" altLang="da-DK" sz="900" smtClean="0"/>
          </a:p>
          <a:p>
            <a:pPr defTabSz="912813" eaLnBrk="1" hangingPunct="1">
              <a:lnSpc>
                <a:spcPct val="90000"/>
              </a:lnSpc>
              <a:spcBef>
                <a:spcPct val="0"/>
              </a:spcBef>
              <a:spcAft>
                <a:spcPts val="338"/>
              </a:spcAft>
            </a:pPr>
            <a:endParaRPr lang="en-US" altLang="da-DK" sz="900" smtClean="0">
              <a:latin typeface="Segoe UI Light" panose="020B0502040204020203" pitchFamily="34" charset="0"/>
            </a:endParaRPr>
          </a:p>
        </p:txBody>
      </p:sp>
      <p:sp>
        <p:nvSpPr>
          <p:cNvPr id="2458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r>
              <a:rPr lang="en-US" altLang="da-DK" smtClean="0">
                <a:solidFill>
                  <a:srgbClr val="000000"/>
                </a:solidFill>
              </a:rPr>
              <a:t>Windows Server Management Marketing</a:t>
            </a:r>
          </a:p>
        </p:txBody>
      </p:sp>
      <p:sp>
        <p:nvSpPr>
          <p:cNvPr id="5" name="Footer Placeholder 4"/>
          <p:cNvSpPr>
            <a:spLocks noGrp="1"/>
          </p:cNvSpPr>
          <p:nvPr>
            <p:ph type="ftr" sz="quarter" idx="4"/>
          </p:nvPr>
        </p:nvSpPr>
        <p:spPr/>
        <p:txBody>
          <a:bodyPr/>
          <a:lstStyle/>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4582"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2EAE2B71-8248-4B3F-9328-4A2B5611EB9B}" type="datetime1">
              <a:rPr lang="en-US" altLang="da-DK" smtClean="0">
                <a:solidFill>
                  <a:srgbClr val="000000"/>
                </a:solidFill>
              </a:rPr>
              <a:pPr/>
              <a:t>5/5/2017</a:t>
            </a:fld>
            <a:endParaRPr lang="en-US" altLang="da-DK" smtClean="0">
              <a:solidFill>
                <a:srgbClr val="000000"/>
              </a:solidFill>
            </a:endParaRPr>
          </a:p>
        </p:txBody>
      </p:sp>
      <p:sp>
        <p:nvSpPr>
          <p:cNvPr id="2458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6E4698F0-2AC5-42A3-9380-6D3ADEA45A6B}" type="slidenum">
              <a:rPr lang="en-US" altLang="da-DK" smtClean="0">
                <a:solidFill>
                  <a:srgbClr val="000000"/>
                </a:solidFill>
              </a:rPr>
              <a:pPr/>
              <a:t>9</a:t>
            </a:fld>
            <a:endParaRPr lang="en-US" altLang="da-DK" smtClean="0">
              <a:solidFill>
                <a:srgbClr val="000000"/>
              </a:solidFill>
            </a:endParaRPr>
          </a:p>
        </p:txBody>
      </p:sp>
    </p:spTree>
    <p:extLst>
      <p:ext uri="{BB962C8B-B14F-4D97-AF65-F5344CB8AC3E}">
        <p14:creationId xmlns:p14="http://schemas.microsoft.com/office/powerpoint/2010/main" val="134824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a-DK" altLang="da-DK"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8E082DD6-4793-4D29-BE2B-5949B5905E1B}" type="slidenum">
              <a:rPr lang="en-US" altLang="da-DK" smtClean="0"/>
              <a:pPr/>
              <a:t>10</a:t>
            </a:fld>
            <a:endParaRPr lang="en-US" altLang="da-DK" smtClean="0"/>
          </a:p>
        </p:txBody>
      </p:sp>
    </p:spTree>
    <p:extLst>
      <p:ext uri="{BB962C8B-B14F-4D97-AF65-F5344CB8AC3E}">
        <p14:creationId xmlns:p14="http://schemas.microsoft.com/office/powerpoint/2010/main" val="5779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a-DK" altLang="da-DK"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fld id="{0B8C3FC3-F271-459E-B6C0-2EAD96913321}" type="slidenum">
              <a:rPr lang="en-US" altLang="da-DK" smtClean="0"/>
              <a:pPr/>
              <a:t>11</a:t>
            </a:fld>
            <a:endParaRPr lang="en-US" altLang="da-DK" smtClean="0"/>
          </a:p>
        </p:txBody>
      </p:sp>
    </p:spTree>
    <p:extLst>
      <p:ext uri="{BB962C8B-B14F-4D97-AF65-F5344CB8AC3E}">
        <p14:creationId xmlns:p14="http://schemas.microsoft.com/office/powerpoint/2010/main" val="415476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Jakob</a:t>
            </a:r>
          </a:p>
          <a:p>
            <a:endParaRPr lang="en-US" dirty="0" smtClean="0"/>
          </a:p>
          <a:p>
            <a:r>
              <a:rPr lang="da-DK" dirty="0" err="1" smtClean="0"/>
              <a:t>After</a:t>
            </a:r>
            <a:r>
              <a:rPr lang="da-DK" dirty="0" smtClean="0"/>
              <a:t> </a:t>
            </a:r>
            <a:r>
              <a:rPr lang="da-DK" dirty="0" err="1" smtClean="0"/>
              <a:t>this</a:t>
            </a:r>
            <a:r>
              <a:rPr lang="da-DK" dirty="0" smtClean="0"/>
              <a:t> demo, </a:t>
            </a:r>
          </a:p>
          <a:p>
            <a:endParaRPr lang="da-DK" dirty="0"/>
          </a:p>
        </p:txBody>
      </p:sp>
      <p:sp>
        <p:nvSpPr>
          <p:cNvPr id="4" name="Slide Number Placeholder 3"/>
          <p:cNvSpPr>
            <a:spLocks noGrp="1"/>
          </p:cNvSpPr>
          <p:nvPr>
            <p:ph type="sldNum" sz="quarter" idx="10"/>
          </p:nvPr>
        </p:nvSpPr>
        <p:spPr/>
        <p:txBody>
          <a:bodyPr/>
          <a:lstStyle/>
          <a:p>
            <a:fld id="{3111A55C-F6CD-46C5-A414-4E77A006C3FF}" type="slidenum">
              <a:rPr lang="en-US" smtClean="0"/>
              <a:t>13</a:t>
            </a:fld>
            <a:endParaRPr lang="en-US" dirty="0"/>
          </a:p>
        </p:txBody>
      </p:sp>
    </p:spTree>
    <p:extLst>
      <p:ext uri="{BB962C8B-B14F-4D97-AF65-F5344CB8AC3E}">
        <p14:creationId xmlns:p14="http://schemas.microsoft.com/office/powerpoint/2010/main" val="380097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412776"/>
            <a:ext cx="7772400" cy="930027"/>
          </a:xfrm>
          <a:prstGeom prst="rect">
            <a:avLst/>
          </a:prstGeom>
        </p:spPr>
        <p:txBody>
          <a:bodyPr anchor="ctr"/>
          <a:lstStyle>
            <a:lvl1pPr algn="ctr">
              <a:defRPr sz="4400"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a:t>Presentation</a:t>
            </a:r>
            <a:r>
              <a:rPr lang="de-DE" dirty="0"/>
              <a:t> Title</a:t>
            </a:r>
          </a:p>
        </p:txBody>
      </p:sp>
      <p:sp>
        <p:nvSpPr>
          <p:cNvPr id="3" name="Textplatzhalter 2"/>
          <p:cNvSpPr>
            <a:spLocks noGrp="1"/>
          </p:cNvSpPr>
          <p:nvPr>
            <p:ph type="body" idx="1" hasCustomPrompt="1"/>
          </p:nvPr>
        </p:nvSpPr>
        <p:spPr>
          <a:xfrm>
            <a:off x="674440" y="6093296"/>
            <a:ext cx="4617640" cy="564083"/>
          </a:xfrm>
        </p:spPr>
        <p:txBody>
          <a:bodyPr anchor="t"/>
          <a:lstStyle>
            <a:lvl1pPr marL="0" indent="0" algn="l">
              <a:buNone/>
              <a:defRPr sz="2000"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err="1"/>
              <a:t>Presenter</a:t>
            </a:r>
            <a:r>
              <a:rPr lang="de-DE" dirty="0"/>
              <a:t> Name</a:t>
            </a:r>
          </a:p>
        </p:txBody>
      </p:sp>
      <p:sp>
        <p:nvSpPr>
          <p:cNvPr id="7" name="Textplatzhalter 6"/>
          <p:cNvSpPr>
            <a:spLocks noGrp="1"/>
          </p:cNvSpPr>
          <p:nvPr>
            <p:ph type="body" sz="quarter" idx="10" hasCustomPrompt="1"/>
          </p:nvPr>
        </p:nvSpPr>
        <p:spPr>
          <a:xfrm>
            <a:off x="684213" y="2781300"/>
            <a:ext cx="7772400" cy="935038"/>
          </a:xfrm>
        </p:spPr>
        <p:txBody>
          <a:bodyPr/>
          <a:lstStyle>
            <a:lvl1pPr marL="0" indent="0" algn="ctr">
              <a:buNone/>
              <a:defRPr baseline="0"/>
            </a:lvl1pPr>
          </a:lstStyle>
          <a:p>
            <a:pPr lvl="0"/>
            <a:r>
              <a:rPr lang="de-DE" dirty="0" err="1"/>
              <a:t>Presentation</a:t>
            </a:r>
            <a:r>
              <a:rPr lang="de-DE" dirty="0"/>
              <a:t> </a:t>
            </a:r>
            <a:r>
              <a:rPr lang="de-DE" dirty="0" err="1"/>
              <a:t>Subtitle</a:t>
            </a:r>
            <a:endParaRPr lang="de-DE" dirty="0"/>
          </a:p>
        </p:txBody>
      </p:sp>
    </p:spTree>
    <p:extLst>
      <p:ext uri="{BB962C8B-B14F-4D97-AF65-F5344CB8AC3E}">
        <p14:creationId xmlns:p14="http://schemas.microsoft.com/office/powerpoint/2010/main" val="1945665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werShell Code">
    <p:spTree>
      <p:nvGrpSpPr>
        <p:cNvPr id="1" name=""/>
        <p:cNvGrpSpPr/>
        <p:nvPr/>
      </p:nvGrpSpPr>
      <p:grpSpPr>
        <a:xfrm>
          <a:off x="0" y="0"/>
          <a:ext cx="0" cy="0"/>
          <a:chOff x="0" y="0"/>
          <a:chExt cx="0" cy="0"/>
        </a:xfrm>
      </p:grpSpPr>
      <p:sp>
        <p:nvSpPr>
          <p:cNvPr id="7" name="Text Placeholder 2"/>
          <p:cNvSpPr>
            <a:spLocks noGrp="1"/>
          </p:cNvSpPr>
          <p:nvPr>
            <p:ph idx="1"/>
          </p:nvPr>
        </p:nvSpPr>
        <p:spPr>
          <a:xfrm>
            <a:off x="251520" y="260648"/>
            <a:ext cx="8640960" cy="63367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3594537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528" y="1700808"/>
            <a:ext cx="8229600" cy="2088232"/>
          </a:xfrm>
          <a:prstGeom prst="rect">
            <a:avLst/>
          </a:prstGeom>
        </p:spPr>
        <p:txBody>
          <a:bodyPr/>
          <a:lstStyle>
            <a:lvl1pPr>
              <a:defRPr sz="12000" b="1">
                <a:solidFill>
                  <a:srgbClr val="011F51"/>
                </a:solidFill>
                <a:effectLst>
                  <a:outerShdw blurRad="127000" dist="76200" dir="2700000" sx="104000" sy="104000" algn="tl" rotWithShape="0">
                    <a:prstClr val="black">
                      <a:alpha val="40000"/>
                    </a:prstClr>
                  </a:outerShdw>
                </a:effectLst>
                <a:latin typeface="Ubuntu Mono" panose="020B0509030602030204" pitchFamily="49" charset="0"/>
              </a:defRPr>
            </a:lvl1pPr>
          </a:lstStyle>
          <a:p>
            <a:r>
              <a:rPr lang="en-US" dirty="0"/>
              <a:t>Demo</a:t>
            </a:r>
            <a:endParaRPr lang="de-DE" dirty="0"/>
          </a:p>
        </p:txBody>
      </p:sp>
      <p:sp>
        <p:nvSpPr>
          <p:cNvPr id="4" name="Textplatzhalter 3"/>
          <p:cNvSpPr>
            <a:spLocks noGrp="1"/>
          </p:cNvSpPr>
          <p:nvPr>
            <p:ph type="body" sz="quarter" idx="10" hasCustomPrompt="1"/>
          </p:nvPr>
        </p:nvSpPr>
        <p:spPr>
          <a:xfrm>
            <a:off x="323850" y="4221087"/>
            <a:ext cx="8208963" cy="2160241"/>
          </a:xfrm>
        </p:spPr>
        <p:txBody>
          <a:bodyPr/>
          <a:lstStyle>
            <a:lvl1pPr algn="ctr">
              <a:defRPr baseline="0">
                <a:solidFill>
                  <a:srgbClr val="17175D"/>
                </a:solidFill>
              </a:defRPr>
            </a:lvl1pPr>
          </a:lstStyle>
          <a:p>
            <a:pPr lvl="0"/>
            <a:r>
              <a:rPr lang="en-US" dirty="0"/>
              <a:t>Description of demo</a:t>
            </a:r>
            <a:endParaRPr lang="de-DE" dirty="0"/>
          </a:p>
        </p:txBody>
      </p:sp>
    </p:spTree>
    <p:extLst>
      <p:ext uri="{BB962C8B-B14F-4D97-AF65-F5344CB8AC3E}">
        <p14:creationId xmlns:p14="http://schemas.microsoft.com/office/powerpoint/2010/main" val="256960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rgbClr val="FFC000"/>
          </a:solidFill>
          <a:effectLst>
            <a:outerShdw blurRad="50800" dist="38100" dir="2700000" algn="tl" rotWithShape="0">
              <a:prstClr val="black">
                <a:alpha val="40000"/>
              </a:prstClr>
            </a:outerShdw>
          </a:effectLst>
        </p:spPr>
        <p:txBody>
          <a:bodyPr anchor="ctr"/>
          <a:lstStyle>
            <a:lvl1pPr algn="ctr">
              <a:defRPr sz="3600" b="1" cap="none" baseline="0">
                <a:solidFill>
                  <a:schemeClr val="bg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nchor="t"/>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Tree>
    <p:extLst>
      <p:ext uri="{BB962C8B-B14F-4D97-AF65-F5344CB8AC3E}">
        <p14:creationId xmlns:p14="http://schemas.microsoft.com/office/powerpoint/2010/main" val="3626368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chemeClr val="bg1"/>
          </a:solidFill>
          <a:ln w="76200">
            <a:noFill/>
          </a:ln>
          <a:effectLst>
            <a:outerShdw blurRad="228600" dist="101600" dir="2700000" sx="103000" sy="103000" algn="tl" rotWithShape="0">
              <a:prstClr val="black">
                <a:alpha val="40000"/>
              </a:prstClr>
            </a:outerShdw>
          </a:effectLst>
        </p:spPr>
        <p:txBody>
          <a:bodyPr anchor="ctr"/>
          <a:lstStyle>
            <a:lvl1pPr algn="ctr">
              <a:defRPr sz="4000" b="1" cap="none" baseline="0">
                <a:solidFill>
                  <a:schemeClr val="tx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 bearbeiten</a:t>
            </a:r>
          </a:p>
        </p:txBody>
      </p:sp>
    </p:spTree>
    <p:extLst>
      <p:ext uri="{BB962C8B-B14F-4D97-AF65-F5344CB8AC3E}">
        <p14:creationId xmlns:p14="http://schemas.microsoft.com/office/powerpoint/2010/main" val="2057767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sole Standar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640960" cy="4392488"/>
          </a:xfrm>
        </p:spPr>
        <p:txBody>
          <a:bodyPr/>
          <a:lstStyle>
            <a:lvl1pPr>
              <a:tabLst>
                <a:tab pos="355600" algn="l"/>
                <a:tab pos="723900" algn="l"/>
                <a:tab pos="1168400" algn="l"/>
                <a:tab pos="1612900" algn="l"/>
                <a:tab pos="2057400" algn="l"/>
              </a:tabLst>
              <a:defRPr sz="2800">
                <a:effectLst>
                  <a:outerShdw blurRad="50800" dist="38100" dir="2700000" algn="tl" rotWithShape="0">
                    <a:prstClr val="black">
                      <a:alpha val="40000"/>
                    </a:prstClr>
                  </a:outerShdw>
                </a:effectLst>
              </a:defRPr>
            </a:lvl1pPr>
            <a:lvl2pPr marL="742950" indent="-285750" defTabSz="444500">
              <a:buFont typeface="Arial" pitchFamily="34" charset="0"/>
              <a:buChar char="•"/>
              <a:tabLst>
                <a:tab pos="355600" algn="l"/>
                <a:tab pos="762000" algn="l"/>
                <a:tab pos="1168400" algn="l"/>
                <a:tab pos="1612900" algn="l"/>
                <a:tab pos="2057400" algn="l"/>
              </a:tabLst>
              <a:defRPr sz="2400">
                <a:effectLst>
                  <a:outerShdw blurRad="50800" dist="38100" dir="2700000" algn="tl" rotWithShape="0">
                    <a:prstClr val="black">
                      <a:alpha val="40000"/>
                    </a:prstClr>
                  </a:outerShdw>
                </a:effectLst>
              </a:defRPr>
            </a:lvl2pPr>
            <a:lvl3pPr marL="11430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3pPr>
            <a:lvl4pPr marL="16002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4pPr>
            <a:lvl5pPr marL="20574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458965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4008"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256678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916832"/>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251520" y="4149080"/>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8077311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Code">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39432032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72"/>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600201"/>
            <a:ext cx="8229600" cy="4525433"/>
          </a:xfrm>
          <a:prstGeom prst="rect">
            <a:avLst/>
          </a:prstGeom>
        </p:spPr>
        <p:txBody>
          <a:bodyPr/>
          <a:lstStyle>
            <a:lvl2pPr>
              <a:defRPr>
                <a:solidFill>
                  <a:schemeClr val="accent2">
                    <a:lumMod val="50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ltLang="en-US"/>
              <a:t>#</a:t>
            </a:r>
            <a:r>
              <a:rPr lang="en-US" altLang="en-US" err="1"/>
              <a:t>ITDevConnections</a:t>
            </a:r>
            <a:endParaRPr lang="en-US" altLang="en-US"/>
          </a:p>
        </p:txBody>
      </p:sp>
    </p:spTree>
    <p:extLst>
      <p:ext uri="{BB962C8B-B14F-4D97-AF65-F5344CB8AC3E}">
        <p14:creationId xmlns:p14="http://schemas.microsoft.com/office/powerpoint/2010/main" val="79971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r>
              <a:rPr lang="en-US" altLang="en-US"/>
              <a:t>#</a:t>
            </a:r>
            <a:r>
              <a:rPr lang="en-US" altLang="en-US" err="1"/>
              <a:t>ITDevConnections</a:t>
            </a:r>
            <a:endParaRPr lang="en-US" altLang="en-US"/>
          </a:p>
        </p:txBody>
      </p:sp>
    </p:spTree>
    <p:extLst>
      <p:ext uri="{BB962C8B-B14F-4D97-AF65-F5344CB8AC3E}">
        <p14:creationId xmlns:p14="http://schemas.microsoft.com/office/powerpoint/2010/main" val="118996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7000">
              <a:srgbClr val="23238D"/>
            </a:gs>
            <a:gs pos="100000">
              <a:srgbClr val="011F51"/>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 y="0"/>
            <a:ext cx="9144000" cy="6857999"/>
          </a:xfrm>
          <a:prstGeom prst="rect">
            <a:avLst/>
          </a:prstGeom>
        </p:spPr>
      </p:pic>
      <p:sp>
        <p:nvSpPr>
          <p:cNvPr id="22" name="Rechteck 21"/>
          <p:cNvSpPr/>
          <p:nvPr userDrawn="1"/>
        </p:nvSpPr>
        <p:spPr bwMode="auto">
          <a:xfrm>
            <a:off x="0" y="6000750"/>
            <a:ext cx="9144000" cy="857250"/>
          </a:xfrm>
          <a:prstGeom prst="rect">
            <a:avLst/>
          </a:prstGeom>
          <a:noFill/>
          <a:ln w="9525" cap="flat" cmpd="sng" algn="ctr">
            <a:noFill/>
            <a:prstDash val="solid"/>
            <a:round/>
            <a:headEnd type="none" w="med" len="med"/>
            <a:tailEnd type="none" w="med" len="med"/>
          </a:ln>
          <a:effectLst/>
        </p:spPr>
        <p:txBody>
          <a:bodyPr/>
          <a:lstStyle/>
          <a:p>
            <a:pPr>
              <a:defRPr/>
            </a:pPr>
            <a:endParaRPr lang="de-DE"/>
          </a:p>
        </p:txBody>
      </p:sp>
      <p:sp>
        <p:nvSpPr>
          <p:cNvPr id="126980" name="Text Box 4"/>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sp>
        <p:nvSpPr>
          <p:cNvPr id="126983" name="Rectangle 7"/>
          <p:cNvSpPr>
            <a:spLocks noChangeArrowheads="1"/>
          </p:cNvSpPr>
          <p:nvPr/>
        </p:nvSpPr>
        <p:spPr bwMode="auto">
          <a:xfrm>
            <a:off x="533400" y="76200"/>
            <a:ext cx="1905000" cy="457200"/>
          </a:xfrm>
          <a:prstGeom prst="rect">
            <a:avLst/>
          </a:prstGeom>
          <a:noFill/>
          <a:ln w="9525">
            <a:noFill/>
            <a:miter lim="800000"/>
            <a:headEnd/>
            <a:tailEnd/>
          </a:ln>
          <a:effectLst/>
        </p:spPr>
        <p:txBody>
          <a:bodyPr/>
          <a:lstStyle/>
          <a:p>
            <a:pPr eaLnBrk="0" hangingPunct="0">
              <a:defRPr/>
            </a:pPr>
            <a:endParaRPr lang="de-DE" sz="1200" i="1">
              <a:solidFill>
                <a:schemeClr val="tx1"/>
              </a:solidFill>
              <a:effectLst/>
            </a:endParaRPr>
          </a:p>
        </p:txBody>
      </p:sp>
      <p:sp>
        <p:nvSpPr>
          <p:cNvPr id="2055" name="Rectangle 10"/>
          <p:cNvSpPr>
            <a:spLocks noGrp="1" noChangeArrowheads="1"/>
          </p:cNvSpPr>
          <p:nvPr>
            <p:ph type="body" idx="1"/>
          </p:nvPr>
        </p:nvSpPr>
        <p:spPr bwMode="auto">
          <a:xfrm>
            <a:off x="220663" y="1268760"/>
            <a:ext cx="8694737" cy="442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6989" name="Text Box 13"/>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pic>
        <p:nvPicPr>
          <p:cNvPr id="6" name="Grafik 5"/>
          <p:cNvPicPr>
            <a:picLocks noChangeAspect="1"/>
          </p:cNvPicPr>
          <p:nvPr userDrawn="1"/>
        </p:nvPicPr>
        <p:blipFill rotWithShape="1">
          <a:blip r:embed="rId12" cstate="print">
            <a:extLst>
              <a:ext uri="{28A0092B-C50C-407E-A947-70E740481C1C}">
                <a14:useLocalDpi xmlns:a14="http://schemas.microsoft.com/office/drawing/2010/main" val="0"/>
              </a:ext>
            </a:extLst>
          </a:blip>
          <a:srcRect t="-2045" r="11678"/>
          <a:stretch/>
        </p:blipFill>
        <p:spPr>
          <a:xfrm>
            <a:off x="5908988" y="6021288"/>
            <a:ext cx="3055500" cy="706043"/>
          </a:xfrm>
          <a:prstGeom prst="rect">
            <a:avLst/>
          </a:prstGeom>
        </p:spPr>
      </p:pic>
    </p:spTree>
  </p:cSld>
  <p:clrMap bg1="lt1" tx1="dk1" bg2="lt2" tx2="dk2" accent1="accent1" accent2="accent2" accent3="accent3" accent4="accent4" accent5="accent5" accent6="accent6" hlink="hlink" folHlink="folHlink"/>
  <p:sldLayoutIdLst>
    <p:sldLayoutId id="2147483802" r:id="rId1"/>
    <p:sldLayoutId id="2147483804" r:id="rId2"/>
    <p:sldLayoutId id="2147483807" r:id="rId3"/>
    <p:sldLayoutId id="2147483803" r:id="rId4"/>
    <p:sldLayoutId id="2147483801" r:id="rId5"/>
    <p:sldLayoutId id="2147483808" r:id="rId6"/>
    <p:sldLayoutId id="2147483799" r:id="rId7"/>
    <p:sldLayoutId id="2147483812" r:id="rId8"/>
    <p:sldLayoutId id="2147483813" r:id="rId9"/>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ahoma" pitchFamily="34" charset="0"/>
        </a:defRPr>
      </a:lvl2pPr>
      <a:lvl3pPr algn="ctr" rtl="0" eaLnBrk="0" fontAlgn="base" hangingPunct="0">
        <a:spcBef>
          <a:spcPct val="0"/>
        </a:spcBef>
        <a:spcAft>
          <a:spcPct val="0"/>
        </a:spcAft>
        <a:defRPr sz="2800">
          <a:solidFill>
            <a:schemeClr val="tx2"/>
          </a:solidFill>
          <a:latin typeface="Tahoma" pitchFamily="34" charset="0"/>
        </a:defRPr>
      </a:lvl3pPr>
      <a:lvl4pPr algn="ctr" rtl="0" eaLnBrk="0" fontAlgn="base" hangingPunct="0">
        <a:spcBef>
          <a:spcPct val="0"/>
        </a:spcBef>
        <a:spcAft>
          <a:spcPct val="0"/>
        </a:spcAft>
        <a:defRPr sz="2800">
          <a:solidFill>
            <a:schemeClr val="tx2"/>
          </a:solidFill>
          <a:latin typeface="Tahoma" pitchFamily="34" charset="0"/>
        </a:defRPr>
      </a:lvl4pPr>
      <a:lvl5pPr algn="ctr" rtl="0" eaLnBrk="0" fontAlgn="base" hangingPunct="0">
        <a:spcBef>
          <a:spcPct val="0"/>
        </a:spcBef>
        <a:spcAft>
          <a:spcPct val="0"/>
        </a:spcAft>
        <a:defRPr sz="2800">
          <a:solidFill>
            <a:schemeClr val="tx2"/>
          </a:solidFill>
          <a:latin typeface="Tahoma" pitchFamily="34" charset="0"/>
        </a:defRPr>
      </a:lvl5pPr>
      <a:lvl6pPr marL="457200" algn="ctr" rtl="0" eaLnBrk="1" fontAlgn="base" hangingPunct="1">
        <a:spcBef>
          <a:spcPct val="0"/>
        </a:spcBef>
        <a:spcAft>
          <a:spcPct val="0"/>
        </a:spcAft>
        <a:defRPr sz="2800">
          <a:solidFill>
            <a:schemeClr val="tx2"/>
          </a:solidFill>
          <a:latin typeface="Tahoma" pitchFamily="34" charset="0"/>
        </a:defRPr>
      </a:lvl6pPr>
      <a:lvl7pPr marL="914400" algn="ctr" rtl="0" eaLnBrk="1" fontAlgn="base" hangingPunct="1">
        <a:spcBef>
          <a:spcPct val="0"/>
        </a:spcBef>
        <a:spcAft>
          <a:spcPct val="0"/>
        </a:spcAft>
        <a:defRPr sz="2800">
          <a:solidFill>
            <a:schemeClr val="tx2"/>
          </a:solidFill>
          <a:latin typeface="Tahoma" pitchFamily="34" charset="0"/>
        </a:defRPr>
      </a:lvl7pPr>
      <a:lvl8pPr marL="1371600" algn="ctr" rtl="0" eaLnBrk="1" fontAlgn="base" hangingPunct="1">
        <a:spcBef>
          <a:spcPct val="0"/>
        </a:spcBef>
        <a:spcAft>
          <a:spcPct val="0"/>
        </a:spcAft>
        <a:defRPr sz="2800">
          <a:solidFill>
            <a:schemeClr val="tx2"/>
          </a:solidFill>
          <a:latin typeface="Tahoma" pitchFamily="34" charset="0"/>
        </a:defRPr>
      </a:lvl8pPr>
      <a:lvl9pPr marL="1828800" algn="ctr" rtl="0" eaLnBrk="1" fontAlgn="base" hangingPunct="1">
        <a:spcBef>
          <a:spcPct val="0"/>
        </a:spcBef>
        <a:spcAft>
          <a:spcPct val="0"/>
        </a:spcAft>
        <a:defRPr sz="28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bg1"/>
          </a:solidFill>
          <a:latin typeface="Ubuntu Mono" panose="020B0509030602030204" pitchFamily="49" charset="0"/>
          <a:ea typeface="Roboto" panose="02000000000000000000" pitchFamily="2" charset="0"/>
          <a:cs typeface="+mn-cs"/>
        </a:defRPr>
      </a:lvl1pPr>
      <a:lvl2pPr marL="742950" indent="-28575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2pPr>
      <a:lvl3pPr marL="11430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3pPr>
      <a:lvl4pPr marL="16002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4pPr>
      <a:lvl5pPr marL="20574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332656"/>
            <a:ext cx="8496944" cy="61206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pic>
        <p:nvPicPr>
          <p:cNvPr id="5" name="Grafik 4"/>
          <p:cNvPicPr>
            <a:picLocks noChangeAspect="1"/>
          </p:cNvPicPr>
          <p:nvPr userDrawn="1"/>
        </p:nvPicPr>
        <p:blipFill rotWithShape="1">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r="12339"/>
          <a:stretch/>
        </p:blipFill>
        <p:spPr>
          <a:xfrm>
            <a:off x="7047275" y="6383274"/>
            <a:ext cx="1989221" cy="430102"/>
          </a:xfrm>
          <a:prstGeom prst="rect">
            <a:avLst/>
          </a:prstGeom>
        </p:spPr>
      </p:pic>
    </p:spTree>
    <p:extLst>
      <p:ext uri="{BB962C8B-B14F-4D97-AF65-F5344CB8AC3E}">
        <p14:creationId xmlns:p14="http://schemas.microsoft.com/office/powerpoint/2010/main" val="3181643712"/>
      </p:ext>
    </p:extLst>
  </p:cSld>
  <p:clrMap bg1="lt1" tx1="dk1" bg2="lt2" tx2="dk2" accent1="accent1" accent2="accent2" accent3="accent3" accent4="accent4" accent5="accent5" accent6="accent6" hlink="hlink" folHlink="folHlink"/>
  <p:sldLayoutIdLst>
    <p:sldLayoutId id="2147483810" r:id="rId1"/>
    <p:sldLayoutId id="2147483811" r:id="rId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000" kern="1200">
          <a:solidFill>
            <a:schemeClr val="tx1"/>
          </a:solidFill>
          <a:latin typeface="Ubuntu Mono" panose="020B0509030602030204" pitchFamily="49" charset="0"/>
          <a:ea typeface="+mn-ea"/>
          <a:cs typeface="Ubuntu Mono" panose="020B0509030602030204" pitchFamily="49"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emf"/></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17.emf"/><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21.emf"/><Relationship Id="rId9" Type="http://schemas.openxmlformats.org/officeDocument/2006/relationships/image" Target="../media/image15.pn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rest/api/automation/"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image" Target="../media/image24.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25.png"/><Relationship Id="rId12" Type="http://schemas.openxmlformats.org/officeDocument/2006/relationships/image" Target="../media/image33.emf"/><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5.png"/><Relationship Id="rId11" Type="http://schemas.openxmlformats.org/officeDocument/2006/relationships/image" Target="../media/image32.emf"/><Relationship Id="rId5" Type="http://schemas.openxmlformats.org/officeDocument/2006/relationships/image" Target="../media/image12.png"/><Relationship Id="rId15" Type="http://schemas.openxmlformats.org/officeDocument/2006/relationships/image" Target="../media/image36.png"/><Relationship Id="rId10" Type="http://schemas.openxmlformats.org/officeDocument/2006/relationships/image" Target="../media/image21.emf"/><Relationship Id="rId4" Type="http://schemas.openxmlformats.org/officeDocument/2006/relationships/image" Target="../media/image16.png"/><Relationship Id="rId9" Type="http://schemas.openxmlformats.org/officeDocument/2006/relationships/image" Target="../media/image31.png"/><Relationship Id="rId1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7.gif"/><Relationship Id="rId7"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25.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log.coretech.dk/jgs/" TargetMode="External"/><Relationship Id="rId2" Type="http://schemas.openxmlformats.org/officeDocument/2006/relationships/hyperlink" Target="http://www.coretech.global/"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1412776"/>
            <a:ext cx="8136904" cy="930027"/>
          </a:xfrm>
        </p:spPr>
        <p:txBody>
          <a:bodyPr/>
          <a:lstStyle/>
          <a:p>
            <a:r>
              <a:rPr lang="en-US" altLang="da-DK" dirty="0">
                <a:latin typeface="Source Sans Pro" pitchFamily="2" charset="0"/>
              </a:rPr>
              <a:t>Automation in a </a:t>
            </a:r>
            <a:r>
              <a:rPr lang="en-US" altLang="da-DK" dirty="0" smtClean="0">
                <a:latin typeface="Source Sans Pro" pitchFamily="2" charset="0"/>
              </a:rPr>
              <a:t>hybrid </a:t>
            </a:r>
            <a:r>
              <a:rPr lang="en-US" altLang="da-DK" dirty="0">
                <a:latin typeface="Source Sans Pro" pitchFamily="2" charset="0"/>
              </a:rPr>
              <a:t>world</a:t>
            </a:r>
            <a:endParaRPr lang="de-DE" dirty="0"/>
          </a:p>
        </p:txBody>
      </p:sp>
      <p:sp>
        <p:nvSpPr>
          <p:cNvPr id="8" name="Textplatzhalter 2"/>
          <p:cNvSpPr>
            <a:spLocks noGrp="1"/>
          </p:cNvSpPr>
          <p:nvPr>
            <p:ph type="body" idx="1"/>
          </p:nvPr>
        </p:nvSpPr>
        <p:spPr>
          <a:xfrm>
            <a:off x="98376" y="5889253"/>
            <a:ext cx="6777880" cy="564083"/>
          </a:xfrm>
        </p:spPr>
        <p:txBody>
          <a:bodyPr/>
          <a:lstStyle/>
          <a:p>
            <a:r>
              <a:rPr lang="de-DE" dirty="0" smtClean="0"/>
              <a:t>Jakob Gottlieb Svendsen @JakobGSvendsen</a:t>
            </a:r>
          </a:p>
          <a:p>
            <a:r>
              <a:rPr lang="de-DE" dirty="0" smtClean="0"/>
              <a:t>Global Lead Dev – Coretech Global</a:t>
            </a:r>
            <a:endParaRPr lang="de-DE" dirty="0"/>
          </a:p>
        </p:txBody>
      </p:sp>
    </p:spTree>
    <p:extLst>
      <p:ext uri="{BB962C8B-B14F-4D97-AF65-F5344CB8AC3E}">
        <p14:creationId xmlns:p14="http://schemas.microsoft.com/office/powerpoint/2010/main" val="289004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7638" y="1731963"/>
            <a:ext cx="1128712" cy="654050"/>
            <a:chOff x="2898532" y="2087003"/>
            <a:chExt cx="2748157" cy="1444753"/>
          </a:xfrm>
        </p:grpSpPr>
        <p:sp>
          <p:nvSpPr>
            <p:cNvPr id="71" name="Freeform 539"/>
            <p:cNvSpPr>
              <a:spLocks noChangeAspect="1"/>
            </p:cNvSpPr>
            <p:nvPr/>
          </p:nvSpPr>
          <p:spPr bwMode="auto">
            <a:xfrm>
              <a:off x="2898532" y="2087003"/>
              <a:ext cx="2748157" cy="144475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rgbClr val="2D7CBB"/>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2567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6565" y="2990150"/>
              <a:ext cx="2397617" cy="49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3" name="Title 41"/>
          <p:cNvSpPr>
            <a:spLocks noGrp="1"/>
          </p:cNvSpPr>
          <p:nvPr>
            <p:ph type="title"/>
          </p:nvPr>
        </p:nvSpPr>
        <p:spPr/>
        <p:txBody>
          <a:bodyPr/>
          <a:lstStyle/>
          <a:p>
            <a:r>
              <a:rPr lang="en-US" altLang="da-DK" smtClean="0"/>
              <a:t>Webhooks</a:t>
            </a:r>
            <a:endParaRPr lang="da-DK" altLang="da-DK" smtClean="0"/>
          </a:p>
        </p:txBody>
      </p:sp>
      <p:sp>
        <p:nvSpPr>
          <p:cNvPr id="25604" name="TextBox 60"/>
          <p:cNvSpPr txBox="1">
            <a:spLocks noChangeArrowheads="1"/>
          </p:cNvSpPr>
          <p:nvPr/>
        </p:nvSpPr>
        <p:spPr bwMode="auto">
          <a:xfrm>
            <a:off x="6264276" y="7856538"/>
            <a:ext cx="56991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51435" rIns="51435" bIns="51435">
            <a:spAutoFit/>
          </a:bodyPr>
          <a:lstStyle>
            <a:lvl1pPr defTabSz="512763">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defTabSz="512763">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defTabSz="512763">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eaLnBrk="1" hangingPunct="1">
              <a:lnSpc>
                <a:spcPct val="90000"/>
              </a:lnSpc>
              <a:buClr>
                <a:srgbClr val="84A8D8"/>
              </a:buClr>
              <a:buFontTx/>
              <a:buNone/>
            </a:pPr>
            <a:r>
              <a:rPr lang="en-US" altLang="da-DK" sz="1000" b="1">
                <a:solidFill>
                  <a:srgbClr val="FFFFFF"/>
                </a:solidFill>
                <a:latin typeface="Segoe UI Light" panose="020B0502040204020203" pitchFamily="34" charset="0"/>
                <a:cs typeface="Segoe UI Light" panose="020B0502040204020203" pitchFamily="34" charset="0"/>
              </a:rPr>
              <a:t>Orchestrator</a:t>
            </a:r>
          </a:p>
        </p:txBody>
      </p:sp>
      <p:pic>
        <p:nvPicPr>
          <p:cNvPr id="25605" name="Picture 6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12313" y="2132014"/>
            <a:ext cx="719137"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 name="Group 114"/>
          <p:cNvGrpSpPr>
            <a:grpSpLocks/>
          </p:cNvGrpSpPr>
          <p:nvPr/>
        </p:nvGrpSpPr>
        <p:grpSpPr bwMode="auto">
          <a:xfrm>
            <a:off x="139701" y="2478088"/>
            <a:ext cx="1128713" cy="658812"/>
            <a:chOff x="7032625" y="979488"/>
            <a:chExt cx="1512888" cy="1046163"/>
          </a:xfrm>
        </p:grpSpPr>
        <p:grpSp>
          <p:nvGrpSpPr>
            <p:cNvPr id="25669" name="Group 11"/>
            <p:cNvGrpSpPr>
              <a:grpSpLocks noChangeAspect="1"/>
            </p:cNvGrpSpPr>
            <p:nvPr/>
          </p:nvGrpSpPr>
          <p:grpSpPr bwMode="auto">
            <a:xfrm>
              <a:off x="7032625" y="979488"/>
              <a:ext cx="1512888" cy="1046163"/>
              <a:chOff x="4430" y="617"/>
              <a:chExt cx="953" cy="659"/>
            </a:xfrm>
          </p:grpSpPr>
          <p:sp>
            <p:nvSpPr>
              <p:cNvPr id="118" name="Freeform 15"/>
              <p:cNvSpPr>
                <a:spLocks/>
              </p:cNvSpPr>
              <p:nvPr/>
            </p:nvSpPr>
            <p:spPr bwMode="auto">
              <a:xfrm>
                <a:off x="4431" y="641"/>
                <a:ext cx="866" cy="603"/>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19" name="Freeform 12"/>
              <p:cNvSpPr>
                <a:spLocks/>
              </p:cNvSpPr>
              <p:nvPr/>
            </p:nvSpPr>
            <p:spPr bwMode="auto">
              <a:xfrm>
                <a:off x="4736" y="617"/>
                <a:ext cx="647" cy="589"/>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20" name="Freeform 14"/>
              <p:cNvSpPr>
                <a:spLocks/>
              </p:cNvSpPr>
              <p:nvPr/>
            </p:nvSpPr>
            <p:spPr bwMode="auto">
              <a:xfrm>
                <a:off x="4736" y="649"/>
                <a:ext cx="647" cy="588"/>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21" name="AutoShape 10"/>
              <p:cNvSpPr>
                <a:spLocks noChangeAspect="1" noChangeArrowheads="1" noTextEdit="1"/>
              </p:cNvSpPr>
              <p:nvPr/>
            </p:nvSpPr>
            <p:spPr bwMode="auto">
              <a:xfrm>
                <a:off x="4430" y="619"/>
                <a:ext cx="953"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a:defRPr/>
                </a:pPr>
                <a:endParaRPr lang="en-US" sz="1350"/>
              </a:p>
            </p:txBody>
          </p:sp>
          <p:sp>
            <p:nvSpPr>
              <p:cNvPr id="122" name="Freeform 13"/>
              <p:cNvSpPr>
                <a:spLocks/>
              </p:cNvSpPr>
              <p:nvPr/>
            </p:nvSpPr>
            <p:spPr bwMode="auto">
              <a:xfrm>
                <a:off x="4431" y="673"/>
                <a:ext cx="866" cy="603"/>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grpSp>
        <p:pic>
          <p:nvPicPr>
            <p:cNvPr id="25670" name="Picture 1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3003" y="1530989"/>
              <a:ext cx="1406581" cy="30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 name="Group 77"/>
          <p:cNvGrpSpPr>
            <a:grpSpLocks/>
          </p:cNvGrpSpPr>
          <p:nvPr/>
        </p:nvGrpSpPr>
        <p:grpSpPr bwMode="auto">
          <a:xfrm>
            <a:off x="123826" y="3214689"/>
            <a:ext cx="1128713" cy="579437"/>
            <a:chOff x="75515" y="2338685"/>
            <a:chExt cx="1761742" cy="968584"/>
          </a:xfrm>
        </p:grpSpPr>
        <p:sp>
          <p:nvSpPr>
            <p:cNvPr id="80" name="Freeform 539"/>
            <p:cNvSpPr>
              <a:spLocks noChangeAspect="1"/>
            </p:cNvSpPr>
            <p:nvPr/>
          </p:nvSpPr>
          <p:spPr bwMode="auto">
            <a:xfrm>
              <a:off x="75515" y="2338685"/>
              <a:ext cx="1761742" cy="96858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bg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25668" name="Picture 2" descr="http://cdn.octafinance.com/wp-content/uploads/logos/Servicenow-Inc-logo.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670" y="3102795"/>
              <a:ext cx="1371926" cy="15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4"/>
          <p:cNvGrpSpPr>
            <a:grpSpLocks/>
          </p:cNvGrpSpPr>
          <p:nvPr/>
        </p:nvGrpSpPr>
        <p:grpSpPr bwMode="auto">
          <a:xfrm>
            <a:off x="3038475" y="1811338"/>
            <a:ext cx="2535238" cy="1720850"/>
            <a:chOff x="2849230" y="1260689"/>
            <a:chExt cx="3797586" cy="2477127"/>
          </a:xfrm>
        </p:grpSpPr>
        <p:sp>
          <p:nvSpPr>
            <p:cNvPr id="51" name="Freeform 15"/>
            <p:cNvSpPr>
              <a:spLocks/>
            </p:cNvSpPr>
            <p:nvPr/>
          </p:nvSpPr>
          <p:spPr bwMode="auto">
            <a:xfrm>
              <a:off x="2849230" y="1297252"/>
              <a:ext cx="3797586" cy="2440564"/>
            </a:xfrm>
            <a:custGeom>
              <a:avLst/>
              <a:gdLst>
                <a:gd name="T0" fmla="*/ 218 w 260"/>
                <a:gd name="T1" fmla="*/ 74 h 171"/>
                <a:gd name="T2" fmla="*/ 218 w 260"/>
                <a:gd name="T3" fmla="*/ 71 h 171"/>
                <a:gd name="T4" fmla="*/ 147 w 260"/>
                <a:gd name="T5" fmla="*/ 0 h 171"/>
                <a:gd name="T6" fmla="*/ 87 w 260"/>
                <a:gd name="T7" fmla="*/ 31 h 171"/>
                <a:gd name="T8" fmla="*/ 68 w 260"/>
                <a:gd name="T9" fmla="*/ 26 h 171"/>
                <a:gd name="T10" fmla="*/ 26 w 260"/>
                <a:gd name="T11" fmla="*/ 67 h 171"/>
                <a:gd name="T12" fmla="*/ 0 w 260"/>
                <a:gd name="T13" fmla="*/ 114 h 171"/>
                <a:gd name="T14" fmla="*/ 51 w 260"/>
                <a:gd name="T15" fmla="*/ 170 h 171"/>
                <a:gd name="T16" fmla="*/ 51 w 260"/>
                <a:gd name="T17" fmla="*/ 170 h 171"/>
                <a:gd name="T18" fmla="*/ 51 w 260"/>
                <a:gd name="T19" fmla="*/ 170 h 171"/>
                <a:gd name="T20" fmla="*/ 57 w 260"/>
                <a:gd name="T21" fmla="*/ 171 h 171"/>
                <a:gd name="T22" fmla="*/ 212 w 260"/>
                <a:gd name="T23" fmla="*/ 171 h 171"/>
                <a:gd name="T24" fmla="*/ 212 w 260"/>
                <a:gd name="T25" fmla="*/ 171 h 171"/>
                <a:gd name="T26" fmla="*/ 260 w 260"/>
                <a:gd name="T27" fmla="*/ 122 h 171"/>
                <a:gd name="T28" fmla="*/ 218 w 260"/>
                <a:gd name="T29" fmla="*/ 7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71">
                  <a:moveTo>
                    <a:pt x="218" y="74"/>
                  </a:moveTo>
                  <a:cubicBezTo>
                    <a:pt x="218" y="73"/>
                    <a:pt x="218" y="72"/>
                    <a:pt x="218" y="71"/>
                  </a:cubicBezTo>
                  <a:cubicBezTo>
                    <a:pt x="218" y="32"/>
                    <a:pt x="186" y="0"/>
                    <a:pt x="147" y="0"/>
                  </a:cubicBezTo>
                  <a:cubicBezTo>
                    <a:pt x="122" y="0"/>
                    <a:pt x="100" y="12"/>
                    <a:pt x="87" y="31"/>
                  </a:cubicBezTo>
                  <a:cubicBezTo>
                    <a:pt x="82" y="28"/>
                    <a:pt x="75" y="26"/>
                    <a:pt x="68" y="26"/>
                  </a:cubicBezTo>
                  <a:cubicBezTo>
                    <a:pt x="45" y="26"/>
                    <a:pt x="27" y="44"/>
                    <a:pt x="26" y="67"/>
                  </a:cubicBezTo>
                  <a:cubicBezTo>
                    <a:pt x="11" y="77"/>
                    <a:pt x="0" y="94"/>
                    <a:pt x="0" y="114"/>
                  </a:cubicBezTo>
                  <a:cubicBezTo>
                    <a:pt x="0" y="143"/>
                    <a:pt x="22" y="167"/>
                    <a:pt x="51" y="170"/>
                  </a:cubicBezTo>
                  <a:cubicBezTo>
                    <a:pt x="51" y="170"/>
                    <a:pt x="51" y="170"/>
                    <a:pt x="51" y="170"/>
                  </a:cubicBezTo>
                  <a:cubicBezTo>
                    <a:pt x="51" y="170"/>
                    <a:pt x="51" y="170"/>
                    <a:pt x="51" y="170"/>
                  </a:cubicBezTo>
                  <a:cubicBezTo>
                    <a:pt x="53" y="170"/>
                    <a:pt x="55" y="171"/>
                    <a:pt x="57" y="171"/>
                  </a:cubicBezTo>
                  <a:cubicBezTo>
                    <a:pt x="59" y="171"/>
                    <a:pt x="212" y="171"/>
                    <a:pt x="212" y="171"/>
                  </a:cubicBezTo>
                  <a:cubicBezTo>
                    <a:pt x="212" y="171"/>
                    <a:pt x="212" y="171"/>
                    <a:pt x="212" y="171"/>
                  </a:cubicBezTo>
                  <a:cubicBezTo>
                    <a:pt x="238" y="170"/>
                    <a:pt x="260" y="149"/>
                    <a:pt x="260" y="122"/>
                  </a:cubicBezTo>
                  <a:cubicBezTo>
                    <a:pt x="260" y="98"/>
                    <a:pt x="242" y="78"/>
                    <a:pt x="218" y="74"/>
                  </a:cubicBezTo>
                  <a:close/>
                </a:path>
              </a:pathLst>
            </a:custGeom>
            <a:solidFill>
              <a:schemeClr val="bg1"/>
            </a:solidFill>
            <a:ln>
              <a:solidFill>
                <a:schemeClr val="tx1"/>
              </a:solidFill>
            </a:ln>
          </p:spPr>
          <p:txBody>
            <a:bodyPr lIns="68580" tIns="34290" rIns="68580" bIns="34290"/>
            <a:lstStyle/>
            <a:p>
              <a:pPr>
                <a:defRPr/>
              </a:pPr>
              <a:endParaRPr lang="en-US" sz="1350" dirty="0"/>
            </a:p>
          </p:txBody>
        </p:sp>
        <p:pic>
          <p:nvPicPr>
            <p:cNvPr id="25665" name="Picture 80"/>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3943" y="2369740"/>
              <a:ext cx="533333" cy="49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6" name="Picture 9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75314" y="1260689"/>
              <a:ext cx="1271311" cy="95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4" name="Straight Arrow Connector 93"/>
          <p:cNvCxnSpPr>
            <a:stCxn id="120" idx="0"/>
            <a:endCxn id="25665" idx="1"/>
          </p:cNvCxnSpPr>
          <p:nvPr/>
        </p:nvCxnSpPr>
        <p:spPr>
          <a:xfrm flipV="1">
            <a:off x="1268413" y="2752725"/>
            <a:ext cx="1966912" cy="1460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71" idx="8"/>
            <a:endCxn id="25665" idx="1"/>
          </p:cNvCxnSpPr>
          <p:nvPr/>
        </p:nvCxnSpPr>
        <p:spPr>
          <a:xfrm>
            <a:off x="1276351" y="2124075"/>
            <a:ext cx="1958975" cy="6286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80" idx="8"/>
            <a:endCxn id="25665" idx="1"/>
          </p:cNvCxnSpPr>
          <p:nvPr/>
        </p:nvCxnSpPr>
        <p:spPr>
          <a:xfrm flipV="1">
            <a:off x="1252539" y="2752726"/>
            <a:ext cx="1982787" cy="8096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Group 112"/>
          <p:cNvGrpSpPr>
            <a:grpSpLocks/>
          </p:cNvGrpSpPr>
          <p:nvPr/>
        </p:nvGrpSpPr>
        <p:grpSpPr bwMode="auto">
          <a:xfrm>
            <a:off x="7708901" y="1316038"/>
            <a:ext cx="1127125" cy="652462"/>
            <a:chOff x="2898532" y="2087003"/>
            <a:chExt cx="2748157" cy="1444753"/>
          </a:xfrm>
        </p:grpSpPr>
        <p:sp>
          <p:nvSpPr>
            <p:cNvPr id="114" name="Freeform 539"/>
            <p:cNvSpPr>
              <a:spLocks noChangeAspect="1"/>
            </p:cNvSpPr>
            <p:nvPr/>
          </p:nvSpPr>
          <p:spPr bwMode="auto">
            <a:xfrm>
              <a:off x="2898532" y="2087003"/>
              <a:ext cx="2748157" cy="144475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bg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25663" name="Picture 1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6565" y="2990150"/>
              <a:ext cx="2397617" cy="49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 name="Group 124"/>
          <p:cNvGrpSpPr>
            <a:grpSpLocks/>
          </p:cNvGrpSpPr>
          <p:nvPr/>
        </p:nvGrpSpPr>
        <p:grpSpPr bwMode="auto">
          <a:xfrm>
            <a:off x="7708901" y="2055813"/>
            <a:ext cx="1127125" cy="627062"/>
            <a:chOff x="7032625" y="979488"/>
            <a:chExt cx="1512888" cy="996950"/>
          </a:xfrm>
        </p:grpSpPr>
        <p:grpSp>
          <p:nvGrpSpPr>
            <p:cNvPr id="25655" name="Group 11"/>
            <p:cNvGrpSpPr>
              <a:grpSpLocks noChangeAspect="1"/>
            </p:cNvGrpSpPr>
            <p:nvPr/>
          </p:nvGrpSpPr>
          <p:grpSpPr bwMode="auto">
            <a:xfrm>
              <a:off x="7032625" y="979488"/>
              <a:ext cx="1512888" cy="996950"/>
              <a:chOff x="4430" y="617"/>
              <a:chExt cx="953" cy="628"/>
            </a:xfrm>
          </p:grpSpPr>
          <p:sp>
            <p:nvSpPr>
              <p:cNvPr id="128" name="Freeform 15"/>
              <p:cNvSpPr>
                <a:spLocks/>
              </p:cNvSpPr>
              <p:nvPr/>
            </p:nvSpPr>
            <p:spPr bwMode="auto">
              <a:xfrm>
                <a:off x="4431" y="641"/>
                <a:ext cx="866" cy="604"/>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29" name="Freeform 12"/>
              <p:cNvSpPr>
                <a:spLocks/>
              </p:cNvSpPr>
              <p:nvPr/>
            </p:nvSpPr>
            <p:spPr bwMode="auto">
              <a:xfrm>
                <a:off x="4735" y="617"/>
                <a:ext cx="648" cy="588"/>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30" name="Freeform 14"/>
              <p:cNvSpPr>
                <a:spLocks/>
              </p:cNvSpPr>
              <p:nvPr/>
            </p:nvSpPr>
            <p:spPr bwMode="auto">
              <a:xfrm>
                <a:off x="4735" y="617"/>
                <a:ext cx="648" cy="588"/>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31" name="AutoShape 10"/>
              <p:cNvSpPr>
                <a:spLocks noChangeAspect="1" noChangeArrowheads="1" noTextEdit="1"/>
              </p:cNvSpPr>
              <p:nvPr/>
            </p:nvSpPr>
            <p:spPr bwMode="auto">
              <a:xfrm>
                <a:off x="4430" y="619"/>
                <a:ext cx="953"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a:defRPr/>
                </a:pPr>
                <a:endParaRPr lang="en-US" sz="1350"/>
              </a:p>
            </p:txBody>
          </p:sp>
          <p:sp>
            <p:nvSpPr>
              <p:cNvPr id="132" name="Freeform 13"/>
              <p:cNvSpPr>
                <a:spLocks/>
              </p:cNvSpPr>
              <p:nvPr/>
            </p:nvSpPr>
            <p:spPr bwMode="auto">
              <a:xfrm>
                <a:off x="4431" y="641"/>
                <a:ext cx="866" cy="604"/>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grpSp>
        <p:pic>
          <p:nvPicPr>
            <p:cNvPr id="25656" name="Picture 12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3003" y="1530989"/>
              <a:ext cx="1406581" cy="30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 name="Group 132"/>
          <p:cNvGrpSpPr>
            <a:grpSpLocks/>
          </p:cNvGrpSpPr>
          <p:nvPr/>
        </p:nvGrpSpPr>
        <p:grpSpPr bwMode="auto">
          <a:xfrm>
            <a:off x="7708901" y="2768600"/>
            <a:ext cx="1127125" cy="579438"/>
            <a:chOff x="75515" y="2338685"/>
            <a:chExt cx="1761742" cy="968584"/>
          </a:xfrm>
        </p:grpSpPr>
        <p:sp>
          <p:nvSpPr>
            <p:cNvPr id="134" name="Freeform 539"/>
            <p:cNvSpPr>
              <a:spLocks noChangeAspect="1"/>
            </p:cNvSpPr>
            <p:nvPr/>
          </p:nvSpPr>
          <p:spPr bwMode="auto">
            <a:xfrm>
              <a:off x="75515" y="2338685"/>
              <a:ext cx="1761742" cy="96858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rgbClr val="0070C0"/>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25654" name="Picture 2" descr="http://cdn.octafinance.com/wp-content/uploads/logos/Servicenow-Inc-logo.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670" y="3102795"/>
              <a:ext cx="1371926" cy="15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6" name="Straight Arrow Connector 135"/>
          <p:cNvCxnSpPr>
            <a:stCxn id="51" idx="13"/>
            <a:endCxn id="25663" idx="1"/>
          </p:cNvCxnSpPr>
          <p:nvPr/>
        </p:nvCxnSpPr>
        <p:spPr>
          <a:xfrm flipV="1">
            <a:off x="5573713" y="1836739"/>
            <a:ext cx="2171700" cy="120967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51" idx="13"/>
            <a:endCxn id="132" idx="3"/>
          </p:cNvCxnSpPr>
          <p:nvPr/>
        </p:nvCxnSpPr>
        <p:spPr>
          <a:xfrm flipV="1">
            <a:off x="5573714" y="2506663"/>
            <a:ext cx="2135187" cy="5397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51" idx="13"/>
            <a:endCxn id="134" idx="2"/>
          </p:cNvCxnSpPr>
          <p:nvPr/>
        </p:nvCxnSpPr>
        <p:spPr>
          <a:xfrm>
            <a:off x="5573714" y="3046413"/>
            <a:ext cx="2135187" cy="1825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Group 160"/>
          <p:cNvGrpSpPr>
            <a:grpSpLocks/>
          </p:cNvGrpSpPr>
          <p:nvPr/>
        </p:nvGrpSpPr>
        <p:grpSpPr bwMode="auto">
          <a:xfrm>
            <a:off x="7691438" y="4165600"/>
            <a:ext cx="1154112" cy="590550"/>
            <a:chOff x="10123400" y="3872051"/>
            <a:chExt cx="1538414" cy="786344"/>
          </a:xfrm>
        </p:grpSpPr>
        <p:pic>
          <p:nvPicPr>
            <p:cNvPr id="25651" name="Picture 7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23400" y="3872051"/>
              <a:ext cx="1538414" cy="78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52" name="TextBox 33"/>
            <p:cNvSpPr txBox="1">
              <a:spLocks noChangeArrowheads="1"/>
            </p:cNvSpPr>
            <p:nvPr/>
          </p:nvSpPr>
          <p:spPr bwMode="auto">
            <a:xfrm>
              <a:off x="10202376" y="4265223"/>
              <a:ext cx="1415345"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en-US" altLang="da-DK" sz="1100">
                  <a:solidFill>
                    <a:schemeClr val="tx1"/>
                  </a:solidFill>
                </a:rPr>
                <a:t>Other clouds</a:t>
              </a:r>
              <a:endParaRPr lang="da-DK" altLang="da-DK" sz="1100">
                <a:solidFill>
                  <a:schemeClr val="tx1"/>
                </a:solidFill>
              </a:endParaRPr>
            </a:p>
          </p:txBody>
        </p:sp>
      </p:grpSp>
      <p:cxnSp>
        <p:nvCxnSpPr>
          <p:cNvPr id="139" name="Straight Arrow Connector 138"/>
          <p:cNvCxnSpPr>
            <a:stCxn id="51" idx="13"/>
            <a:endCxn id="25634" idx="1"/>
          </p:cNvCxnSpPr>
          <p:nvPr/>
        </p:nvCxnSpPr>
        <p:spPr>
          <a:xfrm>
            <a:off x="5573713" y="3046413"/>
            <a:ext cx="2093912" cy="87471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a:grpSpLocks/>
          </p:cNvGrpSpPr>
          <p:nvPr/>
        </p:nvGrpSpPr>
        <p:grpSpPr bwMode="auto">
          <a:xfrm>
            <a:off x="4889500" y="2806700"/>
            <a:ext cx="592138" cy="604838"/>
            <a:chOff x="6103953" y="1769864"/>
            <a:chExt cx="789105" cy="806275"/>
          </a:xfrm>
        </p:grpSpPr>
        <p:pic>
          <p:nvPicPr>
            <p:cNvPr id="25649" name="Picture 1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231282" y="1769864"/>
              <a:ext cx="522138" cy="52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103953" y="2226964"/>
              <a:ext cx="789105" cy="349175"/>
            </a:xfrm>
            <a:prstGeom prst="rect">
              <a:avLst/>
            </a:prstGeom>
            <a:noFill/>
          </p:spPr>
          <p:txBody>
            <a:bodyPr wrap="none">
              <a:spAutoFit/>
            </a:bodyPr>
            <a:lstStyle/>
            <a:p>
              <a:pPr>
                <a:defRPr/>
              </a:pPr>
              <a:r>
                <a:rPr lang="en-US" sz="1100" dirty="0">
                  <a:solidFill>
                    <a:schemeClr val="tx1"/>
                  </a:solidFill>
                </a:rPr>
                <a:t>Assets</a:t>
              </a:r>
              <a:endParaRPr lang="da-DK" sz="1350" dirty="0">
                <a:solidFill>
                  <a:schemeClr val="tx1"/>
                </a:solidFill>
              </a:endParaRPr>
            </a:p>
          </p:txBody>
        </p:sp>
      </p:grpSp>
      <p:grpSp>
        <p:nvGrpSpPr>
          <p:cNvPr id="26" name="Group 25"/>
          <p:cNvGrpSpPr>
            <a:grpSpLocks/>
          </p:cNvGrpSpPr>
          <p:nvPr/>
        </p:nvGrpSpPr>
        <p:grpSpPr bwMode="auto">
          <a:xfrm>
            <a:off x="3903664" y="2578100"/>
            <a:ext cx="795411" cy="864860"/>
            <a:chOff x="5204181" y="2148872"/>
            <a:chExt cx="1061278" cy="1154533"/>
          </a:xfrm>
        </p:grpSpPr>
        <p:grpSp>
          <p:nvGrpSpPr>
            <p:cNvPr id="25639" name="Group 18"/>
            <p:cNvGrpSpPr>
              <a:grpSpLocks/>
            </p:cNvGrpSpPr>
            <p:nvPr/>
          </p:nvGrpSpPr>
          <p:grpSpPr bwMode="auto">
            <a:xfrm>
              <a:off x="5252368" y="2148872"/>
              <a:ext cx="923915" cy="832060"/>
              <a:chOff x="6963594" y="654912"/>
              <a:chExt cx="1655415" cy="1495785"/>
            </a:xfrm>
          </p:grpSpPr>
          <p:sp>
            <p:nvSpPr>
              <p:cNvPr id="93" name="Rounded Rectangle 92"/>
              <p:cNvSpPr/>
              <p:nvPr/>
            </p:nvSpPr>
            <p:spPr bwMode="auto">
              <a:xfrm>
                <a:off x="7723568" y="654912"/>
                <a:ext cx="398489" cy="30858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chemeClr val="tx1"/>
                  </a:solidFill>
                  <a:latin typeface="Segoe UI" pitchFamily="34" charset="0"/>
                  <a:ea typeface="Segoe UI" pitchFamily="34" charset="0"/>
                  <a:cs typeface="Segoe UI" pitchFamily="34" charset="0"/>
                </a:endParaRPr>
              </a:p>
            </p:txBody>
          </p:sp>
          <p:sp>
            <p:nvSpPr>
              <p:cNvPr id="95" name="Rounded Rectangle 94"/>
              <p:cNvSpPr/>
              <p:nvPr/>
            </p:nvSpPr>
            <p:spPr bwMode="auto">
              <a:xfrm>
                <a:off x="8220730" y="1226364"/>
                <a:ext cx="398487" cy="30858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chemeClr val="tx1"/>
                  </a:solidFill>
                  <a:latin typeface="Segoe UI" pitchFamily="34" charset="0"/>
                  <a:ea typeface="Segoe UI" pitchFamily="34" charset="0"/>
                  <a:cs typeface="Segoe UI" pitchFamily="34" charset="0"/>
                </a:endParaRPr>
              </a:p>
            </p:txBody>
          </p:sp>
          <p:cxnSp>
            <p:nvCxnSpPr>
              <p:cNvPr id="97" name="Elbow Connector 96"/>
              <p:cNvCxnSpPr>
                <a:stCxn id="101" idx="3"/>
                <a:endCxn id="93" idx="1"/>
              </p:cNvCxnSpPr>
              <p:nvPr/>
            </p:nvCxnSpPr>
            <p:spPr>
              <a:xfrm flipV="1">
                <a:off x="7363032" y="811110"/>
                <a:ext cx="360536" cy="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8" name="Elbow Connector 97"/>
              <p:cNvCxnSpPr>
                <a:stCxn id="93" idx="2"/>
                <a:endCxn id="95" idx="0"/>
              </p:cNvCxnSpPr>
              <p:nvPr/>
            </p:nvCxnSpPr>
            <p:spPr>
              <a:xfrm rot="16200000" flipH="1">
                <a:off x="8038062" y="846350"/>
                <a:ext cx="262867" cy="4971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9" name="Elbow Connector 98"/>
              <p:cNvCxnSpPr>
                <a:stCxn id="95" idx="2"/>
                <a:endCxn id="100" idx="0"/>
              </p:cNvCxnSpPr>
              <p:nvPr/>
            </p:nvCxnSpPr>
            <p:spPr>
              <a:xfrm rot="5400000">
                <a:off x="8263784" y="1689242"/>
                <a:ext cx="308583" cy="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0" name="Rounded Rectangle 99"/>
              <p:cNvSpPr/>
              <p:nvPr/>
            </p:nvSpPr>
            <p:spPr bwMode="auto">
              <a:xfrm>
                <a:off x="8220730" y="1843532"/>
                <a:ext cx="398487" cy="30858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chemeClr val="tx1"/>
                  </a:solidFill>
                  <a:latin typeface="Segoe UI" pitchFamily="34" charset="0"/>
                  <a:ea typeface="Segoe UI" pitchFamily="34" charset="0"/>
                  <a:cs typeface="Segoe UI" pitchFamily="34" charset="0"/>
                </a:endParaRPr>
              </a:p>
            </p:txBody>
          </p:sp>
          <p:sp>
            <p:nvSpPr>
              <p:cNvPr id="101" name="Rounded Rectangle 100"/>
              <p:cNvSpPr/>
              <p:nvPr/>
            </p:nvSpPr>
            <p:spPr bwMode="auto">
              <a:xfrm>
                <a:off x="6964543" y="654912"/>
                <a:ext cx="398489" cy="30858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chemeClr val="tx1"/>
                  </a:solidFill>
                  <a:latin typeface="Segoe UI" pitchFamily="34" charset="0"/>
                  <a:ea typeface="Segoe UI" pitchFamily="34" charset="0"/>
                  <a:cs typeface="Segoe UI" pitchFamily="34" charset="0"/>
                </a:endParaRPr>
              </a:p>
            </p:txBody>
          </p:sp>
          <p:pic>
            <p:nvPicPr>
              <p:cNvPr id="25648" name="Picture 10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90388" y="668258"/>
                <a:ext cx="376262" cy="28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TextBox 24"/>
            <p:cNvSpPr txBox="1"/>
            <p:nvPr/>
          </p:nvSpPr>
          <p:spPr>
            <a:xfrm>
              <a:off x="5204181" y="2954172"/>
              <a:ext cx="1061278" cy="349233"/>
            </a:xfrm>
            <a:prstGeom prst="rect">
              <a:avLst/>
            </a:prstGeom>
            <a:noFill/>
          </p:spPr>
          <p:txBody>
            <a:bodyPr wrap="none">
              <a:spAutoFit/>
            </a:bodyPr>
            <a:lstStyle/>
            <a:p>
              <a:pPr>
                <a:defRPr/>
              </a:pPr>
              <a:r>
                <a:rPr lang="en-US" sz="1100" dirty="0">
                  <a:solidFill>
                    <a:schemeClr val="tx1"/>
                  </a:solidFill>
                </a:rPr>
                <a:t>Runbooks</a:t>
              </a:r>
              <a:endParaRPr lang="da-DK" sz="1350" dirty="0">
                <a:solidFill>
                  <a:schemeClr val="tx1"/>
                </a:solidFill>
              </a:endParaRPr>
            </a:p>
          </p:txBody>
        </p:sp>
      </p:grpSp>
      <p:sp>
        <p:nvSpPr>
          <p:cNvPr id="107" name="TextBox 106"/>
          <p:cNvSpPr txBox="1"/>
          <p:nvPr/>
        </p:nvSpPr>
        <p:spPr>
          <a:xfrm>
            <a:off x="3025776" y="2924175"/>
            <a:ext cx="829073" cy="261610"/>
          </a:xfrm>
          <a:prstGeom prst="rect">
            <a:avLst/>
          </a:prstGeom>
          <a:noFill/>
        </p:spPr>
        <p:txBody>
          <a:bodyPr wrap="none">
            <a:spAutoFit/>
          </a:bodyPr>
          <a:lstStyle/>
          <a:p>
            <a:pPr>
              <a:defRPr/>
            </a:pPr>
            <a:r>
              <a:rPr lang="en-US" sz="1100" dirty="0" err="1">
                <a:solidFill>
                  <a:schemeClr val="tx1"/>
                </a:solidFill>
              </a:rPr>
              <a:t>Webhooks</a:t>
            </a:r>
            <a:endParaRPr lang="da-DK" sz="1350" dirty="0">
              <a:solidFill>
                <a:schemeClr val="tx1"/>
              </a:solidFill>
            </a:endParaRPr>
          </a:p>
        </p:txBody>
      </p:sp>
      <p:grpSp>
        <p:nvGrpSpPr>
          <p:cNvPr id="21" name="Group 20"/>
          <p:cNvGrpSpPr>
            <a:grpSpLocks/>
          </p:cNvGrpSpPr>
          <p:nvPr/>
        </p:nvGrpSpPr>
        <p:grpSpPr bwMode="auto">
          <a:xfrm>
            <a:off x="122239" y="3883025"/>
            <a:ext cx="1163637" cy="579438"/>
            <a:chOff x="160200" y="2917264"/>
            <a:chExt cx="1164568" cy="579727"/>
          </a:xfrm>
        </p:grpSpPr>
        <p:sp>
          <p:nvSpPr>
            <p:cNvPr id="104" name="Freeform 539"/>
            <p:cNvSpPr>
              <a:spLocks noChangeAspect="1"/>
            </p:cNvSpPr>
            <p:nvPr/>
          </p:nvSpPr>
          <p:spPr bwMode="auto">
            <a:xfrm>
              <a:off x="196741" y="2917264"/>
              <a:ext cx="1128027" cy="579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tx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25636"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9772" y="3087228"/>
              <a:ext cx="371462" cy="3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7" name="Picture 9"/>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3785" y="2957627"/>
              <a:ext cx="324464" cy="32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8" name="TextBox 10"/>
            <p:cNvSpPr txBox="1">
              <a:spLocks noChangeArrowheads="1"/>
            </p:cNvSpPr>
            <p:nvPr/>
          </p:nvSpPr>
          <p:spPr bwMode="auto">
            <a:xfrm>
              <a:off x="160200" y="3197184"/>
              <a:ext cx="7793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da-DK" altLang="da-DK" sz="1200">
                  <a:solidFill>
                    <a:schemeClr val="tx1"/>
                  </a:solidFill>
                </a:rPr>
                <a:t>DevOps</a:t>
              </a:r>
            </a:p>
          </p:txBody>
        </p:sp>
      </p:grpSp>
      <p:cxnSp>
        <p:nvCxnSpPr>
          <p:cNvPr id="106" name="Straight Arrow Connector 105"/>
          <p:cNvCxnSpPr>
            <a:stCxn id="104" idx="8"/>
            <a:endCxn id="25665" idx="1"/>
          </p:cNvCxnSpPr>
          <p:nvPr/>
        </p:nvCxnSpPr>
        <p:spPr>
          <a:xfrm flipV="1">
            <a:off x="1285875" y="2752726"/>
            <a:ext cx="1949450" cy="14779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08" name="Group 107"/>
          <p:cNvGrpSpPr>
            <a:grpSpLocks/>
          </p:cNvGrpSpPr>
          <p:nvPr/>
        </p:nvGrpSpPr>
        <p:grpSpPr bwMode="auto">
          <a:xfrm>
            <a:off x="7667626" y="3471864"/>
            <a:ext cx="1165225" cy="579437"/>
            <a:chOff x="160200" y="2917264"/>
            <a:chExt cx="1164568" cy="579727"/>
          </a:xfrm>
        </p:grpSpPr>
        <p:sp>
          <p:nvSpPr>
            <p:cNvPr id="109" name="Freeform 539"/>
            <p:cNvSpPr>
              <a:spLocks noChangeAspect="1"/>
            </p:cNvSpPr>
            <p:nvPr/>
          </p:nvSpPr>
          <p:spPr bwMode="auto">
            <a:xfrm>
              <a:off x="196692" y="2917264"/>
              <a:ext cx="1128076" cy="579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tx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25632" name="Picture 10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9772" y="3087228"/>
              <a:ext cx="371462" cy="3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3" name="Picture 110"/>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3785" y="2957627"/>
              <a:ext cx="324464" cy="32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4" name="TextBox 111"/>
            <p:cNvSpPr txBox="1">
              <a:spLocks noChangeArrowheads="1"/>
            </p:cNvSpPr>
            <p:nvPr/>
          </p:nvSpPr>
          <p:spPr bwMode="auto">
            <a:xfrm>
              <a:off x="160200" y="3197184"/>
              <a:ext cx="7793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da-DK" altLang="da-DK" sz="1200">
                  <a:solidFill>
                    <a:schemeClr val="tx1"/>
                  </a:solidFill>
                </a:rPr>
                <a:t>DevOps</a:t>
              </a:r>
              <a:endParaRPr lang="da-DK" altLang="da-DK" sz="1600">
                <a:solidFill>
                  <a:schemeClr val="tx1"/>
                </a:solidFill>
              </a:endParaRPr>
            </a:p>
          </p:txBody>
        </p:sp>
      </p:grpSp>
      <p:cxnSp>
        <p:nvCxnSpPr>
          <p:cNvPr id="143" name="Straight Arrow Connector 142"/>
          <p:cNvCxnSpPr>
            <a:stCxn id="51" idx="13"/>
            <a:endCxn id="25651" idx="1"/>
          </p:cNvCxnSpPr>
          <p:nvPr/>
        </p:nvCxnSpPr>
        <p:spPr>
          <a:xfrm>
            <a:off x="5573714" y="3046413"/>
            <a:ext cx="2117725" cy="14144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Group 148"/>
          <p:cNvGrpSpPr>
            <a:grpSpLocks/>
          </p:cNvGrpSpPr>
          <p:nvPr/>
        </p:nvGrpSpPr>
        <p:grpSpPr bwMode="auto">
          <a:xfrm>
            <a:off x="134938" y="4557713"/>
            <a:ext cx="1154112" cy="590550"/>
            <a:chOff x="10123400" y="3872051"/>
            <a:chExt cx="1538414" cy="786344"/>
          </a:xfrm>
        </p:grpSpPr>
        <p:pic>
          <p:nvPicPr>
            <p:cNvPr id="25629" name="Picture 14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23400" y="3872051"/>
              <a:ext cx="1538414" cy="78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0" name="TextBox 150"/>
            <p:cNvSpPr txBox="1">
              <a:spLocks noChangeArrowheads="1"/>
            </p:cNvSpPr>
            <p:nvPr/>
          </p:nvSpPr>
          <p:spPr bwMode="auto">
            <a:xfrm>
              <a:off x="10202376" y="4265223"/>
              <a:ext cx="1415345"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en-US" altLang="da-DK" sz="1100">
                  <a:solidFill>
                    <a:schemeClr val="tx1"/>
                  </a:solidFill>
                </a:rPr>
                <a:t>Other clouds</a:t>
              </a:r>
              <a:endParaRPr lang="da-DK" altLang="da-DK" sz="1100">
                <a:solidFill>
                  <a:schemeClr val="tx1"/>
                </a:solidFill>
              </a:endParaRPr>
            </a:p>
          </p:txBody>
        </p:sp>
      </p:grpSp>
      <p:cxnSp>
        <p:nvCxnSpPr>
          <p:cNvPr id="152" name="Straight Arrow Connector 151"/>
          <p:cNvCxnSpPr>
            <a:stCxn id="25629" idx="3"/>
            <a:endCxn id="25665" idx="1"/>
          </p:cNvCxnSpPr>
          <p:nvPr/>
        </p:nvCxnSpPr>
        <p:spPr>
          <a:xfrm flipV="1">
            <a:off x="1289051" y="2752726"/>
            <a:ext cx="1946275" cy="21002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0779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0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5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2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16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13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13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13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43"/>
          <p:cNvSpPr>
            <a:spLocks/>
          </p:cNvSpPr>
          <p:nvPr/>
        </p:nvSpPr>
        <p:spPr bwMode="auto">
          <a:xfrm>
            <a:off x="2108201" y="4464051"/>
            <a:ext cx="2728913" cy="1471613"/>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solidFill>
            <a:srgbClr val="FFFFFF"/>
          </a:solidFill>
          <a:ln w="0">
            <a:solidFill>
              <a:srgbClr val="000000"/>
            </a:solidFill>
            <a:prstDash val="solid"/>
            <a:round/>
            <a:headEnd/>
            <a:tailEnd/>
          </a:ln>
        </p:spPr>
        <p:txBody>
          <a:bodyPr lIns="68580" tIns="34290" rIns="68580" bIns="34290" anchor="b"/>
          <a:lstStyle/>
          <a:p>
            <a:pPr algn="r">
              <a:defRPr/>
            </a:pPr>
            <a:r>
              <a:rPr lang="da-DK" sz="1350" dirty="0"/>
              <a:t>Other Data Center(s)</a:t>
            </a:r>
          </a:p>
        </p:txBody>
      </p:sp>
      <p:sp>
        <p:nvSpPr>
          <p:cNvPr id="2" name="Content Placeholder 1"/>
          <p:cNvSpPr>
            <a:spLocks noGrp="1"/>
          </p:cNvSpPr>
          <p:nvPr>
            <p:ph idx="1"/>
          </p:nvPr>
        </p:nvSpPr>
        <p:spPr/>
        <p:txBody>
          <a:bodyPr/>
          <a:lstStyle/>
          <a:p>
            <a:endParaRPr lang="da-DK" dirty="0"/>
          </a:p>
        </p:txBody>
      </p:sp>
      <p:sp>
        <p:nvSpPr>
          <p:cNvPr id="30723" name="Title 41"/>
          <p:cNvSpPr>
            <a:spLocks noGrp="1"/>
          </p:cNvSpPr>
          <p:nvPr>
            <p:ph type="title"/>
          </p:nvPr>
        </p:nvSpPr>
        <p:spPr/>
        <p:txBody>
          <a:bodyPr/>
          <a:lstStyle/>
          <a:p>
            <a:r>
              <a:rPr lang="en-US" altLang="da-DK" smtClean="0"/>
              <a:t>Hybrid Workers</a:t>
            </a:r>
            <a:endParaRPr lang="da-DK" altLang="da-DK" smtClean="0"/>
          </a:p>
        </p:txBody>
      </p:sp>
      <p:sp>
        <p:nvSpPr>
          <p:cNvPr id="30724" name="TextBox 60"/>
          <p:cNvSpPr txBox="1">
            <a:spLocks noChangeArrowheads="1"/>
          </p:cNvSpPr>
          <p:nvPr/>
        </p:nvSpPr>
        <p:spPr bwMode="auto">
          <a:xfrm>
            <a:off x="6264276" y="7748588"/>
            <a:ext cx="5699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51435" rIns="51435" bIns="51435">
            <a:spAutoFit/>
          </a:bodyPr>
          <a:lstStyle>
            <a:lvl1pPr defTabSz="512763">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defTabSz="512763">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defTabSz="512763">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eaLnBrk="1" hangingPunct="1">
              <a:lnSpc>
                <a:spcPct val="90000"/>
              </a:lnSpc>
              <a:buClr>
                <a:srgbClr val="84A8D8"/>
              </a:buClr>
              <a:buFontTx/>
              <a:buNone/>
            </a:pPr>
            <a:r>
              <a:rPr lang="en-US" altLang="da-DK" sz="1000" b="1">
                <a:solidFill>
                  <a:srgbClr val="FFFFFF"/>
                </a:solidFill>
                <a:latin typeface="Segoe UI Light" panose="020B0502040204020203" pitchFamily="34" charset="0"/>
                <a:cs typeface="Segoe UI Light" panose="020B0502040204020203" pitchFamily="34" charset="0"/>
              </a:rPr>
              <a:t>Orchestrator</a:t>
            </a:r>
          </a:p>
        </p:txBody>
      </p:sp>
      <p:pic>
        <p:nvPicPr>
          <p:cNvPr id="30725" name="Picture 6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2313" y="2022476"/>
            <a:ext cx="719137"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39"/>
          <p:cNvSpPr>
            <a:spLocks/>
          </p:cNvSpPr>
          <p:nvPr/>
        </p:nvSpPr>
        <p:spPr bwMode="auto">
          <a:xfrm>
            <a:off x="4949826" y="4238625"/>
            <a:ext cx="2498725" cy="1677988"/>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solidFill>
            <a:srgbClr val="FFFFFF"/>
          </a:solidFill>
          <a:ln w="0">
            <a:solidFill>
              <a:srgbClr val="000000"/>
            </a:solidFill>
            <a:prstDash val="solid"/>
            <a:round/>
            <a:headEnd/>
            <a:tailEnd/>
          </a:ln>
        </p:spPr>
        <p:txBody>
          <a:bodyPr lIns="68580" tIns="34290" rIns="68580" bIns="34290" anchor="b"/>
          <a:lstStyle/>
          <a:p>
            <a:pPr algn="r">
              <a:defRPr/>
            </a:pPr>
            <a:r>
              <a:rPr lang="en-US" sz="1350" dirty="0">
                <a:solidFill>
                  <a:schemeClr val="tx1"/>
                </a:solidFill>
              </a:rPr>
              <a:t> </a:t>
            </a:r>
            <a:r>
              <a:rPr lang="da-DK" sz="1350" dirty="0" smtClean="0">
                <a:solidFill>
                  <a:schemeClr val="tx1"/>
                </a:solidFill>
              </a:rPr>
              <a:t>On-Premises </a:t>
            </a:r>
            <a:r>
              <a:rPr lang="en-US" sz="1350" dirty="0">
                <a:solidFill>
                  <a:schemeClr val="tx1"/>
                </a:solidFill>
              </a:rPr>
              <a:t>DMZ</a:t>
            </a:r>
            <a:endParaRPr lang="da-DK" sz="1350" dirty="0">
              <a:solidFill>
                <a:schemeClr val="tx1"/>
              </a:solidFill>
            </a:endParaRPr>
          </a:p>
        </p:txBody>
      </p:sp>
      <p:sp>
        <p:nvSpPr>
          <p:cNvPr id="62" name="Freeform 43"/>
          <p:cNvSpPr>
            <a:spLocks/>
          </p:cNvSpPr>
          <p:nvPr/>
        </p:nvSpPr>
        <p:spPr bwMode="auto">
          <a:xfrm>
            <a:off x="1979613" y="4241801"/>
            <a:ext cx="2728912" cy="1471613"/>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solidFill>
            <a:srgbClr val="FFFFFF"/>
          </a:solidFill>
          <a:ln w="0">
            <a:solidFill>
              <a:srgbClr val="000000"/>
            </a:solidFill>
            <a:prstDash val="solid"/>
            <a:round/>
            <a:headEnd/>
            <a:tailEnd/>
          </a:ln>
        </p:spPr>
        <p:txBody>
          <a:bodyPr lIns="68580" tIns="34290" rIns="68580" bIns="34290" anchor="b"/>
          <a:lstStyle/>
          <a:p>
            <a:pPr algn="r">
              <a:defRPr/>
            </a:pPr>
            <a:r>
              <a:rPr lang="da-DK" sz="1350" dirty="0" smtClean="0">
                <a:solidFill>
                  <a:schemeClr val="tx1"/>
                </a:solidFill>
              </a:rPr>
              <a:t>On-Premises </a:t>
            </a:r>
            <a:r>
              <a:rPr lang="da-DK" sz="1350" dirty="0">
                <a:solidFill>
                  <a:schemeClr val="tx1"/>
                </a:solidFill>
              </a:rPr>
              <a:t>Data Center</a:t>
            </a:r>
          </a:p>
        </p:txBody>
      </p:sp>
      <p:grpSp>
        <p:nvGrpSpPr>
          <p:cNvPr id="56" name="Group 55"/>
          <p:cNvGrpSpPr>
            <a:grpSpLocks/>
          </p:cNvGrpSpPr>
          <p:nvPr/>
        </p:nvGrpSpPr>
        <p:grpSpPr bwMode="auto">
          <a:xfrm>
            <a:off x="2109788" y="4375150"/>
            <a:ext cx="901700" cy="1117600"/>
            <a:chOff x="9989616" y="3811774"/>
            <a:chExt cx="1202894" cy="1490190"/>
          </a:xfrm>
        </p:grpSpPr>
        <p:pic>
          <p:nvPicPr>
            <p:cNvPr id="308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303" y="3811774"/>
              <a:ext cx="603003" cy="924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9989616" y="4789711"/>
              <a:ext cx="1202894" cy="512253"/>
            </a:xfrm>
            <a:prstGeom prst="rect">
              <a:avLst/>
            </a:prstGeom>
            <a:solidFill>
              <a:schemeClr val="tx1"/>
            </a:solidFill>
          </p:spPr>
          <p:txBody>
            <a:bodyPr wrap="none" lIns="51435" tIns="51435" rIns="51435" bIns="51435">
              <a:spAutoFit/>
            </a:bodyPr>
            <a:lstStyle/>
            <a:p>
              <a:pPr algn="ctr" defTabSz="514329">
                <a:lnSpc>
                  <a:spcPct val="90000"/>
                </a:lnSpc>
                <a:spcBef>
                  <a:spcPct val="20000"/>
                </a:spcBef>
                <a:buClr>
                  <a:srgbClr val="84A8D8"/>
                </a:buClr>
                <a:buSzPct val="100000"/>
                <a:defRPr/>
              </a:pPr>
              <a:r>
                <a:rPr lang="en-US" sz="1013" b="1" dirty="0">
                  <a:solidFill>
                    <a:srgbClr val="FFFFFF">
                      <a:alpha val="99000"/>
                    </a:srgbClr>
                  </a:solidFill>
                  <a:latin typeface="Segoe UI Light" panose="020B0502040204020203" pitchFamily="34" charset="0"/>
                  <a:cs typeface="Segoe UI Light" panose="020B0502040204020203" pitchFamily="34" charset="0"/>
                </a:rPr>
                <a:t>Hybrid Worker</a:t>
              </a:r>
              <a:br>
                <a:rPr lang="en-US" sz="1013" b="1" dirty="0">
                  <a:solidFill>
                    <a:srgbClr val="FFFFFF">
                      <a:alpha val="99000"/>
                    </a:srgbClr>
                  </a:solidFill>
                  <a:latin typeface="Segoe UI Light" panose="020B0502040204020203" pitchFamily="34" charset="0"/>
                  <a:cs typeface="Segoe UI Light" panose="020B0502040204020203" pitchFamily="34" charset="0"/>
                </a:rPr>
              </a:br>
              <a:r>
                <a:rPr lang="en-US" sz="1013" b="1" dirty="0">
                  <a:solidFill>
                    <a:srgbClr val="FFFFFF">
                      <a:alpha val="99000"/>
                    </a:srgbClr>
                  </a:solidFill>
                  <a:latin typeface="Segoe UI Light" panose="020B0502040204020203" pitchFamily="34" charset="0"/>
                  <a:cs typeface="Segoe UI Light" panose="020B0502040204020203" pitchFamily="34" charset="0"/>
                </a:rPr>
                <a:t>(OMS Agent)</a:t>
              </a:r>
            </a:p>
          </p:txBody>
        </p:sp>
      </p:grpSp>
      <p:grpSp>
        <p:nvGrpSpPr>
          <p:cNvPr id="157" name="Group 156"/>
          <p:cNvGrpSpPr>
            <a:grpSpLocks/>
          </p:cNvGrpSpPr>
          <p:nvPr/>
        </p:nvGrpSpPr>
        <p:grpSpPr bwMode="auto">
          <a:xfrm>
            <a:off x="3529013" y="4391025"/>
            <a:ext cx="1109662" cy="977900"/>
            <a:chOff x="3630985" y="4269232"/>
            <a:chExt cx="1480746" cy="1303129"/>
          </a:xfrm>
        </p:grpSpPr>
        <p:pic>
          <p:nvPicPr>
            <p:cNvPr id="308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3601" y="4269232"/>
              <a:ext cx="603003" cy="924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TextBox 71"/>
            <p:cNvSpPr txBox="1"/>
            <p:nvPr/>
          </p:nvSpPr>
          <p:spPr>
            <a:xfrm>
              <a:off x="3630985" y="5246579"/>
              <a:ext cx="1480746" cy="325782"/>
            </a:xfrm>
            <a:prstGeom prst="rect">
              <a:avLst/>
            </a:prstGeom>
            <a:solidFill>
              <a:schemeClr val="tx1"/>
            </a:solidFill>
          </p:spPr>
          <p:txBody>
            <a:bodyPr wrap="none" lIns="51435" tIns="51435" rIns="51435" bIns="51435">
              <a:spAutoFit/>
            </a:bodyPr>
            <a:lstStyle/>
            <a:p>
              <a:pPr algn="ctr" defTabSz="514329">
                <a:lnSpc>
                  <a:spcPct val="90000"/>
                </a:lnSpc>
                <a:spcBef>
                  <a:spcPct val="20000"/>
                </a:spcBef>
                <a:buClr>
                  <a:srgbClr val="84A8D8"/>
                </a:buClr>
                <a:buSzPct val="100000"/>
                <a:defRPr/>
              </a:pPr>
              <a:r>
                <a:rPr lang="en-US" sz="1013" b="1" dirty="0">
                  <a:solidFill>
                    <a:srgbClr val="FFFFFF">
                      <a:alpha val="99000"/>
                    </a:srgbClr>
                  </a:solidFill>
                  <a:latin typeface="Segoe UI Light" panose="020B0502040204020203" pitchFamily="34" charset="0"/>
                  <a:cs typeface="Segoe UI Light" panose="020B0502040204020203" pitchFamily="34" charset="0"/>
                </a:rPr>
                <a:t>Domain Controller</a:t>
              </a:r>
            </a:p>
          </p:txBody>
        </p:sp>
      </p:grpSp>
      <p:pic>
        <p:nvPicPr>
          <p:cNvPr id="1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3564" y="4510088"/>
            <a:ext cx="350837"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31" name="Group 112"/>
          <p:cNvGrpSpPr>
            <a:grpSpLocks/>
          </p:cNvGrpSpPr>
          <p:nvPr/>
        </p:nvGrpSpPr>
        <p:grpSpPr bwMode="auto">
          <a:xfrm>
            <a:off x="7708901" y="1206500"/>
            <a:ext cx="1127125" cy="654050"/>
            <a:chOff x="2898532" y="2087003"/>
            <a:chExt cx="2748157" cy="1444753"/>
          </a:xfrm>
        </p:grpSpPr>
        <p:sp>
          <p:nvSpPr>
            <p:cNvPr id="114" name="Freeform 539"/>
            <p:cNvSpPr>
              <a:spLocks noChangeAspect="1"/>
            </p:cNvSpPr>
            <p:nvPr/>
          </p:nvSpPr>
          <p:spPr bwMode="auto">
            <a:xfrm>
              <a:off x="2898532" y="2087003"/>
              <a:ext cx="2748157" cy="144475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no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30822" name="Picture 1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86565" y="2990150"/>
              <a:ext cx="2397617" cy="49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0" name="Straight Arrow Connector 139"/>
          <p:cNvCxnSpPr>
            <a:endCxn id="30825" idx="0"/>
          </p:cNvCxnSpPr>
          <p:nvPr/>
        </p:nvCxnSpPr>
        <p:spPr>
          <a:xfrm flipH="1">
            <a:off x="2562225" y="3443288"/>
            <a:ext cx="673100" cy="9318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2703514" y="3511550"/>
            <a:ext cx="649287" cy="9080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44" name="Group 143"/>
          <p:cNvGrpSpPr>
            <a:grpSpLocks/>
          </p:cNvGrpSpPr>
          <p:nvPr/>
        </p:nvGrpSpPr>
        <p:grpSpPr bwMode="auto">
          <a:xfrm>
            <a:off x="5062539" y="4510088"/>
            <a:ext cx="903287" cy="1117600"/>
            <a:chOff x="9989616" y="3811774"/>
            <a:chExt cx="1202894" cy="1490190"/>
          </a:xfrm>
        </p:grpSpPr>
        <p:pic>
          <p:nvPicPr>
            <p:cNvPr id="308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303" y="3811774"/>
              <a:ext cx="603003" cy="924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Box 145"/>
            <p:cNvSpPr txBox="1"/>
            <p:nvPr/>
          </p:nvSpPr>
          <p:spPr>
            <a:xfrm>
              <a:off x="9989616" y="4789711"/>
              <a:ext cx="1202894" cy="512253"/>
            </a:xfrm>
            <a:prstGeom prst="rect">
              <a:avLst/>
            </a:prstGeom>
            <a:solidFill>
              <a:schemeClr val="tx1"/>
            </a:solidFill>
          </p:spPr>
          <p:txBody>
            <a:bodyPr wrap="none" lIns="51435" tIns="51435" rIns="51435" bIns="51435">
              <a:spAutoFit/>
            </a:bodyPr>
            <a:lstStyle/>
            <a:p>
              <a:pPr algn="ctr" defTabSz="514329">
                <a:lnSpc>
                  <a:spcPct val="90000"/>
                </a:lnSpc>
                <a:spcBef>
                  <a:spcPct val="20000"/>
                </a:spcBef>
                <a:buClr>
                  <a:srgbClr val="84A8D8"/>
                </a:buClr>
                <a:buSzPct val="100000"/>
                <a:defRPr/>
              </a:pPr>
              <a:r>
                <a:rPr lang="en-US" sz="1013" b="1" dirty="0">
                  <a:solidFill>
                    <a:srgbClr val="FFFFFF">
                      <a:alpha val="99000"/>
                    </a:srgbClr>
                  </a:solidFill>
                  <a:latin typeface="Segoe UI Light" panose="020B0502040204020203" pitchFamily="34" charset="0"/>
                  <a:cs typeface="Segoe UI Light" panose="020B0502040204020203" pitchFamily="34" charset="0"/>
                </a:rPr>
                <a:t>Hybrid Worker</a:t>
              </a:r>
              <a:br>
                <a:rPr lang="en-US" sz="1013" b="1" dirty="0">
                  <a:solidFill>
                    <a:srgbClr val="FFFFFF">
                      <a:alpha val="99000"/>
                    </a:srgbClr>
                  </a:solidFill>
                  <a:latin typeface="Segoe UI Light" panose="020B0502040204020203" pitchFamily="34" charset="0"/>
                  <a:cs typeface="Segoe UI Light" panose="020B0502040204020203" pitchFamily="34" charset="0"/>
                </a:rPr>
              </a:br>
              <a:r>
                <a:rPr lang="en-US" sz="1013" b="1" dirty="0">
                  <a:solidFill>
                    <a:srgbClr val="FFFFFF">
                      <a:alpha val="99000"/>
                    </a:srgbClr>
                  </a:solidFill>
                  <a:latin typeface="Segoe UI Light" panose="020B0502040204020203" pitchFamily="34" charset="0"/>
                  <a:cs typeface="Segoe UI Light" panose="020B0502040204020203" pitchFamily="34" charset="0"/>
                </a:rPr>
                <a:t>(OMS Agent)</a:t>
              </a:r>
            </a:p>
          </p:txBody>
        </p:sp>
      </p:grpSp>
      <p:cxnSp>
        <p:nvCxnSpPr>
          <p:cNvPr id="147" name="Straight Arrow Connector 146"/>
          <p:cNvCxnSpPr/>
          <p:nvPr/>
        </p:nvCxnSpPr>
        <p:spPr>
          <a:xfrm flipH="1" flipV="1">
            <a:off x="4889500" y="3562350"/>
            <a:ext cx="533400" cy="9080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4708525" y="3562350"/>
            <a:ext cx="615950" cy="9652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009901" y="4797425"/>
            <a:ext cx="688975"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965450" y="4940301"/>
            <a:ext cx="719138" cy="3175"/>
          </a:xfrm>
          <a:prstGeom prst="straightConnector1">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969000" y="4722814"/>
            <a:ext cx="865188" cy="95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924550" y="4875214"/>
            <a:ext cx="863600" cy="9525"/>
          </a:xfrm>
          <a:prstGeom prst="straightConnector1">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4188" y="5124450"/>
            <a:ext cx="46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 name="Straight Arrow Connector 89"/>
          <p:cNvCxnSpPr/>
          <p:nvPr/>
        </p:nvCxnSpPr>
        <p:spPr>
          <a:xfrm flipV="1">
            <a:off x="6013450" y="5281613"/>
            <a:ext cx="865188" cy="1111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5969000" y="5435600"/>
            <a:ext cx="863600" cy="7938"/>
          </a:xfrm>
          <a:prstGeom prst="straightConnector1">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744" name="Group 102"/>
          <p:cNvGrpSpPr>
            <a:grpSpLocks/>
          </p:cNvGrpSpPr>
          <p:nvPr/>
        </p:nvGrpSpPr>
        <p:grpSpPr bwMode="auto">
          <a:xfrm>
            <a:off x="147638" y="1731963"/>
            <a:ext cx="1128712" cy="654050"/>
            <a:chOff x="2898532" y="2087003"/>
            <a:chExt cx="2748157" cy="1444753"/>
          </a:xfrm>
        </p:grpSpPr>
        <p:sp>
          <p:nvSpPr>
            <p:cNvPr id="105" name="Freeform 539"/>
            <p:cNvSpPr>
              <a:spLocks noChangeAspect="1"/>
            </p:cNvSpPr>
            <p:nvPr/>
          </p:nvSpPr>
          <p:spPr bwMode="auto">
            <a:xfrm>
              <a:off x="2898532" y="2087003"/>
              <a:ext cx="2748157" cy="144475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rgbClr val="2D7CBB"/>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30818" name="Picture 15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86565" y="2990150"/>
              <a:ext cx="2397617" cy="49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5" name="TextBox 60"/>
          <p:cNvSpPr txBox="1">
            <a:spLocks noChangeArrowheads="1"/>
          </p:cNvSpPr>
          <p:nvPr/>
        </p:nvSpPr>
        <p:spPr bwMode="auto">
          <a:xfrm>
            <a:off x="6264276" y="7856538"/>
            <a:ext cx="56991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51435" rIns="51435" bIns="51435">
            <a:spAutoFit/>
          </a:bodyPr>
          <a:lstStyle>
            <a:lvl1pPr defTabSz="512763">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defTabSz="512763">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defTabSz="512763">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eaLnBrk="1" hangingPunct="1">
              <a:lnSpc>
                <a:spcPct val="90000"/>
              </a:lnSpc>
              <a:buClr>
                <a:srgbClr val="84A8D8"/>
              </a:buClr>
              <a:buFontTx/>
              <a:buNone/>
            </a:pPr>
            <a:r>
              <a:rPr lang="en-US" altLang="da-DK" sz="1000" b="1">
                <a:solidFill>
                  <a:srgbClr val="FFFFFF"/>
                </a:solidFill>
                <a:latin typeface="Segoe UI Light" panose="020B0502040204020203" pitchFamily="34" charset="0"/>
                <a:cs typeface="Segoe UI Light" panose="020B0502040204020203" pitchFamily="34" charset="0"/>
              </a:rPr>
              <a:t>Orchestrator</a:t>
            </a:r>
          </a:p>
        </p:txBody>
      </p:sp>
      <p:pic>
        <p:nvPicPr>
          <p:cNvPr id="30746" name="Picture 15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2313" y="2132014"/>
            <a:ext cx="719137"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47" name="Group 157"/>
          <p:cNvGrpSpPr>
            <a:grpSpLocks/>
          </p:cNvGrpSpPr>
          <p:nvPr/>
        </p:nvGrpSpPr>
        <p:grpSpPr bwMode="auto">
          <a:xfrm>
            <a:off x="139701" y="2478088"/>
            <a:ext cx="1128713" cy="658812"/>
            <a:chOff x="7032625" y="979488"/>
            <a:chExt cx="1512888" cy="1046163"/>
          </a:xfrm>
        </p:grpSpPr>
        <p:grpSp>
          <p:nvGrpSpPr>
            <p:cNvPr id="30810" name="Group 11"/>
            <p:cNvGrpSpPr>
              <a:grpSpLocks noChangeAspect="1"/>
            </p:cNvGrpSpPr>
            <p:nvPr/>
          </p:nvGrpSpPr>
          <p:grpSpPr bwMode="auto">
            <a:xfrm>
              <a:off x="7032625" y="979488"/>
              <a:ext cx="1512888" cy="1046163"/>
              <a:chOff x="4430" y="617"/>
              <a:chExt cx="953" cy="659"/>
            </a:xfrm>
          </p:grpSpPr>
          <p:sp>
            <p:nvSpPr>
              <p:cNvPr id="162" name="Freeform 15"/>
              <p:cNvSpPr>
                <a:spLocks/>
              </p:cNvSpPr>
              <p:nvPr/>
            </p:nvSpPr>
            <p:spPr bwMode="auto">
              <a:xfrm>
                <a:off x="4431" y="641"/>
                <a:ext cx="866" cy="603"/>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63" name="Freeform 12"/>
              <p:cNvSpPr>
                <a:spLocks/>
              </p:cNvSpPr>
              <p:nvPr/>
            </p:nvSpPr>
            <p:spPr bwMode="auto">
              <a:xfrm>
                <a:off x="4736" y="617"/>
                <a:ext cx="647" cy="589"/>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64" name="Freeform 14"/>
              <p:cNvSpPr>
                <a:spLocks/>
              </p:cNvSpPr>
              <p:nvPr/>
            </p:nvSpPr>
            <p:spPr bwMode="auto">
              <a:xfrm>
                <a:off x="4736" y="649"/>
                <a:ext cx="647" cy="588"/>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65" name="AutoShape 10"/>
              <p:cNvSpPr>
                <a:spLocks noChangeAspect="1" noChangeArrowheads="1" noTextEdit="1"/>
              </p:cNvSpPr>
              <p:nvPr/>
            </p:nvSpPr>
            <p:spPr bwMode="auto">
              <a:xfrm>
                <a:off x="4430" y="619"/>
                <a:ext cx="953"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a:defRPr/>
                </a:pPr>
                <a:endParaRPr lang="en-US" sz="1350"/>
              </a:p>
            </p:txBody>
          </p:sp>
          <p:sp>
            <p:nvSpPr>
              <p:cNvPr id="166" name="Freeform 13"/>
              <p:cNvSpPr>
                <a:spLocks/>
              </p:cNvSpPr>
              <p:nvPr/>
            </p:nvSpPr>
            <p:spPr bwMode="auto">
              <a:xfrm>
                <a:off x="4431" y="673"/>
                <a:ext cx="866" cy="603"/>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grpSp>
        <p:pic>
          <p:nvPicPr>
            <p:cNvPr id="30811" name="Picture 159"/>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3003" y="1530989"/>
              <a:ext cx="1406581" cy="30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8" name="Group 166"/>
          <p:cNvGrpSpPr>
            <a:grpSpLocks/>
          </p:cNvGrpSpPr>
          <p:nvPr/>
        </p:nvGrpSpPr>
        <p:grpSpPr bwMode="auto">
          <a:xfrm>
            <a:off x="123826" y="3214689"/>
            <a:ext cx="1128713" cy="579437"/>
            <a:chOff x="75515" y="2338685"/>
            <a:chExt cx="1761742" cy="968584"/>
          </a:xfrm>
        </p:grpSpPr>
        <p:sp>
          <p:nvSpPr>
            <p:cNvPr id="168" name="Freeform 539"/>
            <p:cNvSpPr>
              <a:spLocks noChangeAspect="1"/>
            </p:cNvSpPr>
            <p:nvPr/>
          </p:nvSpPr>
          <p:spPr bwMode="auto">
            <a:xfrm>
              <a:off x="75515" y="2338685"/>
              <a:ext cx="1761742" cy="96858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bg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30809" name="Picture 2" descr="http://cdn.octafinance.com/wp-content/uploads/logos/Servicenow-Inc-logo.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670" y="3102795"/>
              <a:ext cx="1371926" cy="15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9" name="Group 169"/>
          <p:cNvGrpSpPr>
            <a:grpSpLocks/>
          </p:cNvGrpSpPr>
          <p:nvPr/>
        </p:nvGrpSpPr>
        <p:grpSpPr bwMode="auto">
          <a:xfrm>
            <a:off x="3038475" y="1811338"/>
            <a:ext cx="2535238" cy="1720850"/>
            <a:chOff x="2849230" y="1260689"/>
            <a:chExt cx="3797586" cy="2477127"/>
          </a:xfrm>
        </p:grpSpPr>
        <p:sp>
          <p:nvSpPr>
            <p:cNvPr id="171" name="Freeform 15"/>
            <p:cNvSpPr>
              <a:spLocks/>
            </p:cNvSpPr>
            <p:nvPr/>
          </p:nvSpPr>
          <p:spPr bwMode="auto">
            <a:xfrm>
              <a:off x="2849230" y="1297252"/>
              <a:ext cx="3797586" cy="2440564"/>
            </a:xfrm>
            <a:custGeom>
              <a:avLst/>
              <a:gdLst>
                <a:gd name="T0" fmla="*/ 218 w 260"/>
                <a:gd name="T1" fmla="*/ 74 h 171"/>
                <a:gd name="T2" fmla="*/ 218 w 260"/>
                <a:gd name="T3" fmla="*/ 71 h 171"/>
                <a:gd name="T4" fmla="*/ 147 w 260"/>
                <a:gd name="T5" fmla="*/ 0 h 171"/>
                <a:gd name="T6" fmla="*/ 87 w 260"/>
                <a:gd name="T7" fmla="*/ 31 h 171"/>
                <a:gd name="T8" fmla="*/ 68 w 260"/>
                <a:gd name="T9" fmla="*/ 26 h 171"/>
                <a:gd name="T10" fmla="*/ 26 w 260"/>
                <a:gd name="T11" fmla="*/ 67 h 171"/>
                <a:gd name="T12" fmla="*/ 0 w 260"/>
                <a:gd name="T13" fmla="*/ 114 h 171"/>
                <a:gd name="T14" fmla="*/ 51 w 260"/>
                <a:gd name="T15" fmla="*/ 170 h 171"/>
                <a:gd name="T16" fmla="*/ 51 w 260"/>
                <a:gd name="T17" fmla="*/ 170 h 171"/>
                <a:gd name="T18" fmla="*/ 51 w 260"/>
                <a:gd name="T19" fmla="*/ 170 h 171"/>
                <a:gd name="T20" fmla="*/ 57 w 260"/>
                <a:gd name="T21" fmla="*/ 171 h 171"/>
                <a:gd name="T22" fmla="*/ 212 w 260"/>
                <a:gd name="T23" fmla="*/ 171 h 171"/>
                <a:gd name="T24" fmla="*/ 212 w 260"/>
                <a:gd name="T25" fmla="*/ 171 h 171"/>
                <a:gd name="T26" fmla="*/ 260 w 260"/>
                <a:gd name="T27" fmla="*/ 122 h 171"/>
                <a:gd name="T28" fmla="*/ 218 w 260"/>
                <a:gd name="T29" fmla="*/ 7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71">
                  <a:moveTo>
                    <a:pt x="218" y="74"/>
                  </a:moveTo>
                  <a:cubicBezTo>
                    <a:pt x="218" y="73"/>
                    <a:pt x="218" y="72"/>
                    <a:pt x="218" y="71"/>
                  </a:cubicBezTo>
                  <a:cubicBezTo>
                    <a:pt x="218" y="32"/>
                    <a:pt x="186" y="0"/>
                    <a:pt x="147" y="0"/>
                  </a:cubicBezTo>
                  <a:cubicBezTo>
                    <a:pt x="122" y="0"/>
                    <a:pt x="100" y="12"/>
                    <a:pt x="87" y="31"/>
                  </a:cubicBezTo>
                  <a:cubicBezTo>
                    <a:pt x="82" y="28"/>
                    <a:pt x="75" y="26"/>
                    <a:pt x="68" y="26"/>
                  </a:cubicBezTo>
                  <a:cubicBezTo>
                    <a:pt x="45" y="26"/>
                    <a:pt x="27" y="44"/>
                    <a:pt x="26" y="67"/>
                  </a:cubicBezTo>
                  <a:cubicBezTo>
                    <a:pt x="11" y="77"/>
                    <a:pt x="0" y="94"/>
                    <a:pt x="0" y="114"/>
                  </a:cubicBezTo>
                  <a:cubicBezTo>
                    <a:pt x="0" y="143"/>
                    <a:pt x="22" y="167"/>
                    <a:pt x="51" y="170"/>
                  </a:cubicBezTo>
                  <a:cubicBezTo>
                    <a:pt x="51" y="170"/>
                    <a:pt x="51" y="170"/>
                    <a:pt x="51" y="170"/>
                  </a:cubicBezTo>
                  <a:cubicBezTo>
                    <a:pt x="51" y="170"/>
                    <a:pt x="51" y="170"/>
                    <a:pt x="51" y="170"/>
                  </a:cubicBezTo>
                  <a:cubicBezTo>
                    <a:pt x="53" y="170"/>
                    <a:pt x="55" y="171"/>
                    <a:pt x="57" y="171"/>
                  </a:cubicBezTo>
                  <a:cubicBezTo>
                    <a:pt x="59" y="171"/>
                    <a:pt x="212" y="171"/>
                    <a:pt x="212" y="171"/>
                  </a:cubicBezTo>
                  <a:cubicBezTo>
                    <a:pt x="212" y="171"/>
                    <a:pt x="212" y="171"/>
                    <a:pt x="212" y="171"/>
                  </a:cubicBezTo>
                  <a:cubicBezTo>
                    <a:pt x="238" y="170"/>
                    <a:pt x="260" y="149"/>
                    <a:pt x="260" y="122"/>
                  </a:cubicBezTo>
                  <a:cubicBezTo>
                    <a:pt x="260" y="98"/>
                    <a:pt x="242" y="78"/>
                    <a:pt x="218" y="74"/>
                  </a:cubicBezTo>
                  <a:close/>
                </a:path>
              </a:pathLst>
            </a:custGeom>
            <a:solidFill>
              <a:schemeClr val="bg1"/>
            </a:solidFill>
            <a:ln>
              <a:solidFill>
                <a:schemeClr val="tx1"/>
              </a:solidFill>
            </a:ln>
          </p:spPr>
          <p:txBody>
            <a:bodyPr lIns="68580" tIns="34290" rIns="68580" bIns="34290"/>
            <a:lstStyle/>
            <a:p>
              <a:pPr>
                <a:defRPr/>
              </a:pPr>
              <a:endParaRPr lang="en-US" sz="1350" dirty="0"/>
            </a:p>
          </p:txBody>
        </p:sp>
        <p:pic>
          <p:nvPicPr>
            <p:cNvPr id="30806" name="Picture 171"/>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3943" y="2369740"/>
              <a:ext cx="533333" cy="49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7" name="Picture 172"/>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75314" y="1260689"/>
              <a:ext cx="1271311" cy="95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74" name="Straight Arrow Connector 173"/>
          <p:cNvCxnSpPr>
            <a:stCxn id="164" idx="0"/>
            <a:endCxn id="30806" idx="1"/>
          </p:cNvCxnSpPr>
          <p:nvPr/>
        </p:nvCxnSpPr>
        <p:spPr>
          <a:xfrm flipV="1">
            <a:off x="1268413" y="2752725"/>
            <a:ext cx="1966912" cy="1460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05" idx="8"/>
            <a:endCxn id="30806" idx="1"/>
          </p:cNvCxnSpPr>
          <p:nvPr/>
        </p:nvCxnSpPr>
        <p:spPr>
          <a:xfrm>
            <a:off x="1276351" y="2124075"/>
            <a:ext cx="1958975" cy="6286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68" idx="8"/>
            <a:endCxn id="30806" idx="1"/>
          </p:cNvCxnSpPr>
          <p:nvPr/>
        </p:nvCxnSpPr>
        <p:spPr>
          <a:xfrm flipV="1">
            <a:off x="1252539" y="2752726"/>
            <a:ext cx="1982787" cy="8096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0753" name="Group 176"/>
          <p:cNvGrpSpPr>
            <a:grpSpLocks/>
          </p:cNvGrpSpPr>
          <p:nvPr/>
        </p:nvGrpSpPr>
        <p:grpSpPr bwMode="auto">
          <a:xfrm>
            <a:off x="7708901" y="1316038"/>
            <a:ext cx="1127125" cy="652462"/>
            <a:chOff x="2898532" y="2087003"/>
            <a:chExt cx="2748157" cy="1444753"/>
          </a:xfrm>
        </p:grpSpPr>
        <p:sp>
          <p:nvSpPr>
            <p:cNvPr id="178" name="Freeform 539"/>
            <p:cNvSpPr>
              <a:spLocks noChangeAspect="1"/>
            </p:cNvSpPr>
            <p:nvPr/>
          </p:nvSpPr>
          <p:spPr bwMode="auto">
            <a:xfrm>
              <a:off x="2898532" y="2087003"/>
              <a:ext cx="2748157" cy="144475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bg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30804" name="Picture 17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86565" y="2990150"/>
              <a:ext cx="2397617" cy="49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54" name="Group 179"/>
          <p:cNvGrpSpPr>
            <a:grpSpLocks/>
          </p:cNvGrpSpPr>
          <p:nvPr/>
        </p:nvGrpSpPr>
        <p:grpSpPr bwMode="auto">
          <a:xfrm>
            <a:off x="7708901" y="2055813"/>
            <a:ext cx="1127125" cy="627062"/>
            <a:chOff x="7032625" y="979488"/>
            <a:chExt cx="1512888" cy="996950"/>
          </a:xfrm>
        </p:grpSpPr>
        <p:grpSp>
          <p:nvGrpSpPr>
            <p:cNvPr id="30796" name="Group 11"/>
            <p:cNvGrpSpPr>
              <a:grpSpLocks noChangeAspect="1"/>
            </p:cNvGrpSpPr>
            <p:nvPr/>
          </p:nvGrpSpPr>
          <p:grpSpPr bwMode="auto">
            <a:xfrm>
              <a:off x="7032625" y="979488"/>
              <a:ext cx="1512888" cy="996950"/>
              <a:chOff x="4430" y="617"/>
              <a:chExt cx="953" cy="628"/>
            </a:xfrm>
          </p:grpSpPr>
          <p:sp>
            <p:nvSpPr>
              <p:cNvPr id="183" name="Freeform 15"/>
              <p:cNvSpPr>
                <a:spLocks/>
              </p:cNvSpPr>
              <p:nvPr/>
            </p:nvSpPr>
            <p:spPr bwMode="auto">
              <a:xfrm>
                <a:off x="4431" y="641"/>
                <a:ext cx="866" cy="604"/>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84" name="Freeform 12"/>
              <p:cNvSpPr>
                <a:spLocks/>
              </p:cNvSpPr>
              <p:nvPr/>
            </p:nvSpPr>
            <p:spPr bwMode="auto">
              <a:xfrm>
                <a:off x="4735" y="617"/>
                <a:ext cx="648" cy="588"/>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85" name="Freeform 14"/>
              <p:cNvSpPr>
                <a:spLocks/>
              </p:cNvSpPr>
              <p:nvPr/>
            </p:nvSpPr>
            <p:spPr bwMode="auto">
              <a:xfrm>
                <a:off x="4735" y="617"/>
                <a:ext cx="648" cy="588"/>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86" name="AutoShape 10"/>
              <p:cNvSpPr>
                <a:spLocks noChangeAspect="1" noChangeArrowheads="1" noTextEdit="1"/>
              </p:cNvSpPr>
              <p:nvPr/>
            </p:nvSpPr>
            <p:spPr bwMode="auto">
              <a:xfrm>
                <a:off x="4430" y="619"/>
                <a:ext cx="953"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a:defRPr/>
                </a:pPr>
                <a:endParaRPr lang="en-US" sz="1350"/>
              </a:p>
            </p:txBody>
          </p:sp>
          <p:sp>
            <p:nvSpPr>
              <p:cNvPr id="187" name="Freeform 13"/>
              <p:cNvSpPr>
                <a:spLocks/>
              </p:cNvSpPr>
              <p:nvPr/>
            </p:nvSpPr>
            <p:spPr bwMode="auto">
              <a:xfrm>
                <a:off x="4431" y="641"/>
                <a:ext cx="866" cy="604"/>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grpSp>
        <p:pic>
          <p:nvPicPr>
            <p:cNvPr id="30797" name="Picture 18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3003" y="1530989"/>
              <a:ext cx="1406581" cy="30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55" name="Group 187"/>
          <p:cNvGrpSpPr>
            <a:grpSpLocks/>
          </p:cNvGrpSpPr>
          <p:nvPr/>
        </p:nvGrpSpPr>
        <p:grpSpPr bwMode="auto">
          <a:xfrm>
            <a:off x="7708901" y="2768600"/>
            <a:ext cx="1127125" cy="579438"/>
            <a:chOff x="75515" y="2338685"/>
            <a:chExt cx="1761742" cy="968584"/>
          </a:xfrm>
        </p:grpSpPr>
        <p:sp>
          <p:nvSpPr>
            <p:cNvPr id="189" name="Freeform 539"/>
            <p:cNvSpPr>
              <a:spLocks noChangeAspect="1"/>
            </p:cNvSpPr>
            <p:nvPr/>
          </p:nvSpPr>
          <p:spPr bwMode="auto">
            <a:xfrm>
              <a:off x="75515" y="2338685"/>
              <a:ext cx="1761742" cy="96858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rgbClr val="0070C0"/>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30795" name="Picture 2" descr="http://cdn.octafinance.com/wp-content/uploads/logos/Servicenow-Inc-logo.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670" y="3102795"/>
              <a:ext cx="1371926" cy="15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91" name="Straight Arrow Connector 190"/>
          <p:cNvCxnSpPr>
            <a:stCxn id="171" idx="13"/>
            <a:endCxn id="30804" idx="1"/>
          </p:cNvCxnSpPr>
          <p:nvPr/>
        </p:nvCxnSpPr>
        <p:spPr>
          <a:xfrm flipV="1">
            <a:off x="5573713" y="1836739"/>
            <a:ext cx="2171700" cy="120967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71" idx="13"/>
            <a:endCxn id="187" idx="3"/>
          </p:cNvCxnSpPr>
          <p:nvPr/>
        </p:nvCxnSpPr>
        <p:spPr>
          <a:xfrm flipV="1">
            <a:off x="5573714" y="2506663"/>
            <a:ext cx="2135187" cy="5397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71" idx="13"/>
            <a:endCxn id="189" idx="2"/>
          </p:cNvCxnSpPr>
          <p:nvPr/>
        </p:nvCxnSpPr>
        <p:spPr>
          <a:xfrm>
            <a:off x="5573714" y="3046413"/>
            <a:ext cx="2135187" cy="1825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0759" name="Group 193"/>
          <p:cNvGrpSpPr>
            <a:grpSpLocks/>
          </p:cNvGrpSpPr>
          <p:nvPr/>
        </p:nvGrpSpPr>
        <p:grpSpPr bwMode="auto">
          <a:xfrm>
            <a:off x="7691438" y="4165600"/>
            <a:ext cx="1154112" cy="590550"/>
            <a:chOff x="10123400" y="3872051"/>
            <a:chExt cx="1538414" cy="786344"/>
          </a:xfrm>
        </p:grpSpPr>
        <p:pic>
          <p:nvPicPr>
            <p:cNvPr id="30792" name="Picture 19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123400" y="3872051"/>
              <a:ext cx="1538414" cy="78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3" name="TextBox 195"/>
            <p:cNvSpPr txBox="1">
              <a:spLocks noChangeArrowheads="1"/>
            </p:cNvSpPr>
            <p:nvPr/>
          </p:nvSpPr>
          <p:spPr bwMode="auto">
            <a:xfrm>
              <a:off x="10202376" y="4265223"/>
              <a:ext cx="1415345"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en-US" altLang="da-DK" sz="1100">
                  <a:solidFill>
                    <a:schemeClr val="tx1"/>
                  </a:solidFill>
                </a:rPr>
                <a:t>Other clouds</a:t>
              </a:r>
              <a:endParaRPr lang="da-DK" altLang="da-DK" sz="1100">
                <a:solidFill>
                  <a:schemeClr val="tx1"/>
                </a:solidFill>
              </a:endParaRPr>
            </a:p>
          </p:txBody>
        </p:sp>
      </p:grpSp>
      <p:cxnSp>
        <p:nvCxnSpPr>
          <p:cNvPr id="197" name="Straight Arrow Connector 196"/>
          <p:cNvCxnSpPr>
            <a:stCxn id="171" idx="13"/>
            <a:endCxn id="30775" idx="1"/>
          </p:cNvCxnSpPr>
          <p:nvPr/>
        </p:nvCxnSpPr>
        <p:spPr>
          <a:xfrm>
            <a:off x="5573713" y="3046413"/>
            <a:ext cx="2093912" cy="87471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0761" name="Group 197"/>
          <p:cNvGrpSpPr>
            <a:grpSpLocks/>
          </p:cNvGrpSpPr>
          <p:nvPr/>
        </p:nvGrpSpPr>
        <p:grpSpPr bwMode="auto">
          <a:xfrm>
            <a:off x="4889500" y="2806700"/>
            <a:ext cx="592138" cy="604838"/>
            <a:chOff x="6103953" y="1769864"/>
            <a:chExt cx="789105" cy="806275"/>
          </a:xfrm>
        </p:grpSpPr>
        <p:pic>
          <p:nvPicPr>
            <p:cNvPr id="30790" name="Picture 19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231282" y="1769864"/>
              <a:ext cx="522138" cy="52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 name="TextBox 199"/>
            <p:cNvSpPr txBox="1"/>
            <p:nvPr/>
          </p:nvSpPr>
          <p:spPr>
            <a:xfrm>
              <a:off x="6103953" y="2226964"/>
              <a:ext cx="789105" cy="349175"/>
            </a:xfrm>
            <a:prstGeom prst="rect">
              <a:avLst/>
            </a:prstGeom>
            <a:noFill/>
          </p:spPr>
          <p:txBody>
            <a:bodyPr wrap="none">
              <a:spAutoFit/>
            </a:bodyPr>
            <a:lstStyle/>
            <a:p>
              <a:pPr>
                <a:defRPr/>
              </a:pPr>
              <a:r>
                <a:rPr lang="en-US" sz="1100" dirty="0">
                  <a:solidFill>
                    <a:schemeClr val="tx1"/>
                  </a:solidFill>
                </a:rPr>
                <a:t>Assets</a:t>
              </a:r>
              <a:endParaRPr lang="da-DK" sz="1350" dirty="0">
                <a:solidFill>
                  <a:schemeClr val="tx1"/>
                </a:solidFill>
              </a:endParaRPr>
            </a:p>
          </p:txBody>
        </p:sp>
      </p:grpSp>
      <p:grpSp>
        <p:nvGrpSpPr>
          <p:cNvPr id="30762" name="Group 200"/>
          <p:cNvGrpSpPr>
            <a:grpSpLocks/>
          </p:cNvGrpSpPr>
          <p:nvPr/>
        </p:nvGrpSpPr>
        <p:grpSpPr bwMode="auto">
          <a:xfrm>
            <a:off x="3903664" y="2578100"/>
            <a:ext cx="795411" cy="864860"/>
            <a:chOff x="5204181" y="2148872"/>
            <a:chExt cx="1061278" cy="1154533"/>
          </a:xfrm>
        </p:grpSpPr>
        <p:grpSp>
          <p:nvGrpSpPr>
            <p:cNvPr id="30780" name="Group 201"/>
            <p:cNvGrpSpPr>
              <a:grpSpLocks/>
            </p:cNvGrpSpPr>
            <p:nvPr/>
          </p:nvGrpSpPr>
          <p:grpSpPr bwMode="auto">
            <a:xfrm>
              <a:off x="5252368" y="2148872"/>
              <a:ext cx="923915" cy="832060"/>
              <a:chOff x="6963594" y="654912"/>
              <a:chExt cx="1655415" cy="1495785"/>
            </a:xfrm>
          </p:grpSpPr>
          <p:sp>
            <p:nvSpPr>
              <p:cNvPr id="204" name="Rounded Rectangle 203"/>
              <p:cNvSpPr/>
              <p:nvPr/>
            </p:nvSpPr>
            <p:spPr bwMode="auto">
              <a:xfrm>
                <a:off x="7723568" y="654912"/>
                <a:ext cx="398489" cy="30858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chemeClr val="tx1"/>
                  </a:solidFill>
                  <a:latin typeface="Segoe UI" pitchFamily="34" charset="0"/>
                  <a:ea typeface="Segoe UI" pitchFamily="34" charset="0"/>
                  <a:cs typeface="Segoe UI" pitchFamily="34" charset="0"/>
                </a:endParaRPr>
              </a:p>
            </p:txBody>
          </p:sp>
          <p:sp>
            <p:nvSpPr>
              <p:cNvPr id="205" name="Rounded Rectangle 204"/>
              <p:cNvSpPr/>
              <p:nvPr/>
            </p:nvSpPr>
            <p:spPr bwMode="auto">
              <a:xfrm>
                <a:off x="8220730" y="1226364"/>
                <a:ext cx="398487" cy="30858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chemeClr val="tx1"/>
                  </a:solidFill>
                  <a:latin typeface="Segoe UI" pitchFamily="34" charset="0"/>
                  <a:ea typeface="Segoe UI" pitchFamily="34" charset="0"/>
                  <a:cs typeface="Segoe UI" pitchFamily="34" charset="0"/>
                </a:endParaRPr>
              </a:p>
            </p:txBody>
          </p:sp>
          <p:cxnSp>
            <p:nvCxnSpPr>
              <p:cNvPr id="206" name="Elbow Connector 205"/>
              <p:cNvCxnSpPr>
                <a:stCxn id="210" idx="3"/>
                <a:endCxn id="204" idx="1"/>
              </p:cNvCxnSpPr>
              <p:nvPr/>
            </p:nvCxnSpPr>
            <p:spPr>
              <a:xfrm flipV="1">
                <a:off x="7363032" y="811110"/>
                <a:ext cx="360536" cy="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7" name="Elbow Connector 206"/>
              <p:cNvCxnSpPr>
                <a:stCxn id="204" idx="2"/>
                <a:endCxn id="205" idx="0"/>
              </p:cNvCxnSpPr>
              <p:nvPr/>
            </p:nvCxnSpPr>
            <p:spPr>
              <a:xfrm rot="16200000" flipH="1">
                <a:off x="8038062" y="846350"/>
                <a:ext cx="262867" cy="4971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8" name="Elbow Connector 207"/>
              <p:cNvCxnSpPr>
                <a:stCxn id="205" idx="2"/>
                <a:endCxn id="209" idx="0"/>
              </p:cNvCxnSpPr>
              <p:nvPr/>
            </p:nvCxnSpPr>
            <p:spPr>
              <a:xfrm rot="5400000">
                <a:off x="8263784" y="1689242"/>
                <a:ext cx="308583" cy="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09" name="Rounded Rectangle 208"/>
              <p:cNvSpPr/>
              <p:nvPr/>
            </p:nvSpPr>
            <p:spPr bwMode="auto">
              <a:xfrm>
                <a:off x="8220730" y="1843532"/>
                <a:ext cx="398487" cy="30858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chemeClr val="tx1"/>
                  </a:solidFill>
                  <a:latin typeface="Segoe UI" pitchFamily="34" charset="0"/>
                  <a:ea typeface="Segoe UI" pitchFamily="34" charset="0"/>
                  <a:cs typeface="Segoe UI" pitchFamily="34" charset="0"/>
                </a:endParaRPr>
              </a:p>
            </p:txBody>
          </p:sp>
          <p:sp>
            <p:nvSpPr>
              <p:cNvPr id="210" name="Rounded Rectangle 209"/>
              <p:cNvSpPr/>
              <p:nvPr/>
            </p:nvSpPr>
            <p:spPr bwMode="auto">
              <a:xfrm>
                <a:off x="6964543" y="654912"/>
                <a:ext cx="398489" cy="30858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chemeClr val="tx1"/>
                  </a:solidFill>
                  <a:latin typeface="Segoe UI" pitchFamily="34" charset="0"/>
                  <a:ea typeface="Segoe UI" pitchFamily="34" charset="0"/>
                  <a:cs typeface="Segoe UI" pitchFamily="34" charset="0"/>
                </a:endParaRPr>
              </a:p>
            </p:txBody>
          </p:sp>
          <p:pic>
            <p:nvPicPr>
              <p:cNvPr id="30789" name="Picture 210"/>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90388" y="668258"/>
                <a:ext cx="376262" cy="28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3" name="TextBox 202"/>
            <p:cNvSpPr txBox="1"/>
            <p:nvPr/>
          </p:nvSpPr>
          <p:spPr>
            <a:xfrm>
              <a:off x="5204181" y="2954172"/>
              <a:ext cx="1061278" cy="349233"/>
            </a:xfrm>
            <a:prstGeom prst="rect">
              <a:avLst/>
            </a:prstGeom>
            <a:noFill/>
          </p:spPr>
          <p:txBody>
            <a:bodyPr wrap="none">
              <a:spAutoFit/>
            </a:bodyPr>
            <a:lstStyle/>
            <a:p>
              <a:pPr>
                <a:defRPr/>
              </a:pPr>
              <a:r>
                <a:rPr lang="en-US" sz="1100" dirty="0">
                  <a:solidFill>
                    <a:schemeClr val="tx1"/>
                  </a:solidFill>
                </a:rPr>
                <a:t>Runbooks</a:t>
              </a:r>
              <a:endParaRPr lang="da-DK" sz="1350" dirty="0">
                <a:solidFill>
                  <a:schemeClr val="tx1"/>
                </a:solidFill>
              </a:endParaRPr>
            </a:p>
          </p:txBody>
        </p:sp>
      </p:grpSp>
      <p:sp>
        <p:nvSpPr>
          <p:cNvPr id="212" name="TextBox 211"/>
          <p:cNvSpPr txBox="1"/>
          <p:nvPr/>
        </p:nvSpPr>
        <p:spPr>
          <a:xfrm>
            <a:off x="3025776" y="2924175"/>
            <a:ext cx="829073" cy="261610"/>
          </a:xfrm>
          <a:prstGeom prst="rect">
            <a:avLst/>
          </a:prstGeom>
          <a:noFill/>
        </p:spPr>
        <p:txBody>
          <a:bodyPr wrap="none">
            <a:spAutoFit/>
          </a:bodyPr>
          <a:lstStyle/>
          <a:p>
            <a:pPr>
              <a:defRPr/>
            </a:pPr>
            <a:r>
              <a:rPr lang="en-US" sz="1100" dirty="0" err="1">
                <a:solidFill>
                  <a:schemeClr val="tx1"/>
                </a:solidFill>
              </a:rPr>
              <a:t>Webhooks</a:t>
            </a:r>
            <a:endParaRPr lang="da-DK" sz="1350" dirty="0">
              <a:solidFill>
                <a:schemeClr val="tx1"/>
              </a:solidFill>
            </a:endParaRPr>
          </a:p>
        </p:txBody>
      </p:sp>
      <p:grpSp>
        <p:nvGrpSpPr>
          <p:cNvPr id="30764" name="Group 212"/>
          <p:cNvGrpSpPr>
            <a:grpSpLocks/>
          </p:cNvGrpSpPr>
          <p:nvPr/>
        </p:nvGrpSpPr>
        <p:grpSpPr bwMode="auto">
          <a:xfrm>
            <a:off x="122239" y="3883025"/>
            <a:ext cx="1163637" cy="579438"/>
            <a:chOff x="160200" y="2917264"/>
            <a:chExt cx="1164568" cy="579727"/>
          </a:xfrm>
        </p:grpSpPr>
        <p:sp>
          <p:nvSpPr>
            <p:cNvPr id="214" name="Freeform 539"/>
            <p:cNvSpPr>
              <a:spLocks noChangeAspect="1"/>
            </p:cNvSpPr>
            <p:nvPr/>
          </p:nvSpPr>
          <p:spPr bwMode="auto">
            <a:xfrm>
              <a:off x="196741" y="2917264"/>
              <a:ext cx="1128027" cy="579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tx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30777" name="Picture 21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09772" y="3087228"/>
              <a:ext cx="371462" cy="3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8" name="Picture 215"/>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3785" y="2957627"/>
              <a:ext cx="324464" cy="32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9" name="TextBox 216"/>
            <p:cNvSpPr txBox="1">
              <a:spLocks noChangeArrowheads="1"/>
            </p:cNvSpPr>
            <p:nvPr/>
          </p:nvSpPr>
          <p:spPr bwMode="auto">
            <a:xfrm>
              <a:off x="160200" y="3197184"/>
              <a:ext cx="7793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da-DK" altLang="da-DK" sz="1200">
                  <a:solidFill>
                    <a:schemeClr val="tx1"/>
                  </a:solidFill>
                </a:rPr>
                <a:t>DevOps</a:t>
              </a:r>
            </a:p>
          </p:txBody>
        </p:sp>
      </p:grpSp>
      <p:cxnSp>
        <p:nvCxnSpPr>
          <p:cNvPr id="218" name="Straight Arrow Connector 217"/>
          <p:cNvCxnSpPr>
            <a:stCxn id="214" idx="8"/>
            <a:endCxn id="30806" idx="1"/>
          </p:cNvCxnSpPr>
          <p:nvPr/>
        </p:nvCxnSpPr>
        <p:spPr>
          <a:xfrm flipV="1">
            <a:off x="1285875" y="2752726"/>
            <a:ext cx="1949450" cy="14779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0766" name="Group 218"/>
          <p:cNvGrpSpPr>
            <a:grpSpLocks/>
          </p:cNvGrpSpPr>
          <p:nvPr/>
        </p:nvGrpSpPr>
        <p:grpSpPr bwMode="auto">
          <a:xfrm>
            <a:off x="7667626" y="3471864"/>
            <a:ext cx="1165225" cy="579437"/>
            <a:chOff x="160200" y="2917264"/>
            <a:chExt cx="1164568" cy="579727"/>
          </a:xfrm>
        </p:grpSpPr>
        <p:sp>
          <p:nvSpPr>
            <p:cNvPr id="220" name="Freeform 539"/>
            <p:cNvSpPr>
              <a:spLocks noChangeAspect="1"/>
            </p:cNvSpPr>
            <p:nvPr/>
          </p:nvSpPr>
          <p:spPr bwMode="auto">
            <a:xfrm>
              <a:off x="196692" y="2917264"/>
              <a:ext cx="1128076" cy="579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tx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30773" name="Picture 22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09772" y="3087228"/>
              <a:ext cx="371462" cy="3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4" name="Picture 221"/>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3785" y="2957627"/>
              <a:ext cx="324464" cy="32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5" name="TextBox 222"/>
            <p:cNvSpPr txBox="1">
              <a:spLocks noChangeArrowheads="1"/>
            </p:cNvSpPr>
            <p:nvPr/>
          </p:nvSpPr>
          <p:spPr bwMode="auto">
            <a:xfrm>
              <a:off x="160200" y="3197184"/>
              <a:ext cx="7793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da-DK" altLang="da-DK" sz="1200">
                  <a:solidFill>
                    <a:schemeClr val="tx1"/>
                  </a:solidFill>
                </a:rPr>
                <a:t>DevOps</a:t>
              </a:r>
              <a:endParaRPr lang="da-DK" altLang="da-DK" sz="1600">
                <a:solidFill>
                  <a:schemeClr val="tx1"/>
                </a:solidFill>
              </a:endParaRPr>
            </a:p>
          </p:txBody>
        </p:sp>
      </p:grpSp>
      <p:cxnSp>
        <p:nvCxnSpPr>
          <p:cNvPr id="224" name="Straight Arrow Connector 223"/>
          <p:cNvCxnSpPr>
            <a:stCxn id="171" idx="13"/>
            <a:endCxn id="30792" idx="1"/>
          </p:cNvCxnSpPr>
          <p:nvPr/>
        </p:nvCxnSpPr>
        <p:spPr>
          <a:xfrm>
            <a:off x="5573714" y="3046413"/>
            <a:ext cx="2117725" cy="14144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0768" name="Group 224"/>
          <p:cNvGrpSpPr>
            <a:grpSpLocks/>
          </p:cNvGrpSpPr>
          <p:nvPr/>
        </p:nvGrpSpPr>
        <p:grpSpPr bwMode="auto">
          <a:xfrm>
            <a:off x="134938" y="4557713"/>
            <a:ext cx="1154112" cy="590550"/>
            <a:chOff x="10123400" y="3872051"/>
            <a:chExt cx="1538414" cy="786344"/>
          </a:xfrm>
        </p:grpSpPr>
        <p:pic>
          <p:nvPicPr>
            <p:cNvPr id="30770" name="Picture 225"/>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123400" y="3872051"/>
              <a:ext cx="1538414" cy="78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1" name="TextBox 226"/>
            <p:cNvSpPr txBox="1">
              <a:spLocks noChangeArrowheads="1"/>
            </p:cNvSpPr>
            <p:nvPr/>
          </p:nvSpPr>
          <p:spPr bwMode="auto">
            <a:xfrm>
              <a:off x="10202376" y="4265223"/>
              <a:ext cx="1415345"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en-US" altLang="da-DK" sz="1100">
                  <a:solidFill>
                    <a:schemeClr val="tx1"/>
                  </a:solidFill>
                </a:rPr>
                <a:t>Other clouds</a:t>
              </a:r>
              <a:endParaRPr lang="da-DK" altLang="da-DK" sz="1100">
                <a:solidFill>
                  <a:schemeClr val="tx1"/>
                </a:solidFill>
              </a:endParaRPr>
            </a:p>
          </p:txBody>
        </p:sp>
      </p:grpSp>
      <p:cxnSp>
        <p:nvCxnSpPr>
          <p:cNvPr id="228" name="Straight Arrow Connector 227"/>
          <p:cNvCxnSpPr>
            <a:stCxn id="30770" idx="3"/>
            <a:endCxn id="30806" idx="1"/>
          </p:cNvCxnSpPr>
          <p:nvPr/>
        </p:nvCxnSpPr>
        <p:spPr>
          <a:xfrm flipV="1">
            <a:off x="1289051" y="2752726"/>
            <a:ext cx="1946275" cy="21002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2499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4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4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0"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defRPr/>
            </a:pPr>
            <a:r>
              <a:rPr lang="en-US" sz="3600" dirty="0" smtClean="0"/>
              <a:t>All features available</a:t>
            </a:r>
          </a:p>
          <a:p>
            <a:pPr>
              <a:defRPr/>
            </a:pPr>
            <a:r>
              <a:rPr lang="en-US" sz="3600" dirty="0" smtClean="0"/>
              <a:t>Better than </a:t>
            </a:r>
            <a:r>
              <a:rPr lang="en-US" sz="3600" dirty="0" err="1" smtClean="0"/>
              <a:t>webhooks</a:t>
            </a:r>
            <a:endParaRPr lang="en-US" sz="3600" dirty="0" smtClean="0"/>
          </a:p>
          <a:p>
            <a:pPr marL="0" indent="0">
              <a:buNone/>
              <a:defRPr/>
            </a:pPr>
            <a:endParaRPr lang="en-US" dirty="0" smtClean="0">
              <a:hlinkClick r:id="rId2"/>
            </a:endParaRPr>
          </a:p>
          <a:p>
            <a:pPr marL="0" indent="0">
              <a:buNone/>
              <a:defRPr/>
            </a:pPr>
            <a:endParaRPr lang="en-US" dirty="0">
              <a:hlinkClick r:id="rId2"/>
            </a:endParaRPr>
          </a:p>
          <a:p>
            <a:pPr marL="0" indent="0">
              <a:buNone/>
              <a:defRPr/>
            </a:pPr>
            <a:endParaRPr lang="en-US" dirty="0" smtClean="0">
              <a:hlinkClick r:id="rId2"/>
            </a:endParaRPr>
          </a:p>
          <a:p>
            <a:pPr marL="0" indent="0">
              <a:buNone/>
              <a:defRPr/>
            </a:pPr>
            <a:endParaRPr lang="en-US" dirty="0">
              <a:hlinkClick r:id="rId2"/>
            </a:endParaRPr>
          </a:p>
          <a:p>
            <a:pPr marL="0" indent="0">
              <a:buNone/>
              <a:defRPr/>
            </a:pPr>
            <a:r>
              <a:rPr lang="en-US" dirty="0" smtClean="0">
                <a:hlinkClick r:id="rId2"/>
              </a:rPr>
              <a:t>https</a:t>
            </a:r>
            <a:r>
              <a:rPr lang="en-US" dirty="0">
                <a:hlinkClick r:id="rId2"/>
              </a:rPr>
              <a:t>://docs.microsoft.com/en-us/rest/api/automation</a:t>
            </a:r>
            <a:r>
              <a:rPr lang="en-US" dirty="0" smtClean="0">
                <a:hlinkClick r:id="rId2"/>
              </a:rPr>
              <a:t>/</a:t>
            </a:r>
            <a:endParaRPr lang="en-US" dirty="0" smtClean="0"/>
          </a:p>
          <a:p>
            <a:pPr>
              <a:defRPr/>
            </a:pPr>
            <a:endParaRPr lang="en-US" dirty="0"/>
          </a:p>
        </p:txBody>
      </p:sp>
      <p:sp>
        <p:nvSpPr>
          <p:cNvPr id="32770" name="Title 3"/>
          <p:cNvSpPr>
            <a:spLocks noGrp="1"/>
          </p:cNvSpPr>
          <p:nvPr>
            <p:ph type="title"/>
          </p:nvPr>
        </p:nvSpPr>
        <p:spPr/>
        <p:txBody>
          <a:bodyPr/>
          <a:lstStyle/>
          <a:p>
            <a:r>
              <a:rPr lang="en-US" altLang="da-DK" dirty="0" err="1" smtClean="0"/>
              <a:t>AzureRM</a:t>
            </a:r>
            <a:r>
              <a:rPr lang="en-US" altLang="da-DK" dirty="0" smtClean="0"/>
              <a:t> REST API</a:t>
            </a:r>
            <a:endParaRPr lang="da-DK" altLang="da-DK" dirty="0" smtClean="0"/>
          </a:p>
        </p:txBody>
      </p:sp>
    </p:spTree>
    <p:extLst>
      <p:ext uri="{BB962C8B-B14F-4D97-AF65-F5344CB8AC3E}">
        <p14:creationId xmlns:p14="http://schemas.microsoft.com/office/powerpoint/2010/main" val="11751378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04582" y="1738510"/>
            <a:ext cx="2061118" cy="1083565"/>
            <a:chOff x="2898532" y="2087003"/>
            <a:chExt cx="2748157" cy="1444753"/>
          </a:xfrm>
        </p:grpSpPr>
        <p:sp>
          <p:nvSpPr>
            <p:cNvPr id="71" name="Freeform 539"/>
            <p:cNvSpPr>
              <a:spLocks noChangeAspect="1"/>
            </p:cNvSpPr>
            <p:nvPr/>
          </p:nvSpPr>
          <p:spPr bwMode="auto">
            <a:xfrm>
              <a:off x="2898532" y="2087003"/>
              <a:ext cx="2748157" cy="144475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noFill/>
            </a:ln>
            <a:extLst/>
          </p:spPr>
          <p:txBody>
            <a:bodyPr vert="horz" wrap="square" lIns="68551" tIns="34275" rIns="68551" bIns="34275" numCol="1" anchor="t" anchorCtr="0" compatLnSpc="1">
              <a:prstTxWarp prst="textNoShape">
                <a:avLst/>
              </a:prstTxWarp>
            </a:bodyPr>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6565" y="2990150"/>
              <a:ext cx="2397617" cy="499443"/>
            </a:xfrm>
            <a:prstGeom prst="rect">
              <a:avLst/>
            </a:prstGeom>
          </p:spPr>
        </p:pic>
      </p:grpSp>
      <p:sp>
        <p:nvSpPr>
          <p:cNvPr id="42" name="Title 41"/>
          <p:cNvSpPr>
            <a:spLocks noGrp="1"/>
          </p:cNvSpPr>
          <p:nvPr>
            <p:ph type="title"/>
          </p:nvPr>
        </p:nvSpPr>
        <p:spPr/>
        <p:txBody>
          <a:bodyPr/>
          <a:lstStyle/>
          <a:p>
            <a:r>
              <a:rPr lang="en-US" dirty="0" smtClean="0"/>
              <a:t>New O365 User via SharePoint</a:t>
            </a:r>
            <a:endParaRPr lang="da-DK" dirty="0"/>
          </a:p>
        </p:txBody>
      </p:sp>
      <p:grpSp>
        <p:nvGrpSpPr>
          <p:cNvPr id="48" name="Group 47"/>
          <p:cNvGrpSpPr/>
          <p:nvPr/>
        </p:nvGrpSpPr>
        <p:grpSpPr>
          <a:xfrm>
            <a:off x="4247604" y="1654879"/>
            <a:ext cx="2092345" cy="1205619"/>
            <a:chOff x="5943615" y="-4204486"/>
            <a:chExt cx="6193615" cy="4691292"/>
          </a:xfrm>
        </p:grpSpPr>
        <p:sp>
          <p:nvSpPr>
            <p:cNvPr id="51" name="Freeform 15"/>
            <p:cNvSpPr>
              <a:spLocks/>
            </p:cNvSpPr>
            <p:nvPr/>
          </p:nvSpPr>
          <p:spPr bwMode="auto">
            <a:xfrm>
              <a:off x="5943615" y="-4204486"/>
              <a:ext cx="6193615" cy="4647018"/>
            </a:xfrm>
            <a:custGeom>
              <a:avLst/>
              <a:gdLst>
                <a:gd name="T0" fmla="*/ 218 w 260"/>
                <a:gd name="T1" fmla="*/ 74 h 171"/>
                <a:gd name="T2" fmla="*/ 218 w 260"/>
                <a:gd name="T3" fmla="*/ 71 h 171"/>
                <a:gd name="T4" fmla="*/ 147 w 260"/>
                <a:gd name="T5" fmla="*/ 0 h 171"/>
                <a:gd name="T6" fmla="*/ 87 w 260"/>
                <a:gd name="T7" fmla="*/ 31 h 171"/>
                <a:gd name="T8" fmla="*/ 68 w 260"/>
                <a:gd name="T9" fmla="*/ 26 h 171"/>
                <a:gd name="T10" fmla="*/ 26 w 260"/>
                <a:gd name="T11" fmla="*/ 67 h 171"/>
                <a:gd name="T12" fmla="*/ 0 w 260"/>
                <a:gd name="T13" fmla="*/ 114 h 171"/>
                <a:gd name="T14" fmla="*/ 51 w 260"/>
                <a:gd name="T15" fmla="*/ 170 h 171"/>
                <a:gd name="T16" fmla="*/ 51 w 260"/>
                <a:gd name="T17" fmla="*/ 170 h 171"/>
                <a:gd name="T18" fmla="*/ 51 w 260"/>
                <a:gd name="T19" fmla="*/ 170 h 171"/>
                <a:gd name="T20" fmla="*/ 57 w 260"/>
                <a:gd name="T21" fmla="*/ 171 h 171"/>
                <a:gd name="T22" fmla="*/ 212 w 260"/>
                <a:gd name="T23" fmla="*/ 171 h 171"/>
                <a:gd name="T24" fmla="*/ 212 w 260"/>
                <a:gd name="T25" fmla="*/ 171 h 171"/>
                <a:gd name="T26" fmla="*/ 260 w 260"/>
                <a:gd name="T27" fmla="*/ 122 h 171"/>
                <a:gd name="T28" fmla="*/ 218 w 260"/>
                <a:gd name="T29" fmla="*/ 7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71">
                  <a:moveTo>
                    <a:pt x="218" y="74"/>
                  </a:moveTo>
                  <a:cubicBezTo>
                    <a:pt x="218" y="73"/>
                    <a:pt x="218" y="72"/>
                    <a:pt x="218" y="71"/>
                  </a:cubicBezTo>
                  <a:cubicBezTo>
                    <a:pt x="218" y="32"/>
                    <a:pt x="186" y="0"/>
                    <a:pt x="147" y="0"/>
                  </a:cubicBezTo>
                  <a:cubicBezTo>
                    <a:pt x="122" y="0"/>
                    <a:pt x="100" y="12"/>
                    <a:pt x="87" y="31"/>
                  </a:cubicBezTo>
                  <a:cubicBezTo>
                    <a:pt x="82" y="28"/>
                    <a:pt x="75" y="26"/>
                    <a:pt x="68" y="26"/>
                  </a:cubicBezTo>
                  <a:cubicBezTo>
                    <a:pt x="45" y="26"/>
                    <a:pt x="27" y="44"/>
                    <a:pt x="26" y="67"/>
                  </a:cubicBezTo>
                  <a:cubicBezTo>
                    <a:pt x="11" y="77"/>
                    <a:pt x="0" y="94"/>
                    <a:pt x="0" y="114"/>
                  </a:cubicBezTo>
                  <a:cubicBezTo>
                    <a:pt x="0" y="143"/>
                    <a:pt x="22" y="167"/>
                    <a:pt x="51" y="170"/>
                  </a:cubicBezTo>
                  <a:cubicBezTo>
                    <a:pt x="51" y="170"/>
                    <a:pt x="51" y="170"/>
                    <a:pt x="51" y="170"/>
                  </a:cubicBezTo>
                  <a:cubicBezTo>
                    <a:pt x="51" y="170"/>
                    <a:pt x="51" y="170"/>
                    <a:pt x="51" y="170"/>
                  </a:cubicBezTo>
                  <a:cubicBezTo>
                    <a:pt x="53" y="170"/>
                    <a:pt x="55" y="171"/>
                    <a:pt x="57" y="171"/>
                  </a:cubicBezTo>
                  <a:cubicBezTo>
                    <a:pt x="59" y="171"/>
                    <a:pt x="212" y="171"/>
                    <a:pt x="212" y="171"/>
                  </a:cubicBezTo>
                  <a:cubicBezTo>
                    <a:pt x="212" y="171"/>
                    <a:pt x="212" y="171"/>
                    <a:pt x="212" y="171"/>
                  </a:cubicBezTo>
                  <a:cubicBezTo>
                    <a:pt x="238" y="170"/>
                    <a:pt x="260" y="149"/>
                    <a:pt x="260" y="122"/>
                  </a:cubicBezTo>
                  <a:cubicBezTo>
                    <a:pt x="260" y="98"/>
                    <a:pt x="242" y="78"/>
                    <a:pt x="218" y="74"/>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solidFill>
                  <a:schemeClr val="tx1"/>
                </a:solidFill>
              </a:endParaRPr>
            </a:p>
          </p:txBody>
        </p:sp>
        <p:sp>
          <p:nvSpPr>
            <p:cNvPr id="65" name="TextBox 64"/>
            <p:cNvSpPr txBox="1"/>
            <p:nvPr/>
          </p:nvSpPr>
          <p:spPr>
            <a:xfrm>
              <a:off x="7182018" y="-591050"/>
              <a:ext cx="4919806" cy="1077856"/>
            </a:xfrm>
            <a:prstGeom prst="rect">
              <a:avLst/>
            </a:prstGeom>
            <a:noFill/>
          </p:spPr>
          <p:txBody>
            <a:bodyPr wrap="square" rtlCol="0">
              <a:spAutoFit/>
            </a:bodyPr>
            <a:lstStyle/>
            <a:p>
              <a:r>
                <a:rPr lang="en-US" sz="1200" dirty="0">
                  <a:solidFill>
                    <a:schemeClr val="tx1"/>
                  </a:solidFill>
                </a:rPr>
                <a:t>OMS Automation</a:t>
              </a:r>
              <a:endParaRPr lang="da-DK" sz="1200" dirty="0">
                <a:solidFill>
                  <a:schemeClr val="tx1"/>
                </a:solidFill>
              </a:endParaRPr>
            </a:p>
          </p:txBody>
        </p:sp>
      </p:grpSp>
      <p:sp>
        <p:nvSpPr>
          <p:cNvPr id="66" name="TextBox 60"/>
          <p:cNvSpPr txBox="1"/>
          <p:nvPr/>
        </p:nvSpPr>
        <p:spPr>
          <a:xfrm>
            <a:off x="6264282" y="7748218"/>
            <a:ext cx="570220" cy="384464"/>
          </a:xfrm>
          <a:prstGeom prst="rect">
            <a:avLst/>
          </a:prstGeom>
          <a:noFill/>
        </p:spPr>
        <p:txBody>
          <a:bodyPr wrap="square" lIns="51435" tIns="51435" rIns="51435" bIns="51435"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14329">
              <a:lnSpc>
                <a:spcPct val="90000"/>
              </a:lnSpc>
              <a:spcBef>
                <a:spcPct val="20000"/>
              </a:spcBef>
              <a:buClr>
                <a:srgbClr val="84A8D8"/>
              </a:buClr>
              <a:buSzPct val="100000"/>
            </a:pPr>
            <a:r>
              <a:rPr lang="en-US" sz="1013" b="1" dirty="0">
                <a:solidFill>
                  <a:srgbClr val="FFFFFF">
                    <a:alpha val="99000"/>
                  </a:srgbClr>
                </a:solidFill>
                <a:latin typeface="Segoe UI Light" panose="020B0502040204020203" pitchFamily="34" charset="0"/>
                <a:cs typeface="Segoe UI Light" panose="020B0502040204020203" pitchFamily="34" charset="0"/>
              </a:rPr>
              <a:t>Orchestrator</a:t>
            </a:r>
          </a:p>
        </p:txBody>
      </p:sp>
      <p:pic>
        <p:nvPicPr>
          <p:cNvPr id="69" name="Picture 68"/>
          <p:cNvPicPr>
            <a:picLocks noChangeAspect="1"/>
          </p:cNvPicPr>
          <p:nvPr/>
        </p:nvPicPr>
        <p:blipFill>
          <a:blip r:embed="rId4"/>
          <a:stretch>
            <a:fillRect/>
          </a:stretch>
        </p:blipFill>
        <p:spPr>
          <a:xfrm flipV="1">
            <a:off x="9612086" y="2022650"/>
            <a:ext cx="718580" cy="156020"/>
          </a:xfrm>
          <a:prstGeom prst="rect">
            <a:avLst/>
          </a:prstGeom>
        </p:spPr>
      </p:pic>
      <p:grpSp>
        <p:nvGrpSpPr>
          <p:cNvPr id="79" name="Group 78"/>
          <p:cNvGrpSpPr/>
          <p:nvPr/>
        </p:nvGrpSpPr>
        <p:grpSpPr>
          <a:xfrm>
            <a:off x="4769741" y="2033221"/>
            <a:ext cx="973742" cy="636878"/>
            <a:chOff x="9361324" y="2717882"/>
            <a:chExt cx="1298322" cy="849170"/>
          </a:xfrm>
        </p:grpSpPr>
        <p:pic>
          <p:nvPicPr>
            <p:cNvPr id="81" name="Picture 80"/>
            <p:cNvPicPr>
              <a:picLocks noChangeAspect="1"/>
            </p:cNvPicPr>
            <p:nvPr/>
          </p:nvPicPr>
          <p:blipFill>
            <a:blip r:embed="rId5">
              <a:clrChange>
                <a:clrFrom>
                  <a:srgbClr val="FFFFFF"/>
                </a:clrFrom>
                <a:clrTo>
                  <a:srgbClr val="FFFFFF">
                    <a:alpha val="0"/>
                  </a:srgbClr>
                </a:clrTo>
              </a:clrChange>
            </a:blip>
            <a:stretch>
              <a:fillRect/>
            </a:stretch>
          </p:blipFill>
          <p:spPr>
            <a:xfrm>
              <a:off x="9743819" y="2717882"/>
              <a:ext cx="533333" cy="495238"/>
            </a:xfrm>
            <a:prstGeom prst="rect">
              <a:avLst/>
            </a:prstGeom>
          </p:spPr>
        </p:pic>
        <p:sp>
          <p:nvSpPr>
            <p:cNvPr id="82" name="TextBox 81"/>
            <p:cNvSpPr txBox="1"/>
            <p:nvPr/>
          </p:nvSpPr>
          <p:spPr>
            <a:xfrm>
              <a:off x="9361324" y="3074263"/>
              <a:ext cx="1298322" cy="492789"/>
            </a:xfrm>
            <a:prstGeom prst="rect">
              <a:avLst/>
            </a:prstGeom>
            <a:noFill/>
          </p:spPr>
          <p:txBody>
            <a:bodyPr wrap="square" lIns="134464" tIns="107571" rIns="134464" bIns="107571" rtlCol="0">
              <a:spAutoFit/>
            </a:bodyPr>
            <a:lstStyle/>
            <a:p>
              <a:pPr algn="ctr">
                <a:lnSpc>
                  <a:spcPct val="90000"/>
                </a:lnSpc>
                <a:spcAft>
                  <a:spcPts val="441"/>
                </a:spcAft>
              </a:pPr>
              <a:r>
                <a:rPr lang="en-US" sz="1100" b="1" dirty="0" err="1">
                  <a:solidFill>
                    <a:srgbClr val="002060"/>
                  </a:solidFill>
                </a:rPr>
                <a:t>Webhook</a:t>
              </a:r>
              <a:endParaRPr lang="en-US" sz="1100" b="1" dirty="0">
                <a:solidFill>
                  <a:srgbClr val="002060"/>
                </a:solidFill>
              </a:endParaRPr>
            </a:p>
          </p:txBody>
        </p:sp>
      </p:grpSp>
      <p:grpSp>
        <p:nvGrpSpPr>
          <p:cNvPr id="83" name="Group 82"/>
          <p:cNvGrpSpPr/>
          <p:nvPr/>
        </p:nvGrpSpPr>
        <p:grpSpPr>
          <a:xfrm>
            <a:off x="1276296" y="7351046"/>
            <a:ext cx="1547484" cy="794342"/>
            <a:chOff x="3492205" y="1097351"/>
            <a:chExt cx="2063312" cy="1059123"/>
          </a:xfrm>
        </p:grpSpPr>
        <p:pic>
          <p:nvPicPr>
            <p:cNvPr id="84" name="Picture 12" descr="https://acom.azurecomcdn.net/80C57D/cdn/svghandler/log-analytics?width=600&amp;height=3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1045" y="1097351"/>
              <a:ext cx="1249694" cy="623126"/>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p:cNvSpPr txBox="1"/>
            <p:nvPr/>
          </p:nvSpPr>
          <p:spPr>
            <a:xfrm>
              <a:off x="3492205" y="1617518"/>
              <a:ext cx="2063312" cy="538956"/>
            </a:xfrm>
            <a:prstGeom prst="rect">
              <a:avLst/>
            </a:prstGeom>
            <a:noFill/>
          </p:spPr>
          <p:txBody>
            <a:bodyPr wrap="square" lIns="134464" tIns="107571" rIns="134464" bIns="107571" rtlCol="0">
              <a:spAutoFit/>
            </a:bodyPr>
            <a:lstStyle/>
            <a:p>
              <a:pPr algn="ctr">
                <a:lnSpc>
                  <a:spcPct val="90000"/>
                </a:lnSpc>
                <a:spcAft>
                  <a:spcPts val="441"/>
                </a:spcAft>
              </a:pPr>
              <a:r>
                <a:rPr lang="en-US" sz="1350" b="1" dirty="0">
                  <a:solidFill>
                    <a:srgbClr val="002060"/>
                  </a:solidFill>
                </a:rPr>
                <a:t>Log Analytics</a:t>
              </a:r>
            </a:p>
          </p:txBody>
        </p:sp>
      </p:grpSp>
      <p:pic>
        <p:nvPicPr>
          <p:cNvPr id="89" name="Picture 2" descr="http://cdn.osxdaily.com/wp-content/uploads/2014/07/users-and-groups-icon-mac.png"/>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4393" y="1738509"/>
            <a:ext cx="1375850" cy="1045647"/>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p:cNvSpPr txBox="1"/>
          <p:nvPr/>
        </p:nvSpPr>
        <p:spPr>
          <a:xfrm>
            <a:off x="56519" y="2719125"/>
            <a:ext cx="1547484" cy="404217"/>
          </a:xfrm>
          <a:prstGeom prst="rect">
            <a:avLst/>
          </a:prstGeom>
          <a:noFill/>
        </p:spPr>
        <p:txBody>
          <a:bodyPr wrap="square" lIns="134464" tIns="107571" rIns="134464" bIns="107571" rtlCol="0">
            <a:spAutoFit/>
          </a:bodyPr>
          <a:lstStyle/>
          <a:p>
            <a:pPr algn="ctr">
              <a:lnSpc>
                <a:spcPct val="90000"/>
              </a:lnSpc>
              <a:spcAft>
                <a:spcPts val="441"/>
              </a:spcAft>
            </a:pPr>
            <a:r>
              <a:rPr lang="en-US" sz="1350" b="1" dirty="0"/>
              <a:t>End Users</a:t>
            </a:r>
          </a:p>
        </p:txBody>
      </p:sp>
      <p:sp>
        <p:nvSpPr>
          <p:cNvPr id="91" name="TextBox 90"/>
          <p:cNvSpPr txBox="1"/>
          <p:nvPr/>
        </p:nvSpPr>
        <p:spPr>
          <a:xfrm>
            <a:off x="1220308" y="2038672"/>
            <a:ext cx="886782" cy="415498"/>
          </a:xfrm>
          <a:prstGeom prst="rect">
            <a:avLst/>
          </a:prstGeom>
          <a:noFill/>
        </p:spPr>
        <p:txBody>
          <a:bodyPr wrap="none" rtlCol="0">
            <a:spAutoFit/>
          </a:bodyPr>
          <a:lstStyle/>
          <a:p>
            <a:pPr algn="ctr"/>
            <a:r>
              <a:rPr lang="en-US" sz="1050" b="1" kern="0" dirty="0"/>
              <a:t>Form</a:t>
            </a:r>
          </a:p>
          <a:p>
            <a:pPr algn="ctr"/>
            <a:r>
              <a:rPr lang="en-US" sz="1050" b="1" kern="0" dirty="0"/>
              <a:t>Submitted</a:t>
            </a:r>
          </a:p>
        </p:txBody>
      </p:sp>
      <p:cxnSp>
        <p:nvCxnSpPr>
          <p:cNvPr id="105" name="Straight Arrow Connector 104"/>
          <p:cNvCxnSpPr/>
          <p:nvPr/>
        </p:nvCxnSpPr>
        <p:spPr>
          <a:xfrm flipV="1">
            <a:off x="1503195" y="2472229"/>
            <a:ext cx="511921" cy="5288"/>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539871" y="1999957"/>
            <a:ext cx="1186543" cy="261610"/>
          </a:xfrm>
          <a:prstGeom prst="rect">
            <a:avLst/>
          </a:prstGeom>
          <a:noFill/>
        </p:spPr>
        <p:txBody>
          <a:bodyPr wrap="none" rtlCol="0">
            <a:spAutoFit/>
          </a:bodyPr>
          <a:lstStyle/>
          <a:p>
            <a:r>
              <a:rPr lang="en-US" sz="1050" b="1" kern="0" dirty="0">
                <a:solidFill>
                  <a:schemeClr val="tx1"/>
                </a:solidFill>
              </a:rPr>
              <a:t>New List Item</a:t>
            </a:r>
          </a:p>
        </p:txBody>
      </p:sp>
      <p:sp>
        <p:nvSpPr>
          <p:cNvPr id="110" name="Rectangle 109"/>
          <p:cNvSpPr/>
          <p:nvPr/>
        </p:nvSpPr>
        <p:spPr>
          <a:xfrm>
            <a:off x="2677460" y="2204803"/>
            <a:ext cx="989373" cy="261610"/>
          </a:xfrm>
          <a:prstGeom prst="rect">
            <a:avLst/>
          </a:prstGeom>
        </p:spPr>
        <p:txBody>
          <a:bodyPr wrap="none">
            <a:spAutoFit/>
          </a:bodyPr>
          <a:lstStyle/>
          <a:p>
            <a:r>
              <a:rPr lang="en-US" sz="1100" b="1" kern="0" dirty="0">
                <a:solidFill>
                  <a:schemeClr val="tx1"/>
                </a:solidFill>
              </a:rPr>
              <a:t>Starts </a:t>
            </a:r>
            <a:r>
              <a:rPr lang="en-US" sz="1100" b="1" kern="0" dirty="0" smtClean="0">
                <a:solidFill>
                  <a:schemeClr val="tx1"/>
                </a:solidFill>
              </a:rPr>
              <a:t>Flow</a:t>
            </a:r>
            <a:endParaRPr lang="en-US" sz="1100" b="1" kern="0" dirty="0">
              <a:solidFill>
                <a:schemeClr val="tx1"/>
              </a:solidFill>
            </a:endParaRPr>
          </a:p>
        </p:txBody>
      </p:sp>
      <p:grpSp>
        <p:nvGrpSpPr>
          <p:cNvPr id="115" name="Group 114"/>
          <p:cNvGrpSpPr/>
          <p:nvPr/>
        </p:nvGrpSpPr>
        <p:grpSpPr>
          <a:xfrm>
            <a:off x="6775013" y="1860817"/>
            <a:ext cx="1603598" cy="988302"/>
            <a:chOff x="7032625" y="979488"/>
            <a:chExt cx="1512888" cy="996950"/>
          </a:xfrm>
        </p:grpSpPr>
        <p:grpSp>
          <p:nvGrpSpPr>
            <p:cNvPr id="116" name="Group 11"/>
            <p:cNvGrpSpPr>
              <a:grpSpLocks noChangeAspect="1"/>
            </p:cNvGrpSpPr>
            <p:nvPr/>
          </p:nvGrpSpPr>
          <p:grpSpPr bwMode="auto">
            <a:xfrm>
              <a:off x="7032625" y="979488"/>
              <a:ext cx="1512888" cy="996950"/>
              <a:chOff x="4430" y="617"/>
              <a:chExt cx="953" cy="628"/>
            </a:xfrm>
          </p:grpSpPr>
          <p:sp>
            <p:nvSpPr>
              <p:cNvPr id="118" name="Freeform 15"/>
              <p:cNvSpPr>
                <a:spLocks/>
              </p:cNvSpPr>
              <p:nvPr/>
            </p:nvSpPr>
            <p:spPr bwMode="auto">
              <a:xfrm>
                <a:off x="4431" y="641"/>
                <a:ext cx="866" cy="604"/>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Freeform 12"/>
              <p:cNvSpPr>
                <a:spLocks/>
              </p:cNvSpPr>
              <p:nvPr/>
            </p:nvSpPr>
            <p:spPr bwMode="auto">
              <a:xfrm>
                <a:off x="4735" y="617"/>
                <a:ext cx="648" cy="589"/>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Freeform 14"/>
              <p:cNvSpPr>
                <a:spLocks/>
              </p:cNvSpPr>
              <p:nvPr/>
            </p:nvSpPr>
            <p:spPr bwMode="auto">
              <a:xfrm>
                <a:off x="4735" y="617"/>
                <a:ext cx="648" cy="589"/>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1" name="AutoShape 10"/>
              <p:cNvSpPr>
                <a:spLocks noChangeAspect="1" noChangeArrowheads="1" noTextEdit="1"/>
              </p:cNvSpPr>
              <p:nvPr/>
            </p:nvSpPr>
            <p:spPr bwMode="auto">
              <a:xfrm>
                <a:off x="4430" y="618"/>
                <a:ext cx="953"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2" name="Freeform 13"/>
              <p:cNvSpPr>
                <a:spLocks/>
              </p:cNvSpPr>
              <p:nvPr/>
            </p:nvSpPr>
            <p:spPr bwMode="auto">
              <a:xfrm>
                <a:off x="4431" y="641"/>
                <a:ext cx="866" cy="604"/>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pic>
          <p:nvPicPr>
            <p:cNvPr id="117" name="Picture 116"/>
            <p:cNvPicPr>
              <a:picLocks noChangeAspect="1"/>
            </p:cNvPicPr>
            <p:nvPr/>
          </p:nvPicPr>
          <p:blipFill>
            <a:blip r:embed="rId4"/>
            <a:stretch>
              <a:fillRect/>
            </a:stretch>
          </p:blipFill>
          <p:spPr>
            <a:xfrm>
              <a:off x="7083003" y="1530989"/>
              <a:ext cx="1406581" cy="305399"/>
            </a:xfrm>
            <a:prstGeom prst="rect">
              <a:avLst/>
            </a:prstGeom>
          </p:spPr>
        </p:pic>
      </p:grpSp>
      <p:grpSp>
        <p:nvGrpSpPr>
          <p:cNvPr id="20" name="Group 19"/>
          <p:cNvGrpSpPr/>
          <p:nvPr/>
        </p:nvGrpSpPr>
        <p:grpSpPr>
          <a:xfrm>
            <a:off x="4516635" y="3245758"/>
            <a:ext cx="1716712" cy="2282188"/>
            <a:chOff x="6359655" y="3938901"/>
            <a:chExt cx="1730375" cy="1897062"/>
          </a:xfrm>
        </p:grpSpPr>
        <p:sp>
          <p:nvSpPr>
            <p:cNvPr id="58" name="Freeform 19"/>
            <p:cNvSpPr>
              <a:spLocks/>
            </p:cNvSpPr>
            <p:nvPr/>
          </p:nvSpPr>
          <p:spPr bwMode="auto">
            <a:xfrm>
              <a:off x="6359655" y="3938901"/>
              <a:ext cx="1543050" cy="1733550"/>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solidFill>
              <a:srgbClr val="FFFFFF"/>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da-DK" sz="1350">
                <a:solidFill>
                  <a:schemeClr val="tx1"/>
                </a:solidFill>
              </a:endParaRPr>
            </a:p>
          </p:txBody>
        </p:sp>
        <p:sp>
          <p:nvSpPr>
            <p:cNvPr id="59" name="Freeform 20"/>
            <p:cNvSpPr>
              <a:spLocks/>
            </p:cNvSpPr>
            <p:nvPr/>
          </p:nvSpPr>
          <p:spPr bwMode="auto">
            <a:xfrm>
              <a:off x="6359655" y="3938901"/>
              <a:ext cx="1543050" cy="1733550"/>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noFill/>
            <a:ln w="14288"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da-DK" sz="1350">
                <a:solidFill>
                  <a:schemeClr val="tx1"/>
                </a:solidFill>
              </a:endParaRPr>
            </a:p>
          </p:txBody>
        </p:sp>
        <p:sp>
          <p:nvSpPr>
            <p:cNvPr id="60" name="Freeform 39"/>
            <p:cNvSpPr>
              <a:spLocks/>
            </p:cNvSpPr>
            <p:nvPr/>
          </p:nvSpPr>
          <p:spPr bwMode="auto">
            <a:xfrm>
              <a:off x="6448555" y="4008751"/>
              <a:ext cx="1541463" cy="1733550"/>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solidFill>
              <a:srgbClr val="FFFFFF"/>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da-DK" sz="1350">
                <a:solidFill>
                  <a:schemeClr val="tx1"/>
                </a:solidFill>
              </a:endParaRPr>
            </a:p>
          </p:txBody>
        </p:sp>
        <p:sp>
          <p:nvSpPr>
            <p:cNvPr id="61" name="Freeform 40"/>
            <p:cNvSpPr>
              <a:spLocks/>
            </p:cNvSpPr>
            <p:nvPr/>
          </p:nvSpPr>
          <p:spPr bwMode="auto">
            <a:xfrm>
              <a:off x="6448555" y="4008751"/>
              <a:ext cx="1541463" cy="1733550"/>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noFill/>
            <a:ln w="14288"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da-DK" sz="1350">
                <a:solidFill>
                  <a:schemeClr val="tx1"/>
                </a:solidFill>
              </a:endParaRPr>
            </a:p>
          </p:txBody>
        </p:sp>
        <p:sp>
          <p:nvSpPr>
            <p:cNvPr id="62" name="Freeform 43"/>
            <p:cNvSpPr>
              <a:spLocks/>
            </p:cNvSpPr>
            <p:nvPr/>
          </p:nvSpPr>
          <p:spPr bwMode="auto">
            <a:xfrm>
              <a:off x="6546980" y="4102413"/>
              <a:ext cx="1543050" cy="1733550"/>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solidFill>
              <a:srgbClr val="FFFFFF"/>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r>
                <a:rPr lang="da-DK" sz="1350" dirty="0">
                  <a:solidFill>
                    <a:schemeClr val="tx1"/>
                  </a:solidFill>
                </a:rPr>
                <a:t>  </a:t>
              </a:r>
              <a:r>
                <a:rPr lang="da-DK" sz="1200" dirty="0">
                  <a:solidFill>
                    <a:schemeClr val="tx1"/>
                  </a:solidFill>
                </a:rPr>
                <a:t>Hybrid </a:t>
              </a:r>
              <a:r>
                <a:rPr lang="da-DK" sz="1200" dirty="0" smtClean="0">
                  <a:solidFill>
                    <a:schemeClr val="tx1"/>
                  </a:solidFill>
                </a:rPr>
                <a:t>Worker(s</a:t>
              </a:r>
              <a:r>
                <a:rPr lang="da-DK" sz="1200" dirty="0">
                  <a:solidFill>
                    <a:schemeClr val="tx1"/>
                  </a:solidFill>
                </a:rPr>
                <a:t>)</a:t>
              </a:r>
            </a:p>
          </p:txBody>
        </p:sp>
        <p:sp>
          <p:nvSpPr>
            <p:cNvPr id="63" name="Freeform 44"/>
            <p:cNvSpPr>
              <a:spLocks/>
            </p:cNvSpPr>
            <p:nvPr/>
          </p:nvSpPr>
          <p:spPr bwMode="auto">
            <a:xfrm>
              <a:off x="6546980" y="4102413"/>
              <a:ext cx="1543050" cy="1733550"/>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noFill/>
            <a:ln w="14288"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da-DK" sz="1350">
                <a:solidFill>
                  <a:schemeClr val="tx1"/>
                </a:solidFill>
              </a:endParaRPr>
            </a:p>
          </p:txBody>
        </p:sp>
      </p:grpSp>
      <p:cxnSp>
        <p:nvCxnSpPr>
          <p:cNvPr id="67" name="Straight Arrow Connector 66"/>
          <p:cNvCxnSpPr/>
          <p:nvPr/>
        </p:nvCxnSpPr>
        <p:spPr>
          <a:xfrm>
            <a:off x="5056613" y="2857916"/>
            <a:ext cx="0" cy="329525"/>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627496" y="2854132"/>
            <a:ext cx="0" cy="333308"/>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7561942" y="3716083"/>
            <a:ext cx="762709" cy="1117643"/>
            <a:chOff x="10082583" y="3811774"/>
            <a:chExt cx="1016944" cy="1490190"/>
          </a:xfrm>
        </p:grpSpPr>
        <p:pic>
          <p:nvPicPr>
            <p:cNvPr id="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93303" y="3811774"/>
              <a:ext cx="603003" cy="92431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10082583" y="4789345"/>
              <a:ext cx="1016944" cy="512619"/>
            </a:xfrm>
            <a:prstGeom prst="rect">
              <a:avLst/>
            </a:prstGeom>
            <a:solidFill>
              <a:schemeClr val="tx1"/>
            </a:solidFill>
          </p:spPr>
          <p:txBody>
            <a:bodyPr wrap="none" lIns="51435" tIns="51435" rIns="51435" bIns="51435" rtlCol="0">
              <a:spAutoFit/>
            </a:bodyPr>
            <a:lstStyle/>
            <a:p>
              <a:pPr algn="ctr" defTabSz="514329">
                <a:lnSpc>
                  <a:spcPct val="90000"/>
                </a:lnSpc>
                <a:spcBef>
                  <a:spcPct val="20000"/>
                </a:spcBef>
                <a:buClr>
                  <a:srgbClr val="84A8D8"/>
                </a:buClr>
                <a:buSzPct val="100000"/>
              </a:pPr>
              <a:r>
                <a:rPr lang="en-US" sz="1013" b="1" dirty="0">
                  <a:solidFill>
                    <a:srgbClr val="FFFFFF">
                      <a:alpha val="99000"/>
                    </a:srgbClr>
                  </a:solidFill>
                  <a:latin typeface="Segoe UI Light" panose="020B0502040204020203" pitchFamily="34" charset="0"/>
                  <a:cs typeface="Segoe UI Light" panose="020B0502040204020203" pitchFamily="34" charset="0"/>
                </a:rPr>
                <a:t>AD Connect</a:t>
              </a:r>
              <a:br>
                <a:rPr lang="en-US" sz="1013" b="1" dirty="0">
                  <a:solidFill>
                    <a:srgbClr val="FFFFFF">
                      <a:alpha val="99000"/>
                    </a:srgbClr>
                  </a:solidFill>
                  <a:latin typeface="Segoe UI Light" panose="020B0502040204020203" pitchFamily="34" charset="0"/>
                  <a:cs typeface="Segoe UI Light" panose="020B0502040204020203" pitchFamily="34" charset="0"/>
                </a:rPr>
              </a:br>
              <a:r>
                <a:rPr lang="en-US" sz="1013" b="1" dirty="0">
                  <a:solidFill>
                    <a:srgbClr val="FFFFFF">
                      <a:alpha val="99000"/>
                    </a:srgbClr>
                  </a:solidFill>
                  <a:latin typeface="Segoe UI Light" panose="020B0502040204020203" pitchFamily="34" charset="0"/>
                  <a:cs typeface="Segoe UI Light" panose="020B0502040204020203" pitchFamily="34" charset="0"/>
                </a:rPr>
                <a:t>Server</a:t>
              </a:r>
            </a:p>
          </p:txBody>
        </p:sp>
      </p:grpSp>
      <p:sp>
        <p:nvSpPr>
          <p:cNvPr id="85" name="Rounded Rectangle 84"/>
          <p:cNvSpPr/>
          <p:nvPr/>
        </p:nvSpPr>
        <p:spPr bwMode="auto">
          <a:xfrm>
            <a:off x="4963571" y="4224515"/>
            <a:ext cx="1000370" cy="298032"/>
          </a:xfrm>
          <a:prstGeom prst="roundRect">
            <a:avLst>
              <a:gd name="adj" fmla="val 0"/>
            </a:avLst>
          </a:prstGeom>
          <a:solidFill>
            <a:srgbClr val="031B2F"/>
          </a:solidFill>
          <a:ln w="9525" cap="flat" cmpd="sng" algn="ctr">
            <a:solidFill>
              <a:srgbClr val="73BFDD"/>
            </a:solidFill>
            <a:prstDash val="solid"/>
            <a:headEnd type="none" w="med" len="med"/>
            <a:tailEnd type="none" w="med" len="med"/>
          </a:ln>
          <a:effectLst/>
        </p:spPr>
        <p:txBody>
          <a:bodyPr vert="horz" wrap="square" lIns="51433" tIns="25717" rIns="51433" bIns="25717" numCol="1" rtlCol="0" anchor="b" anchorCtr="0" compatLnSpc="1">
            <a:prstTxWarp prst="textNoShape">
              <a:avLst/>
            </a:prstTxWarp>
          </a:bodyPr>
          <a:lstStyle/>
          <a:p>
            <a:pPr algn="ctr" defTabSz="514181">
              <a:defRPr/>
            </a:pPr>
            <a:r>
              <a:rPr lang="en-US" sz="900" kern="0" dirty="0">
                <a:solidFill>
                  <a:srgbClr val="FFFFFF">
                    <a:alpha val="98824"/>
                  </a:srgbClr>
                </a:solidFill>
                <a:latin typeface="Segoe UI Light" panose="020B0502040204020203" pitchFamily="34" charset="0"/>
                <a:ea typeface="Segoe UI" pitchFamily="34" charset="0"/>
                <a:cs typeface="Segoe UI Light" panose="020B0502040204020203" pitchFamily="34" charset="0"/>
              </a:rPr>
              <a:t>Create User</a:t>
            </a:r>
          </a:p>
        </p:txBody>
      </p:sp>
      <p:sp>
        <p:nvSpPr>
          <p:cNvPr id="87" name="Rounded Rectangle 86"/>
          <p:cNvSpPr/>
          <p:nvPr/>
        </p:nvSpPr>
        <p:spPr bwMode="auto">
          <a:xfrm>
            <a:off x="4963571" y="4589596"/>
            <a:ext cx="1000370" cy="294092"/>
          </a:xfrm>
          <a:prstGeom prst="roundRect">
            <a:avLst>
              <a:gd name="adj" fmla="val 0"/>
            </a:avLst>
          </a:prstGeom>
          <a:solidFill>
            <a:srgbClr val="031B2F"/>
          </a:solidFill>
          <a:ln w="9525" cap="flat" cmpd="sng" algn="ctr">
            <a:solidFill>
              <a:srgbClr val="73BFDD"/>
            </a:solidFill>
            <a:prstDash val="solid"/>
            <a:headEnd type="none" w="med" len="med"/>
            <a:tailEnd type="none" w="med" len="med"/>
          </a:ln>
          <a:effectLst/>
        </p:spPr>
        <p:txBody>
          <a:bodyPr vert="horz" wrap="square" lIns="51433" tIns="25717" rIns="51433" bIns="25717" numCol="1" rtlCol="0" anchor="b" anchorCtr="0" compatLnSpc="1">
            <a:prstTxWarp prst="textNoShape">
              <a:avLst/>
            </a:prstTxWarp>
          </a:bodyPr>
          <a:lstStyle/>
          <a:p>
            <a:pPr algn="ctr" defTabSz="514181">
              <a:defRPr/>
            </a:pPr>
            <a:r>
              <a:rPr lang="da-DK" sz="900" kern="0" dirty="0">
                <a:solidFill>
                  <a:srgbClr val="FFFFFF">
                    <a:alpha val="98824"/>
                  </a:srgbClr>
                </a:solidFill>
                <a:latin typeface="Segoe UI Light" panose="020B0502040204020203" pitchFamily="34" charset="0"/>
                <a:ea typeface="Segoe UI" pitchFamily="34" charset="0"/>
                <a:cs typeface="Segoe UI Light" panose="020B0502040204020203" pitchFamily="34" charset="0"/>
              </a:rPr>
              <a:t>Start Sync to O365</a:t>
            </a:r>
            <a:endParaRPr lang="en-US" sz="900" kern="0" dirty="0">
              <a:solidFill>
                <a:srgbClr val="FFFFFF">
                  <a:alpha val="98824"/>
                </a:srgbClr>
              </a:solidFill>
              <a:latin typeface="Segoe UI Light" panose="020B0502040204020203" pitchFamily="34" charset="0"/>
              <a:ea typeface="Segoe UI" pitchFamily="34" charset="0"/>
              <a:cs typeface="Segoe UI Light" panose="020B0502040204020203" pitchFamily="34" charset="0"/>
            </a:endParaRPr>
          </a:p>
        </p:txBody>
      </p:sp>
      <p:sp>
        <p:nvSpPr>
          <p:cNvPr id="93" name="Rounded Rectangle 92"/>
          <p:cNvSpPr/>
          <p:nvPr/>
        </p:nvSpPr>
        <p:spPr bwMode="auto">
          <a:xfrm>
            <a:off x="4963571" y="3862528"/>
            <a:ext cx="1000370" cy="294092"/>
          </a:xfrm>
          <a:prstGeom prst="roundRect">
            <a:avLst>
              <a:gd name="adj" fmla="val 0"/>
            </a:avLst>
          </a:prstGeom>
          <a:solidFill>
            <a:srgbClr val="031B2F"/>
          </a:solidFill>
          <a:ln w="9525" cap="flat" cmpd="sng" algn="ctr">
            <a:solidFill>
              <a:srgbClr val="73BFDD"/>
            </a:solidFill>
            <a:prstDash val="solid"/>
            <a:headEnd type="none" w="med" len="med"/>
            <a:tailEnd type="none" w="med" len="med"/>
          </a:ln>
          <a:effectLst/>
        </p:spPr>
        <p:txBody>
          <a:bodyPr vert="horz" wrap="square" lIns="51433" tIns="25717" rIns="51433" bIns="25717" numCol="1" rtlCol="0" anchor="b" anchorCtr="0" compatLnSpc="1">
            <a:prstTxWarp prst="textNoShape">
              <a:avLst/>
            </a:prstTxWarp>
          </a:bodyPr>
          <a:lstStyle/>
          <a:p>
            <a:pPr algn="ctr" defTabSz="514181">
              <a:defRPr/>
            </a:pPr>
            <a:r>
              <a:rPr lang="da-DK" sz="900" kern="0" dirty="0">
                <a:solidFill>
                  <a:srgbClr val="FFFFFF">
                    <a:alpha val="98824"/>
                  </a:srgbClr>
                </a:solidFill>
                <a:latin typeface="Segoe UI Light" panose="020B0502040204020203" pitchFamily="34" charset="0"/>
                <a:ea typeface="Segoe UI" pitchFamily="34" charset="0"/>
                <a:cs typeface="Segoe UI Light" panose="020B0502040204020203" pitchFamily="34" charset="0"/>
              </a:rPr>
              <a:t>Receive Input</a:t>
            </a:r>
            <a:endParaRPr lang="en-US" sz="900" kern="0" dirty="0">
              <a:solidFill>
                <a:srgbClr val="FFFFFF">
                  <a:alpha val="98824"/>
                </a:srgbClr>
              </a:solidFill>
              <a:latin typeface="Segoe UI Light" panose="020B0502040204020203" pitchFamily="34" charset="0"/>
              <a:ea typeface="Segoe UI" pitchFamily="34" charset="0"/>
              <a:cs typeface="Segoe UI Light" panose="020B0502040204020203" pitchFamily="34" charset="0"/>
            </a:endParaRPr>
          </a:p>
        </p:txBody>
      </p:sp>
      <p:sp>
        <p:nvSpPr>
          <p:cNvPr id="95" name="Rounded Rectangle 94"/>
          <p:cNvSpPr/>
          <p:nvPr/>
        </p:nvSpPr>
        <p:spPr bwMode="auto">
          <a:xfrm>
            <a:off x="4963571" y="4943593"/>
            <a:ext cx="1000370" cy="298032"/>
          </a:xfrm>
          <a:prstGeom prst="roundRect">
            <a:avLst>
              <a:gd name="adj" fmla="val 0"/>
            </a:avLst>
          </a:prstGeom>
          <a:solidFill>
            <a:srgbClr val="031B2F"/>
          </a:solidFill>
          <a:ln w="9525" cap="flat" cmpd="sng" algn="ctr">
            <a:solidFill>
              <a:srgbClr val="73BFDD"/>
            </a:solidFill>
            <a:prstDash val="solid"/>
            <a:headEnd type="none" w="med" len="med"/>
            <a:tailEnd type="none" w="med" len="med"/>
          </a:ln>
          <a:effectLst/>
        </p:spPr>
        <p:txBody>
          <a:bodyPr vert="horz" wrap="square" lIns="51433" tIns="25717" rIns="51433" bIns="25717" numCol="1" rtlCol="0" anchor="b" anchorCtr="0" compatLnSpc="1">
            <a:prstTxWarp prst="textNoShape">
              <a:avLst/>
            </a:prstTxWarp>
          </a:bodyPr>
          <a:lstStyle/>
          <a:p>
            <a:pPr algn="ctr" defTabSz="514181">
              <a:defRPr/>
            </a:pPr>
            <a:r>
              <a:rPr lang="en-US" sz="900" kern="0" dirty="0">
                <a:solidFill>
                  <a:srgbClr val="FFFFFF">
                    <a:alpha val="98824"/>
                  </a:srgbClr>
                </a:solidFill>
                <a:latin typeface="Segoe UI Light" panose="020B0502040204020203" pitchFamily="34" charset="0"/>
                <a:ea typeface="Segoe UI" pitchFamily="34" charset="0"/>
                <a:cs typeface="Segoe UI Light" panose="020B0502040204020203" pitchFamily="34" charset="0"/>
              </a:rPr>
              <a:t>Update SharePoint</a:t>
            </a:r>
          </a:p>
        </p:txBody>
      </p:sp>
      <p:cxnSp>
        <p:nvCxnSpPr>
          <p:cNvPr id="106" name="Straight Arrow Connector 105"/>
          <p:cNvCxnSpPr/>
          <p:nvPr/>
        </p:nvCxnSpPr>
        <p:spPr>
          <a:xfrm flipH="1" flipV="1">
            <a:off x="7833422" y="2937466"/>
            <a:ext cx="109870" cy="71724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87" idx="3"/>
            <a:endCxn id="74" idx="1"/>
          </p:cNvCxnSpPr>
          <p:nvPr/>
        </p:nvCxnSpPr>
        <p:spPr>
          <a:xfrm flipV="1">
            <a:off x="5963942" y="4062700"/>
            <a:ext cx="1756037" cy="67394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751480" y="3896030"/>
            <a:ext cx="1233992" cy="977347"/>
            <a:chOff x="3668640" y="4051705"/>
            <a:chExt cx="1645323" cy="1303129"/>
          </a:xfrm>
        </p:grpSpPr>
        <p:pic>
          <p:nvPicPr>
            <p:cNvPr id="10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93550" y="4051705"/>
              <a:ext cx="603003" cy="92431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 name="TextBox 110"/>
            <p:cNvSpPr txBox="1"/>
            <p:nvPr/>
          </p:nvSpPr>
          <p:spPr>
            <a:xfrm>
              <a:off x="3668640" y="5029275"/>
              <a:ext cx="1645323" cy="325559"/>
            </a:xfrm>
            <a:prstGeom prst="rect">
              <a:avLst/>
            </a:prstGeom>
            <a:solidFill>
              <a:schemeClr val="tx1"/>
            </a:solidFill>
          </p:spPr>
          <p:txBody>
            <a:bodyPr wrap="none" lIns="51435" tIns="51435" rIns="51435" bIns="51435" rtlCol="0">
              <a:spAutoFit/>
            </a:bodyPr>
            <a:lstStyle/>
            <a:p>
              <a:pPr algn="ctr" defTabSz="514329">
                <a:lnSpc>
                  <a:spcPct val="90000"/>
                </a:lnSpc>
                <a:spcBef>
                  <a:spcPct val="20000"/>
                </a:spcBef>
                <a:buClr>
                  <a:srgbClr val="84A8D8"/>
                </a:buClr>
                <a:buSzPct val="100000"/>
              </a:pPr>
              <a:r>
                <a:rPr lang="en-US" sz="1013" b="1" dirty="0">
                  <a:solidFill>
                    <a:srgbClr val="FFFFFF">
                      <a:alpha val="99000"/>
                    </a:srgbClr>
                  </a:solidFill>
                  <a:latin typeface="Segoe UI Light" panose="020B0502040204020203" pitchFamily="34" charset="0"/>
                  <a:cs typeface="Segoe UI Light" panose="020B0502040204020203" pitchFamily="34" charset="0"/>
                </a:rPr>
                <a:t>Domain Controller(s)</a:t>
              </a:r>
            </a:p>
          </p:txBody>
        </p:sp>
      </p:grpSp>
      <p:cxnSp>
        <p:nvCxnSpPr>
          <p:cNvPr id="112" name="Straight Arrow Connector 111"/>
          <p:cNvCxnSpPr>
            <a:stCxn id="85" idx="1"/>
            <a:endCxn id="104" idx="3"/>
          </p:cNvCxnSpPr>
          <p:nvPr/>
        </p:nvCxnSpPr>
        <p:spPr>
          <a:xfrm flipH="1" flipV="1">
            <a:off x="3597416" y="4242649"/>
            <a:ext cx="1366157" cy="1308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71" idx="8"/>
            <a:endCxn id="81" idx="1"/>
          </p:cNvCxnSpPr>
          <p:nvPr/>
        </p:nvCxnSpPr>
        <p:spPr>
          <a:xfrm flipV="1">
            <a:off x="4065699" y="2218936"/>
            <a:ext cx="990914" cy="16971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https://upload.wikimedia.org/wikipedia/commons/thumb/1/12/User_icon_2.svg/2000px-User_icon_2.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flipV="1">
            <a:off x="7288233" y="1963574"/>
            <a:ext cx="478431" cy="47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414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fade">
                                      <p:cBhvr>
                                        <p:cTn id="60" dur="500"/>
                                        <p:tgtEl>
                                          <p:spTgt spid="85"/>
                                        </p:tgtEl>
                                      </p:cBhvr>
                                    </p:animEffect>
                                  </p:childTnLst>
                                </p:cTn>
                              </p:par>
                              <p:par>
                                <p:cTn id="61" presetID="22" presetClass="entr" presetSubtype="2" fill="hold" nodeType="withEffect">
                                  <p:stCondLst>
                                    <p:cond delay="0"/>
                                  </p:stCondLst>
                                  <p:childTnLst>
                                    <p:set>
                                      <p:cBhvr>
                                        <p:cTn id="62" dur="1" fill="hold">
                                          <p:stCondLst>
                                            <p:cond delay="0"/>
                                          </p:stCondLst>
                                        </p:cTn>
                                        <p:tgtEl>
                                          <p:spTgt spid="112"/>
                                        </p:tgtEl>
                                        <p:attrNameLst>
                                          <p:attrName>style.visibility</p:attrName>
                                        </p:attrNameLst>
                                      </p:cBhvr>
                                      <p:to>
                                        <p:strVal val="visible"/>
                                      </p:to>
                                    </p:set>
                                    <p:animEffect transition="in" filter="wipe(right)">
                                      <p:cBhvr>
                                        <p:cTn id="63" dur="600"/>
                                        <p:tgtEl>
                                          <p:spTgt spid="112"/>
                                        </p:tgtEl>
                                      </p:cBhvr>
                                    </p:animEffect>
                                  </p:childTnLst>
                                </p:cTn>
                              </p:par>
                            </p:childTnLst>
                          </p:cTn>
                        </p:par>
                        <p:par>
                          <p:cTn id="64" fill="hold">
                            <p:stCondLst>
                              <p:cond delay="600"/>
                            </p:stCondLst>
                            <p:childTnLst>
                              <p:par>
                                <p:cTn id="65" presetID="1" presetClass="entr" presetSubtype="0"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fade">
                                      <p:cBhvr>
                                        <p:cTn id="71" dur="500"/>
                                        <p:tgtEl>
                                          <p:spTgt spid="87"/>
                                        </p:tgtEl>
                                      </p:cBhvr>
                                    </p:animEffect>
                                  </p:childTnLst>
                                </p:cTn>
                              </p:par>
                              <p:par>
                                <p:cTn id="72" presetID="22" presetClass="entr" presetSubtype="8"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wipe(left)">
                                      <p:cBhvr>
                                        <p:cTn id="74" dur="600"/>
                                        <p:tgtEl>
                                          <p:spTgt spid="101"/>
                                        </p:tgtEl>
                                      </p:cBhvr>
                                    </p:animEffect>
                                  </p:childTnLst>
                                </p:cTn>
                              </p:par>
                            </p:childTnLst>
                          </p:cTn>
                        </p:par>
                        <p:par>
                          <p:cTn id="75" fill="hold">
                            <p:stCondLst>
                              <p:cond delay="600"/>
                            </p:stCondLst>
                            <p:childTnLst>
                              <p:par>
                                <p:cTn id="76" presetID="1" presetClass="entr" presetSubtype="0" fill="hold" nodeType="afterEffect">
                                  <p:stCondLst>
                                    <p:cond delay="0"/>
                                  </p:stCondLst>
                                  <p:childTnLst>
                                    <p:set>
                                      <p:cBhvr>
                                        <p:cTn id="77" dur="1" fill="hold">
                                          <p:stCondLst>
                                            <p:cond delay="0"/>
                                          </p:stCondLst>
                                        </p:cTn>
                                        <p:tgtEl>
                                          <p:spTgt spid="56"/>
                                        </p:tgtEl>
                                        <p:attrNameLst>
                                          <p:attrName>style.visibility</p:attrName>
                                        </p:attrNameLst>
                                      </p:cBhvr>
                                      <p:to>
                                        <p:strVal val="visible"/>
                                      </p:to>
                                    </p:set>
                                  </p:childTnLst>
                                </p:cTn>
                              </p:par>
                            </p:childTnLst>
                          </p:cTn>
                        </p:par>
                        <p:par>
                          <p:cTn id="78" fill="hold">
                            <p:stCondLst>
                              <p:cond delay="600"/>
                            </p:stCondLst>
                            <p:childTnLst>
                              <p:par>
                                <p:cTn id="79" presetID="22" presetClass="entr" presetSubtype="4" fill="hold" nodeType="after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wipe(down)">
                                      <p:cBhvr>
                                        <p:cTn id="81" dur="500"/>
                                        <p:tgtEl>
                                          <p:spTgt spid="106"/>
                                        </p:tgtEl>
                                      </p:cBhvr>
                                    </p:animEffect>
                                  </p:childTnLst>
                                </p:cTn>
                              </p:par>
                            </p:childTnLst>
                          </p:cTn>
                        </p:par>
                        <p:par>
                          <p:cTn id="82" fill="hold">
                            <p:stCondLst>
                              <p:cond delay="1100"/>
                            </p:stCondLst>
                            <p:childTnLst>
                              <p:par>
                                <p:cTn id="83" presetID="1" presetClass="entr" presetSubtype="0" fill="hold" nodeType="afterEffect">
                                  <p:stCondLst>
                                    <p:cond delay="0"/>
                                  </p:stCondLst>
                                  <p:childTnLst>
                                    <p:set>
                                      <p:cBhvr>
                                        <p:cTn id="84" dur="1" fill="hold">
                                          <p:stCondLst>
                                            <p:cond delay="0"/>
                                          </p:stCondLst>
                                        </p:cTn>
                                        <p:tgtEl>
                                          <p:spTgt spid="307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fade">
                                      <p:cBhvr>
                                        <p:cTn id="8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109" grpId="0"/>
      <p:bldP spid="110" grpId="0"/>
      <p:bldP spid="85" grpId="0" animBg="1"/>
      <p:bldP spid="87" grpId="0" animBg="1"/>
      <p:bldP spid="93" grpId="0" animBg="1"/>
      <p:bldP spid="9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005014" y="2289176"/>
            <a:ext cx="2060575" cy="1084263"/>
            <a:chOff x="2898532" y="2087003"/>
            <a:chExt cx="2748157" cy="1444753"/>
          </a:xfrm>
        </p:grpSpPr>
        <p:sp>
          <p:nvSpPr>
            <p:cNvPr id="71" name="Freeform 539"/>
            <p:cNvSpPr>
              <a:spLocks noChangeAspect="1"/>
            </p:cNvSpPr>
            <p:nvPr/>
          </p:nvSpPr>
          <p:spPr bwMode="auto">
            <a:xfrm>
              <a:off x="2898532" y="2087003"/>
              <a:ext cx="2748157" cy="144475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solidFill>
                <a:schemeClr val="tx2"/>
              </a:solidFill>
            </a:ln>
            <a:extLst/>
          </p:spPr>
          <p:txBody>
            <a:bodyPr lIns="68551" tIns="34275" rIns="68551" bIns="34275"/>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2769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6565" y="2990150"/>
              <a:ext cx="2397617" cy="49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1" name="Title 41"/>
          <p:cNvSpPr>
            <a:spLocks noGrp="1"/>
          </p:cNvSpPr>
          <p:nvPr>
            <p:ph type="title"/>
          </p:nvPr>
        </p:nvSpPr>
        <p:spPr/>
        <p:txBody>
          <a:bodyPr/>
          <a:lstStyle/>
          <a:p>
            <a:r>
              <a:rPr lang="en-US" altLang="da-DK" sz="4000" dirty="0"/>
              <a:t>Scenario</a:t>
            </a:r>
            <a:r>
              <a:rPr lang="da-DK" altLang="da-DK" sz="4000" dirty="0"/>
              <a:t>: </a:t>
            </a:r>
            <a:r>
              <a:rPr lang="en-US" altLang="da-DK" sz="4000" dirty="0"/>
              <a:t>Add </a:t>
            </a:r>
            <a:r>
              <a:rPr lang="en-US" altLang="da-DK" sz="4000" dirty="0" smtClean="0"/>
              <a:t>O365 </a:t>
            </a:r>
            <a:r>
              <a:rPr lang="en-US" altLang="da-DK" sz="4000" dirty="0"/>
              <a:t>license</a:t>
            </a:r>
            <a:endParaRPr lang="da-DK" altLang="da-DK" sz="4000" dirty="0"/>
          </a:p>
        </p:txBody>
      </p:sp>
      <p:grpSp>
        <p:nvGrpSpPr>
          <p:cNvPr id="48" name="Group 47"/>
          <p:cNvGrpSpPr>
            <a:grpSpLocks/>
          </p:cNvGrpSpPr>
          <p:nvPr/>
        </p:nvGrpSpPr>
        <p:grpSpPr bwMode="auto">
          <a:xfrm>
            <a:off x="4248151" y="2205038"/>
            <a:ext cx="2092325" cy="1206500"/>
            <a:chOff x="5943615" y="-4204486"/>
            <a:chExt cx="6193615" cy="4691292"/>
          </a:xfrm>
        </p:grpSpPr>
        <p:sp>
          <p:nvSpPr>
            <p:cNvPr id="51" name="Freeform 15"/>
            <p:cNvSpPr>
              <a:spLocks/>
            </p:cNvSpPr>
            <p:nvPr/>
          </p:nvSpPr>
          <p:spPr bwMode="auto">
            <a:xfrm>
              <a:off x="5943615" y="-4204486"/>
              <a:ext cx="6193615" cy="4648081"/>
            </a:xfrm>
            <a:custGeom>
              <a:avLst/>
              <a:gdLst>
                <a:gd name="T0" fmla="*/ 218 w 260"/>
                <a:gd name="T1" fmla="*/ 74 h 171"/>
                <a:gd name="T2" fmla="*/ 218 w 260"/>
                <a:gd name="T3" fmla="*/ 71 h 171"/>
                <a:gd name="T4" fmla="*/ 147 w 260"/>
                <a:gd name="T5" fmla="*/ 0 h 171"/>
                <a:gd name="T6" fmla="*/ 87 w 260"/>
                <a:gd name="T7" fmla="*/ 31 h 171"/>
                <a:gd name="T8" fmla="*/ 68 w 260"/>
                <a:gd name="T9" fmla="*/ 26 h 171"/>
                <a:gd name="T10" fmla="*/ 26 w 260"/>
                <a:gd name="T11" fmla="*/ 67 h 171"/>
                <a:gd name="T12" fmla="*/ 0 w 260"/>
                <a:gd name="T13" fmla="*/ 114 h 171"/>
                <a:gd name="T14" fmla="*/ 51 w 260"/>
                <a:gd name="T15" fmla="*/ 170 h 171"/>
                <a:gd name="T16" fmla="*/ 51 w 260"/>
                <a:gd name="T17" fmla="*/ 170 h 171"/>
                <a:gd name="T18" fmla="*/ 51 w 260"/>
                <a:gd name="T19" fmla="*/ 170 h 171"/>
                <a:gd name="T20" fmla="*/ 57 w 260"/>
                <a:gd name="T21" fmla="*/ 171 h 171"/>
                <a:gd name="T22" fmla="*/ 212 w 260"/>
                <a:gd name="T23" fmla="*/ 171 h 171"/>
                <a:gd name="T24" fmla="*/ 212 w 260"/>
                <a:gd name="T25" fmla="*/ 171 h 171"/>
                <a:gd name="T26" fmla="*/ 260 w 260"/>
                <a:gd name="T27" fmla="*/ 122 h 171"/>
                <a:gd name="T28" fmla="*/ 218 w 260"/>
                <a:gd name="T29" fmla="*/ 7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71">
                  <a:moveTo>
                    <a:pt x="218" y="74"/>
                  </a:moveTo>
                  <a:cubicBezTo>
                    <a:pt x="218" y="73"/>
                    <a:pt x="218" y="72"/>
                    <a:pt x="218" y="71"/>
                  </a:cubicBezTo>
                  <a:cubicBezTo>
                    <a:pt x="218" y="32"/>
                    <a:pt x="186" y="0"/>
                    <a:pt x="147" y="0"/>
                  </a:cubicBezTo>
                  <a:cubicBezTo>
                    <a:pt x="122" y="0"/>
                    <a:pt x="100" y="12"/>
                    <a:pt x="87" y="31"/>
                  </a:cubicBezTo>
                  <a:cubicBezTo>
                    <a:pt x="82" y="28"/>
                    <a:pt x="75" y="26"/>
                    <a:pt x="68" y="26"/>
                  </a:cubicBezTo>
                  <a:cubicBezTo>
                    <a:pt x="45" y="26"/>
                    <a:pt x="27" y="44"/>
                    <a:pt x="26" y="67"/>
                  </a:cubicBezTo>
                  <a:cubicBezTo>
                    <a:pt x="11" y="77"/>
                    <a:pt x="0" y="94"/>
                    <a:pt x="0" y="114"/>
                  </a:cubicBezTo>
                  <a:cubicBezTo>
                    <a:pt x="0" y="143"/>
                    <a:pt x="22" y="167"/>
                    <a:pt x="51" y="170"/>
                  </a:cubicBezTo>
                  <a:cubicBezTo>
                    <a:pt x="51" y="170"/>
                    <a:pt x="51" y="170"/>
                    <a:pt x="51" y="170"/>
                  </a:cubicBezTo>
                  <a:cubicBezTo>
                    <a:pt x="51" y="170"/>
                    <a:pt x="51" y="170"/>
                    <a:pt x="51" y="170"/>
                  </a:cubicBezTo>
                  <a:cubicBezTo>
                    <a:pt x="53" y="170"/>
                    <a:pt x="55" y="171"/>
                    <a:pt x="57" y="171"/>
                  </a:cubicBezTo>
                  <a:cubicBezTo>
                    <a:pt x="59" y="171"/>
                    <a:pt x="212" y="171"/>
                    <a:pt x="212" y="171"/>
                  </a:cubicBezTo>
                  <a:cubicBezTo>
                    <a:pt x="212" y="171"/>
                    <a:pt x="212" y="171"/>
                    <a:pt x="212" y="171"/>
                  </a:cubicBezTo>
                  <a:cubicBezTo>
                    <a:pt x="238" y="170"/>
                    <a:pt x="260" y="149"/>
                    <a:pt x="260" y="122"/>
                  </a:cubicBezTo>
                  <a:cubicBezTo>
                    <a:pt x="260" y="98"/>
                    <a:pt x="242" y="78"/>
                    <a:pt x="218" y="74"/>
                  </a:cubicBezTo>
                  <a:close/>
                </a:path>
              </a:pathLst>
            </a:custGeom>
            <a:solidFill>
              <a:schemeClr val="bg1"/>
            </a:solidFill>
            <a:ln>
              <a:solidFill>
                <a:schemeClr val="tx2"/>
              </a:solidFill>
            </a:ln>
          </p:spPr>
          <p:txBody>
            <a:bodyPr lIns="68580" tIns="34290" rIns="68580" bIns="34290"/>
            <a:lstStyle/>
            <a:p>
              <a:pPr>
                <a:defRPr/>
              </a:pPr>
              <a:endParaRPr lang="en-US" sz="1350" dirty="0"/>
            </a:p>
          </p:txBody>
        </p:sp>
        <p:sp>
          <p:nvSpPr>
            <p:cNvPr id="27690" name="TextBox 64"/>
            <p:cNvSpPr txBox="1">
              <a:spLocks noChangeArrowheads="1"/>
            </p:cNvSpPr>
            <p:nvPr/>
          </p:nvSpPr>
          <p:spPr bwMode="auto">
            <a:xfrm>
              <a:off x="7182018" y="-591050"/>
              <a:ext cx="4919806" cy="107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en-US" altLang="da-DK" sz="1200">
                  <a:solidFill>
                    <a:schemeClr val="tx1"/>
                  </a:solidFill>
                </a:rPr>
                <a:t>OMS Automation</a:t>
              </a:r>
              <a:endParaRPr lang="da-DK" altLang="da-DK" sz="1200">
                <a:solidFill>
                  <a:schemeClr val="tx1"/>
                </a:solidFill>
              </a:endParaRPr>
            </a:p>
          </p:txBody>
        </p:sp>
      </p:grpSp>
      <p:sp>
        <p:nvSpPr>
          <p:cNvPr id="27653" name="TextBox 60"/>
          <p:cNvSpPr txBox="1">
            <a:spLocks noChangeArrowheads="1"/>
          </p:cNvSpPr>
          <p:nvPr/>
        </p:nvSpPr>
        <p:spPr bwMode="auto">
          <a:xfrm>
            <a:off x="6264276" y="8299450"/>
            <a:ext cx="5699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51435" rIns="51435" bIns="51435">
            <a:spAutoFit/>
          </a:bodyPr>
          <a:lstStyle>
            <a:lvl1pPr defTabSz="512763">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defTabSz="512763">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defTabSz="512763">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eaLnBrk="1" hangingPunct="1">
              <a:lnSpc>
                <a:spcPct val="90000"/>
              </a:lnSpc>
              <a:buClr>
                <a:srgbClr val="84A8D8"/>
              </a:buClr>
              <a:buFontTx/>
              <a:buNone/>
            </a:pPr>
            <a:r>
              <a:rPr lang="en-US" altLang="da-DK" sz="1000" b="1">
                <a:solidFill>
                  <a:srgbClr val="FFFFFF"/>
                </a:solidFill>
                <a:latin typeface="Segoe UI Light" panose="020B0502040204020203" pitchFamily="34" charset="0"/>
                <a:cs typeface="Segoe UI Light" panose="020B0502040204020203" pitchFamily="34" charset="0"/>
              </a:rPr>
              <a:t>Orchestrator</a:t>
            </a:r>
          </a:p>
        </p:txBody>
      </p:sp>
      <p:pic>
        <p:nvPicPr>
          <p:cNvPr id="27654" name="Picture 6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12313" y="2573339"/>
            <a:ext cx="719137"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p:cNvGrpSpPr>
            <a:grpSpLocks/>
          </p:cNvGrpSpPr>
          <p:nvPr/>
        </p:nvGrpSpPr>
        <p:grpSpPr bwMode="auto">
          <a:xfrm>
            <a:off x="4397375" y="2584450"/>
            <a:ext cx="973138" cy="630238"/>
            <a:chOff x="9361324" y="2717882"/>
            <a:chExt cx="1298322" cy="839828"/>
          </a:xfrm>
        </p:grpSpPr>
        <p:pic>
          <p:nvPicPr>
            <p:cNvPr id="27687" name="Picture 80"/>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3819" y="2717882"/>
              <a:ext cx="533333" cy="49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71" name="TextBox 81"/>
            <p:cNvSpPr txBox="1">
              <a:spLocks noChangeArrowheads="1"/>
            </p:cNvSpPr>
            <p:nvPr/>
          </p:nvSpPr>
          <p:spPr bwMode="auto">
            <a:xfrm>
              <a:off x="9361324" y="3073275"/>
              <a:ext cx="1298322" cy="48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464" tIns="107571" rIns="134464" bIns="107571">
              <a:spAutoFit/>
            </a:bodyPr>
            <a:lstStyle>
              <a:lvl1pPr>
                <a:defRPr>
                  <a:solidFill>
                    <a:schemeClr val="tx1"/>
                  </a:solidFill>
                  <a:latin typeface="Century Gothic" panose="020B0502020202020204" pitchFamily="34" charset="0"/>
                  <a:ea typeface="MS PGothic" panose="020B0600070205080204" pitchFamily="34" charset="-128"/>
                </a:defRPr>
              </a:lvl1pPr>
              <a:lvl2pPr marL="742950" indent="-285750">
                <a:defRPr>
                  <a:solidFill>
                    <a:schemeClr val="tx1"/>
                  </a:solidFill>
                  <a:latin typeface="Century Gothic" panose="020B0502020202020204" pitchFamily="34" charset="0"/>
                  <a:ea typeface="MS PGothic" panose="020B0600070205080204" pitchFamily="34" charset="-128"/>
                </a:defRPr>
              </a:lvl2pPr>
              <a:lvl3pPr marL="1143000" indent="-228600">
                <a:defRPr>
                  <a:solidFill>
                    <a:schemeClr val="tx1"/>
                  </a:solidFill>
                  <a:latin typeface="Century Gothic" panose="020B0502020202020204" pitchFamily="34" charset="0"/>
                  <a:ea typeface="MS PGothic" panose="020B0600070205080204" pitchFamily="34" charset="-128"/>
                </a:defRPr>
              </a:lvl3pPr>
              <a:lvl4pPr marL="1600200" indent="-228600">
                <a:defRPr>
                  <a:solidFill>
                    <a:schemeClr val="tx1"/>
                  </a:solidFill>
                  <a:latin typeface="Century Gothic" panose="020B0502020202020204" pitchFamily="34" charset="0"/>
                  <a:ea typeface="MS PGothic" panose="020B0600070205080204" pitchFamily="34" charset="-128"/>
                </a:defRPr>
              </a:lvl4pPr>
              <a:lvl5pPr marL="2057400" indent="-228600">
                <a:defRPr>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anose="020B0600070205080204" pitchFamily="34" charset="-128"/>
                </a:defRPr>
              </a:lvl9pPr>
            </a:lstStyle>
            <a:p>
              <a:pPr algn="ctr">
                <a:lnSpc>
                  <a:spcPct val="90000"/>
                </a:lnSpc>
                <a:spcAft>
                  <a:spcPts val="438"/>
                </a:spcAft>
                <a:defRPr/>
              </a:pPr>
              <a:r>
                <a:rPr lang="en-US" altLang="da-DK" sz="1050" b="1" dirty="0" err="1">
                  <a:solidFill>
                    <a:srgbClr val="002060"/>
                  </a:solidFill>
                </a:rPr>
                <a:t>Webhook</a:t>
              </a:r>
              <a:endParaRPr lang="en-US" altLang="da-DK" sz="1050" b="1" dirty="0">
                <a:solidFill>
                  <a:srgbClr val="002060"/>
                </a:solidFill>
              </a:endParaRPr>
            </a:p>
          </p:txBody>
        </p:sp>
      </p:grpSp>
      <p:grpSp>
        <p:nvGrpSpPr>
          <p:cNvPr id="27656" name="Group 82"/>
          <p:cNvGrpSpPr>
            <a:grpSpLocks/>
          </p:cNvGrpSpPr>
          <p:nvPr/>
        </p:nvGrpSpPr>
        <p:grpSpPr bwMode="auto">
          <a:xfrm>
            <a:off x="1276351" y="7902575"/>
            <a:ext cx="1547813" cy="793750"/>
            <a:chOff x="3492205" y="1097351"/>
            <a:chExt cx="2063312" cy="1059123"/>
          </a:xfrm>
        </p:grpSpPr>
        <p:pic>
          <p:nvPicPr>
            <p:cNvPr id="27685" name="Picture 12" descr="https://acom.azurecomcdn.net/80C57D/cdn/svghandler/log-analytics?width=600&amp;height=3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1045" y="1097351"/>
              <a:ext cx="1249694" cy="62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85"/>
            <p:cNvSpPr txBox="1"/>
            <p:nvPr/>
          </p:nvSpPr>
          <p:spPr>
            <a:xfrm>
              <a:off x="3492205" y="1618440"/>
              <a:ext cx="2063312" cy="538034"/>
            </a:xfrm>
            <a:prstGeom prst="rect">
              <a:avLst/>
            </a:prstGeom>
            <a:noFill/>
          </p:spPr>
          <p:txBody>
            <a:bodyPr lIns="134464" tIns="107571" rIns="134464" bIns="107571">
              <a:spAutoFit/>
            </a:bodyPr>
            <a:lstStyle/>
            <a:p>
              <a:pPr algn="ctr">
                <a:lnSpc>
                  <a:spcPct val="90000"/>
                </a:lnSpc>
                <a:spcAft>
                  <a:spcPts val="441"/>
                </a:spcAft>
                <a:defRPr/>
              </a:pPr>
              <a:r>
                <a:rPr lang="en-US" sz="1350" b="1" dirty="0">
                  <a:solidFill>
                    <a:srgbClr val="002060"/>
                  </a:solidFill>
                </a:rPr>
                <a:t>Log Analytics</a:t>
              </a:r>
            </a:p>
          </p:txBody>
        </p:sp>
      </p:grpSp>
      <p:pic>
        <p:nvPicPr>
          <p:cNvPr id="89" name="Picture 2" descr="http://cdn.osxdaily.com/wp-content/uploads/2014/07/users-and-groups-icon-mac.png"/>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4393" y="2290051"/>
            <a:ext cx="1375850" cy="1045647"/>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p:cNvSpPr txBox="1"/>
          <p:nvPr/>
        </p:nvSpPr>
        <p:spPr>
          <a:xfrm>
            <a:off x="57151" y="3270251"/>
            <a:ext cx="1546225" cy="403225"/>
          </a:xfrm>
          <a:prstGeom prst="rect">
            <a:avLst/>
          </a:prstGeom>
          <a:noFill/>
        </p:spPr>
        <p:txBody>
          <a:bodyPr lIns="134464" tIns="107571" rIns="134464" bIns="107571">
            <a:spAutoFit/>
          </a:bodyPr>
          <a:lstStyle/>
          <a:p>
            <a:pPr algn="ctr">
              <a:lnSpc>
                <a:spcPct val="90000"/>
              </a:lnSpc>
              <a:spcAft>
                <a:spcPts val="441"/>
              </a:spcAft>
              <a:defRPr/>
            </a:pPr>
            <a:r>
              <a:rPr lang="en-US" sz="1350" b="1" dirty="0"/>
              <a:t>End Users</a:t>
            </a:r>
          </a:p>
        </p:txBody>
      </p:sp>
      <p:sp>
        <p:nvSpPr>
          <p:cNvPr id="91" name="TextBox 90"/>
          <p:cNvSpPr txBox="1"/>
          <p:nvPr/>
        </p:nvSpPr>
        <p:spPr>
          <a:xfrm>
            <a:off x="1220309" y="2589213"/>
            <a:ext cx="886782" cy="415498"/>
          </a:xfrm>
          <a:prstGeom prst="rect">
            <a:avLst/>
          </a:prstGeom>
          <a:noFill/>
        </p:spPr>
        <p:txBody>
          <a:bodyPr wrap="none">
            <a:spAutoFit/>
          </a:bodyPr>
          <a:lstStyle/>
          <a:p>
            <a:pPr algn="ctr">
              <a:defRPr/>
            </a:pPr>
            <a:r>
              <a:rPr lang="en-US" sz="1050" b="1" kern="0" dirty="0"/>
              <a:t>Form</a:t>
            </a:r>
          </a:p>
          <a:p>
            <a:pPr algn="ctr">
              <a:defRPr/>
            </a:pPr>
            <a:r>
              <a:rPr lang="en-US" sz="1050" b="1" kern="0" dirty="0"/>
              <a:t>Submitted</a:t>
            </a:r>
          </a:p>
        </p:txBody>
      </p:sp>
      <p:cxnSp>
        <p:nvCxnSpPr>
          <p:cNvPr id="105" name="Straight Arrow Connector 104"/>
          <p:cNvCxnSpPr/>
          <p:nvPr/>
        </p:nvCxnSpPr>
        <p:spPr>
          <a:xfrm flipV="1">
            <a:off x="1503364" y="3022600"/>
            <a:ext cx="511175" cy="63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540000" y="2551114"/>
            <a:ext cx="1274708" cy="276999"/>
          </a:xfrm>
          <a:prstGeom prst="rect">
            <a:avLst/>
          </a:prstGeom>
          <a:noFill/>
        </p:spPr>
        <p:txBody>
          <a:bodyPr wrap="none">
            <a:spAutoFit/>
          </a:bodyPr>
          <a:lstStyle/>
          <a:p>
            <a:pPr>
              <a:defRPr/>
            </a:pPr>
            <a:r>
              <a:rPr lang="en-US" sz="1200" b="1" kern="0" dirty="0">
                <a:solidFill>
                  <a:schemeClr val="tx1"/>
                </a:solidFill>
              </a:rPr>
              <a:t>New List Item</a:t>
            </a:r>
          </a:p>
        </p:txBody>
      </p:sp>
      <p:sp>
        <p:nvSpPr>
          <p:cNvPr id="110" name="Rectangle 109"/>
          <p:cNvSpPr/>
          <p:nvPr/>
        </p:nvSpPr>
        <p:spPr>
          <a:xfrm>
            <a:off x="2678113" y="2755900"/>
            <a:ext cx="1443024" cy="276999"/>
          </a:xfrm>
          <a:prstGeom prst="rect">
            <a:avLst/>
          </a:prstGeom>
        </p:spPr>
        <p:txBody>
          <a:bodyPr wrap="none">
            <a:spAutoFit/>
          </a:bodyPr>
          <a:lstStyle/>
          <a:p>
            <a:pPr>
              <a:defRPr/>
            </a:pPr>
            <a:r>
              <a:rPr lang="en-US" sz="1200" b="1" kern="0" dirty="0">
                <a:solidFill>
                  <a:schemeClr val="tx1"/>
                </a:solidFill>
              </a:rPr>
              <a:t>Starts Workflow</a:t>
            </a:r>
          </a:p>
        </p:txBody>
      </p:sp>
      <p:grpSp>
        <p:nvGrpSpPr>
          <p:cNvPr id="115" name="Group 114"/>
          <p:cNvGrpSpPr>
            <a:grpSpLocks/>
          </p:cNvGrpSpPr>
          <p:nvPr/>
        </p:nvGrpSpPr>
        <p:grpSpPr bwMode="auto">
          <a:xfrm>
            <a:off x="6775451" y="2411413"/>
            <a:ext cx="1603375" cy="989012"/>
            <a:chOff x="7032625" y="979488"/>
            <a:chExt cx="1512888" cy="996950"/>
          </a:xfrm>
        </p:grpSpPr>
        <p:grpSp>
          <p:nvGrpSpPr>
            <p:cNvPr id="27678" name="Group 11"/>
            <p:cNvGrpSpPr>
              <a:grpSpLocks noChangeAspect="1"/>
            </p:cNvGrpSpPr>
            <p:nvPr/>
          </p:nvGrpSpPr>
          <p:grpSpPr bwMode="auto">
            <a:xfrm>
              <a:off x="7032625" y="979488"/>
              <a:ext cx="1512888" cy="996950"/>
              <a:chOff x="4430" y="617"/>
              <a:chExt cx="953" cy="628"/>
            </a:xfrm>
          </p:grpSpPr>
          <p:sp>
            <p:nvSpPr>
              <p:cNvPr id="118" name="Freeform 15"/>
              <p:cNvSpPr>
                <a:spLocks/>
              </p:cNvSpPr>
              <p:nvPr/>
            </p:nvSpPr>
            <p:spPr bwMode="auto">
              <a:xfrm>
                <a:off x="4431" y="641"/>
                <a:ext cx="866" cy="604"/>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19" name="Freeform 12"/>
              <p:cNvSpPr>
                <a:spLocks/>
              </p:cNvSpPr>
              <p:nvPr/>
            </p:nvSpPr>
            <p:spPr bwMode="auto">
              <a:xfrm>
                <a:off x="4735" y="617"/>
                <a:ext cx="648" cy="589"/>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20" name="Freeform 14"/>
              <p:cNvSpPr>
                <a:spLocks/>
              </p:cNvSpPr>
              <p:nvPr/>
            </p:nvSpPr>
            <p:spPr bwMode="auto">
              <a:xfrm>
                <a:off x="4735" y="617"/>
                <a:ext cx="648" cy="589"/>
              </a:xfrm>
              <a:custGeom>
                <a:avLst/>
                <a:gdLst>
                  <a:gd name="T0" fmla="*/ 461 w 461"/>
                  <a:gd name="T1" fmla="*/ 299 h 418"/>
                  <a:gd name="T2" fmla="*/ 394 w 461"/>
                  <a:gd name="T3" fmla="*/ 175 h 418"/>
                  <a:gd name="T4" fmla="*/ 345 w 461"/>
                  <a:gd name="T5" fmla="*/ 88 h 418"/>
                  <a:gd name="T6" fmla="*/ 286 w 461"/>
                  <a:gd name="T7" fmla="*/ 70 h 418"/>
                  <a:gd name="T8" fmla="*/ 234 w 461"/>
                  <a:gd name="T9" fmla="*/ 83 h 418"/>
                  <a:gd name="T10" fmla="*/ 79 w 461"/>
                  <a:gd name="T11" fmla="*/ 0 h 418"/>
                  <a:gd name="T12" fmla="*/ 0 w 461"/>
                  <a:gd name="T13" fmla="*/ 18 h 418"/>
                  <a:gd name="T14" fmla="*/ 400 w 461"/>
                  <a:gd name="T15" fmla="*/ 418 h 418"/>
                  <a:gd name="T16" fmla="*/ 461 w 461"/>
                  <a:gd name="T17" fmla="*/ 29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418">
                    <a:moveTo>
                      <a:pt x="461" y="299"/>
                    </a:moveTo>
                    <a:cubicBezTo>
                      <a:pt x="461" y="249"/>
                      <a:pt x="434" y="202"/>
                      <a:pt x="394" y="175"/>
                    </a:cubicBezTo>
                    <a:cubicBezTo>
                      <a:pt x="393" y="139"/>
                      <a:pt x="374" y="107"/>
                      <a:pt x="345" y="88"/>
                    </a:cubicBezTo>
                    <a:cubicBezTo>
                      <a:pt x="329" y="77"/>
                      <a:pt x="308" y="70"/>
                      <a:pt x="286" y="70"/>
                    </a:cubicBezTo>
                    <a:cubicBezTo>
                      <a:pt x="267" y="70"/>
                      <a:pt x="249" y="75"/>
                      <a:pt x="234" y="83"/>
                    </a:cubicBezTo>
                    <a:cubicBezTo>
                      <a:pt x="201" y="34"/>
                      <a:pt x="144" y="0"/>
                      <a:pt x="79" y="0"/>
                    </a:cubicBezTo>
                    <a:cubicBezTo>
                      <a:pt x="50" y="0"/>
                      <a:pt x="24" y="7"/>
                      <a:pt x="0" y="18"/>
                    </a:cubicBezTo>
                    <a:cubicBezTo>
                      <a:pt x="400" y="418"/>
                      <a:pt x="400" y="418"/>
                      <a:pt x="400" y="418"/>
                    </a:cubicBezTo>
                    <a:cubicBezTo>
                      <a:pt x="438" y="391"/>
                      <a:pt x="461" y="349"/>
                      <a:pt x="461" y="299"/>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21" name="AutoShape 10"/>
              <p:cNvSpPr>
                <a:spLocks noChangeAspect="1" noChangeArrowheads="1" noTextEdit="1"/>
              </p:cNvSpPr>
              <p:nvPr/>
            </p:nvSpPr>
            <p:spPr bwMode="auto">
              <a:xfrm>
                <a:off x="4430" y="618"/>
                <a:ext cx="953"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a:defRPr/>
                </a:pPr>
                <a:endParaRPr lang="en-US" sz="1350"/>
              </a:p>
            </p:txBody>
          </p:sp>
          <p:sp>
            <p:nvSpPr>
              <p:cNvPr id="122" name="Freeform 13"/>
              <p:cNvSpPr>
                <a:spLocks/>
              </p:cNvSpPr>
              <p:nvPr/>
            </p:nvSpPr>
            <p:spPr bwMode="auto">
              <a:xfrm>
                <a:off x="4431" y="641"/>
                <a:ext cx="866" cy="604"/>
              </a:xfrm>
              <a:custGeom>
                <a:avLst/>
                <a:gdLst>
                  <a:gd name="T0" fmla="*/ 216 w 616"/>
                  <a:gd name="T1" fmla="*/ 0 h 429"/>
                  <a:gd name="T2" fmla="*/ 109 w 616"/>
                  <a:gd name="T3" fmla="*/ 170 h 429"/>
                  <a:gd name="T4" fmla="*/ 109 w 616"/>
                  <a:gd name="T5" fmla="*/ 178 h 429"/>
                  <a:gd name="T6" fmla="*/ 0 w 616"/>
                  <a:gd name="T7" fmla="*/ 303 h 429"/>
                  <a:gd name="T8" fmla="*/ 126 w 616"/>
                  <a:gd name="T9" fmla="*/ 429 h 429"/>
                  <a:gd name="T10" fmla="*/ 174 w 616"/>
                  <a:gd name="T11" fmla="*/ 429 h 429"/>
                  <a:gd name="T12" fmla="*/ 196 w 616"/>
                  <a:gd name="T13" fmla="*/ 429 h 429"/>
                  <a:gd name="T14" fmla="*/ 204 w 616"/>
                  <a:gd name="T15" fmla="*/ 429 h 429"/>
                  <a:gd name="T16" fmla="*/ 210 w 616"/>
                  <a:gd name="T17" fmla="*/ 429 h 429"/>
                  <a:gd name="T18" fmla="*/ 515 w 616"/>
                  <a:gd name="T19" fmla="*/ 429 h 429"/>
                  <a:gd name="T20" fmla="*/ 530 w 616"/>
                  <a:gd name="T21" fmla="*/ 429 h 429"/>
                  <a:gd name="T22" fmla="*/ 546 w 616"/>
                  <a:gd name="T23" fmla="*/ 429 h 429"/>
                  <a:gd name="T24" fmla="*/ 616 w 616"/>
                  <a:gd name="T25" fmla="*/ 401 h 429"/>
                  <a:gd name="T26" fmla="*/ 216 w 616"/>
                  <a:gd name="T27" fmla="*/ 0 h 429"/>
                  <a:gd name="T28" fmla="*/ 216 w 616"/>
                  <a:gd name="T2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6" h="429">
                    <a:moveTo>
                      <a:pt x="216" y="0"/>
                    </a:moveTo>
                    <a:cubicBezTo>
                      <a:pt x="153" y="30"/>
                      <a:pt x="109" y="95"/>
                      <a:pt x="109" y="170"/>
                    </a:cubicBezTo>
                    <a:cubicBezTo>
                      <a:pt x="109" y="172"/>
                      <a:pt x="109" y="176"/>
                      <a:pt x="109" y="178"/>
                    </a:cubicBezTo>
                    <a:cubicBezTo>
                      <a:pt x="48" y="187"/>
                      <a:pt x="0" y="239"/>
                      <a:pt x="0" y="303"/>
                    </a:cubicBezTo>
                    <a:cubicBezTo>
                      <a:pt x="0" y="371"/>
                      <a:pt x="55" y="427"/>
                      <a:pt x="126" y="429"/>
                    </a:cubicBezTo>
                    <a:cubicBezTo>
                      <a:pt x="126" y="429"/>
                      <a:pt x="126" y="429"/>
                      <a:pt x="174" y="429"/>
                    </a:cubicBezTo>
                    <a:cubicBezTo>
                      <a:pt x="181" y="429"/>
                      <a:pt x="193" y="429"/>
                      <a:pt x="196" y="429"/>
                    </a:cubicBezTo>
                    <a:cubicBezTo>
                      <a:pt x="196" y="429"/>
                      <a:pt x="196" y="429"/>
                      <a:pt x="204" y="429"/>
                    </a:cubicBezTo>
                    <a:cubicBezTo>
                      <a:pt x="206" y="429"/>
                      <a:pt x="208" y="429"/>
                      <a:pt x="210" y="429"/>
                    </a:cubicBezTo>
                    <a:cubicBezTo>
                      <a:pt x="286" y="429"/>
                      <a:pt x="447" y="429"/>
                      <a:pt x="515" y="429"/>
                    </a:cubicBezTo>
                    <a:cubicBezTo>
                      <a:pt x="520" y="429"/>
                      <a:pt x="525" y="429"/>
                      <a:pt x="530" y="429"/>
                    </a:cubicBezTo>
                    <a:cubicBezTo>
                      <a:pt x="535" y="429"/>
                      <a:pt x="541" y="429"/>
                      <a:pt x="546" y="429"/>
                    </a:cubicBezTo>
                    <a:cubicBezTo>
                      <a:pt x="573" y="426"/>
                      <a:pt x="595" y="415"/>
                      <a:pt x="616" y="401"/>
                    </a:cubicBezTo>
                    <a:cubicBezTo>
                      <a:pt x="216" y="0"/>
                      <a:pt x="216" y="0"/>
                      <a:pt x="216" y="0"/>
                    </a:cubicBezTo>
                    <a:cubicBezTo>
                      <a:pt x="216" y="0"/>
                      <a:pt x="216" y="0"/>
                      <a:pt x="216" y="0"/>
                    </a:cubicBezTo>
                    <a:close/>
                  </a:path>
                </a:pathLst>
              </a:custGeom>
              <a:solidFill>
                <a:srgbClr val="EB3D0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grpSp>
        <p:pic>
          <p:nvPicPr>
            <p:cNvPr id="27679" name="Picture 11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3003" y="1530989"/>
              <a:ext cx="1406581" cy="30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24" name="Straight Arrow Connector 123"/>
          <p:cNvCxnSpPr>
            <a:stCxn id="71" idx="8"/>
          </p:cNvCxnSpPr>
          <p:nvPr/>
        </p:nvCxnSpPr>
        <p:spPr>
          <a:xfrm flipV="1">
            <a:off x="4065588" y="2852738"/>
            <a:ext cx="601662" cy="8731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https://upload.wikimedia.org/wikipedia/commons/thumb/1/12/User_icon_2.svg/2000px-User_icon_2.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8214" y="2514600"/>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200"/>
          <p:cNvGrpSpPr>
            <a:grpSpLocks/>
          </p:cNvGrpSpPr>
          <p:nvPr/>
        </p:nvGrpSpPr>
        <p:grpSpPr bwMode="auto">
          <a:xfrm>
            <a:off x="5200650" y="2359025"/>
            <a:ext cx="793750" cy="865188"/>
            <a:chOff x="5204181" y="2148872"/>
            <a:chExt cx="1059138" cy="1154532"/>
          </a:xfrm>
        </p:grpSpPr>
        <p:grpSp>
          <p:nvGrpSpPr>
            <p:cNvPr id="27668" name="Group 201"/>
            <p:cNvGrpSpPr>
              <a:grpSpLocks/>
            </p:cNvGrpSpPr>
            <p:nvPr/>
          </p:nvGrpSpPr>
          <p:grpSpPr bwMode="auto">
            <a:xfrm>
              <a:off x="5252368" y="2148872"/>
              <a:ext cx="923915" cy="832060"/>
              <a:chOff x="6963594" y="654912"/>
              <a:chExt cx="1655415" cy="1495785"/>
            </a:xfrm>
          </p:grpSpPr>
          <p:sp>
            <p:nvSpPr>
              <p:cNvPr id="70" name="Rounded Rectangle 69"/>
              <p:cNvSpPr/>
              <p:nvPr/>
            </p:nvSpPr>
            <p:spPr bwMode="auto">
              <a:xfrm>
                <a:off x="7723630" y="654912"/>
                <a:ext cx="398516" cy="308468"/>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sp>
            <p:nvSpPr>
              <p:cNvPr id="72" name="Rounded Rectangle 71"/>
              <p:cNvSpPr/>
              <p:nvPr/>
            </p:nvSpPr>
            <p:spPr bwMode="auto">
              <a:xfrm>
                <a:off x="8220826" y="1226147"/>
                <a:ext cx="398518" cy="308468"/>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cxnSp>
            <p:nvCxnSpPr>
              <p:cNvPr id="73" name="Elbow Connector 72"/>
              <p:cNvCxnSpPr>
                <a:stCxn id="78" idx="3"/>
                <a:endCxn id="70" idx="1"/>
              </p:cNvCxnSpPr>
              <p:nvPr/>
            </p:nvCxnSpPr>
            <p:spPr>
              <a:xfrm flipV="1">
                <a:off x="7363066" y="811051"/>
                <a:ext cx="360564" cy="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Elbow Connector 73"/>
              <p:cNvCxnSpPr>
                <a:stCxn id="70" idx="2"/>
                <a:endCxn id="72" idx="0"/>
              </p:cNvCxnSpPr>
              <p:nvPr/>
            </p:nvCxnSpPr>
            <p:spPr>
              <a:xfrm rot="16200000" flipH="1">
                <a:off x="8038204" y="846167"/>
                <a:ext cx="262767" cy="49719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6" name="Elbow Connector 75"/>
              <p:cNvCxnSpPr>
                <a:stCxn id="72" idx="2"/>
                <a:endCxn id="77" idx="0"/>
              </p:cNvCxnSpPr>
              <p:nvPr/>
            </p:nvCxnSpPr>
            <p:spPr>
              <a:xfrm rot="5400000">
                <a:off x="8263952" y="1688849"/>
                <a:ext cx="308466" cy="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77" name="Rounded Rectangle 76"/>
              <p:cNvSpPr/>
              <p:nvPr/>
            </p:nvSpPr>
            <p:spPr bwMode="auto">
              <a:xfrm>
                <a:off x="8220826" y="1843081"/>
                <a:ext cx="398518" cy="308468"/>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sp>
            <p:nvSpPr>
              <p:cNvPr id="78" name="Rounded Rectangle 77"/>
              <p:cNvSpPr/>
              <p:nvPr/>
            </p:nvSpPr>
            <p:spPr bwMode="auto">
              <a:xfrm>
                <a:off x="6964550" y="654912"/>
                <a:ext cx="398516" cy="308468"/>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pic>
            <p:nvPicPr>
              <p:cNvPr id="27677" name="Picture 210"/>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90388" y="668258"/>
                <a:ext cx="376262" cy="28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69" name="TextBox 68"/>
            <p:cNvSpPr txBox="1">
              <a:spLocks noChangeArrowheads="1"/>
            </p:cNvSpPr>
            <p:nvPr/>
          </p:nvSpPr>
          <p:spPr bwMode="auto">
            <a:xfrm>
              <a:off x="5204181" y="2954171"/>
              <a:ext cx="1059138" cy="34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en-US" altLang="da-DK" sz="1100">
                  <a:solidFill>
                    <a:schemeClr val="tx1"/>
                  </a:solidFill>
                </a:rPr>
                <a:t>Runbook</a:t>
              </a:r>
            </a:p>
          </p:txBody>
        </p:sp>
      </p:grpSp>
      <p:cxnSp>
        <p:nvCxnSpPr>
          <p:cNvPr id="84" name="Straight Arrow Connector 83"/>
          <p:cNvCxnSpPr/>
          <p:nvPr/>
        </p:nvCxnSpPr>
        <p:spPr>
          <a:xfrm>
            <a:off x="6032500" y="2657475"/>
            <a:ext cx="915988" cy="12858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1242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109" grpId="0"/>
      <p:bldP spid="1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p:cNvSpPr>
            <a:spLocks noGrp="1"/>
          </p:cNvSpPr>
          <p:nvPr>
            <p:ph type="title"/>
          </p:nvPr>
        </p:nvSpPr>
        <p:spPr/>
        <p:txBody>
          <a:bodyPr/>
          <a:lstStyle/>
          <a:p>
            <a:r>
              <a:rPr lang="en-US" altLang="da-DK" sz="5400" dirty="0" smtClean="0"/>
              <a:t>Demo</a:t>
            </a:r>
            <a:endParaRPr lang="de-DE" altLang="da-DK" sz="5400" dirty="0" smtClean="0"/>
          </a:p>
        </p:txBody>
      </p:sp>
      <p:sp>
        <p:nvSpPr>
          <p:cNvPr id="4" name="Text Placeholder 3"/>
          <p:cNvSpPr>
            <a:spLocks noGrp="1"/>
          </p:cNvSpPr>
          <p:nvPr>
            <p:ph type="body" idx="1"/>
          </p:nvPr>
        </p:nvSpPr>
        <p:spPr/>
        <p:txBody>
          <a:bodyPr/>
          <a:lstStyle/>
          <a:p>
            <a:r>
              <a:rPr lang="en-US" sz="3200" dirty="0"/>
              <a:t>New O365 User via SharePoint</a:t>
            </a:r>
            <a:endParaRPr lang="da-DK" sz="3200" dirty="0"/>
          </a:p>
        </p:txBody>
      </p:sp>
    </p:spTree>
    <p:extLst>
      <p:ext uri="{BB962C8B-B14F-4D97-AF65-F5344CB8AC3E}">
        <p14:creationId xmlns:p14="http://schemas.microsoft.com/office/powerpoint/2010/main" val="2524373262"/>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defRPr/>
            </a:pPr>
            <a:r>
              <a:rPr lang="en-US" sz="3600" dirty="0"/>
              <a:t>A saved search and a condition</a:t>
            </a:r>
          </a:p>
          <a:p>
            <a:pPr lvl="1">
              <a:defRPr/>
            </a:pPr>
            <a:r>
              <a:rPr lang="en-US" sz="3200" dirty="0"/>
              <a:t>Trigger Action:</a:t>
            </a:r>
          </a:p>
          <a:p>
            <a:pPr lvl="2">
              <a:defRPr/>
            </a:pPr>
            <a:r>
              <a:rPr lang="en-US" dirty="0"/>
              <a:t>Send Email</a:t>
            </a:r>
          </a:p>
          <a:p>
            <a:pPr lvl="2">
              <a:defRPr/>
            </a:pPr>
            <a:r>
              <a:rPr lang="en-US" dirty="0"/>
              <a:t>Call </a:t>
            </a:r>
            <a:r>
              <a:rPr lang="en-US" dirty="0" err="1"/>
              <a:t>Webhook</a:t>
            </a:r>
            <a:endParaRPr lang="en-US" dirty="0"/>
          </a:p>
          <a:p>
            <a:pPr lvl="2">
              <a:defRPr/>
            </a:pPr>
            <a:r>
              <a:rPr lang="en-US" dirty="0"/>
              <a:t>Start runbook (automatic </a:t>
            </a:r>
            <a:r>
              <a:rPr lang="en-US" dirty="0" err="1"/>
              <a:t>webhook</a:t>
            </a:r>
            <a:r>
              <a:rPr lang="en-US" dirty="0"/>
              <a:t> setup</a:t>
            </a:r>
            <a:r>
              <a:rPr lang="en-US" dirty="0" smtClean="0"/>
              <a:t>)</a:t>
            </a:r>
            <a:endParaRPr lang="en-US" dirty="0"/>
          </a:p>
        </p:txBody>
      </p:sp>
      <p:sp>
        <p:nvSpPr>
          <p:cNvPr id="32770" name="Title 3"/>
          <p:cNvSpPr>
            <a:spLocks noGrp="1"/>
          </p:cNvSpPr>
          <p:nvPr>
            <p:ph type="title"/>
          </p:nvPr>
        </p:nvSpPr>
        <p:spPr/>
        <p:txBody>
          <a:bodyPr/>
          <a:lstStyle/>
          <a:p>
            <a:r>
              <a:rPr lang="en-US" altLang="da-DK" smtClean="0"/>
              <a:t>OMS Alerts</a:t>
            </a:r>
            <a:endParaRPr lang="da-DK" altLang="da-DK" smtClean="0"/>
          </a:p>
        </p:txBody>
      </p:sp>
    </p:spTree>
    <p:extLst>
      <p:ext uri="{BB962C8B-B14F-4D97-AF65-F5344CB8AC3E}">
        <p14:creationId xmlns:p14="http://schemas.microsoft.com/office/powerpoint/2010/main" val="27268597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43"/>
          <p:cNvSpPr>
            <a:spLocks/>
          </p:cNvSpPr>
          <p:nvPr/>
        </p:nvSpPr>
        <p:spPr bwMode="auto">
          <a:xfrm>
            <a:off x="3051176" y="4510088"/>
            <a:ext cx="3459163" cy="1471612"/>
          </a:xfrm>
          <a:custGeom>
            <a:avLst/>
            <a:gdLst>
              <a:gd name="T0" fmla="*/ 192 w 3364"/>
              <a:gd name="T1" fmla="*/ 3775 h 3775"/>
              <a:gd name="T2" fmla="*/ 3172 w 3364"/>
              <a:gd name="T3" fmla="*/ 3775 h 3775"/>
              <a:gd name="T4" fmla="*/ 3364 w 3364"/>
              <a:gd name="T5" fmla="*/ 3583 h 3775"/>
              <a:gd name="T6" fmla="*/ 3364 w 3364"/>
              <a:gd name="T7" fmla="*/ 192 h 3775"/>
              <a:gd name="T8" fmla="*/ 3172 w 3364"/>
              <a:gd name="T9" fmla="*/ 0 h 3775"/>
              <a:gd name="T10" fmla="*/ 192 w 3364"/>
              <a:gd name="T11" fmla="*/ 0 h 3775"/>
              <a:gd name="T12" fmla="*/ 0 w 3364"/>
              <a:gd name="T13" fmla="*/ 192 h 3775"/>
              <a:gd name="T14" fmla="*/ 0 w 3364"/>
              <a:gd name="T15" fmla="*/ 3583 h 3775"/>
              <a:gd name="T16" fmla="*/ 192 w 3364"/>
              <a:gd name="T17" fmla="*/ 3775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4" h="3775">
                <a:moveTo>
                  <a:pt x="192" y="3775"/>
                </a:moveTo>
                <a:lnTo>
                  <a:pt x="3172" y="3775"/>
                </a:lnTo>
                <a:cubicBezTo>
                  <a:pt x="3278" y="3775"/>
                  <a:pt x="3364" y="3689"/>
                  <a:pt x="3364" y="3583"/>
                </a:cubicBezTo>
                <a:lnTo>
                  <a:pt x="3364" y="192"/>
                </a:lnTo>
                <a:cubicBezTo>
                  <a:pt x="3364" y="86"/>
                  <a:pt x="3278" y="0"/>
                  <a:pt x="3172" y="0"/>
                </a:cubicBezTo>
                <a:lnTo>
                  <a:pt x="192" y="0"/>
                </a:lnTo>
                <a:cubicBezTo>
                  <a:pt x="86" y="0"/>
                  <a:pt x="0" y="86"/>
                  <a:pt x="0" y="192"/>
                </a:cubicBezTo>
                <a:lnTo>
                  <a:pt x="0" y="3583"/>
                </a:lnTo>
                <a:cubicBezTo>
                  <a:pt x="0" y="3689"/>
                  <a:pt x="86" y="3775"/>
                  <a:pt x="192" y="3775"/>
                </a:cubicBezTo>
                <a:close/>
              </a:path>
            </a:pathLst>
          </a:custGeom>
          <a:solidFill>
            <a:srgbClr val="FFFFFF"/>
          </a:solidFill>
          <a:ln w="0">
            <a:solidFill>
              <a:srgbClr val="000000"/>
            </a:solidFill>
            <a:prstDash val="solid"/>
            <a:round/>
            <a:headEnd/>
            <a:tailEnd/>
          </a:ln>
        </p:spPr>
        <p:txBody>
          <a:bodyPr lIns="68580" tIns="34290" rIns="68580" bIns="34290" anchor="b"/>
          <a:lstStyle/>
          <a:p>
            <a:pPr algn="r">
              <a:defRPr/>
            </a:pPr>
            <a:r>
              <a:rPr lang="da-DK" sz="1350" dirty="0"/>
              <a:t>On-Premise Data Center</a:t>
            </a:r>
          </a:p>
        </p:txBody>
      </p:sp>
      <p:grpSp>
        <p:nvGrpSpPr>
          <p:cNvPr id="3" name="Group 2"/>
          <p:cNvGrpSpPr>
            <a:grpSpLocks/>
          </p:cNvGrpSpPr>
          <p:nvPr/>
        </p:nvGrpSpPr>
        <p:grpSpPr bwMode="auto">
          <a:xfrm>
            <a:off x="455613" y="4227514"/>
            <a:ext cx="1547812" cy="1374775"/>
            <a:chOff x="102998" y="3918036"/>
            <a:chExt cx="2063312" cy="1833310"/>
          </a:xfrm>
        </p:grpSpPr>
        <p:pic>
          <p:nvPicPr>
            <p:cNvPr id="55" name="Picture 2" descr="http://cdn.osxdaily.com/wp-content/uploads/2014/07/users-and-groups-icon-mac.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134" y="3918036"/>
              <a:ext cx="1834467" cy="1394196"/>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102998" y="5211514"/>
              <a:ext cx="2063312" cy="539832"/>
            </a:xfrm>
            <a:prstGeom prst="rect">
              <a:avLst/>
            </a:prstGeom>
            <a:noFill/>
          </p:spPr>
          <p:txBody>
            <a:bodyPr lIns="134464" tIns="107571" rIns="134464" bIns="107571">
              <a:spAutoFit/>
            </a:bodyPr>
            <a:lstStyle/>
            <a:p>
              <a:pPr algn="ctr">
                <a:lnSpc>
                  <a:spcPct val="90000"/>
                </a:lnSpc>
                <a:spcAft>
                  <a:spcPts val="441"/>
                </a:spcAft>
                <a:defRPr/>
              </a:pPr>
              <a:r>
                <a:rPr lang="en-US" sz="1350" b="1" dirty="0"/>
                <a:t>End Users</a:t>
              </a:r>
            </a:p>
          </p:txBody>
        </p:sp>
      </p:grpSp>
      <p:grpSp>
        <p:nvGrpSpPr>
          <p:cNvPr id="83" name="Group 82"/>
          <p:cNvGrpSpPr>
            <a:grpSpLocks/>
          </p:cNvGrpSpPr>
          <p:nvPr/>
        </p:nvGrpSpPr>
        <p:grpSpPr bwMode="auto">
          <a:xfrm>
            <a:off x="3881438" y="2019301"/>
            <a:ext cx="4640262" cy="2322513"/>
            <a:chOff x="4678248" y="2368636"/>
            <a:chExt cx="6187043" cy="3097816"/>
          </a:xfrm>
        </p:grpSpPr>
        <p:grpSp>
          <p:nvGrpSpPr>
            <p:cNvPr id="33840" name="Group 75"/>
            <p:cNvGrpSpPr>
              <a:grpSpLocks/>
            </p:cNvGrpSpPr>
            <p:nvPr/>
          </p:nvGrpSpPr>
          <p:grpSpPr bwMode="auto">
            <a:xfrm>
              <a:off x="4678248" y="2368636"/>
              <a:ext cx="6000774" cy="3097816"/>
              <a:chOff x="4678248" y="2368636"/>
              <a:chExt cx="6000774" cy="3097816"/>
            </a:xfrm>
          </p:grpSpPr>
          <p:grpSp>
            <p:nvGrpSpPr>
              <p:cNvPr id="33842" name="Group 26"/>
              <p:cNvGrpSpPr>
                <a:grpSpLocks/>
              </p:cNvGrpSpPr>
              <p:nvPr/>
            </p:nvGrpSpPr>
            <p:grpSpPr bwMode="auto">
              <a:xfrm>
                <a:off x="6026569" y="2368636"/>
                <a:ext cx="4652453" cy="3097816"/>
                <a:chOff x="5943512" y="-4204486"/>
                <a:chExt cx="6195051" cy="4645543"/>
              </a:xfrm>
            </p:grpSpPr>
            <p:sp>
              <p:nvSpPr>
                <p:cNvPr id="77" name="Freeform 15"/>
                <p:cNvSpPr>
                  <a:spLocks/>
                </p:cNvSpPr>
                <p:nvPr/>
              </p:nvSpPr>
              <p:spPr bwMode="auto">
                <a:xfrm>
                  <a:off x="5943514" y="-4204486"/>
                  <a:ext cx="6195051" cy="4645543"/>
                </a:xfrm>
                <a:custGeom>
                  <a:avLst/>
                  <a:gdLst>
                    <a:gd name="T0" fmla="*/ 218 w 260"/>
                    <a:gd name="T1" fmla="*/ 74 h 171"/>
                    <a:gd name="T2" fmla="*/ 218 w 260"/>
                    <a:gd name="T3" fmla="*/ 71 h 171"/>
                    <a:gd name="T4" fmla="*/ 147 w 260"/>
                    <a:gd name="T5" fmla="*/ 0 h 171"/>
                    <a:gd name="T6" fmla="*/ 87 w 260"/>
                    <a:gd name="T7" fmla="*/ 31 h 171"/>
                    <a:gd name="T8" fmla="*/ 68 w 260"/>
                    <a:gd name="T9" fmla="*/ 26 h 171"/>
                    <a:gd name="T10" fmla="*/ 26 w 260"/>
                    <a:gd name="T11" fmla="*/ 67 h 171"/>
                    <a:gd name="T12" fmla="*/ 0 w 260"/>
                    <a:gd name="T13" fmla="*/ 114 h 171"/>
                    <a:gd name="T14" fmla="*/ 51 w 260"/>
                    <a:gd name="T15" fmla="*/ 170 h 171"/>
                    <a:gd name="T16" fmla="*/ 51 w 260"/>
                    <a:gd name="T17" fmla="*/ 170 h 171"/>
                    <a:gd name="T18" fmla="*/ 51 w 260"/>
                    <a:gd name="T19" fmla="*/ 170 h 171"/>
                    <a:gd name="T20" fmla="*/ 57 w 260"/>
                    <a:gd name="T21" fmla="*/ 171 h 171"/>
                    <a:gd name="T22" fmla="*/ 212 w 260"/>
                    <a:gd name="T23" fmla="*/ 171 h 171"/>
                    <a:gd name="T24" fmla="*/ 212 w 260"/>
                    <a:gd name="T25" fmla="*/ 171 h 171"/>
                    <a:gd name="T26" fmla="*/ 260 w 260"/>
                    <a:gd name="T27" fmla="*/ 122 h 171"/>
                    <a:gd name="T28" fmla="*/ 218 w 260"/>
                    <a:gd name="T29" fmla="*/ 7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71">
                      <a:moveTo>
                        <a:pt x="218" y="74"/>
                      </a:moveTo>
                      <a:cubicBezTo>
                        <a:pt x="218" y="73"/>
                        <a:pt x="218" y="72"/>
                        <a:pt x="218" y="71"/>
                      </a:cubicBezTo>
                      <a:cubicBezTo>
                        <a:pt x="218" y="32"/>
                        <a:pt x="186" y="0"/>
                        <a:pt x="147" y="0"/>
                      </a:cubicBezTo>
                      <a:cubicBezTo>
                        <a:pt x="122" y="0"/>
                        <a:pt x="100" y="12"/>
                        <a:pt x="87" y="31"/>
                      </a:cubicBezTo>
                      <a:cubicBezTo>
                        <a:pt x="82" y="28"/>
                        <a:pt x="75" y="26"/>
                        <a:pt x="68" y="26"/>
                      </a:cubicBezTo>
                      <a:cubicBezTo>
                        <a:pt x="45" y="26"/>
                        <a:pt x="27" y="44"/>
                        <a:pt x="26" y="67"/>
                      </a:cubicBezTo>
                      <a:cubicBezTo>
                        <a:pt x="11" y="77"/>
                        <a:pt x="0" y="94"/>
                        <a:pt x="0" y="114"/>
                      </a:cubicBezTo>
                      <a:cubicBezTo>
                        <a:pt x="0" y="143"/>
                        <a:pt x="22" y="167"/>
                        <a:pt x="51" y="170"/>
                      </a:cubicBezTo>
                      <a:cubicBezTo>
                        <a:pt x="51" y="170"/>
                        <a:pt x="51" y="170"/>
                        <a:pt x="51" y="170"/>
                      </a:cubicBezTo>
                      <a:cubicBezTo>
                        <a:pt x="51" y="170"/>
                        <a:pt x="51" y="170"/>
                        <a:pt x="51" y="170"/>
                      </a:cubicBezTo>
                      <a:cubicBezTo>
                        <a:pt x="53" y="170"/>
                        <a:pt x="55" y="171"/>
                        <a:pt x="57" y="171"/>
                      </a:cubicBezTo>
                      <a:cubicBezTo>
                        <a:pt x="59" y="171"/>
                        <a:pt x="212" y="171"/>
                        <a:pt x="212" y="171"/>
                      </a:cubicBezTo>
                      <a:cubicBezTo>
                        <a:pt x="212" y="171"/>
                        <a:pt x="212" y="171"/>
                        <a:pt x="212" y="171"/>
                      </a:cubicBezTo>
                      <a:cubicBezTo>
                        <a:pt x="238" y="170"/>
                        <a:pt x="260" y="149"/>
                        <a:pt x="260" y="122"/>
                      </a:cubicBezTo>
                      <a:cubicBezTo>
                        <a:pt x="260" y="98"/>
                        <a:pt x="242" y="78"/>
                        <a:pt x="218" y="74"/>
                      </a:cubicBezTo>
                      <a:close/>
                    </a:path>
                  </a:pathLst>
                </a:custGeom>
                <a:solidFill>
                  <a:schemeClr val="bg1"/>
                </a:solidFill>
                <a:ln>
                  <a:solidFill>
                    <a:schemeClr val="tx2"/>
                  </a:solidFill>
                </a:ln>
              </p:spPr>
              <p:txBody>
                <a:bodyPr lIns="68580" tIns="34290" rIns="68580" bIns="34290"/>
                <a:lstStyle/>
                <a:p>
                  <a:pPr>
                    <a:defRPr/>
                  </a:pPr>
                  <a:endParaRPr lang="en-US" sz="1350" dirty="0"/>
                </a:p>
              </p:txBody>
            </p:sp>
            <p:sp>
              <p:nvSpPr>
                <p:cNvPr id="33847" name="TextBox 25"/>
                <p:cNvSpPr txBox="1">
                  <a:spLocks noChangeArrowheads="1"/>
                </p:cNvSpPr>
                <p:nvPr/>
              </p:nvSpPr>
              <p:spPr bwMode="auto">
                <a:xfrm>
                  <a:off x="8306002" y="-249790"/>
                  <a:ext cx="3297624" cy="61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spcBef>
                      <a:spcPct val="0"/>
                    </a:spcBef>
                    <a:buFontTx/>
                    <a:buNone/>
                  </a:pPr>
                  <a:r>
                    <a:rPr lang="en-US" altLang="da-DK" sz="1400">
                      <a:solidFill>
                        <a:schemeClr val="tx1"/>
                      </a:solidFill>
                    </a:rPr>
                    <a:t>OMS Automation</a:t>
                  </a:r>
                  <a:endParaRPr lang="da-DK" altLang="da-DK" sz="1400">
                    <a:solidFill>
                      <a:schemeClr val="tx1"/>
                    </a:solidFill>
                  </a:endParaRPr>
                </a:p>
              </p:txBody>
            </p:sp>
          </p:grpSp>
          <p:grpSp>
            <p:nvGrpSpPr>
              <p:cNvPr id="33843" name="Group 43"/>
              <p:cNvGrpSpPr>
                <a:grpSpLocks/>
              </p:cNvGrpSpPr>
              <p:nvPr/>
            </p:nvGrpSpPr>
            <p:grpSpPr bwMode="auto">
              <a:xfrm>
                <a:off x="4678248" y="4136700"/>
                <a:ext cx="1676408" cy="1268346"/>
                <a:chOff x="5184444" y="1740688"/>
                <a:chExt cx="1676408" cy="1268346"/>
              </a:xfrm>
            </p:grpSpPr>
            <p:sp>
              <p:nvSpPr>
                <p:cNvPr id="45" name="Freeform 15"/>
                <p:cNvSpPr>
                  <a:spLocks/>
                </p:cNvSpPr>
                <p:nvPr/>
              </p:nvSpPr>
              <p:spPr bwMode="auto">
                <a:xfrm>
                  <a:off x="5184444" y="1740688"/>
                  <a:ext cx="1676408" cy="1268346"/>
                </a:xfrm>
                <a:custGeom>
                  <a:avLst/>
                  <a:gdLst>
                    <a:gd name="T0" fmla="*/ 218 w 260"/>
                    <a:gd name="T1" fmla="*/ 74 h 171"/>
                    <a:gd name="T2" fmla="*/ 218 w 260"/>
                    <a:gd name="T3" fmla="*/ 71 h 171"/>
                    <a:gd name="T4" fmla="*/ 147 w 260"/>
                    <a:gd name="T5" fmla="*/ 0 h 171"/>
                    <a:gd name="T6" fmla="*/ 87 w 260"/>
                    <a:gd name="T7" fmla="*/ 31 h 171"/>
                    <a:gd name="T8" fmla="*/ 68 w 260"/>
                    <a:gd name="T9" fmla="*/ 26 h 171"/>
                    <a:gd name="T10" fmla="*/ 26 w 260"/>
                    <a:gd name="T11" fmla="*/ 67 h 171"/>
                    <a:gd name="T12" fmla="*/ 0 w 260"/>
                    <a:gd name="T13" fmla="*/ 114 h 171"/>
                    <a:gd name="T14" fmla="*/ 51 w 260"/>
                    <a:gd name="T15" fmla="*/ 170 h 171"/>
                    <a:gd name="T16" fmla="*/ 51 w 260"/>
                    <a:gd name="T17" fmla="*/ 170 h 171"/>
                    <a:gd name="T18" fmla="*/ 51 w 260"/>
                    <a:gd name="T19" fmla="*/ 170 h 171"/>
                    <a:gd name="T20" fmla="*/ 57 w 260"/>
                    <a:gd name="T21" fmla="*/ 171 h 171"/>
                    <a:gd name="T22" fmla="*/ 212 w 260"/>
                    <a:gd name="T23" fmla="*/ 171 h 171"/>
                    <a:gd name="T24" fmla="*/ 212 w 260"/>
                    <a:gd name="T25" fmla="*/ 171 h 171"/>
                    <a:gd name="T26" fmla="*/ 260 w 260"/>
                    <a:gd name="T27" fmla="*/ 122 h 171"/>
                    <a:gd name="T28" fmla="*/ 218 w 260"/>
                    <a:gd name="T29" fmla="*/ 7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71">
                      <a:moveTo>
                        <a:pt x="218" y="74"/>
                      </a:moveTo>
                      <a:cubicBezTo>
                        <a:pt x="218" y="73"/>
                        <a:pt x="218" y="72"/>
                        <a:pt x="218" y="71"/>
                      </a:cubicBezTo>
                      <a:cubicBezTo>
                        <a:pt x="218" y="32"/>
                        <a:pt x="186" y="0"/>
                        <a:pt x="147" y="0"/>
                      </a:cubicBezTo>
                      <a:cubicBezTo>
                        <a:pt x="122" y="0"/>
                        <a:pt x="100" y="12"/>
                        <a:pt x="87" y="31"/>
                      </a:cubicBezTo>
                      <a:cubicBezTo>
                        <a:pt x="82" y="28"/>
                        <a:pt x="75" y="26"/>
                        <a:pt x="68" y="26"/>
                      </a:cubicBezTo>
                      <a:cubicBezTo>
                        <a:pt x="45" y="26"/>
                        <a:pt x="27" y="44"/>
                        <a:pt x="26" y="67"/>
                      </a:cubicBezTo>
                      <a:cubicBezTo>
                        <a:pt x="11" y="77"/>
                        <a:pt x="0" y="94"/>
                        <a:pt x="0" y="114"/>
                      </a:cubicBezTo>
                      <a:cubicBezTo>
                        <a:pt x="0" y="143"/>
                        <a:pt x="22" y="167"/>
                        <a:pt x="51" y="170"/>
                      </a:cubicBezTo>
                      <a:cubicBezTo>
                        <a:pt x="51" y="170"/>
                        <a:pt x="51" y="170"/>
                        <a:pt x="51" y="170"/>
                      </a:cubicBezTo>
                      <a:cubicBezTo>
                        <a:pt x="51" y="170"/>
                        <a:pt x="51" y="170"/>
                        <a:pt x="51" y="170"/>
                      </a:cubicBezTo>
                      <a:cubicBezTo>
                        <a:pt x="53" y="170"/>
                        <a:pt x="55" y="171"/>
                        <a:pt x="57" y="171"/>
                      </a:cubicBezTo>
                      <a:cubicBezTo>
                        <a:pt x="59" y="171"/>
                        <a:pt x="212" y="171"/>
                        <a:pt x="212" y="171"/>
                      </a:cubicBezTo>
                      <a:cubicBezTo>
                        <a:pt x="212" y="171"/>
                        <a:pt x="212" y="171"/>
                        <a:pt x="212" y="171"/>
                      </a:cubicBezTo>
                      <a:cubicBezTo>
                        <a:pt x="238" y="170"/>
                        <a:pt x="260" y="149"/>
                        <a:pt x="260" y="122"/>
                      </a:cubicBezTo>
                      <a:cubicBezTo>
                        <a:pt x="260" y="98"/>
                        <a:pt x="242" y="78"/>
                        <a:pt x="218" y="74"/>
                      </a:cubicBezTo>
                      <a:close/>
                    </a:path>
                  </a:pathLst>
                </a:custGeom>
                <a:solidFill>
                  <a:schemeClr val="bg1"/>
                </a:solidFill>
                <a:ln>
                  <a:solidFill>
                    <a:schemeClr val="tx2"/>
                  </a:solidFill>
                </a:ln>
              </p:spPr>
              <p:txBody>
                <a:bodyPr lIns="68580" tIns="34290" rIns="68580" bIns="34290"/>
                <a:lstStyle/>
                <a:p>
                  <a:pPr>
                    <a:defRPr/>
                  </a:pPr>
                  <a:endParaRPr lang="en-US" sz="1350" dirty="0">
                    <a:solidFill>
                      <a:schemeClr val="tx1"/>
                    </a:solidFill>
                  </a:endParaRPr>
                </a:p>
                <a:p>
                  <a:pPr>
                    <a:defRPr/>
                  </a:pPr>
                  <a:endParaRPr lang="en-US" sz="1350" dirty="0">
                    <a:solidFill>
                      <a:schemeClr val="tx1"/>
                    </a:solidFill>
                  </a:endParaRPr>
                </a:p>
                <a:p>
                  <a:pPr>
                    <a:defRPr/>
                  </a:pPr>
                  <a:endParaRPr lang="en-US" sz="1350" dirty="0">
                    <a:solidFill>
                      <a:schemeClr val="tx1"/>
                    </a:solidFill>
                  </a:endParaRPr>
                </a:p>
                <a:p>
                  <a:pPr algn="ctr">
                    <a:defRPr/>
                  </a:pPr>
                  <a:r>
                    <a:rPr lang="en-US" sz="1350" dirty="0">
                      <a:solidFill>
                        <a:schemeClr val="tx1"/>
                      </a:solidFill>
                    </a:rPr>
                    <a:t>Log Analytics</a:t>
                  </a:r>
                </a:p>
                <a:p>
                  <a:pPr algn="ctr">
                    <a:defRPr/>
                  </a:pPr>
                  <a:endParaRPr lang="en-US" sz="1350" dirty="0">
                    <a:solidFill>
                      <a:schemeClr val="tx1"/>
                    </a:solidFill>
                  </a:endParaRPr>
                </a:p>
              </p:txBody>
            </p:sp>
            <p:pic>
              <p:nvPicPr>
                <p:cNvPr id="33845" name="Picture 12" descr="https://acom.azurecomcdn.net/80C57D/cdn/svghandler/log-analytics?width=600&amp;height=3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728" y="2058216"/>
                  <a:ext cx="1080092" cy="5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33841" name="Picture 9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73935" y="3961774"/>
              <a:ext cx="1691356" cy="126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798" name="Title 41"/>
          <p:cNvSpPr>
            <a:spLocks noGrp="1"/>
          </p:cNvSpPr>
          <p:nvPr>
            <p:ph type="title"/>
          </p:nvPr>
        </p:nvSpPr>
        <p:spPr/>
        <p:txBody>
          <a:bodyPr/>
          <a:lstStyle/>
          <a:p>
            <a:r>
              <a:rPr lang="en-US" altLang="da-DK" dirty="0" smtClean="0"/>
              <a:t>Locked </a:t>
            </a:r>
            <a:r>
              <a:rPr lang="en-US" altLang="da-DK" dirty="0"/>
              <a:t>Account SMS</a:t>
            </a:r>
            <a:endParaRPr lang="da-DK" altLang="da-DK" dirty="0"/>
          </a:p>
        </p:txBody>
      </p:sp>
      <p:sp>
        <p:nvSpPr>
          <p:cNvPr id="33799" name="TextBox 60"/>
          <p:cNvSpPr txBox="1">
            <a:spLocks noChangeArrowheads="1"/>
          </p:cNvSpPr>
          <p:nvPr/>
        </p:nvSpPr>
        <p:spPr bwMode="auto">
          <a:xfrm>
            <a:off x="6264276" y="7853363"/>
            <a:ext cx="5699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51435" rIns="51435" bIns="51435">
            <a:spAutoFit/>
          </a:bodyPr>
          <a:lstStyle>
            <a:lvl1pPr defTabSz="512763">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defTabSz="512763">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defTabSz="512763">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defTabSz="512763">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512763"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eaLnBrk="1" hangingPunct="1">
              <a:lnSpc>
                <a:spcPct val="90000"/>
              </a:lnSpc>
              <a:buClr>
                <a:srgbClr val="84A8D8"/>
              </a:buClr>
              <a:buFontTx/>
              <a:buNone/>
            </a:pPr>
            <a:r>
              <a:rPr lang="en-US" altLang="da-DK" sz="1000" b="1">
                <a:solidFill>
                  <a:srgbClr val="FFFFFF"/>
                </a:solidFill>
                <a:latin typeface="Segoe UI Light" panose="020B0502040204020203" pitchFamily="34" charset="0"/>
                <a:cs typeface="Segoe UI Light" panose="020B0502040204020203" pitchFamily="34" charset="0"/>
              </a:rPr>
              <a:t>Orchestrator</a:t>
            </a:r>
          </a:p>
        </p:txBody>
      </p:sp>
      <p:pic>
        <p:nvPicPr>
          <p:cNvPr id="33800" name="Picture 7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12313" y="2127251"/>
            <a:ext cx="719137"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20"/>
          <p:cNvGrpSpPr>
            <a:grpSpLocks/>
          </p:cNvGrpSpPr>
          <p:nvPr/>
        </p:nvGrpSpPr>
        <p:grpSpPr bwMode="auto">
          <a:xfrm>
            <a:off x="5159376" y="3386138"/>
            <a:ext cx="974725" cy="609600"/>
            <a:chOff x="9361324" y="2717882"/>
            <a:chExt cx="1298322" cy="812134"/>
          </a:xfrm>
        </p:grpSpPr>
        <p:pic>
          <p:nvPicPr>
            <p:cNvPr id="33838" name="Picture 11"/>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3819" y="2717882"/>
              <a:ext cx="533333" cy="49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9" name="TextBox 88"/>
            <p:cNvSpPr txBox="1">
              <a:spLocks noChangeArrowheads="1"/>
            </p:cNvSpPr>
            <p:nvPr/>
          </p:nvSpPr>
          <p:spPr bwMode="auto">
            <a:xfrm>
              <a:off x="9361324" y="3074262"/>
              <a:ext cx="1298322" cy="455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464" tIns="107571" rIns="134464" bIns="107571">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a:lnSpc>
                  <a:spcPct val="90000"/>
                </a:lnSpc>
                <a:spcBef>
                  <a:spcPct val="0"/>
                </a:spcBef>
                <a:spcAft>
                  <a:spcPts val="438"/>
                </a:spcAft>
                <a:buNone/>
              </a:pPr>
              <a:r>
                <a:rPr lang="en-US" altLang="da-DK" sz="900" b="1">
                  <a:solidFill>
                    <a:srgbClr val="002060"/>
                  </a:solidFill>
                </a:rPr>
                <a:t>Webhook</a:t>
              </a:r>
            </a:p>
          </p:txBody>
        </p:sp>
      </p:grpSp>
      <p:grpSp>
        <p:nvGrpSpPr>
          <p:cNvPr id="33802" name="Group 24"/>
          <p:cNvGrpSpPr>
            <a:grpSpLocks/>
          </p:cNvGrpSpPr>
          <p:nvPr/>
        </p:nvGrpSpPr>
        <p:grpSpPr bwMode="auto">
          <a:xfrm>
            <a:off x="1276351" y="7456488"/>
            <a:ext cx="1547813" cy="793750"/>
            <a:chOff x="3492205" y="1097351"/>
            <a:chExt cx="2063312" cy="1059123"/>
          </a:xfrm>
        </p:grpSpPr>
        <p:pic>
          <p:nvPicPr>
            <p:cNvPr id="33836" name="Picture 12" descr="https://acom.azurecomcdn.net/80C57D/cdn/svghandler/log-analytics?width=600&amp;height=3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1045" y="1097351"/>
              <a:ext cx="1249694" cy="62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79"/>
            <p:cNvSpPr txBox="1"/>
            <p:nvPr/>
          </p:nvSpPr>
          <p:spPr>
            <a:xfrm>
              <a:off x="3492205" y="1618440"/>
              <a:ext cx="2063312" cy="538034"/>
            </a:xfrm>
            <a:prstGeom prst="rect">
              <a:avLst/>
            </a:prstGeom>
            <a:noFill/>
          </p:spPr>
          <p:txBody>
            <a:bodyPr lIns="134464" tIns="107571" rIns="134464" bIns="107571">
              <a:spAutoFit/>
            </a:bodyPr>
            <a:lstStyle/>
            <a:p>
              <a:pPr algn="ctr">
                <a:lnSpc>
                  <a:spcPct val="90000"/>
                </a:lnSpc>
                <a:spcAft>
                  <a:spcPts val="441"/>
                </a:spcAft>
                <a:defRPr/>
              </a:pPr>
              <a:r>
                <a:rPr lang="en-US" sz="1350" b="1" dirty="0">
                  <a:solidFill>
                    <a:srgbClr val="002060"/>
                  </a:solidFill>
                </a:rPr>
                <a:t>Log Analytics</a:t>
              </a:r>
            </a:p>
          </p:txBody>
        </p:sp>
      </p:grpSp>
      <p:sp>
        <p:nvSpPr>
          <p:cNvPr id="104" name="Rounded Rectangle 103"/>
          <p:cNvSpPr/>
          <p:nvPr/>
        </p:nvSpPr>
        <p:spPr bwMode="auto">
          <a:xfrm>
            <a:off x="6578600" y="3435351"/>
            <a:ext cx="793750" cy="417513"/>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r>
              <a:rPr lang="en-US" sz="1238" kern="0" dirty="0">
                <a:solidFill>
                  <a:srgbClr val="FFFFFF">
                    <a:alpha val="99000"/>
                  </a:srgbClr>
                </a:solidFill>
                <a:latin typeface="Segoe UI" pitchFamily="34" charset="0"/>
                <a:ea typeface="Segoe UI" pitchFamily="34" charset="0"/>
                <a:cs typeface="Segoe UI" pitchFamily="34" charset="0"/>
              </a:rPr>
              <a:t>Unlock User</a:t>
            </a:r>
          </a:p>
        </p:txBody>
      </p:sp>
      <p:grpSp>
        <p:nvGrpSpPr>
          <p:cNvPr id="40" name="Group 39"/>
          <p:cNvGrpSpPr>
            <a:grpSpLocks/>
          </p:cNvGrpSpPr>
          <p:nvPr/>
        </p:nvGrpSpPr>
        <p:grpSpPr bwMode="auto">
          <a:xfrm>
            <a:off x="2003426" y="1684338"/>
            <a:ext cx="1508125" cy="957262"/>
            <a:chOff x="9153913" y="943872"/>
            <a:chExt cx="1513181" cy="993233"/>
          </a:xfrm>
        </p:grpSpPr>
        <p:pic>
          <p:nvPicPr>
            <p:cNvPr id="33834" name="Picture 4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53913" y="943872"/>
              <a:ext cx="1513181" cy="99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5" name="Picture 4" descr="https://s3.amazonaws.com/prod-heroku/external_greenhouse_job_boards/logos/000/000/269/original/New_Twilio_logo_red_as_of_Dec_2014.png?143137718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70504" y="1472403"/>
              <a:ext cx="1086915" cy="328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a:grpSpLocks/>
          </p:cNvGrpSpPr>
          <p:nvPr/>
        </p:nvGrpSpPr>
        <p:grpSpPr bwMode="auto">
          <a:xfrm>
            <a:off x="3252789" y="4632326"/>
            <a:ext cx="1233487" cy="976313"/>
            <a:chOff x="3668640" y="4051705"/>
            <a:chExt cx="1645323" cy="1303129"/>
          </a:xfrm>
        </p:grpSpPr>
        <p:pic>
          <p:nvPicPr>
            <p:cNvPr id="33832"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93550" y="4051705"/>
              <a:ext cx="603003" cy="924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3668640" y="5028522"/>
              <a:ext cx="1645323" cy="326312"/>
            </a:xfrm>
            <a:prstGeom prst="rect">
              <a:avLst/>
            </a:prstGeom>
            <a:solidFill>
              <a:schemeClr val="tx1"/>
            </a:solidFill>
          </p:spPr>
          <p:txBody>
            <a:bodyPr wrap="none" lIns="51435" tIns="51435" rIns="51435" bIns="51435">
              <a:spAutoFit/>
            </a:bodyPr>
            <a:lstStyle/>
            <a:p>
              <a:pPr algn="ctr" defTabSz="514329">
                <a:lnSpc>
                  <a:spcPct val="90000"/>
                </a:lnSpc>
                <a:spcBef>
                  <a:spcPct val="20000"/>
                </a:spcBef>
                <a:buClr>
                  <a:srgbClr val="84A8D8"/>
                </a:buClr>
                <a:buSzPct val="100000"/>
                <a:defRPr/>
              </a:pPr>
              <a:r>
                <a:rPr lang="en-US" sz="1013" b="1" dirty="0">
                  <a:solidFill>
                    <a:srgbClr val="FFFFFF">
                      <a:alpha val="99000"/>
                    </a:srgbClr>
                  </a:solidFill>
                  <a:latin typeface="Segoe UI Light" panose="020B0502040204020203" pitchFamily="34" charset="0"/>
                  <a:cs typeface="Segoe UI Light" panose="020B0502040204020203" pitchFamily="34" charset="0"/>
                </a:rPr>
                <a:t>Domain Controller(s)</a:t>
              </a:r>
            </a:p>
          </p:txBody>
        </p:sp>
      </p:grpSp>
      <p:grpSp>
        <p:nvGrpSpPr>
          <p:cNvPr id="2" name="Group 1"/>
          <p:cNvGrpSpPr>
            <a:grpSpLocks/>
          </p:cNvGrpSpPr>
          <p:nvPr/>
        </p:nvGrpSpPr>
        <p:grpSpPr bwMode="auto">
          <a:xfrm>
            <a:off x="962025" y="2981326"/>
            <a:ext cx="534988" cy="904875"/>
            <a:chOff x="1899480" y="3787139"/>
            <a:chExt cx="273565" cy="468104"/>
          </a:xfrm>
        </p:grpSpPr>
        <p:pic>
          <p:nvPicPr>
            <p:cNvPr id="33830" name="Picture 5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899480" y="3787139"/>
              <a:ext cx="273565" cy="4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31" name="Picture 58"/>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57499" y="3926033"/>
              <a:ext cx="150586" cy="14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6" name="Straight Arrow Connector 5"/>
          <p:cNvCxnSpPr>
            <a:stCxn id="4" idx="3"/>
            <a:endCxn id="33832" idx="1"/>
          </p:cNvCxnSpPr>
          <p:nvPr/>
        </p:nvCxnSpPr>
        <p:spPr>
          <a:xfrm>
            <a:off x="1992314" y="4911726"/>
            <a:ext cx="1654175" cy="66675"/>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3830" idx="3"/>
            <a:endCxn id="33834" idx="2"/>
          </p:cNvCxnSpPr>
          <p:nvPr/>
        </p:nvCxnSpPr>
        <p:spPr>
          <a:xfrm flipV="1">
            <a:off x="1497014" y="2641601"/>
            <a:ext cx="1260475" cy="792163"/>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3838" idx="1"/>
          </p:cNvCxnSpPr>
          <p:nvPr/>
        </p:nvCxnSpPr>
        <p:spPr>
          <a:xfrm>
            <a:off x="3478213" y="2149475"/>
            <a:ext cx="1968500" cy="1422400"/>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3832" idx="0"/>
            <a:endCxn id="45" idx="7"/>
          </p:cNvCxnSpPr>
          <p:nvPr/>
        </p:nvCxnSpPr>
        <p:spPr>
          <a:xfrm flipV="1">
            <a:off x="3871914" y="4291013"/>
            <a:ext cx="255587" cy="341312"/>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3834" idx="1"/>
            <a:endCxn id="33830" idx="0"/>
          </p:cNvCxnSpPr>
          <p:nvPr/>
        </p:nvCxnSpPr>
        <p:spPr>
          <a:xfrm flipH="1">
            <a:off x="1230313" y="2162175"/>
            <a:ext cx="773112" cy="819150"/>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8" name="Group 77"/>
          <p:cNvGrpSpPr>
            <a:grpSpLocks/>
          </p:cNvGrpSpPr>
          <p:nvPr/>
        </p:nvGrpSpPr>
        <p:grpSpPr bwMode="auto">
          <a:xfrm>
            <a:off x="5202239" y="2687638"/>
            <a:ext cx="973137" cy="609600"/>
            <a:chOff x="9361324" y="2717882"/>
            <a:chExt cx="1298322" cy="812134"/>
          </a:xfrm>
        </p:grpSpPr>
        <p:pic>
          <p:nvPicPr>
            <p:cNvPr id="33828" name="Picture 78"/>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3819" y="2717882"/>
              <a:ext cx="533333" cy="49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9" name="TextBox 80"/>
            <p:cNvSpPr txBox="1">
              <a:spLocks noChangeArrowheads="1"/>
            </p:cNvSpPr>
            <p:nvPr/>
          </p:nvSpPr>
          <p:spPr bwMode="auto">
            <a:xfrm>
              <a:off x="9361324" y="3074262"/>
              <a:ext cx="1298322" cy="455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464" tIns="107571" rIns="134464" bIns="107571">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a:lnSpc>
                  <a:spcPct val="90000"/>
                </a:lnSpc>
                <a:spcBef>
                  <a:spcPct val="0"/>
                </a:spcBef>
                <a:spcAft>
                  <a:spcPts val="438"/>
                </a:spcAft>
                <a:buNone/>
              </a:pPr>
              <a:r>
                <a:rPr lang="en-US" altLang="da-DK" sz="900" b="1">
                  <a:solidFill>
                    <a:srgbClr val="002060"/>
                  </a:solidFill>
                </a:rPr>
                <a:t>Webhook</a:t>
              </a:r>
            </a:p>
          </p:txBody>
        </p:sp>
      </p:grpSp>
      <p:sp>
        <p:nvSpPr>
          <p:cNvPr id="82" name="Rounded Rectangle 81"/>
          <p:cNvSpPr/>
          <p:nvPr/>
        </p:nvSpPr>
        <p:spPr bwMode="auto">
          <a:xfrm>
            <a:off x="6484939" y="2579689"/>
            <a:ext cx="1101725" cy="574675"/>
          </a:xfrm>
          <a:prstGeom prst="roundRect">
            <a:avLst>
              <a:gd name="adj" fmla="val 0"/>
            </a:avLst>
          </a:prstGeom>
          <a:solidFill>
            <a:srgbClr val="84A8D8"/>
          </a:solidFill>
          <a:ln w="9525" cap="flat" cmpd="sng" algn="ctr">
            <a:noFill/>
            <a:prstDash val="solid"/>
            <a:headEnd type="none" w="med" len="med"/>
            <a:tailEnd type="none" w="med" len="med"/>
          </a:ln>
          <a:effectLst/>
        </p:spPr>
        <p:txBody>
          <a:bodyPr lIns="51433" tIns="25717" rIns="51433" bIns="25717" anchor="ctr"/>
          <a:lstStyle/>
          <a:p>
            <a:pPr algn="ctr" defTabSz="514181">
              <a:defRPr/>
            </a:pPr>
            <a:r>
              <a:rPr lang="en-US" sz="1238" kern="0" dirty="0">
                <a:solidFill>
                  <a:srgbClr val="FFFFFF">
                    <a:alpha val="99000"/>
                  </a:srgbClr>
                </a:solidFill>
                <a:latin typeface="Segoe UI" pitchFamily="34" charset="0"/>
                <a:ea typeface="Segoe UI" pitchFamily="34" charset="0"/>
                <a:cs typeface="Segoe UI" pitchFamily="34" charset="0"/>
              </a:rPr>
              <a:t>Get Phone #</a:t>
            </a:r>
          </a:p>
          <a:p>
            <a:pPr algn="ctr" defTabSz="514181">
              <a:defRPr/>
            </a:pPr>
            <a:r>
              <a:rPr lang="en-US" sz="1238" kern="0" dirty="0">
                <a:solidFill>
                  <a:srgbClr val="FFFFFF">
                    <a:alpha val="99000"/>
                  </a:srgbClr>
                </a:solidFill>
                <a:latin typeface="Segoe UI" pitchFamily="34" charset="0"/>
                <a:ea typeface="Segoe UI" pitchFamily="34" charset="0"/>
                <a:cs typeface="Segoe UI" pitchFamily="34" charset="0"/>
              </a:rPr>
              <a:t>Send SMS</a:t>
            </a:r>
          </a:p>
        </p:txBody>
      </p:sp>
      <p:cxnSp>
        <p:nvCxnSpPr>
          <p:cNvPr id="85" name="Straight Arrow Connector 84"/>
          <p:cNvCxnSpPr/>
          <p:nvPr/>
        </p:nvCxnSpPr>
        <p:spPr>
          <a:xfrm>
            <a:off x="5978525" y="2873375"/>
            <a:ext cx="439738" cy="7938"/>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82" idx="0"/>
          </p:cNvCxnSpPr>
          <p:nvPr/>
        </p:nvCxnSpPr>
        <p:spPr>
          <a:xfrm rot="16200000" flipV="1">
            <a:off x="5019675" y="563563"/>
            <a:ext cx="520700" cy="3511550"/>
          </a:xfrm>
          <a:prstGeom prst="curvedConnector2">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3" name="Group 62"/>
          <p:cNvGrpSpPr>
            <a:grpSpLocks/>
          </p:cNvGrpSpPr>
          <p:nvPr/>
        </p:nvGrpSpPr>
        <p:grpSpPr bwMode="auto">
          <a:xfrm>
            <a:off x="5453064" y="4602163"/>
            <a:ext cx="903287" cy="1117600"/>
            <a:chOff x="9989616" y="3811774"/>
            <a:chExt cx="1202894" cy="1490190"/>
          </a:xfrm>
        </p:grpSpPr>
        <p:pic>
          <p:nvPicPr>
            <p:cNvPr id="338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293303" y="3811774"/>
              <a:ext cx="603003" cy="924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9989616" y="4789711"/>
              <a:ext cx="1202894" cy="512253"/>
            </a:xfrm>
            <a:prstGeom prst="rect">
              <a:avLst/>
            </a:prstGeom>
            <a:solidFill>
              <a:schemeClr val="tx1"/>
            </a:solidFill>
          </p:spPr>
          <p:txBody>
            <a:bodyPr wrap="none" lIns="51435" tIns="51435" rIns="51435" bIns="51435">
              <a:spAutoFit/>
            </a:bodyPr>
            <a:lstStyle/>
            <a:p>
              <a:pPr algn="ctr" defTabSz="514329">
                <a:lnSpc>
                  <a:spcPct val="90000"/>
                </a:lnSpc>
                <a:spcBef>
                  <a:spcPct val="20000"/>
                </a:spcBef>
                <a:buClr>
                  <a:srgbClr val="84A8D8"/>
                </a:buClr>
                <a:buSzPct val="100000"/>
                <a:defRPr/>
              </a:pPr>
              <a:r>
                <a:rPr lang="en-US" sz="1013" b="1" dirty="0">
                  <a:solidFill>
                    <a:srgbClr val="FFFFFF">
                      <a:alpha val="99000"/>
                    </a:srgbClr>
                  </a:solidFill>
                  <a:latin typeface="Segoe UI Light" panose="020B0502040204020203" pitchFamily="34" charset="0"/>
                  <a:cs typeface="Segoe UI Light" panose="020B0502040204020203" pitchFamily="34" charset="0"/>
                </a:rPr>
                <a:t>Hybrid Worker</a:t>
              </a:r>
              <a:br>
                <a:rPr lang="en-US" sz="1013" b="1" dirty="0">
                  <a:solidFill>
                    <a:srgbClr val="FFFFFF">
                      <a:alpha val="99000"/>
                    </a:srgbClr>
                  </a:solidFill>
                  <a:latin typeface="Segoe UI Light" panose="020B0502040204020203" pitchFamily="34" charset="0"/>
                  <a:cs typeface="Segoe UI Light" panose="020B0502040204020203" pitchFamily="34" charset="0"/>
                </a:rPr>
              </a:br>
              <a:r>
                <a:rPr lang="en-US" sz="1013" b="1" dirty="0">
                  <a:solidFill>
                    <a:srgbClr val="FFFFFF">
                      <a:alpha val="99000"/>
                    </a:srgbClr>
                  </a:solidFill>
                  <a:latin typeface="Segoe UI Light" panose="020B0502040204020203" pitchFamily="34" charset="0"/>
                  <a:cs typeface="Segoe UI Light" panose="020B0502040204020203" pitchFamily="34" charset="0"/>
                </a:rPr>
                <a:t>(OMS Agent)</a:t>
              </a:r>
            </a:p>
          </p:txBody>
        </p:sp>
      </p:grpSp>
      <p:cxnSp>
        <p:nvCxnSpPr>
          <p:cNvPr id="70" name="Straight Arrow Connector 69"/>
          <p:cNvCxnSpPr>
            <a:stCxn id="33832" idx="3"/>
            <a:endCxn id="33826" idx="1"/>
          </p:cNvCxnSpPr>
          <p:nvPr/>
        </p:nvCxnSpPr>
        <p:spPr>
          <a:xfrm flipV="1">
            <a:off x="4097339" y="4948238"/>
            <a:ext cx="1584325" cy="30162"/>
          </a:xfrm>
          <a:prstGeom prst="straightConnector1">
            <a:avLst/>
          </a:prstGeom>
          <a:ln w="38100">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594476" y="9966325"/>
            <a:ext cx="93663" cy="0"/>
          </a:xfrm>
          <a:prstGeom prst="straightConnector1">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030914" y="3638550"/>
            <a:ext cx="439737" cy="7938"/>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6134100" y="3895726"/>
            <a:ext cx="819150" cy="854075"/>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7" name="Picture 3" descr="http://www.pd4pic.com/images/abort-delete-cancel-icon-cross-no-access-denied.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78064" y="4652964"/>
            <a:ext cx="6445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 name="Straight Arrow Connector 91"/>
          <p:cNvCxnSpPr/>
          <p:nvPr/>
        </p:nvCxnSpPr>
        <p:spPr>
          <a:xfrm>
            <a:off x="5795963" y="4373563"/>
            <a:ext cx="0" cy="25876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978525" y="4362451"/>
            <a:ext cx="12700" cy="23971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33828" idx="1"/>
          </p:cNvCxnSpPr>
          <p:nvPr/>
        </p:nvCxnSpPr>
        <p:spPr>
          <a:xfrm flipV="1">
            <a:off x="4752976" y="2873376"/>
            <a:ext cx="735013" cy="741363"/>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5901" name="Picture 61" descr="Image result for status ok"/>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41551" y="4618039"/>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15">
            <a:duotone>
              <a:schemeClr val="accent1">
                <a:shade val="45000"/>
                <a:satMod val="135000"/>
              </a:schemeClr>
              <a:prstClr val="white"/>
            </a:duotone>
            <a:extLst>
              <a:ext uri="{28A0092B-C50C-407E-A947-70E740481C1C}">
                <a14:useLocalDpi xmlns:a14="http://schemas.microsoft.com/office/drawing/2010/main" val="0"/>
              </a:ext>
            </a:extLst>
          </a:blip>
          <a:srcRect b="20995"/>
          <a:stretch/>
        </p:blipFill>
        <p:spPr>
          <a:xfrm>
            <a:off x="446006" y="4221088"/>
            <a:ext cx="1545732" cy="1083919"/>
          </a:xfrm>
          <a:prstGeom prst="rect">
            <a:avLst/>
          </a:prstGeom>
        </p:spPr>
      </p:pic>
    </p:spTree>
    <p:extLst>
      <p:ext uri="{BB962C8B-B14F-4D97-AF65-F5344CB8AC3E}">
        <p14:creationId xmlns:p14="http://schemas.microsoft.com/office/powerpoint/2010/main" val="16286736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2"/>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9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102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6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7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103"/>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8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2"/>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51"/>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2"/>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72"/>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6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499"/>
                                          </p:stCondLst>
                                        </p:cTn>
                                        <p:tgtEl>
                                          <p:spTgt spid="21"/>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8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104"/>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61"/>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7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499"/>
                                          </p:stCondLst>
                                        </p:cTn>
                                        <p:tgtEl>
                                          <p:spTgt spid="86"/>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499"/>
                                          </p:stCondLst>
                                        </p:cTn>
                                        <p:tgtEl>
                                          <p:spTgt spid="70"/>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0"/>
                                          </p:stCondLst>
                                        </p:cTn>
                                        <p:tgtEl>
                                          <p:spTgt spid="35901"/>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autoUpdateAnimBg="0"/>
      <p:bldP spid="104" grpId="0" animBg="1" autoUpdateAnimBg="0"/>
      <p:bldP spid="8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p:nvPr>
        </p:nvSpPr>
        <p:spPr/>
        <p:txBody>
          <a:bodyPr/>
          <a:lstStyle/>
          <a:p>
            <a:r>
              <a:rPr lang="en-US" altLang="da-DK" sz="11500" dirty="0" smtClean="0"/>
              <a:t>Demo</a:t>
            </a:r>
            <a:endParaRPr lang="de-DE" altLang="da-DK" sz="11500" dirty="0" smtClean="0"/>
          </a:p>
        </p:txBody>
      </p:sp>
      <p:sp>
        <p:nvSpPr>
          <p:cNvPr id="3" name="Text Placeholder 2"/>
          <p:cNvSpPr>
            <a:spLocks noGrp="1"/>
          </p:cNvSpPr>
          <p:nvPr>
            <p:ph type="body" idx="1"/>
          </p:nvPr>
        </p:nvSpPr>
        <p:spPr/>
        <p:txBody>
          <a:bodyPr/>
          <a:lstStyle/>
          <a:p>
            <a:r>
              <a:rPr lang="en-US" altLang="da-DK" sz="3200" dirty="0"/>
              <a:t>OMS Alerts &amp; Hybrid Workers</a:t>
            </a:r>
            <a:endParaRPr lang="da-DK" sz="3200" dirty="0"/>
          </a:p>
        </p:txBody>
      </p:sp>
    </p:spTree>
    <p:extLst>
      <p:ext uri="{BB962C8B-B14F-4D97-AF65-F5344CB8AC3E}">
        <p14:creationId xmlns:p14="http://schemas.microsoft.com/office/powerpoint/2010/main" val="281905115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a:defRPr/>
            </a:pPr>
            <a:r>
              <a:rPr lang="en-US" dirty="0"/>
              <a:t>SharePoint (Online or on-</a:t>
            </a:r>
            <a:r>
              <a:rPr lang="en-US" dirty="0" err="1"/>
              <a:t>prem</a:t>
            </a:r>
            <a:r>
              <a:rPr lang="en-US" dirty="0"/>
              <a:t>)</a:t>
            </a:r>
          </a:p>
          <a:p>
            <a:pPr>
              <a:defRPr/>
            </a:pPr>
            <a:r>
              <a:rPr lang="en-US" dirty="0" err="1"/>
              <a:t>ServiceNow</a:t>
            </a:r>
            <a:r>
              <a:rPr lang="en-US" dirty="0"/>
              <a:t> / Other ITSM</a:t>
            </a:r>
          </a:p>
          <a:p>
            <a:pPr>
              <a:defRPr/>
            </a:pPr>
            <a:r>
              <a:rPr lang="en-US" dirty="0" err="1"/>
              <a:t>Github</a:t>
            </a:r>
            <a:r>
              <a:rPr lang="en-US" dirty="0"/>
              <a:t> / </a:t>
            </a:r>
            <a:r>
              <a:rPr lang="en-US" dirty="0" smtClean="0"/>
              <a:t>VSTS / TFS</a:t>
            </a:r>
          </a:p>
          <a:p>
            <a:pPr>
              <a:defRPr/>
            </a:pPr>
            <a:r>
              <a:rPr lang="en-US" dirty="0" err="1" smtClean="0"/>
              <a:t>Twilio</a:t>
            </a:r>
            <a:endParaRPr lang="en-US" dirty="0" smtClean="0"/>
          </a:p>
          <a:p>
            <a:pPr>
              <a:defRPr/>
            </a:pPr>
            <a:r>
              <a:rPr lang="en-US" dirty="0" err="1" smtClean="0"/>
              <a:t>Zapier</a:t>
            </a:r>
            <a:endParaRPr lang="en-US" dirty="0"/>
          </a:p>
          <a:p>
            <a:pPr>
              <a:defRPr/>
            </a:pPr>
            <a:r>
              <a:rPr lang="en-US" dirty="0"/>
              <a:t>PowerShell/Any Script/code</a:t>
            </a:r>
          </a:p>
          <a:p>
            <a:pPr>
              <a:defRPr/>
            </a:pPr>
            <a:r>
              <a:rPr lang="en-US" dirty="0" smtClean="0"/>
              <a:t>SCOM Recovery Action</a:t>
            </a:r>
          </a:p>
          <a:p>
            <a:pPr>
              <a:defRPr/>
            </a:pPr>
            <a:r>
              <a:rPr lang="en-US" dirty="0" smtClean="0"/>
              <a:t>Linux/BSD </a:t>
            </a:r>
            <a:r>
              <a:rPr lang="en-US" dirty="0"/>
              <a:t>(curl, </a:t>
            </a:r>
            <a:r>
              <a:rPr lang="en-US" dirty="0" err="1" smtClean="0"/>
              <a:t>wget</a:t>
            </a:r>
            <a:r>
              <a:rPr lang="en-US" dirty="0" smtClean="0"/>
              <a:t> </a:t>
            </a:r>
            <a:r>
              <a:rPr lang="en-US" dirty="0"/>
              <a:t>etc.)</a:t>
            </a:r>
          </a:p>
          <a:p>
            <a:pPr>
              <a:defRPr/>
            </a:pPr>
            <a:r>
              <a:rPr lang="en-US" dirty="0"/>
              <a:t>And much more!</a:t>
            </a:r>
            <a:endParaRPr lang="da-DK" dirty="0"/>
          </a:p>
        </p:txBody>
      </p:sp>
      <p:sp>
        <p:nvSpPr>
          <p:cNvPr id="35842" name="Title 4"/>
          <p:cNvSpPr>
            <a:spLocks noGrp="1"/>
          </p:cNvSpPr>
          <p:nvPr>
            <p:ph type="title"/>
          </p:nvPr>
        </p:nvSpPr>
        <p:spPr/>
        <p:txBody>
          <a:bodyPr/>
          <a:lstStyle/>
          <a:p>
            <a:r>
              <a:rPr lang="en-US" altLang="da-DK" smtClean="0"/>
              <a:t>WebHooks</a:t>
            </a:r>
            <a:endParaRPr lang="da-DK" altLang="da-DK" smtClean="0"/>
          </a:p>
        </p:txBody>
      </p:sp>
    </p:spTree>
    <p:extLst>
      <p:ext uri="{BB962C8B-B14F-4D97-AF65-F5344CB8AC3E}">
        <p14:creationId xmlns:p14="http://schemas.microsoft.com/office/powerpoint/2010/main" val="32798569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Inhaltsplatzhalter 2"/>
          <p:cNvSpPr>
            <a:spLocks noGrp="1"/>
          </p:cNvSpPr>
          <p:nvPr>
            <p:ph idx="1"/>
          </p:nvPr>
        </p:nvSpPr>
        <p:spPr>
          <a:xfrm>
            <a:off x="179512" y="1556792"/>
            <a:ext cx="8640960" cy="4392488"/>
          </a:xfrm>
        </p:spPr>
        <p:txBody>
          <a:bodyPr/>
          <a:lstStyle/>
          <a:p>
            <a:r>
              <a:rPr lang="en-US" altLang="da-DK" dirty="0"/>
              <a:t>What is OMS &amp; Azure Automation?</a:t>
            </a:r>
          </a:p>
          <a:p>
            <a:r>
              <a:rPr lang="en-US" altLang="da-DK" dirty="0"/>
              <a:t>Webhooks &amp; Hybrid </a:t>
            </a:r>
            <a:r>
              <a:rPr lang="en-US" altLang="da-DK" dirty="0" smtClean="0"/>
              <a:t>Worker</a:t>
            </a:r>
            <a:endParaRPr lang="en-US" altLang="da-DK" dirty="0"/>
          </a:p>
          <a:p>
            <a:r>
              <a:rPr lang="en-US" altLang="da-DK" dirty="0"/>
              <a:t>Scenario</a:t>
            </a:r>
            <a:r>
              <a:rPr lang="da-DK" altLang="da-DK" dirty="0"/>
              <a:t>: </a:t>
            </a:r>
            <a:r>
              <a:rPr lang="en-US" altLang="da-DK" dirty="0" smtClean="0"/>
              <a:t>New O365 User</a:t>
            </a:r>
            <a:endParaRPr lang="en-US" altLang="da-DK" dirty="0"/>
          </a:p>
          <a:p>
            <a:r>
              <a:rPr lang="en-US" altLang="da-DK" dirty="0" smtClean="0"/>
              <a:t>OMS </a:t>
            </a:r>
            <a:r>
              <a:rPr lang="en-US" altLang="da-DK" dirty="0"/>
              <a:t>Alerts</a:t>
            </a:r>
          </a:p>
          <a:p>
            <a:r>
              <a:rPr lang="en-US" altLang="da-DK" dirty="0"/>
              <a:t>Scenario</a:t>
            </a:r>
            <a:r>
              <a:rPr lang="da-DK" altLang="da-DK" dirty="0"/>
              <a:t>: </a:t>
            </a:r>
            <a:r>
              <a:rPr lang="en-US" altLang="da-DK" dirty="0"/>
              <a:t>OMS Alerts -  Locked Account </a:t>
            </a:r>
            <a:r>
              <a:rPr lang="en-US" altLang="da-DK" dirty="0" smtClean="0"/>
              <a:t>SMS</a:t>
            </a:r>
          </a:p>
          <a:p>
            <a:r>
              <a:rPr lang="en-US" dirty="0" smtClean="0"/>
              <a:t>Scenario: New </a:t>
            </a:r>
            <a:r>
              <a:rPr lang="en-US" dirty="0"/>
              <a:t>ServiceNow </a:t>
            </a:r>
            <a:r>
              <a:rPr lang="en-US" dirty="0" smtClean="0"/>
              <a:t>Incident</a:t>
            </a:r>
          </a:p>
          <a:p>
            <a:endParaRPr lang="en-US" altLang="da-DK" dirty="0"/>
          </a:p>
          <a:p>
            <a:r>
              <a:rPr lang="en-US" altLang="da-DK" dirty="0" smtClean="0"/>
              <a:t>Graph API – Moved to next session </a:t>
            </a:r>
            <a:r>
              <a:rPr lang="en-US" altLang="da-DK" dirty="0" smtClean="0">
                <a:sym typeface="Wingdings" panose="05000000000000000000" pitchFamily="2" charset="2"/>
              </a:rPr>
              <a:t></a:t>
            </a:r>
            <a:endParaRPr lang="en-US" altLang="da-DK" dirty="0"/>
          </a:p>
        </p:txBody>
      </p:sp>
      <p:sp>
        <p:nvSpPr>
          <p:cNvPr id="11266" name="Titel 1"/>
          <p:cNvSpPr>
            <a:spLocks noGrp="1"/>
          </p:cNvSpPr>
          <p:nvPr>
            <p:ph type="title"/>
          </p:nvPr>
        </p:nvSpPr>
        <p:spPr/>
        <p:txBody>
          <a:bodyPr/>
          <a:lstStyle/>
          <a:p>
            <a:r>
              <a:rPr lang="en-US" altLang="da-DK" smtClean="0"/>
              <a:t>Agenda</a:t>
            </a:r>
            <a:endParaRPr lang="de-DE" altLang="da-DK" smtClean="0"/>
          </a:p>
        </p:txBody>
      </p:sp>
    </p:spTree>
    <p:extLst>
      <p:ext uri="{BB962C8B-B14F-4D97-AF65-F5344CB8AC3E}">
        <p14:creationId xmlns:p14="http://schemas.microsoft.com/office/powerpoint/2010/main" val="3216425491"/>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5404899" y="2052814"/>
            <a:ext cx="3488531" cy="2324100"/>
            <a:chOff x="5943615" y="-4204486"/>
            <a:chExt cx="6193615" cy="4647018"/>
          </a:xfrm>
        </p:grpSpPr>
        <p:sp>
          <p:nvSpPr>
            <p:cNvPr id="77" name="Freeform 15"/>
            <p:cNvSpPr>
              <a:spLocks/>
            </p:cNvSpPr>
            <p:nvPr/>
          </p:nvSpPr>
          <p:spPr bwMode="auto">
            <a:xfrm>
              <a:off x="5943615" y="-4204486"/>
              <a:ext cx="6193615" cy="4647018"/>
            </a:xfrm>
            <a:custGeom>
              <a:avLst/>
              <a:gdLst>
                <a:gd name="T0" fmla="*/ 218 w 260"/>
                <a:gd name="T1" fmla="*/ 74 h 171"/>
                <a:gd name="T2" fmla="*/ 218 w 260"/>
                <a:gd name="T3" fmla="*/ 71 h 171"/>
                <a:gd name="T4" fmla="*/ 147 w 260"/>
                <a:gd name="T5" fmla="*/ 0 h 171"/>
                <a:gd name="T6" fmla="*/ 87 w 260"/>
                <a:gd name="T7" fmla="*/ 31 h 171"/>
                <a:gd name="T8" fmla="*/ 68 w 260"/>
                <a:gd name="T9" fmla="*/ 26 h 171"/>
                <a:gd name="T10" fmla="*/ 26 w 260"/>
                <a:gd name="T11" fmla="*/ 67 h 171"/>
                <a:gd name="T12" fmla="*/ 0 w 260"/>
                <a:gd name="T13" fmla="*/ 114 h 171"/>
                <a:gd name="T14" fmla="*/ 51 w 260"/>
                <a:gd name="T15" fmla="*/ 170 h 171"/>
                <a:gd name="T16" fmla="*/ 51 w 260"/>
                <a:gd name="T17" fmla="*/ 170 h 171"/>
                <a:gd name="T18" fmla="*/ 51 w 260"/>
                <a:gd name="T19" fmla="*/ 170 h 171"/>
                <a:gd name="T20" fmla="*/ 57 w 260"/>
                <a:gd name="T21" fmla="*/ 171 h 171"/>
                <a:gd name="T22" fmla="*/ 212 w 260"/>
                <a:gd name="T23" fmla="*/ 171 h 171"/>
                <a:gd name="T24" fmla="*/ 212 w 260"/>
                <a:gd name="T25" fmla="*/ 171 h 171"/>
                <a:gd name="T26" fmla="*/ 260 w 260"/>
                <a:gd name="T27" fmla="*/ 122 h 171"/>
                <a:gd name="T28" fmla="*/ 218 w 260"/>
                <a:gd name="T29" fmla="*/ 7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171">
                  <a:moveTo>
                    <a:pt x="218" y="74"/>
                  </a:moveTo>
                  <a:cubicBezTo>
                    <a:pt x="218" y="73"/>
                    <a:pt x="218" y="72"/>
                    <a:pt x="218" y="71"/>
                  </a:cubicBezTo>
                  <a:cubicBezTo>
                    <a:pt x="218" y="32"/>
                    <a:pt x="186" y="0"/>
                    <a:pt x="147" y="0"/>
                  </a:cubicBezTo>
                  <a:cubicBezTo>
                    <a:pt x="122" y="0"/>
                    <a:pt x="100" y="12"/>
                    <a:pt x="87" y="31"/>
                  </a:cubicBezTo>
                  <a:cubicBezTo>
                    <a:pt x="82" y="28"/>
                    <a:pt x="75" y="26"/>
                    <a:pt x="68" y="26"/>
                  </a:cubicBezTo>
                  <a:cubicBezTo>
                    <a:pt x="45" y="26"/>
                    <a:pt x="27" y="44"/>
                    <a:pt x="26" y="67"/>
                  </a:cubicBezTo>
                  <a:cubicBezTo>
                    <a:pt x="11" y="77"/>
                    <a:pt x="0" y="94"/>
                    <a:pt x="0" y="114"/>
                  </a:cubicBezTo>
                  <a:cubicBezTo>
                    <a:pt x="0" y="143"/>
                    <a:pt x="22" y="167"/>
                    <a:pt x="51" y="170"/>
                  </a:cubicBezTo>
                  <a:cubicBezTo>
                    <a:pt x="51" y="170"/>
                    <a:pt x="51" y="170"/>
                    <a:pt x="51" y="170"/>
                  </a:cubicBezTo>
                  <a:cubicBezTo>
                    <a:pt x="51" y="170"/>
                    <a:pt x="51" y="170"/>
                    <a:pt x="51" y="170"/>
                  </a:cubicBezTo>
                  <a:cubicBezTo>
                    <a:pt x="53" y="170"/>
                    <a:pt x="55" y="171"/>
                    <a:pt x="57" y="171"/>
                  </a:cubicBezTo>
                  <a:cubicBezTo>
                    <a:pt x="59" y="171"/>
                    <a:pt x="212" y="171"/>
                    <a:pt x="212" y="171"/>
                  </a:cubicBezTo>
                  <a:cubicBezTo>
                    <a:pt x="212" y="171"/>
                    <a:pt x="212" y="171"/>
                    <a:pt x="212" y="171"/>
                  </a:cubicBezTo>
                  <a:cubicBezTo>
                    <a:pt x="238" y="170"/>
                    <a:pt x="260" y="149"/>
                    <a:pt x="260" y="122"/>
                  </a:cubicBezTo>
                  <a:cubicBezTo>
                    <a:pt x="260" y="98"/>
                    <a:pt x="242" y="78"/>
                    <a:pt x="218" y="74"/>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6" name="TextBox 25"/>
            <p:cNvSpPr txBox="1"/>
            <p:nvPr/>
          </p:nvSpPr>
          <p:spPr>
            <a:xfrm>
              <a:off x="8457222" y="-856896"/>
              <a:ext cx="3297625" cy="1292333"/>
            </a:xfrm>
            <a:prstGeom prst="rect">
              <a:avLst/>
            </a:prstGeom>
            <a:noFill/>
          </p:spPr>
          <p:txBody>
            <a:bodyPr wrap="square" rtlCol="0">
              <a:spAutoFit/>
            </a:bodyPr>
            <a:lstStyle/>
            <a:p>
              <a:r>
                <a:rPr lang="en-US" sz="1800" dirty="0">
                  <a:solidFill>
                    <a:schemeClr val="tx1"/>
                  </a:solidFill>
                </a:rPr>
                <a:t>OMS Automation</a:t>
              </a:r>
              <a:endParaRPr lang="da-DK" sz="1800" dirty="0">
                <a:solidFill>
                  <a:schemeClr val="tx1"/>
                </a:solidFill>
              </a:endParaRPr>
            </a:p>
          </p:txBody>
        </p:sp>
      </p:grpSp>
      <p:sp>
        <p:nvSpPr>
          <p:cNvPr id="19" name="TextBox 60"/>
          <p:cNvSpPr txBox="1"/>
          <p:nvPr/>
        </p:nvSpPr>
        <p:spPr>
          <a:xfrm>
            <a:off x="6264282" y="7748218"/>
            <a:ext cx="570220" cy="384464"/>
          </a:xfrm>
          <a:prstGeom prst="rect">
            <a:avLst/>
          </a:prstGeom>
          <a:noFill/>
        </p:spPr>
        <p:txBody>
          <a:bodyPr wrap="square" lIns="51435" tIns="51435" rIns="51435" bIns="51435"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14329">
              <a:lnSpc>
                <a:spcPct val="90000"/>
              </a:lnSpc>
              <a:spcBef>
                <a:spcPct val="20000"/>
              </a:spcBef>
              <a:buClr>
                <a:srgbClr val="84A8D8"/>
              </a:buClr>
              <a:buSzPct val="100000"/>
            </a:pPr>
            <a:r>
              <a:rPr lang="en-US" sz="1013" b="1" dirty="0">
                <a:solidFill>
                  <a:srgbClr val="FFFFFF">
                    <a:alpha val="99000"/>
                  </a:srgbClr>
                </a:solidFill>
                <a:latin typeface="Segoe UI Light" panose="020B0502040204020203" pitchFamily="34" charset="0"/>
                <a:cs typeface="Segoe UI Light" panose="020B0502040204020203" pitchFamily="34" charset="0"/>
              </a:rPr>
              <a:t>Orchestrator</a:t>
            </a:r>
          </a:p>
        </p:txBody>
      </p:sp>
      <p:pic>
        <p:nvPicPr>
          <p:cNvPr id="74" name="Picture 73"/>
          <p:cNvPicPr>
            <a:picLocks noChangeAspect="1"/>
          </p:cNvPicPr>
          <p:nvPr/>
        </p:nvPicPr>
        <p:blipFill>
          <a:blip r:embed="rId2"/>
          <a:stretch>
            <a:fillRect/>
          </a:stretch>
        </p:blipFill>
        <p:spPr>
          <a:xfrm flipV="1">
            <a:off x="9612086" y="2022650"/>
            <a:ext cx="718580" cy="156020"/>
          </a:xfrm>
          <a:prstGeom prst="rect">
            <a:avLst/>
          </a:prstGeom>
        </p:spPr>
      </p:pic>
      <p:grpSp>
        <p:nvGrpSpPr>
          <p:cNvPr id="14" name="Group 13"/>
          <p:cNvGrpSpPr/>
          <p:nvPr/>
        </p:nvGrpSpPr>
        <p:grpSpPr>
          <a:xfrm>
            <a:off x="2730476" y="2400307"/>
            <a:ext cx="2061118" cy="1083565"/>
            <a:chOff x="75515" y="2338685"/>
            <a:chExt cx="1761742" cy="968584"/>
          </a:xfrm>
        </p:grpSpPr>
        <p:sp>
          <p:nvSpPr>
            <p:cNvPr id="67" name="Freeform 539"/>
            <p:cNvSpPr>
              <a:spLocks noChangeAspect="1"/>
            </p:cNvSpPr>
            <p:nvPr/>
          </p:nvSpPr>
          <p:spPr bwMode="auto">
            <a:xfrm>
              <a:off x="75515" y="2338685"/>
              <a:ext cx="1761742" cy="96858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a:noFill/>
            </a:ln>
            <a:extLst/>
          </p:spPr>
          <p:txBody>
            <a:bodyPr vert="horz" wrap="square" lIns="68551" tIns="34275" rIns="68551" bIns="34275" numCol="1" anchor="t" anchorCtr="0" compatLnSpc="1">
              <a:prstTxWarp prst="textNoShape">
                <a:avLst/>
              </a:prstTxWarp>
            </a:bodyPr>
            <a:lstStyle/>
            <a:p>
              <a:pPr algn="ctr" defTabSz="685406">
                <a:defRPr/>
              </a:pPr>
              <a:endParaRPr lang="en-US" sz="1350" kern="0" dirty="0"/>
            </a:p>
            <a:p>
              <a:pPr algn="ctr" defTabSz="685406">
                <a:defRPr/>
              </a:pPr>
              <a:endParaRPr lang="en-US" sz="1350" kern="0" dirty="0"/>
            </a:p>
            <a:p>
              <a:pPr algn="ctr" defTabSz="685406">
                <a:defRPr/>
              </a:pPr>
              <a:endParaRPr lang="en-US" sz="1350" kern="0" dirty="0"/>
            </a:p>
          </p:txBody>
        </p:sp>
        <p:pic>
          <p:nvPicPr>
            <p:cNvPr id="1026" name="Picture 2" descr="http://cdn.octafinance.com/wp-content/uploads/logos/Servicenow-Inc-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670" y="3102795"/>
              <a:ext cx="1371926" cy="1555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5748483" y="2570659"/>
            <a:ext cx="973742" cy="636878"/>
            <a:chOff x="9361324" y="2717882"/>
            <a:chExt cx="1298322" cy="849170"/>
          </a:xfrm>
        </p:grpSpPr>
        <p:pic>
          <p:nvPicPr>
            <p:cNvPr id="12" name="Picture 11"/>
            <p:cNvPicPr>
              <a:picLocks noChangeAspect="1"/>
            </p:cNvPicPr>
            <p:nvPr/>
          </p:nvPicPr>
          <p:blipFill>
            <a:blip r:embed="rId4">
              <a:clrChange>
                <a:clrFrom>
                  <a:srgbClr val="FFFFFF"/>
                </a:clrFrom>
                <a:clrTo>
                  <a:srgbClr val="FFFFFF">
                    <a:alpha val="0"/>
                  </a:srgbClr>
                </a:clrTo>
              </a:clrChange>
            </a:blip>
            <a:stretch>
              <a:fillRect/>
            </a:stretch>
          </p:blipFill>
          <p:spPr>
            <a:xfrm>
              <a:off x="9743819" y="2717882"/>
              <a:ext cx="533333" cy="495238"/>
            </a:xfrm>
            <a:prstGeom prst="rect">
              <a:avLst/>
            </a:prstGeom>
          </p:spPr>
        </p:pic>
        <p:sp>
          <p:nvSpPr>
            <p:cNvPr id="89" name="TextBox 88"/>
            <p:cNvSpPr txBox="1"/>
            <p:nvPr/>
          </p:nvSpPr>
          <p:spPr>
            <a:xfrm>
              <a:off x="9361324" y="3074263"/>
              <a:ext cx="1298322" cy="492789"/>
            </a:xfrm>
            <a:prstGeom prst="rect">
              <a:avLst/>
            </a:prstGeom>
            <a:noFill/>
          </p:spPr>
          <p:txBody>
            <a:bodyPr wrap="square" lIns="134464" tIns="107571" rIns="134464" bIns="107571" rtlCol="0">
              <a:spAutoFit/>
            </a:bodyPr>
            <a:lstStyle/>
            <a:p>
              <a:pPr algn="ctr">
                <a:lnSpc>
                  <a:spcPct val="90000"/>
                </a:lnSpc>
                <a:spcAft>
                  <a:spcPts val="441"/>
                </a:spcAft>
              </a:pPr>
              <a:r>
                <a:rPr lang="en-US" sz="1100" b="1" dirty="0" err="1">
                  <a:solidFill>
                    <a:srgbClr val="002060"/>
                  </a:solidFill>
                </a:rPr>
                <a:t>Webhook</a:t>
              </a:r>
              <a:endParaRPr lang="en-US" sz="1100" b="1" dirty="0">
                <a:solidFill>
                  <a:srgbClr val="002060"/>
                </a:solidFill>
              </a:endParaRPr>
            </a:p>
          </p:txBody>
        </p:sp>
      </p:grpSp>
      <p:grpSp>
        <p:nvGrpSpPr>
          <p:cNvPr id="25" name="Group 24"/>
          <p:cNvGrpSpPr/>
          <p:nvPr/>
        </p:nvGrpSpPr>
        <p:grpSpPr>
          <a:xfrm>
            <a:off x="1276296" y="7351046"/>
            <a:ext cx="1547484" cy="794342"/>
            <a:chOff x="3492205" y="1097351"/>
            <a:chExt cx="2063312" cy="1059123"/>
          </a:xfrm>
        </p:grpSpPr>
        <p:pic>
          <p:nvPicPr>
            <p:cNvPr id="93" name="Picture 12" descr="https://acom.azurecomcdn.net/80C57D/cdn/svghandler/log-analytics?width=600&amp;height=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1045" y="1097351"/>
              <a:ext cx="1249694" cy="623126"/>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p:cNvSpPr txBox="1"/>
            <p:nvPr/>
          </p:nvSpPr>
          <p:spPr>
            <a:xfrm>
              <a:off x="3492205" y="1617518"/>
              <a:ext cx="2063312" cy="538956"/>
            </a:xfrm>
            <a:prstGeom prst="rect">
              <a:avLst/>
            </a:prstGeom>
            <a:noFill/>
          </p:spPr>
          <p:txBody>
            <a:bodyPr wrap="square" lIns="134464" tIns="107571" rIns="134464" bIns="107571" rtlCol="0">
              <a:spAutoFit/>
            </a:bodyPr>
            <a:lstStyle/>
            <a:p>
              <a:pPr algn="ctr">
                <a:lnSpc>
                  <a:spcPct val="90000"/>
                </a:lnSpc>
                <a:spcAft>
                  <a:spcPts val="441"/>
                </a:spcAft>
              </a:pPr>
              <a:r>
                <a:rPr lang="en-US" sz="1350" b="1" dirty="0">
                  <a:solidFill>
                    <a:srgbClr val="002060"/>
                  </a:solidFill>
                </a:rPr>
                <a:t>Log Analytics</a:t>
              </a:r>
            </a:p>
          </p:txBody>
        </p:sp>
      </p:gr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61417" y="3357363"/>
            <a:ext cx="1268517" cy="951388"/>
          </a:xfrm>
          <a:prstGeom prst="rect">
            <a:avLst/>
          </a:prstGeom>
        </p:spPr>
      </p:pic>
      <p:pic>
        <p:nvPicPr>
          <p:cNvPr id="4098" name="Picture 2" descr="http://cdn.osxdaily.com/wp-content/uploads/2014/07/users-and-groups-icon-mac.png"/>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6459" y="2577040"/>
            <a:ext cx="1375850" cy="1045647"/>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98585" y="3557656"/>
            <a:ext cx="1547484" cy="404217"/>
          </a:xfrm>
          <a:prstGeom prst="rect">
            <a:avLst/>
          </a:prstGeom>
          <a:noFill/>
        </p:spPr>
        <p:txBody>
          <a:bodyPr wrap="square" lIns="134464" tIns="107571" rIns="134464" bIns="107571" rtlCol="0">
            <a:spAutoFit/>
          </a:bodyPr>
          <a:lstStyle/>
          <a:p>
            <a:pPr algn="ctr">
              <a:lnSpc>
                <a:spcPct val="90000"/>
              </a:lnSpc>
              <a:spcAft>
                <a:spcPts val="441"/>
              </a:spcAft>
            </a:pPr>
            <a:r>
              <a:rPr lang="en-US" sz="1350" b="1" dirty="0"/>
              <a:t>End Users</a:t>
            </a:r>
          </a:p>
        </p:txBody>
      </p:sp>
      <p:sp>
        <p:nvSpPr>
          <p:cNvPr id="7" name="TextBox 6"/>
          <p:cNvSpPr txBox="1"/>
          <p:nvPr/>
        </p:nvSpPr>
        <p:spPr>
          <a:xfrm>
            <a:off x="1480931" y="2767266"/>
            <a:ext cx="1386918" cy="276999"/>
          </a:xfrm>
          <a:prstGeom prst="rect">
            <a:avLst/>
          </a:prstGeom>
          <a:noFill/>
        </p:spPr>
        <p:txBody>
          <a:bodyPr wrap="none" rtlCol="0">
            <a:spAutoFit/>
          </a:bodyPr>
          <a:lstStyle/>
          <a:p>
            <a:r>
              <a:rPr lang="en-US" sz="1200" b="1" kern="0" dirty="0"/>
              <a:t>Create Incident</a:t>
            </a:r>
          </a:p>
        </p:txBody>
      </p:sp>
      <p:sp>
        <p:nvSpPr>
          <p:cNvPr id="88" name="Rounded Rectangle 87"/>
          <p:cNvSpPr/>
          <p:nvPr/>
        </p:nvSpPr>
        <p:spPr bwMode="auto">
          <a:xfrm>
            <a:off x="7497243" y="2597356"/>
            <a:ext cx="300038" cy="231668"/>
          </a:xfrm>
          <a:prstGeom prst="roundRect">
            <a:avLst>
              <a:gd name="adj" fmla="val 0"/>
            </a:avLst>
          </a:prstGeom>
          <a:solidFill>
            <a:srgbClr val="84A8D8"/>
          </a:solidFill>
          <a:ln w="9525" cap="flat" cmpd="sng" algn="ctr">
            <a:noFill/>
            <a:prstDash val="solid"/>
            <a:headEnd type="none" w="med" len="med"/>
            <a:tailEnd type="none" w="med" len="med"/>
          </a:ln>
          <a:effectLst/>
        </p:spPr>
        <p:txBody>
          <a:bodyPr vert="horz" wrap="square" lIns="51433" tIns="25717" rIns="51433" bIns="25717" numCol="1" rtlCol="0" anchor="ctr" anchorCtr="0" compatLnSpc="1">
            <a:prstTxWarp prst="textNoShape">
              <a:avLst/>
            </a:prstTxWarp>
          </a:bodyP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sp>
        <p:nvSpPr>
          <p:cNvPr id="90" name="Rounded Rectangle 89"/>
          <p:cNvSpPr/>
          <p:nvPr/>
        </p:nvSpPr>
        <p:spPr bwMode="auto">
          <a:xfrm>
            <a:off x="7141155" y="3018133"/>
            <a:ext cx="300038" cy="231668"/>
          </a:xfrm>
          <a:prstGeom prst="roundRect">
            <a:avLst>
              <a:gd name="adj" fmla="val 0"/>
            </a:avLst>
          </a:prstGeom>
          <a:solidFill>
            <a:srgbClr val="84A8D8"/>
          </a:solidFill>
          <a:ln w="9525" cap="flat" cmpd="sng" algn="ctr">
            <a:noFill/>
            <a:prstDash val="solid"/>
            <a:headEnd type="none" w="med" len="med"/>
            <a:tailEnd type="none" w="med" len="med"/>
          </a:ln>
          <a:effectLst/>
        </p:spPr>
        <p:txBody>
          <a:bodyPr vert="horz" wrap="square" lIns="51433" tIns="25717" rIns="51433" bIns="25717" numCol="1" rtlCol="0" anchor="ctr" anchorCtr="0" compatLnSpc="1">
            <a:prstTxWarp prst="textNoShape">
              <a:avLst/>
            </a:prstTxWarp>
          </a:bodyP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sp>
        <p:nvSpPr>
          <p:cNvPr id="92" name="Rounded Rectangle 91"/>
          <p:cNvSpPr/>
          <p:nvPr/>
        </p:nvSpPr>
        <p:spPr bwMode="auto">
          <a:xfrm>
            <a:off x="7869817" y="3025018"/>
            <a:ext cx="300038" cy="231668"/>
          </a:xfrm>
          <a:prstGeom prst="roundRect">
            <a:avLst>
              <a:gd name="adj" fmla="val 0"/>
            </a:avLst>
          </a:prstGeom>
          <a:solidFill>
            <a:srgbClr val="84A8D8"/>
          </a:solidFill>
          <a:ln w="9525" cap="flat" cmpd="sng" algn="ctr">
            <a:noFill/>
            <a:prstDash val="solid"/>
            <a:headEnd type="none" w="med" len="med"/>
            <a:tailEnd type="none" w="med" len="med"/>
          </a:ln>
          <a:effectLst/>
        </p:spPr>
        <p:txBody>
          <a:bodyPr vert="horz" wrap="square" lIns="51433" tIns="25717" rIns="51433" bIns="25717" numCol="1" rtlCol="0" anchor="ctr" anchorCtr="0" compatLnSpc="1">
            <a:prstTxWarp prst="textNoShape">
              <a:avLst/>
            </a:prstTxWarp>
          </a:bodyP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sp>
        <p:nvSpPr>
          <p:cNvPr id="96" name="Rounded Rectangle 95"/>
          <p:cNvSpPr/>
          <p:nvPr/>
        </p:nvSpPr>
        <p:spPr bwMode="auto">
          <a:xfrm>
            <a:off x="7514173" y="3331789"/>
            <a:ext cx="300038" cy="231668"/>
          </a:xfrm>
          <a:prstGeom prst="roundRect">
            <a:avLst>
              <a:gd name="adj" fmla="val 0"/>
            </a:avLst>
          </a:prstGeom>
          <a:solidFill>
            <a:srgbClr val="84A8D8"/>
          </a:solidFill>
          <a:ln w="9525" cap="flat" cmpd="sng" algn="ctr">
            <a:noFill/>
            <a:prstDash val="solid"/>
            <a:headEnd type="none" w="med" len="med"/>
            <a:tailEnd type="none" w="med" len="med"/>
          </a:ln>
          <a:effectLst/>
        </p:spPr>
        <p:txBody>
          <a:bodyPr vert="horz" wrap="square" lIns="51433" tIns="25717" rIns="51433" bIns="25717" numCol="1" rtlCol="0" anchor="ctr" anchorCtr="0" compatLnSpc="1">
            <a:prstTxWarp prst="textNoShape">
              <a:avLst/>
            </a:prstTxWarp>
          </a:bodyP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cxnSp>
        <p:nvCxnSpPr>
          <p:cNvPr id="97" name="Elbow Connector 96"/>
          <p:cNvCxnSpPr>
            <a:stCxn id="104" idx="3"/>
            <a:endCxn id="88" idx="1"/>
          </p:cNvCxnSpPr>
          <p:nvPr/>
        </p:nvCxnSpPr>
        <p:spPr>
          <a:xfrm flipV="1">
            <a:off x="7228332" y="2713190"/>
            <a:ext cx="268912" cy="3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8" name="Elbow Connector 97"/>
          <p:cNvCxnSpPr>
            <a:stCxn id="88" idx="2"/>
            <a:endCxn id="92" idx="0"/>
          </p:cNvCxnSpPr>
          <p:nvPr/>
        </p:nvCxnSpPr>
        <p:spPr>
          <a:xfrm rot="16200000" flipH="1">
            <a:off x="7735553" y="2740733"/>
            <a:ext cx="195995" cy="37257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9" name="Elbow Connector 98"/>
          <p:cNvCxnSpPr>
            <a:stCxn id="88" idx="2"/>
            <a:endCxn id="90" idx="0"/>
          </p:cNvCxnSpPr>
          <p:nvPr/>
        </p:nvCxnSpPr>
        <p:spPr>
          <a:xfrm rot="5400000">
            <a:off x="7374664" y="2745534"/>
            <a:ext cx="189110" cy="356088"/>
          </a:xfrm>
          <a:prstGeom prst="bentConnector3">
            <a:avLst>
              <a:gd name="adj1" fmla="val 52159"/>
            </a:avLst>
          </a:prstGeom>
          <a:ln>
            <a:tailEnd type="triangle"/>
          </a:ln>
        </p:spPr>
        <p:style>
          <a:lnRef idx="1">
            <a:schemeClr val="dk1"/>
          </a:lnRef>
          <a:fillRef idx="0">
            <a:schemeClr val="dk1"/>
          </a:fillRef>
          <a:effectRef idx="0">
            <a:schemeClr val="dk1"/>
          </a:effectRef>
          <a:fontRef idx="minor">
            <a:schemeClr val="tx1"/>
          </a:fontRef>
        </p:style>
      </p:cxnSp>
      <p:cxnSp>
        <p:nvCxnSpPr>
          <p:cNvPr id="100" name="Elbow Connector 99"/>
          <p:cNvCxnSpPr>
            <a:stCxn id="92" idx="2"/>
          </p:cNvCxnSpPr>
          <p:nvPr/>
        </p:nvCxnSpPr>
        <p:spPr>
          <a:xfrm rot="5400000">
            <a:off x="7806500" y="3264395"/>
            <a:ext cx="221046" cy="2056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1" name="Rounded Rectangle 100"/>
          <p:cNvSpPr/>
          <p:nvPr/>
        </p:nvSpPr>
        <p:spPr bwMode="auto">
          <a:xfrm>
            <a:off x="7869817" y="3662590"/>
            <a:ext cx="300038" cy="231668"/>
          </a:xfrm>
          <a:prstGeom prst="roundRect">
            <a:avLst>
              <a:gd name="adj" fmla="val 0"/>
            </a:avLst>
          </a:prstGeom>
          <a:solidFill>
            <a:srgbClr val="84A8D8"/>
          </a:solidFill>
          <a:ln w="9525" cap="flat" cmpd="sng" algn="ctr">
            <a:noFill/>
            <a:prstDash val="solid"/>
            <a:headEnd type="none" w="med" len="med"/>
            <a:tailEnd type="none" w="med" len="med"/>
          </a:ln>
          <a:effectLst/>
        </p:spPr>
        <p:txBody>
          <a:bodyPr vert="horz" wrap="square" lIns="51433" tIns="25717" rIns="51433" bIns="25717" numCol="1" rtlCol="0" anchor="ctr" anchorCtr="0" compatLnSpc="1">
            <a:prstTxWarp prst="textNoShape">
              <a:avLst/>
            </a:prstTxWarp>
          </a:bodyP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cxnSp>
        <p:nvCxnSpPr>
          <p:cNvPr id="102" name="Elbow Connector 101"/>
          <p:cNvCxnSpPr>
            <a:stCxn id="96" idx="2"/>
            <a:endCxn id="101" idx="1"/>
          </p:cNvCxnSpPr>
          <p:nvPr/>
        </p:nvCxnSpPr>
        <p:spPr>
          <a:xfrm rot="16200000" flipH="1">
            <a:off x="7659522" y="3568127"/>
            <a:ext cx="214967" cy="2056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103" name="Group 102"/>
          <p:cNvGrpSpPr/>
          <p:nvPr/>
        </p:nvGrpSpPr>
        <p:grpSpPr>
          <a:xfrm>
            <a:off x="6928294" y="2022651"/>
            <a:ext cx="3049376" cy="806738"/>
            <a:chOff x="6630392" y="1985191"/>
            <a:chExt cx="5421112" cy="1434200"/>
          </a:xfrm>
        </p:grpSpPr>
        <p:sp>
          <p:nvSpPr>
            <p:cNvPr id="104" name="Rounded Rectangle 103"/>
            <p:cNvSpPr/>
            <p:nvPr/>
          </p:nvSpPr>
          <p:spPr bwMode="auto">
            <a:xfrm>
              <a:off x="6630392" y="3007538"/>
              <a:ext cx="533400" cy="411853"/>
            </a:xfrm>
            <a:prstGeom prst="roundRect">
              <a:avLst>
                <a:gd name="adj" fmla="val 0"/>
              </a:avLst>
            </a:prstGeom>
            <a:solidFill>
              <a:srgbClr val="84A8D8"/>
            </a:solidFill>
            <a:ln w="9525" cap="flat" cmpd="sng" algn="ctr">
              <a:noFill/>
              <a:prstDash val="solid"/>
              <a:headEnd type="none" w="med" len="med"/>
              <a:tailEnd type="none" w="med" len="med"/>
            </a:ln>
            <a:effectLst/>
          </p:spPr>
          <p:txBody>
            <a:bodyPr vert="horz" wrap="square" lIns="51433" tIns="25717" rIns="51433" bIns="25717" numCol="1" rtlCol="0" anchor="ctr" anchorCtr="0" compatLnSpc="1">
              <a:prstTxWarp prst="textNoShape">
                <a:avLst/>
              </a:prstTxWarp>
            </a:bodyPr>
            <a:lstStyle/>
            <a:p>
              <a:pPr algn="ctr" defTabSz="514181">
                <a:defRPr/>
              </a:pPr>
              <a:endParaRPr lang="en-US" sz="1238" kern="0" dirty="0">
                <a:solidFill>
                  <a:srgbClr val="FFFFFF">
                    <a:alpha val="99000"/>
                  </a:srgbClr>
                </a:solidFill>
                <a:latin typeface="Segoe UI" pitchFamily="34" charset="0"/>
                <a:ea typeface="Segoe UI" pitchFamily="34" charset="0"/>
                <a:cs typeface="Segoe UI" pitchFamily="34" charset="0"/>
              </a:endParaRPr>
            </a:p>
          </p:txBody>
        </p:sp>
        <p:pic>
          <p:nvPicPr>
            <p:cNvPr id="105" name="Picture 74"/>
            <p:cNvPicPr>
              <a:picLocks noChangeAspect="1" noChangeArrowheads="1"/>
            </p:cNvPicPr>
            <p:nvPr/>
          </p:nvPicPr>
          <p:blipFill>
            <a:blip r:embed="rId8" cstate="print">
              <a:lum bright="100000"/>
              <a:extLst>
                <a:ext uri="{28A0092B-C50C-407E-A947-70E740481C1C}">
                  <a14:useLocalDpi xmlns:a14="http://schemas.microsoft.com/office/drawing/2010/main" val="0"/>
                </a:ext>
              </a:extLst>
            </a:blip>
            <a:srcRect/>
            <a:stretch>
              <a:fillRect/>
            </a:stretch>
          </p:blipFill>
          <p:spPr bwMode="black">
            <a:xfrm>
              <a:off x="11690987" y="1985191"/>
              <a:ext cx="360517" cy="30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6" name="Straight Arrow Connector 15"/>
          <p:cNvCxnSpPr/>
          <p:nvPr/>
        </p:nvCxnSpPr>
        <p:spPr>
          <a:xfrm flipV="1">
            <a:off x="1646069" y="3099862"/>
            <a:ext cx="941628" cy="5288"/>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4892165" y="2837945"/>
            <a:ext cx="1060961" cy="180188"/>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6548364" y="2718128"/>
            <a:ext cx="347722"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5777" y="3028134"/>
            <a:ext cx="282197" cy="211648"/>
          </a:xfrm>
          <a:prstGeom prst="rect">
            <a:avLst/>
          </a:prstGeom>
        </p:spPr>
      </p:pic>
      <p:sp>
        <p:nvSpPr>
          <p:cNvPr id="111" name="TextBox 110"/>
          <p:cNvSpPr txBox="1"/>
          <p:nvPr/>
        </p:nvSpPr>
        <p:spPr>
          <a:xfrm>
            <a:off x="3317801" y="2776118"/>
            <a:ext cx="1164101" cy="261610"/>
          </a:xfrm>
          <a:prstGeom prst="rect">
            <a:avLst/>
          </a:prstGeom>
          <a:noFill/>
        </p:spPr>
        <p:txBody>
          <a:bodyPr wrap="none" rtlCol="0">
            <a:spAutoFit/>
          </a:bodyPr>
          <a:lstStyle/>
          <a:p>
            <a:r>
              <a:rPr lang="en-US" sz="1100" b="1" kern="0" dirty="0">
                <a:solidFill>
                  <a:schemeClr val="tx1"/>
                </a:solidFill>
              </a:rPr>
              <a:t>Business Rule</a:t>
            </a:r>
          </a:p>
        </p:txBody>
      </p:sp>
      <p:sp>
        <p:nvSpPr>
          <p:cNvPr id="31" name="Rectangle 30"/>
          <p:cNvSpPr/>
          <p:nvPr/>
        </p:nvSpPr>
        <p:spPr>
          <a:xfrm>
            <a:off x="3627880" y="2960355"/>
            <a:ext cx="1293944" cy="276999"/>
          </a:xfrm>
          <a:prstGeom prst="rect">
            <a:avLst/>
          </a:prstGeom>
        </p:spPr>
        <p:txBody>
          <a:bodyPr wrap="none">
            <a:spAutoFit/>
          </a:bodyPr>
          <a:lstStyle/>
          <a:p>
            <a:r>
              <a:rPr lang="en-US" sz="1200" b="1" kern="0" dirty="0">
                <a:solidFill>
                  <a:schemeClr val="tx1"/>
                </a:solidFill>
              </a:rPr>
              <a:t>REST Message</a:t>
            </a:r>
          </a:p>
        </p:txBody>
      </p:sp>
      <p:sp>
        <p:nvSpPr>
          <p:cNvPr id="3" name="Content Placeholder 2"/>
          <p:cNvSpPr>
            <a:spLocks noGrp="1"/>
          </p:cNvSpPr>
          <p:nvPr>
            <p:ph idx="1"/>
          </p:nvPr>
        </p:nvSpPr>
        <p:spPr/>
        <p:txBody>
          <a:bodyPr/>
          <a:lstStyle/>
          <a:p>
            <a:endParaRPr lang="da-DK" dirty="0"/>
          </a:p>
        </p:txBody>
      </p:sp>
      <p:sp>
        <p:nvSpPr>
          <p:cNvPr id="2" name="Title 1"/>
          <p:cNvSpPr>
            <a:spLocks noGrp="1"/>
          </p:cNvSpPr>
          <p:nvPr>
            <p:ph type="title"/>
          </p:nvPr>
        </p:nvSpPr>
        <p:spPr/>
        <p:txBody>
          <a:bodyPr>
            <a:normAutofit/>
          </a:bodyPr>
          <a:lstStyle/>
          <a:p>
            <a:r>
              <a:rPr lang="en-US" dirty="0" smtClean="0"/>
              <a:t>New </a:t>
            </a:r>
            <a:r>
              <a:rPr lang="en-US" dirty="0"/>
              <a:t>ServiceNow Incident</a:t>
            </a:r>
            <a:endParaRPr lang="da-DK" dirty="0"/>
          </a:p>
        </p:txBody>
      </p:sp>
    </p:spTree>
    <p:extLst>
      <p:ext uri="{BB962C8B-B14F-4D97-AF65-F5344CB8AC3E}">
        <p14:creationId xmlns:p14="http://schemas.microsoft.com/office/powerpoint/2010/main" val="322754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3"/>
                                        </p:tgtEl>
                                        <p:attrNameLst>
                                          <p:attrName>style.visibility</p:attrName>
                                        </p:attrNameLst>
                                      </p:cBhvr>
                                      <p:to>
                                        <p:strVal val="visible"/>
                                      </p:to>
                                    </p:set>
                                    <p:animEffect transition="in" filter="fade">
                                      <p:cBhvr>
                                        <p:cTn id="49" dur="500"/>
                                        <p:tgtEl>
                                          <p:spTgt spid="103"/>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par>
                                <p:cTn id="53" presetID="10" presetClass="entr" presetSubtype="0" fill="hold" grpId="1"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92"/>
                                        </p:tgtEl>
                                        <p:attrNameLst>
                                          <p:attrName>style.visibility</p:attrName>
                                        </p:attrNameLst>
                                      </p:cBhvr>
                                      <p:to>
                                        <p:strVal val="visible"/>
                                      </p:to>
                                    </p:set>
                                    <p:animEffect transition="in" filter="fade">
                                      <p:cBhvr>
                                        <p:cTn id="58" dur="500"/>
                                        <p:tgtEl>
                                          <p:spTgt spid="92"/>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par>
                                <p:cTn id="62" presetID="10" presetClass="entr" presetSubtype="0" fill="hold" nodeType="with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fade">
                                      <p:cBhvr>
                                        <p:cTn id="64" dur="500"/>
                                        <p:tgtEl>
                                          <p:spTgt spid="97"/>
                                        </p:tgtEl>
                                      </p:cBhvr>
                                    </p:animEffect>
                                  </p:childTnLst>
                                </p:cTn>
                              </p:par>
                              <p:par>
                                <p:cTn id="65" presetID="10" presetClass="entr" presetSubtype="0" fill="hold" nodeType="with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par>
                                <p:cTn id="68" presetID="10" presetClass="entr" presetSubtype="0" fill="hold" nodeType="withEffect">
                                  <p:stCondLst>
                                    <p:cond delay="0"/>
                                  </p:stCondLst>
                                  <p:childTnLst>
                                    <p:set>
                                      <p:cBhvr>
                                        <p:cTn id="69" dur="1" fill="hold">
                                          <p:stCondLst>
                                            <p:cond delay="0"/>
                                          </p:stCondLst>
                                        </p:cTn>
                                        <p:tgtEl>
                                          <p:spTgt spid="99"/>
                                        </p:tgtEl>
                                        <p:attrNameLst>
                                          <p:attrName>style.visibility</p:attrName>
                                        </p:attrNameLst>
                                      </p:cBhvr>
                                      <p:to>
                                        <p:strVal val="visible"/>
                                      </p:to>
                                    </p:set>
                                    <p:animEffect transition="in" filter="fade">
                                      <p:cBhvr>
                                        <p:cTn id="70" dur="500"/>
                                        <p:tgtEl>
                                          <p:spTgt spid="99"/>
                                        </p:tgtEl>
                                      </p:cBhvr>
                                    </p:animEffect>
                                  </p:childTnLst>
                                </p:cTn>
                              </p:par>
                              <p:par>
                                <p:cTn id="71" presetID="10" presetClass="entr" presetSubtype="0" fill="hold" nodeType="withEffect">
                                  <p:stCondLst>
                                    <p:cond delay="0"/>
                                  </p:stCondLst>
                                  <p:childTnLst>
                                    <p:set>
                                      <p:cBhvr>
                                        <p:cTn id="72" dur="1" fill="hold">
                                          <p:stCondLst>
                                            <p:cond delay="0"/>
                                          </p:stCondLst>
                                        </p:cTn>
                                        <p:tgtEl>
                                          <p:spTgt spid="100"/>
                                        </p:tgtEl>
                                        <p:attrNameLst>
                                          <p:attrName>style.visibility</p:attrName>
                                        </p:attrNameLst>
                                      </p:cBhvr>
                                      <p:to>
                                        <p:strVal val="visible"/>
                                      </p:to>
                                    </p:set>
                                    <p:animEffect transition="in" filter="fade">
                                      <p:cBhvr>
                                        <p:cTn id="73" dur="500"/>
                                        <p:tgtEl>
                                          <p:spTgt spid="100"/>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fade">
                                      <p:cBhvr>
                                        <p:cTn id="76" dur="500"/>
                                        <p:tgtEl>
                                          <p:spTgt spid="101"/>
                                        </p:tgtEl>
                                      </p:cBhvr>
                                    </p:animEffect>
                                  </p:childTnLst>
                                </p:cTn>
                              </p:par>
                              <p:par>
                                <p:cTn id="77" presetID="10"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animEffect transition="in" filter="fade">
                                      <p:cBhvr>
                                        <p:cTn id="79" dur="500"/>
                                        <p:tgtEl>
                                          <p:spTgt spid="102"/>
                                        </p:tgtEl>
                                      </p:cBhvr>
                                    </p:animEffect>
                                  </p:childTnLst>
                                </p:cTn>
                              </p:par>
                              <p:par>
                                <p:cTn id="80" presetID="9" presetClass="emph" presetSubtype="0" grpId="0" nodeType="withEffect">
                                  <p:stCondLst>
                                    <p:cond delay="0"/>
                                  </p:stCondLst>
                                  <p:childTnLst>
                                    <p:set>
                                      <p:cBhvr rctx="PPT">
                                        <p:cTn id="81" dur="indefinite"/>
                                        <p:tgtEl>
                                          <p:spTgt spid="88"/>
                                        </p:tgtEl>
                                        <p:attrNameLst>
                                          <p:attrName>style.opacity</p:attrName>
                                        </p:attrNameLst>
                                      </p:cBhvr>
                                      <p:to>
                                        <p:strVal val="0.25"/>
                                      </p:to>
                                    </p:set>
                                    <p:animEffect filter="image" prLst="opacity: 0.25">
                                      <p:cBhvr rctx="IE">
                                        <p:cTn id="82" dur="indefinite"/>
                                        <p:tgtEl>
                                          <p:spTgt spid="88"/>
                                        </p:tgtEl>
                                      </p:cBhvr>
                                    </p:animEffect>
                                  </p:childTnLst>
                                </p:cTn>
                              </p:par>
                              <p:par>
                                <p:cTn id="83" presetID="9" presetClass="emph" presetSubtype="0" grpId="0" nodeType="withEffect">
                                  <p:stCondLst>
                                    <p:cond delay="0"/>
                                  </p:stCondLst>
                                  <p:childTnLst>
                                    <p:set>
                                      <p:cBhvr rctx="PPT">
                                        <p:cTn id="84" dur="indefinite"/>
                                        <p:tgtEl>
                                          <p:spTgt spid="90"/>
                                        </p:tgtEl>
                                        <p:attrNameLst>
                                          <p:attrName>style.opacity</p:attrName>
                                        </p:attrNameLst>
                                      </p:cBhvr>
                                      <p:to>
                                        <p:strVal val="0.25"/>
                                      </p:to>
                                    </p:set>
                                    <p:animEffect filter="image" prLst="opacity: 0.25">
                                      <p:cBhvr rctx="IE">
                                        <p:cTn id="85" dur="indefinite"/>
                                        <p:tgtEl>
                                          <p:spTgt spid="90"/>
                                        </p:tgtEl>
                                      </p:cBhvr>
                                    </p:animEffect>
                                  </p:childTnLst>
                                </p:cTn>
                              </p:par>
                              <p:par>
                                <p:cTn id="86" presetID="9" presetClass="emph" presetSubtype="0" grpId="0" nodeType="withEffect">
                                  <p:stCondLst>
                                    <p:cond delay="0"/>
                                  </p:stCondLst>
                                  <p:childTnLst>
                                    <p:set>
                                      <p:cBhvr rctx="PPT">
                                        <p:cTn id="87" dur="indefinite"/>
                                        <p:tgtEl>
                                          <p:spTgt spid="92"/>
                                        </p:tgtEl>
                                        <p:attrNameLst>
                                          <p:attrName>style.opacity</p:attrName>
                                        </p:attrNameLst>
                                      </p:cBhvr>
                                      <p:to>
                                        <p:strVal val="0.25"/>
                                      </p:to>
                                    </p:set>
                                    <p:animEffect filter="image" prLst="opacity: 0.25">
                                      <p:cBhvr rctx="IE">
                                        <p:cTn id="88" dur="indefinite"/>
                                        <p:tgtEl>
                                          <p:spTgt spid="92"/>
                                        </p:tgtEl>
                                      </p:cBhvr>
                                    </p:animEffect>
                                  </p:childTnLst>
                                </p:cTn>
                              </p:par>
                              <p:par>
                                <p:cTn id="89" presetID="9" presetClass="emph" presetSubtype="0" grpId="0" nodeType="withEffect">
                                  <p:stCondLst>
                                    <p:cond delay="0"/>
                                  </p:stCondLst>
                                  <p:childTnLst>
                                    <p:set>
                                      <p:cBhvr rctx="PPT">
                                        <p:cTn id="90" dur="indefinite"/>
                                        <p:tgtEl>
                                          <p:spTgt spid="96"/>
                                        </p:tgtEl>
                                        <p:attrNameLst>
                                          <p:attrName>style.opacity</p:attrName>
                                        </p:attrNameLst>
                                      </p:cBhvr>
                                      <p:to>
                                        <p:strVal val="0.25"/>
                                      </p:to>
                                    </p:set>
                                    <p:animEffect filter="image" prLst="opacity: 0.25">
                                      <p:cBhvr rctx="IE">
                                        <p:cTn id="91" dur="indefinite"/>
                                        <p:tgtEl>
                                          <p:spTgt spid="96"/>
                                        </p:tgtEl>
                                      </p:cBhvr>
                                    </p:animEffect>
                                  </p:childTnLst>
                                </p:cTn>
                              </p:par>
                              <p:par>
                                <p:cTn id="92" presetID="9" presetClass="emph" presetSubtype="0" nodeType="withEffect">
                                  <p:stCondLst>
                                    <p:cond delay="0"/>
                                  </p:stCondLst>
                                  <p:childTnLst>
                                    <p:set>
                                      <p:cBhvr rctx="PPT">
                                        <p:cTn id="93" dur="indefinite"/>
                                        <p:tgtEl>
                                          <p:spTgt spid="97"/>
                                        </p:tgtEl>
                                        <p:attrNameLst>
                                          <p:attrName>style.opacity</p:attrName>
                                        </p:attrNameLst>
                                      </p:cBhvr>
                                      <p:to>
                                        <p:strVal val="0.25"/>
                                      </p:to>
                                    </p:set>
                                    <p:animEffect filter="image" prLst="opacity: 0.25">
                                      <p:cBhvr rctx="IE">
                                        <p:cTn id="94" dur="indefinite"/>
                                        <p:tgtEl>
                                          <p:spTgt spid="97"/>
                                        </p:tgtEl>
                                      </p:cBhvr>
                                    </p:animEffect>
                                  </p:childTnLst>
                                </p:cTn>
                              </p:par>
                              <p:par>
                                <p:cTn id="95" presetID="9" presetClass="emph" presetSubtype="0" nodeType="withEffect">
                                  <p:stCondLst>
                                    <p:cond delay="0"/>
                                  </p:stCondLst>
                                  <p:childTnLst>
                                    <p:set>
                                      <p:cBhvr rctx="PPT">
                                        <p:cTn id="96" dur="indefinite"/>
                                        <p:tgtEl>
                                          <p:spTgt spid="98"/>
                                        </p:tgtEl>
                                        <p:attrNameLst>
                                          <p:attrName>style.opacity</p:attrName>
                                        </p:attrNameLst>
                                      </p:cBhvr>
                                      <p:to>
                                        <p:strVal val="0.25"/>
                                      </p:to>
                                    </p:set>
                                    <p:animEffect filter="image" prLst="opacity: 0.25">
                                      <p:cBhvr rctx="IE">
                                        <p:cTn id="97" dur="indefinite"/>
                                        <p:tgtEl>
                                          <p:spTgt spid="98"/>
                                        </p:tgtEl>
                                      </p:cBhvr>
                                    </p:animEffect>
                                  </p:childTnLst>
                                </p:cTn>
                              </p:par>
                              <p:par>
                                <p:cTn id="98" presetID="9" presetClass="emph" presetSubtype="0" nodeType="withEffect">
                                  <p:stCondLst>
                                    <p:cond delay="0"/>
                                  </p:stCondLst>
                                  <p:childTnLst>
                                    <p:set>
                                      <p:cBhvr rctx="PPT">
                                        <p:cTn id="99" dur="indefinite"/>
                                        <p:tgtEl>
                                          <p:spTgt spid="99"/>
                                        </p:tgtEl>
                                        <p:attrNameLst>
                                          <p:attrName>style.opacity</p:attrName>
                                        </p:attrNameLst>
                                      </p:cBhvr>
                                      <p:to>
                                        <p:strVal val="0.25"/>
                                      </p:to>
                                    </p:set>
                                    <p:animEffect filter="image" prLst="opacity: 0.25">
                                      <p:cBhvr rctx="IE">
                                        <p:cTn id="100" dur="indefinite"/>
                                        <p:tgtEl>
                                          <p:spTgt spid="99"/>
                                        </p:tgtEl>
                                      </p:cBhvr>
                                    </p:animEffect>
                                  </p:childTnLst>
                                </p:cTn>
                              </p:par>
                              <p:par>
                                <p:cTn id="101" presetID="9" presetClass="emph" presetSubtype="0" nodeType="withEffect">
                                  <p:stCondLst>
                                    <p:cond delay="0"/>
                                  </p:stCondLst>
                                  <p:childTnLst>
                                    <p:set>
                                      <p:cBhvr rctx="PPT">
                                        <p:cTn id="102" dur="indefinite"/>
                                        <p:tgtEl>
                                          <p:spTgt spid="100"/>
                                        </p:tgtEl>
                                        <p:attrNameLst>
                                          <p:attrName>style.opacity</p:attrName>
                                        </p:attrNameLst>
                                      </p:cBhvr>
                                      <p:to>
                                        <p:strVal val="0.25"/>
                                      </p:to>
                                    </p:set>
                                    <p:animEffect filter="image" prLst="opacity: 0.25">
                                      <p:cBhvr rctx="IE">
                                        <p:cTn id="103" dur="indefinite"/>
                                        <p:tgtEl>
                                          <p:spTgt spid="100"/>
                                        </p:tgtEl>
                                      </p:cBhvr>
                                    </p:animEffect>
                                  </p:childTnLst>
                                </p:cTn>
                              </p:par>
                              <p:par>
                                <p:cTn id="104" presetID="9" presetClass="emph" presetSubtype="0" grpId="0" nodeType="withEffect">
                                  <p:stCondLst>
                                    <p:cond delay="0"/>
                                  </p:stCondLst>
                                  <p:childTnLst>
                                    <p:set>
                                      <p:cBhvr rctx="PPT">
                                        <p:cTn id="105" dur="indefinite"/>
                                        <p:tgtEl>
                                          <p:spTgt spid="101"/>
                                        </p:tgtEl>
                                        <p:attrNameLst>
                                          <p:attrName>style.opacity</p:attrName>
                                        </p:attrNameLst>
                                      </p:cBhvr>
                                      <p:to>
                                        <p:strVal val="0.25"/>
                                      </p:to>
                                    </p:set>
                                    <p:animEffect filter="image" prLst="opacity: 0.25">
                                      <p:cBhvr rctx="IE">
                                        <p:cTn id="106" dur="indefinite"/>
                                        <p:tgtEl>
                                          <p:spTgt spid="101"/>
                                        </p:tgtEl>
                                      </p:cBhvr>
                                    </p:animEffect>
                                  </p:childTnLst>
                                </p:cTn>
                              </p:par>
                              <p:par>
                                <p:cTn id="107" presetID="9" presetClass="emph" presetSubtype="0" nodeType="withEffect">
                                  <p:stCondLst>
                                    <p:cond delay="0"/>
                                  </p:stCondLst>
                                  <p:childTnLst>
                                    <p:set>
                                      <p:cBhvr rctx="PPT">
                                        <p:cTn id="108" dur="indefinite"/>
                                        <p:tgtEl>
                                          <p:spTgt spid="102"/>
                                        </p:tgtEl>
                                        <p:attrNameLst>
                                          <p:attrName>style.opacity</p:attrName>
                                        </p:attrNameLst>
                                      </p:cBhvr>
                                      <p:to>
                                        <p:strVal val="0.25"/>
                                      </p:to>
                                    </p:set>
                                    <p:animEffect filter="image" prLst="opacity: 0.25">
                                      <p:cBhvr rctx="IE">
                                        <p:cTn id="109" dur="indefinite"/>
                                        <p:tgtEl>
                                          <p:spTgt spid="102"/>
                                        </p:tgtEl>
                                      </p:cBhvr>
                                    </p:animEffect>
                                  </p:childTnLst>
                                </p:cTn>
                              </p:par>
                            </p:childTnLst>
                          </p:cTn>
                        </p:par>
                        <p:par>
                          <p:cTn id="110" fill="hold">
                            <p:stCondLst>
                              <p:cond delay="500"/>
                            </p:stCondLst>
                            <p:childTnLst>
                              <p:par>
                                <p:cTn id="111" presetID="9" presetClass="emph" presetSubtype="0" nodeType="afterEffect">
                                  <p:stCondLst>
                                    <p:cond delay="0"/>
                                  </p:stCondLst>
                                  <p:childTnLst>
                                    <p:set>
                                      <p:cBhvr rctx="PPT">
                                        <p:cTn id="112" dur="indefinite"/>
                                        <p:tgtEl>
                                          <p:spTgt spid="97"/>
                                        </p:tgtEl>
                                        <p:attrNameLst>
                                          <p:attrName>style.opacity</p:attrName>
                                        </p:attrNameLst>
                                      </p:cBhvr>
                                      <p:to>
                                        <p:strVal val="1"/>
                                      </p:to>
                                    </p:set>
                                    <p:animEffect filter="image" prLst="opacity: 1">
                                      <p:cBhvr rctx="IE">
                                        <p:cTn id="113" dur="indefinite"/>
                                        <p:tgtEl>
                                          <p:spTgt spid="97"/>
                                        </p:tgtEl>
                                      </p:cBhvr>
                                    </p:animEffect>
                                  </p:childTnLst>
                                </p:cTn>
                              </p:par>
                            </p:childTnLst>
                          </p:cTn>
                        </p:par>
                        <p:par>
                          <p:cTn id="114" fill="hold">
                            <p:stCondLst>
                              <p:cond delay="500"/>
                            </p:stCondLst>
                            <p:childTnLst>
                              <p:par>
                                <p:cTn id="115" presetID="9" presetClass="emph" presetSubtype="0" grpId="2" nodeType="afterEffect">
                                  <p:stCondLst>
                                    <p:cond delay="500"/>
                                  </p:stCondLst>
                                  <p:childTnLst>
                                    <p:set>
                                      <p:cBhvr rctx="PPT">
                                        <p:cTn id="116" dur="indefinite"/>
                                        <p:tgtEl>
                                          <p:spTgt spid="88"/>
                                        </p:tgtEl>
                                        <p:attrNameLst>
                                          <p:attrName>style.opacity</p:attrName>
                                        </p:attrNameLst>
                                      </p:cBhvr>
                                      <p:to>
                                        <p:strVal val="1"/>
                                      </p:to>
                                    </p:set>
                                    <p:animEffect filter="image" prLst="opacity: 1">
                                      <p:cBhvr rctx="IE">
                                        <p:cTn id="117" dur="indefinite"/>
                                        <p:tgtEl>
                                          <p:spTgt spid="88"/>
                                        </p:tgtEl>
                                      </p:cBhvr>
                                    </p:animEffect>
                                  </p:childTnLst>
                                </p:cTn>
                              </p:par>
                            </p:childTnLst>
                          </p:cTn>
                        </p:par>
                        <p:par>
                          <p:cTn id="118" fill="hold">
                            <p:stCondLst>
                              <p:cond delay="1000"/>
                            </p:stCondLst>
                            <p:childTnLst>
                              <p:par>
                                <p:cTn id="119" presetID="9" presetClass="emph" presetSubtype="0" nodeType="afterEffect">
                                  <p:stCondLst>
                                    <p:cond delay="0"/>
                                  </p:stCondLst>
                                  <p:childTnLst>
                                    <p:set>
                                      <p:cBhvr rctx="PPT">
                                        <p:cTn id="120" dur="indefinite"/>
                                        <p:tgtEl>
                                          <p:spTgt spid="98"/>
                                        </p:tgtEl>
                                        <p:attrNameLst>
                                          <p:attrName>style.opacity</p:attrName>
                                        </p:attrNameLst>
                                      </p:cBhvr>
                                      <p:to>
                                        <p:strVal val="1"/>
                                      </p:to>
                                    </p:set>
                                    <p:animEffect filter="image" prLst="opacity: 1">
                                      <p:cBhvr rctx="IE">
                                        <p:cTn id="121" dur="indefinite"/>
                                        <p:tgtEl>
                                          <p:spTgt spid="98"/>
                                        </p:tgtEl>
                                      </p:cBhvr>
                                    </p:animEffect>
                                  </p:childTnLst>
                                </p:cTn>
                              </p:par>
                            </p:childTnLst>
                          </p:cTn>
                        </p:par>
                        <p:par>
                          <p:cTn id="122" fill="hold">
                            <p:stCondLst>
                              <p:cond delay="1000"/>
                            </p:stCondLst>
                            <p:childTnLst>
                              <p:par>
                                <p:cTn id="123" presetID="9" presetClass="emph" presetSubtype="0" nodeType="afterEffect">
                                  <p:stCondLst>
                                    <p:cond delay="0"/>
                                  </p:stCondLst>
                                  <p:childTnLst>
                                    <p:set>
                                      <p:cBhvr rctx="PPT">
                                        <p:cTn id="124" dur="indefinite"/>
                                        <p:tgtEl>
                                          <p:spTgt spid="99"/>
                                        </p:tgtEl>
                                        <p:attrNameLst>
                                          <p:attrName>style.opacity</p:attrName>
                                        </p:attrNameLst>
                                      </p:cBhvr>
                                      <p:to>
                                        <p:strVal val="1"/>
                                      </p:to>
                                    </p:set>
                                    <p:animEffect filter="image" prLst="opacity: 1">
                                      <p:cBhvr rctx="IE">
                                        <p:cTn id="125" dur="indefinite"/>
                                        <p:tgtEl>
                                          <p:spTgt spid="99"/>
                                        </p:tgtEl>
                                      </p:cBhvr>
                                    </p:animEffect>
                                  </p:childTnLst>
                                </p:cTn>
                              </p:par>
                            </p:childTnLst>
                          </p:cTn>
                        </p:par>
                        <p:par>
                          <p:cTn id="126" fill="hold">
                            <p:stCondLst>
                              <p:cond delay="1000"/>
                            </p:stCondLst>
                            <p:childTnLst>
                              <p:par>
                                <p:cTn id="127" presetID="9" presetClass="emph" presetSubtype="0" grpId="2" nodeType="afterEffect">
                                  <p:stCondLst>
                                    <p:cond delay="500"/>
                                  </p:stCondLst>
                                  <p:childTnLst>
                                    <p:set>
                                      <p:cBhvr rctx="PPT">
                                        <p:cTn id="128" dur="indefinite"/>
                                        <p:tgtEl>
                                          <p:spTgt spid="90"/>
                                        </p:tgtEl>
                                        <p:attrNameLst>
                                          <p:attrName>style.opacity</p:attrName>
                                        </p:attrNameLst>
                                      </p:cBhvr>
                                      <p:to>
                                        <p:strVal val="1"/>
                                      </p:to>
                                    </p:set>
                                    <p:animEffect filter="image" prLst="opacity: 1">
                                      <p:cBhvr rctx="IE">
                                        <p:cTn id="129" dur="indefinite"/>
                                        <p:tgtEl>
                                          <p:spTgt spid="90"/>
                                        </p:tgtEl>
                                      </p:cBhvr>
                                    </p:animEffect>
                                  </p:childTnLst>
                                </p:cTn>
                              </p:par>
                            </p:childTnLst>
                          </p:cTn>
                        </p:par>
                        <p:par>
                          <p:cTn id="130" fill="hold">
                            <p:stCondLst>
                              <p:cond delay="1500"/>
                            </p:stCondLst>
                            <p:childTnLst>
                              <p:par>
                                <p:cTn id="131" presetID="9" presetClass="emph" presetSubtype="0" grpId="2" nodeType="afterEffect">
                                  <p:stCondLst>
                                    <p:cond delay="500"/>
                                  </p:stCondLst>
                                  <p:childTnLst>
                                    <p:set>
                                      <p:cBhvr rctx="PPT">
                                        <p:cTn id="132" dur="indefinite"/>
                                        <p:tgtEl>
                                          <p:spTgt spid="92"/>
                                        </p:tgtEl>
                                        <p:attrNameLst>
                                          <p:attrName>style.opacity</p:attrName>
                                        </p:attrNameLst>
                                      </p:cBhvr>
                                      <p:to>
                                        <p:strVal val="1"/>
                                      </p:to>
                                    </p:set>
                                    <p:animEffect filter="image" prLst="opacity: 1">
                                      <p:cBhvr rctx="IE">
                                        <p:cTn id="133" dur="indefinite"/>
                                        <p:tgtEl>
                                          <p:spTgt spid="92"/>
                                        </p:tgtEl>
                                      </p:cBhvr>
                                    </p:animEffect>
                                  </p:childTnLst>
                                </p:cTn>
                              </p:par>
                            </p:childTnLst>
                          </p:cTn>
                        </p:par>
                        <p:par>
                          <p:cTn id="134" fill="hold">
                            <p:stCondLst>
                              <p:cond delay="2000"/>
                            </p:stCondLst>
                            <p:childTnLst>
                              <p:par>
                                <p:cTn id="135" presetID="9" presetClass="emph" presetSubtype="0" nodeType="afterEffect">
                                  <p:stCondLst>
                                    <p:cond delay="0"/>
                                  </p:stCondLst>
                                  <p:childTnLst>
                                    <p:set>
                                      <p:cBhvr rctx="PPT">
                                        <p:cTn id="136" dur="indefinite"/>
                                        <p:tgtEl>
                                          <p:spTgt spid="100"/>
                                        </p:tgtEl>
                                        <p:attrNameLst>
                                          <p:attrName>style.opacity</p:attrName>
                                        </p:attrNameLst>
                                      </p:cBhvr>
                                      <p:to>
                                        <p:strVal val="1"/>
                                      </p:to>
                                    </p:set>
                                    <p:animEffect filter="image" prLst="opacity: 1">
                                      <p:cBhvr rctx="IE">
                                        <p:cTn id="137" dur="indefinite"/>
                                        <p:tgtEl>
                                          <p:spTgt spid="100"/>
                                        </p:tgtEl>
                                      </p:cBhvr>
                                    </p:animEffect>
                                  </p:childTnLst>
                                </p:cTn>
                              </p:par>
                            </p:childTnLst>
                          </p:cTn>
                        </p:par>
                        <p:par>
                          <p:cTn id="138" fill="hold">
                            <p:stCondLst>
                              <p:cond delay="2000"/>
                            </p:stCondLst>
                            <p:childTnLst>
                              <p:par>
                                <p:cTn id="139" presetID="9" presetClass="emph" presetSubtype="0" grpId="2" nodeType="afterEffect">
                                  <p:stCondLst>
                                    <p:cond delay="500"/>
                                  </p:stCondLst>
                                  <p:childTnLst>
                                    <p:set>
                                      <p:cBhvr rctx="PPT">
                                        <p:cTn id="140" dur="indefinite"/>
                                        <p:tgtEl>
                                          <p:spTgt spid="96"/>
                                        </p:tgtEl>
                                        <p:attrNameLst>
                                          <p:attrName>style.opacity</p:attrName>
                                        </p:attrNameLst>
                                      </p:cBhvr>
                                      <p:to>
                                        <p:strVal val="1"/>
                                      </p:to>
                                    </p:set>
                                    <p:animEffect filter="image" prLst="opacity: 1">
                                      <p:cBhvr rctx="IE">
                                        <p:cTn id="141" dur="indefinite"/>
                                        <p:tgtEl>
                                          <p:spTgt spid="96"/>
                                        </p:tgtEl>
                                      </p:cBhvr>
                                    </p:animEffect>
                                  </p:childTnLst>
                                </p:cTn>
                              </p:par>
                            </p:childTnLst>
                          </p:cTn>
                        </p:par>
                        <p:par>
                          <p:cTn id="142" fill="hold">
                            <p:stCondLst>
                              <p:cond delay="2500"/>
                            </p:stCondLst>
                            <p:childTnLst>
                              <p:par>
                                <p:cTn id="143" presetID="9" presetClass="emph" presetSubtype="0" nodeType="afterEffect">
                                  <p:stCondLst>
                                    <p:cond delay="500"/>
                                  </p:stCondLst>
                                  <p:childTnLst>
                                    <p:set>
                                      <p:cBhvr rctx="PPT">
                                        <p:cTn id="144" dur="indefinite"/>
                                        <p:tgtEl>
                                          <p:spTgt spid="102"/>
                                        </p:tgtEl>
                                        <p:attrNameLst>
                                          <p:attrName>style.opacity</p:attrName>
                                        </p:attrNameLst>
                                      </p:cBhvr>
                                      <p:to>
                                        <p:strVal val="1"/>
                                      </p:to>
                                    </p:set>
                                    <p:animEffect filter="image" prLst="opacity: 1">
                                      <p:cBhvr rctx="IE">
                                        <p:cTn id="145" dur="indefinite"/>
                                        <p:tgtEl>
                                          <p:spTgt spid="102"/>
                                        </p:tgtEl>
                                      </p:cBhvr>
                                    </p:animEffect>
                                  </p:childTnLst>
                                </p:cTn>
                              </p:par>
                            </p:childTnLst>
                          </p:cTn>
                        </p:par>
                        <p:par>
                          <p:cTn id="146" fill="hold">
                            <p:stCondLst>
                              <p:cond delay="3000"/>
                            </p:stCondLst>
                            <p:childTnLst>
                              <p:par>
                                <p:cTn id="147" presetID="9" presetClass="emph" presetSubtype="0" grpId="2" nodeType="afterEffect">
                                  <p:stCondLst>
                                    <p:cond delay="500"/>
                                  </p:stCondLst>
                                  <p:childTnLst>
                                    <p:set>
                                      <p:cBhvr rctx="PPT">
                                        <p:cTn id="148" dur="indefinite"/>
                                        <p:tgtEl>
                                          <p:spTgt spid="101"/>
                                        </p:tgtEl>
                                        <p:attrNameLst>
                                          <p:attrName>style.opacity</p:attrName>
                                        </p:attrNameLst>
                                      </p:cBhvr>
                                      <p:to>
                                        <p:strVal val="1"/>
                                      </p:to>
                                    </p:set>
                                    <p:animEffect filter="image" prLst="opacity: 1">
                                      <p:cBhvr rctx="IE">
                                        <p:cTn id="149" dur="indefinite"/>
                                        <p:tgtEl>
                                          <p:spTgt spid="101"/>
                                        </p:tgtEl>
                                      </p:cBhvr>
                                    </p:animEffect>
                                  </p:childTnLst>
                                </p:cTn>
                              </p:par>
                              <p:par>
                                <p:cTn id="150" presetID="1" presetClass="entr" presetSubtype="0" fill="hold" nodeType="withEffect">
                                  <p:stCondLst>
                                    <p:cond delay="0"/>
                                  </p:stCondLst>
                                  <p:childTnLst>
                                    <p:set>
                                      <p:cBhvr>
                                        <p:cTn id="151"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 grpId="0"/>
      <p:bldP spid="88" grpId="0" animBg="1"/>
      <p:bldP spid="88" grpId="1" animBg="1"/>
      <p:bldP spid="88" grpId="2" animBg="1"/>
      <p:bldP spid="90" grpId="0" animBg="1"/>
      <p:bldP spid="90" grpId="1" animBg="1"/>
      <p:bldP spid="90" grpId="2" animBg="1"/>
      <p:bldP spid="92" grpId="0" animBg="1"/>
      <p:bldP spid="92" grpId="1" animBg="1"/>
      <p:bldP spid="92" grpId="2" animBg="1"/>
      <p:bldP spid="96" grpId="0" animBg="1"/>
      <p:bldP spid="96" grpId="1" animBg="1"/>
      <p:bldP spid="96" grpId="2" animBg="1"/>
      <p:bldP spid="101" grpId="0" animBg="1"/>
      <p:bldP spid="101" grpId="1" animBg="1"/>
      <p:bldP spid="101" grpId="2" animBg="1"/>
      <p:bldP spid="111"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08720"/>
            <a:ext cx="9144000" cy="792088"/>
          </a:xfrm>
          <a:prstGeom prst="rect">
            <a:avLst/>
          </a:prstGeom>
        </p:spPr>
        <p:txBody>
          <a:bodyPr/>
          <a:lstStyle/>
          <a:p>
            <a:r>
              <a:rPr lang="de-DE" dirty="0"/>
              <a:t>Summary</a:t>
            </a:r>
          </a:p>
        </p:txBody>
      </p:sp>
      <p:sp>
        <p:nvSpPr>
          <p:cNvPr id="3" name="Inhaltsplatzhalter 2"/>
          <p:cNvSpPr>
            <a:spLocks noGrp="1"/>
          </p:cNvSpPr>
          <p:nvPr>
            <p:ph idx="1"/>
          </p:nvPr>
        </p:nvSpPr>
        <p:spPr/>
        <p:txBody>
          <a:bodyPr/>
          <a:lstStyle/>
          <a:p>
            <a:r>
              <a:rPr lang="de-DE" dirty="0" smtClean="0"/>
              <a:t>Use Webhooks instead of polling!</a:t>
            </a:r>
          </a:p>
          <a:p>
            <a:r>
              <a:rPr lang="de-DE" dirty="0" smtClean="0"/>
              <a:t>Use REST API if possible</a:t>
            </a:r>
          </a:p>
          <a:p>
            <a:r>
              <a:rPr lang="de-DE" dirty="0" smtClean="0"/>
              <a:t>Hybrid Workers rock!</a:t>
            </a:r>
            <a:endParaRPr lang="de-DE" dirty="0"/>
          </a:p>
        </p:txBody>
      </p:sp>
    </p:spTree>
    <p:extLst>
      <p:ext uri="{BB962C8B-B14F-4D97-AF65-F5344CB8AC3E}">
        <p14:creationId xmlns:p14="http://schemas.microsoft.com/office/powerpoint/2010/main" val="310972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Now</a:t>
            </a:r>
            <a:r>
              <a:rPr lang="de-DE" dirty="0"/>
              <a:t>: 15 min break</a:t>
            </a:r>
          </a:p>
          <a:p>
            <a:endParaRPr lang="de-DE" dirty="0"/>
          </a:p>
          <a:p>
            <a:r>
              <a:rPr lang="de-DE" dirty="0"/>
              <a:t>Grab a </a:t>
            </a:r>
            <a:r>
              <a:rPr lang="de-DE" dirty="0" err="1"/>
              <a:t>coffee</a:t>
            </a:r>
            <a:endParaRPr lang="de-DE" dirty="0"/>
          </a:p>
          <a:p>
            <a:r>
              <a:rPr lang="de-DE" dirty="0" err="1"/>
              <a:t>Stay</a:t>
            </a:r>
            <a:r>
              <a:rPr lang="de-DE" dirty="0"/>
              <a:t> </a:t>
            </a:r>
            <a:r>
              <a:rPr lang="de-DE" dirty="0" err="1"/>
              <a:t>here</a:t>
            </a:r>
            <a:r>
              <a:rPr lang="de-DE" dirty="0"/>
              <a:t> </a:t>
            </a:r>
            <a:r>
              <a:rPr lang="de-DE" dirty="0" err="1"/>
              <a:t>to</a:t>
            </a:r>
            <a:r>
              <a:rPr lang="de-DE" dirty="0"/>
              <a:t> </a:t>
            </a:r>
            <a:r>
              <a:rPr lang="de-DE" dirty="0" err="1"/>
              <a:t>enjoy</a:t>
            </a:r>
            <a:r>
              <a:rPr lang="de-DE" dirty="0"/>
              <a:t> </a:t>
            </a:r>
            <a:r>
              <a:rPr lang="de-DE" dirty="0" err="1"/>
              <a:t>next</a:t>
            </a:r>
            <a:r>
              <a:rPr lang="de-DE" dirty="0"/>
              <a:t> </a:t>
            </a:r>
            <a:r>
              <a:rPr lang="de-DE" dirty="0" err="1"/>
              <a:t>presentation</a:t>
            </a:r>
            <a:endParaRPr lang="de-DE" dirty="0"/>
          </a:p>
          <a:p>
            <a:r>
              <a:rPr lang="de-DE" dirty="0"/>
              <a:t>Change </a:t>
            </a:r>
            <a:r>
              <a:rPr lang="de-DE" dirty="0" err="1"/>
              <a:t>track</a:t>
            </a:r>
            <a:r>
              <a:rPr lang="de-DE" dirty="0"/>
              <a:t> </a:t>
            </a:r>
            <a:r>
              <a:rPr lang="de-DE" dirty="0" err="1"/>
              <a:t>and</a:t>
            </a:r>
            <a:r>
              <a:rPr lang="de-DE" dirty="0"/>
              <a:t> </a:t>
            </a:r>
            <a:r>
              <a:rPr lang="de-DE" dirty="0" err="1"/>
              <a:t>switch</a:t>
            </a:r>
            <a:r>
              <a:rPr lang="de-DE" dirty="0"/>
              <a:t> </a:t>
            </a:r>
            <a:r>
              <a:rPr lang="de-DE" dirty="0" err="1"/>
              <a:t>to</a:t>
            </a:r>
            <a:r>
              <a:rPr lang="de-DE" dirty="0"/>
              <a:t> </a:t>
            </a:r>
            <a:r>
              <a:rPr lang="de-DE" dirty="0" err="1"/>
              <a:t>another</a:t>
            </a:r>
            <a:r>
              <a:rPr lang="de-DE" dirty="0"/>
              <a:t> </a:t>
            </a:r>
            <a:r>
              <a:rPr lang="de-DE" dirty="0" err="1"/>
              <a:t>room</a:t>
            </a:r>
            <a:endParaRPr lang="de-DE" dirty="0"/>
          </a:p>
          <a:p>
            <a:endParaRPr lang="de-DE" dirty="0"/>
          </a:p>
          <a:p>
            <a:r>
              <a:rPr lang="de-DE" dirty="0" err="1"/>
              <a:t>Ask</a:t>
            </a:r>
            <a:r>
              <a:rPr lang="de-DE" dirty="0"/>
              <a:t> </a:t>
            </a:r>
            <a:r>
              <a:rPr lang="de-DE" dirty="0" err="1"/>
              <a:t>me</a:t>
            </a:r>
            <a:r>
              <a:rPr lang="de-DE" dirty="0"/>
              <a:t> </a:t>
            </a:r>
            <a:r>
              <a:rPr lang="de-DE" dirty="0" err="1"/>
              <a:t>questions</a:t>
            </a:r>
            <a:r>
              <a:rPr lang="de-DE" dirty="0"/>
              <a:t> </a:t>
            </a:r>
            <a:r>
              <a:rPr lang="de-DE" dirty="0" err="1"/>
              <a:t>or</a:t>
            </a:r>
            <a:r>
              <a:rPr lang="de-DE" dirty="0"/>
              <a:t> </a:t>
            </a:r>
            <a:r>
              <a:rPr lang="de-DE" dirty="0" err="1"/>
              <a:t>meet</a:t>
            </a:r>
            <a:r>
              <a:rPr lang="de-DE" dirty="0"/>
              <a:t> </a:t>
            </a:r>
            <a:r>
              <a:rPr lang="de-DE" dirty="0" err="1"/>
              <a:t>me</a:t>
            </a:r>
            <a:r>
              <a:rPr lang="de-DE" dirty="0"/>
              <a:t> in a </a:t>
            </a:r>
            <a:r>
              <a:rPr lang="de-DE" dirty="0" err="1"/>
              <a:t>breakout</a:t>
            </a:r>
            <a:r>
              <a:rPr lang="de-DE" dirty="0"/>
              <a:t> </a:t>
            </a:r>
            <a:r>
              <a:rPr lang="de-DE" dirty="0" err="1"/>
              <a:t>session</a:t>
            </a:r>
            <a:r>
              <a:rPr lang="de-DE" dirty="0"/>
              <a:t> </a:t>
            </a:r>
            <a:r>
              <a:rPr lang="de-DE" dirty="0" err="1"/>
              <a:t>room</a:t>
            </a:r>
            <a:r>
              <a:rPr lang="de-DE" dirty="0"/>
              <a:t> </a:t>
            </a:r>
            <a:r>
              <a:rPr lang="de-DE" dirty="0" err="1"/>
              <a:t>afterwards</a:t>
            </a:r>
            <a:endParaRPr lang="de-DE" dirty="0"/>
          </a:p>
        </p:txBody>
      </p:sp>
      <p:sp>
        <p:nvSpPr>
          <p:cNvPr id="3" name="Titel 2"/>
          <p:cNvSpPr>
            <a:spLocks noGrp="1"/>
          </p:cNvSpPr>
          <p:nvPr>
            <p:ph type="title"/>
          </p:nvPr>
        </p:nvSpPr>
        <p:spPr/>
        <p:txBody>
          <a:bodyPr/>
          <a:lstStyle/>
          <a:p>
            <a:r>
              <a:rPr lang="de-DE" dirty="0"/>
              <a:t>Next </a:t>
            </a:r>
            <a:r>
              <a:rPr lang="de-DE" dirty="0" err="1"/>
              <a:t>Steps</a:t>
            </a:r>
            <a:r>
              <a:rPr lang="de-DE" dirty="0"/>
              <a:t>...</a:t>
            </a:r>
          </a:p>
        </p:txBody>
      </p:sp>
    </p:spTree>
    <p:extLst>
      <p:ext uri="{BB962C8B-B14F-4D97-AF65-F5344CB8AC3E}">
        <p14:creationId xmlns:p14="http://schemas.microsoft.com/office/powerpoint/2010/main" val="339731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Questions</a:t>
            </a:r>
            <a:r>
              <a:rPr lang="de-DE" dirty="0"/>
              <a:t>?</a:t>
            </a:r>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8440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Jakob Gottlieb </a:t>
            </a:r>
            <a:r>
              <a:rPr lang="de-DE" dirty="0" smtClean="0"/>
              <a:t>Svendsen</a:t>
            </a:r>
          </a:p>
          <a:p>
            <a:r>
              <a:rPr lang="de-DE" dirty="0" smtClean="0"/>
              <a:t>@JakobGSvendsen</a:t>
            </a:r>
            <a:endParaRPr lang="de-DE" dirty="0"/>
          </a:p>
          <a:p>
            <a:r>
              <a:rPr lang="de-DE" dirty="0" smtClean="0"/>
              <a:t>Global Lead Dev at Coretech Global</a:t>
            </a:r>
          </a:p>
          <a:p>
            <a:r>
              <a:rPr lang="de-DE" dirty="0">
                <a:hlinkClick r:id="rId2"/>
              </a:rPr>
              <a:t>w</a:t>
            </a:r>
            <a:r>
              <a:rPr lang="de-DE" dirty="0" smtClean="0">
                <a:hlinkClick r:id="rId2"/>
              </a:rPr>
              <a:t>ww.coretech.global</a:t>
            </a:r>
            <a:endParaRPr lang="de-DE" dirty="0" smtClean="0"/>
          </a:p>
          <a:p>
            <a:r>
              <a:rPr lang="de-DE" dirty="0"/>
              <a:t>Blog: </a:t>
            </a:r>
            <a:r>
              <a:rPr lang="de-DE" dirty="0" smtClean="0">
                <a:hlinkClick r:id="rId3"/>
              </a:rPr>
              <a:t>http://blog.coretech.dk/jgs/</a:t>
            </a:r>
            <a:endParaRPr lang="de-DE" dirty="0" smtClean="0"/>
          </a:p>
          <a:p>
            <a:r>
              <a:rPr lang="de-DE" dirty="0" smtClean="0"/>
              <a:t>Cloud &amp; Data Center MVP</a:t>
            </a:r>
          </a:p>
          <a:p>
            <a:pPr marL="457200" lvl="1" indent="0">
              <a:buNone/>
            </a:pPr>
            <a:endParaRPr lang="de-DE" dirty="0"/>
          </a:p>
        </p:txBody>
      </p:sp>
      <p:sp>
        <p:nvSpPr>
          <p:cNvPr id="3" name="Titel 2"/>
          <p:cNvSpPr>
            <a:spLocks noGrp="1"/>
          </p:cNvSpPr>
          <p:nvPr>
            <p:ph type="title"/>
          </p:nvPr>
        </p:nvSpPr>
        <p:spPr/>
        <p:txBody>
          <a:bodyPr/>
          <a:lstStyle/>
          <a:p>
            <a:r>
              <a:rPr lang="de-DE" dirty="0" err="1"/>
              <a:t>About_Author</a:t>
            </a:r>
            <a:endParaRPr lang="de-DE" dirty="0"/>
          </a:p>
        </p:txBody>
      </p:sp>
    </p:spTree>
    <p:extLst>
      <p:ext uri="{BB962C8B-B14F-4D97-AF65-F5344CB8AC3E}">
        <p14:creationId xmlns:p14="http://schemas.microsoft.com/office/powerpoint/2010/main" val="178319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Demo</a:t>
            </a:r>
          </a:p>
        </p:txBody>
      </p:sp>
      <p:sp>
        <p:nvSpPr>
          <p:cNvPr id="3" name="Textplatzhalter 2"/>
          <p:cNvSpPr>
            <a:spLocks noGrp="1"/>
          </p:cNvSpPr>
          <p:nvPr>
            <p:ph type="body" sz="quarter" idx="10"/>
          </p:nvPr>
        </p:nvSpPr>
        <p:spPr/>
        <p:txBody>
          <a:bodyPr>
            <a:normAutofit fontScale="92500" lnSpcReduction="20000"/>
          </a:bodyPr>
          <a:lstStyle/>
          <a:p>
            <a:r>
              <a:rPr lang="de-DE" dirty="0"/>
              <a:t>Try </a:t>
            </a:r>
            <a:r>
              <a:rPr lang="de-DE" dirty="0" err="1"/>
              <a:t>and</a:t>
            </a:r>
            <a:r>
              <a:rPr lang="de-DE" dirty="0"/>
              <a:t> </a:t>
            </a:r>
            <a:r>
              <a:rPr lang="de-DE" dirty="0" err="1"/>
              <a:t>use</a:t>
            </a:r>
            <a:r>
              <a:rPr lang="de-DE" dirty="0"/>
              <a:t> </a:t>
            </a:r>
            <a:r>
              <a:rPr lang="de-DE" dirty="0" err="1"/>
              <a:t>demos</a:t>
            </a:r>
            <a:r>
              <a:rPr lang="de-DE" dirty="0"/>
              <a:t> </a:t>
            </a:r>
            <a:r>
              <a:rPr lang="de-DE" dirty="0" err="1"/>
              <a:t>instead</a:t>
            </a:r>
            <a:r>
              <a:rPr lang="de-DE" dirty="0"/>
              <a:t> </a:t>
            </a:r>
            <a:r>
              <a:rPr lang="de-DE" dirty="0" err="1"/>
              <a:t>of</a:t>
            </a:r>
            <a:r>
              <a:rPr lang="de-DE" dirty="0"/>
              <a:t> </a:t>
            </a:r>
            <a:r>
              <a:rPr lang="de-DE" dirty="0" err="1"/>
              <a:t>dead</a:t>
            </a:r>
            <a:r>
              <a:rPr lang="de-DE" dirty="0"/>
              <a:t> </a:t>
            </a:r>
            <a:r>
              <a:rPr lang="de-DE" dirty="0" err="1"/>
              <a:t>slides</a:t>
            </a:r>
            <a:r>
              <a:rPr lang="de-DE" dirty="0"/>
              <a:t>.</a:t>
            </a:r>
          </a:p>
          <a:p>
            <a:endParaRPr lang="de-DE" dirty="0"/>
          </a:p>
          <a:p>
            <a:r>
              <a:rPr lang="de-DE" dirty="0" err="1"/>
              <a:t>Please</a:t>
            </a:r>
            <a:r>
              <a:rPr lang="de-DE" dirty="0"/>
              <a:t> do not </a:t>
            </a:r>
            <a:r>
              <a:rPr lang="de-DE" dirty="0" err="1"/>
              <a:t>dive</a:t>
            </a:r>
            <a:r>
              <a:rPr lang="de-DE" dirty="0"/>
              <a:t> </a:t>
            </a:r>
            <a:r>
              <a:rPr lang="de-DE" dirty="0" err="1"/>
              <a:t>into</a:t>
            </a:r>
            <a:r>
              <a:rPr lang="de-DE" dirty="0"/>
              <a:t> </a:t>
            </a:r>
            <a:r>
              <a:rPr lang="de-DE" dirty="0" err="1"/>
              <a:t>zillions</a:t>
            </a:r>
            <a:r>
              <a:rPr lang="de-DE" dirty="0"/>
              <a:t> </a:t>
            </a:r>
            <a:r>
              <a:rPr lang="de-DE" dirty="0" err="1"/>
              <a:t>of</a:t>
            </a:r>
            <a:r>
              <a:rPr lang="de-DE" dirty="0"/>
              <a:t> </a:t>
            </a:r>
            <a:r>
              <a:rPr lang="de-DE" dirty="0" err="1"/>
              <a:t>pages</a:t>
            </a:r>
            <a:r>
              <a:rPr lang="de-DE" dirty="0"/>
              <a:t> </a:t>
            </a:r>
            <a:r>
              <a:rPr lang="de-DE" dirty="0" err="1"/>
              <a:t>of</a:t>
            </a:r>
            <a:r>
              <a:rPr lang="de-DE" dirty="0"/>
              <a:t> </a:t>
            </a:r>
            <a:r>
              <a:rPr lang="de-DE" dirty="0" err="1"/>
              <a:t>code</a:t>
            </a:r>
            <a:r>
              <a:rPr lang="de-DE" dirty="0"/>
              <a:t>.</a:t>
            </a:r>
          </a:p>
          <a:p>
            <a:r>
              <a:rPr lang="de-DE" dirty="0" err="1"/>
              <a:t>Instead</a:t>
            </a:r>
            <a:r>
              <a:rPr lang="de-DE" dirty="0"/>
              <a:t>, </a:t>
            </a:r>
            <a:r>
              <a:rPr lang="de-DE" dirty="0" err="1"/>
              <a:t>if</a:t>
            </a:r>
            <a:r>
              <a:rPr lang="de-DE" dirty="0"/>
              <a:t> </a:t>
            </a:r>
            <a:r>
              <a:rPr lang="de-DE" dirty="0" err="1"/>
              <a:t>you</a:t>
            </a:r>
            <a:r>
              <a:rPr lang="de-DE" dirty="0"/>
              <a:t> </a:t>
            </a:r>
            <a:r>
              <a:rPr lang="de-DE" dirty="0" err="1"/>
              <a:t>can</a:t>
            </a:r>
            <a:r>
              <a:rPr lang="de-DE" dirty="0"/>
              <a:t>, turn </a:t>
            </a:r>
            <a:r>
              <a:rPr lang="de-DE" dirty="0" err="1"/>
              <a:t>your</a:t>
            </a:r>
            <a:r>
              <a:rPr lang="de-DE" dirty="0"/>
              <a:t> </a:t>
            </a:r>
            <a:r>
              <a:rPr lang="de-DE" dirty="0" err="1"/>
              <a:t>logical</a:t>
            </a:r>
            <a:r>
              <a:rPr lang="de-DE" dirty="0"/>
              <a:t> </a:t>
            </a:r>
            <a:r>
              <a:rPr lang="de-DE" dirty="0" err="1"/>
              <a:t>code</a:t>
            </a:r>
            <a:r>
              <a:rPr lang="de-DE" dirty="0"/>
              <a:t> </a:t>
            </a:r>
            <a:r>
              <a:rPr lang="de-DE" dirty="0" err="1"/>
              <a:t>blocks</a:t>
            </a:r>
            <a:r>
              <a:rPr lang="de-DE" dirty="0"/>
              <a:t> </a:t>
            </a:r>
            <a:r>
              <a:rPr lang="de-DE" dirty="0" err="1"/>
              <a:t>into</a:t>
            </a:r>
            <a:r>
              <a:rPr lang="de-DE" dirty="0"/>
              <a:t> </a:t>
            </a:r>
            <a:r>
              <a:rPr lang="de-DE" dirty="0" err="1"/>
              <a:t>functions</a:t>
            </a:r>
            <a:r>
              <a:rPr lang="de-DE" dirty="0"/>
              <a:t>, </a:t>
            </a:r>
            <a:r>
              <a:rPr lang="de-DE" dirty="0" err="1"/>
              <a:t>and</a:t>
            </a:r>
            <a:r>
              <a:rPr lang="de-DE" dirty="0"/>
              <a:t> </a:t>
            </a:r>
            <a:r>
              <a:rPr lang="de-DE" dirty="0" err="1"/>
              <a:t>store</a:t>
            </a:r>
            <a:r>
              <a:rPr lang="de-DE" dirty="0"/>
              <a:t> </a:t>
            </a:r>
            <a:r>
              <a:rPr lang="de-DE" dirty="0" err="1"/>
              <a:t>them</a:t>
            </a:r>
            <a:r>
              <a:rPr lang="de-DE" dirty="0"/>
              <a:t> in a </a:t>
            </a:r>
            <a:r>
              <a:rPr lang="de-DE" dirty="0" err="1"/>
              <a:t>module</a:t>
            </a:r>
            <a:r>
              <a:rPr lang="de-DE" dirty="0"/>
              <a:t>. </a:t>
            </a:r>
          </a:p>
          <a:p>
            <a:endParaRPr lang="de-DE" dirty="0"/>
          </a:p>
          <a:p>
            <a:r>
              <a:rPr lang="de-DE" dirty="0"/>
              <a:t>Share </a:t>
            </a:r>
            <a:r>
              <a:rPr lang="de-DE" dirty="0" err="1"/>
              <a:t>this</a:t>
            </a:r>
            <a:r>
              <a:rPr lang="de-DE" dirty="0"/>
              <a:t> </a:t>
            </a:r>
            <a:r>
              <a:rPr lang="de-DE" dirty="0" err="1"/>
              <a:t>module</a:t>
            </a:r>
            <a:r>
              <a:rPr lang="de-DE" dirty="0"/>
              <a:t> </a:t>
            </a:r>
            <a:r>
              <a:rPr lang="de-DE" dirty="0" err="1"/>
              <a:t>with</a:t>
            </a:r>
            <a:r>
              <a:rPr lang="de-DE" dirty="0"/>
              <a:t> </a:t>
            </a:r>
            <a:r>
              <a:rPr lang="de-DE" dirty="0" err="1"/>
              <a:t>your</a:t>
            </a:r>
            <a:r>
              <a:rPr lang="de-DE" dirty="0"/>
              <a:t> </a:t>
            </a:r>
            <a:r>
              <a:rPr lang="de-DE" dirty="0" err="1"/>
              <a:t>audience</a:t>
            </a:r>
            <a:r>
              <a:rPr lang="de-DE" dirty="0"/>
              <a:t>.</a:t>
            </a:r>
          </a:p>
        </p:txBody>
      </p:sp>
    </p:spTree>
    <p:extLst>
      <p:ext uri="{BB962C8B-B14F-4D97-AF65-F5344CB8AC3E}">
        <p14:creationId xmlns:p14="http://schemas.microsoft.com/office/powerpoint/2010/main" val="204084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da-DK" sz="1600" dirty="0" smtClean="0"/>
          </a:p>
          <a:p>
            <a:endParaRPr lang="da-DK" sz="1600" dirty="0">
              <a:solidFill>
                <a:srgbClr val="FF4500"/>
              </a:solidFill>
              <a:latin typeface="Lucida Console" panose="020B0609040504020204" pitchFamily="49" charset="0"/>
            </a:endParaRPr>
          </a:p>
          <a:p>
            <a:endParaRPr lang="da-DK" sz="1600" dirty="0" smtClean="0">
              <a:solidFill>
                <a:srgbClr val="FF4500"/>
              </a:solidFill>
              <a:latin typeface="Lucida Console" panose="020B0609040504020204" pitchFamily="49" charset="0"/>
            </a:endParaRPr>
          </a:p>
          <a:p>
            <a:r>
              <a:rPr lang="da-DK" sz="1600" dirty="0" smtClean="0">
                <a:solidFill>
                  <a:srgbClr val="FF4500"/>
                </a:solidFill>
                <a:latin typeface="Lucida Console" panose="020B0609040504020204" pitchFamily="49" charset="0"/>
              </a:rPr>
              <a:t>$</a:t>
            </a:r>
            <a:r>
              <a:rPr lang="da-DK" sz="1600" dirty="0">
                <a:solidFill>
                  <a:srgbClr val="FF4500"/>
                </a:solidFill>
                <a:latin typeface="Lucida Console" panose="020B0609040504020204" pitchFamily="49" charset="0"/>
              </a:rPr>
              <a:t>ErrorActionPreference</a:t>
            </a:r>
            <a:r>
              <a:rPr lang="da-DK" sz="1600" dirty="0">
                <a:solidFill>
                  <a:prstClr val="black"/>
                </a:solidFill>
                <a:latin typeface="Lucida Console" panose="020B0609040504020204" pitchFamily="49" charset="0"/>
              </a:rPr>
              <a:t> </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 </a:t>
            </a:r>
            <a:r>
              <a:rPr lang="da-DK" sz="1600" dirty="0">
                <a:solidFill>
                  <a:srgbClr val="8B0000"/>
                </a:solidFill>
                <a:latin typeface="Lucida Console" panose="020B0609040504020204" pitchFamily="49" charset="0"/>
              </a:rPr>
              <a:t>"stop"</a:t>
            </a:r>
            <a:endParaRPr lang="da-DK" sz="1600" dirty="0">
              <a:solidFill>
                <a:prstClr val="black"/>
              </a:solidFill>
              <a:latin typeface="Lucida Console" panose="020B0609040504020204" pitchFamily="49" charset="0"/>
            </a:endParaRPr>
          </a:p>
          <a:p>
            <a:r>
              <a:rPr lang="da-DK" sz="1600" dirty="0">
                <a:solidFill>
                  <a:srgbClr val="00008B"/>
                </a:solidFill>
                <a:latin typeface="Lucida Console" panose="020B0609040504020204" pitchFamily="49" charset="0"/>
              </a:rPr>
              <a:t>trap</a:t>
            </a:r>
            <a:r>
              <a:rPr lang="da-DK" sz="1600" dirty="0">
                <a:solidFill>
                  <a:prstClr val="black"/>
                </a:solidFill>
                <a:latin typeface="Lucida Console" panose="020B0609040504020204" pitchFamily="49" charset="0"/>
              </a:rPr>
              <a:t> </a:t>
            </a:r>
            <a:r>
              <a:rPr lang="da-DK" sz="1600" dirty="0">
                <a:solidFill>
                  <a:srgbClr val="A9A9A9"/>
                </a:solidFill>
                <a:latin typeface="Lucida Console" panose="020B0609040504020204" pitchFamily="49" charset="0"/>
              </a:rPr>
              <a:t>[</a:t>
            </a:r>
            <a:r>
              <a:rPr lang="da-DK" sz="1600" dirty="0">
                <a:solidFill>
                  <a:srgbClr val="008080"/>
                </a:solidFill>
                <a:latin typeface="Lucida Console" panose="020B0609040504020204" pitchFamily="49" charset="0"/>
              </a:rPr>
              <a:t>Exception</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 {  </a:t>
            </a:r>
          </a:p>
          <a:p>
            <a:r>
              <a:rPr lang="da-DK" sz="1600" dirty="0">
                <a:solidFill>
                  <a:prstClr val="black"/>
                </a:solidFill>
                <a:latin typeface="Lucida Console" panose="020B0609040504020204" pitchFamily="49" charset="0"/>
              </a:rPr>
              <a:t>    </a:t>
            </a:r>
            <a:r>
              <a:rPr lang="da-DK" sz="1600" dirty="0">
                <a:solidFill>
                  <a:srgbClr val="FF4500"/>
                </a:solidFill>
                <a:latin typeface="Lucida Console" panose="020B0609040504020204" pitchFamily="49" charset="0"/>
              </a:rPr>
              <a:t>$ErrorMessage</a:t>
            </a:r>
            <a:r>
              <a:rPr lang="da-DK" sz="1600" dirty="0">
                <a:solidFill>
                  <a:prstClr val="black"/>
                </a:solidFill>
                <a:latin typeface="Lucida Console" panose="020B0609040504020204" pitchFamily="49" charset="0"/>
              </a:rPr>
              <a:t> </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 </a:t>
            </a:r>
            <a:r>
              <a:rPr lang="da-DK" sz="1600" dirty="0">
                <a:solidFill>
                  <a:srgbClr val="8B0000"/>
                </a:solidFill>
                <a:latin typeface="Lucida Console" panose="020B0609040504020204" pitchFamily="49" charset="0"/>
              </a:rPr>
              <a:t>"SCRIPT: SCSM-ImportData.ps1 failed`n"</a:t>
            </a:r>
            <a:endParaRPr lang="da-DK" sz="1600" dirty="0">
              <a:solidFill>
                <a:prstClr val="black"/>
              </a:solidFill>
              <a:latin typeface="Lucida Console" panose="020B0609040504020204" pitchFamily="49" charset="0"/>
            </a:endParaRPr>
          </a:p>
          <a:p>
            <a:r>
              <a:rPr lang="fr-FR" sz="1600" dirty="0">
                <a:solidFill>
                  <a:prstClr val="black"/>
                </a:solidFill>
                <a:latin typeface="Lucida Console" panose="020B0609040504020204" pitchFamily="49" charset="0"/>
              </a:rPr>
              <a:t>    </a:t>
            </a:r>
            <a:r>
              <a:rPr lang="fr-FR" sz="1600" dirty="0">
                <a:solidFill>
                  <a:srgbClr val="FF4500"/>
                </a:solidFill>
                <a:latin typeface="Lucida Console" panose="020B0609040504020204" pitchFamily="49" charset="0"/>
              </a:rPr>
              <a:t>$</a:t>
            </a:r>
            <a:r>
              <a:rPr lang="fr-FR" sz="1600" dirty="0" err="1">
                <a:solidFill>
                  <a:srgbClr val="FF4500"/>
                </a:solidFill>
                <a:latin typeface="Lucida Console" panose="020B0609040504020204" pitchFamily="49" charset="0"/>
              </a:rPr>
              <a:t>ErrorMessage</a:t>
            </a:r>
            <a:r>
              <a:rPr lang="fr-FR" sz="1600" dirty="0">
                <a:solidFill>
                  <a:prstClr val="black"/>
                </a:solidFill>
                <a:latin typeface="Lucida Console" panose="020B0609040504020204" pitchFamily="49" charset="0"/>
              </a:rPr>
              <a:t> </a:t>
            </a:r>
            <a:r>
              <a:rPr lang="fr-FR" sz="1600" dirty="0">
                <a:solidFill>
                  <a:srgbClr val="A9A9A9"/>
                </a:solidFill>
                <a:latin typeface="Lucida Console" panose="020B0609040504020204" pitchFamily="49" charset="0"/>
              </a:rPr>
              <a:t>+=</a:t>
            </a:r>
            <a:r>
              <a:rPr lang="fr-FR" sz="1600" dirty="0">
                <a:solidFill>
                  <a:prstClr val="black"/>
                </a:solidFill>
                <a:latin typeface="Lucida Console" panose="020B0609040504020204" pitchFamily="49" charset="0"/>
              </a:rPr>
              <a:t> </a:t>
            </a:r>
            <a:r>
              <a:rPr lang="fr-FR" sz="1600" dirty="0">
                <a:solidFill>
                  <a:srgbClr val="8B0000"/>
                </a:solidFill>
                <a:latin typeface="Lucida Console" panose="020B0609040504020204" pitchFamily="49" charset="0"/>
              </a:rPr>
              <a:t>"</a:t>
            </a:r>
            <a:r>
              <a:rPr lang="fr-FR" sz="1600" dirty="0" err="1">
                <a:solidFill>
                  <a:srgbClr val="8B0000"/>
                </a:solidFill>
                <a:latin typeface="Lucida Console" panose="020B0609040504020204" pitchFamily="49" charset="0"/>
              </a:rPr>
              <a:t>Runas</a:t>
            </a:r>
            <a:r>
              <a:rPr lang="fr-FR" sz="1600" dirty="0">
                <a:solidFill>
                  <a:srgbClr val="8B0000"/>
                </a:solidFill>
                <a:latin typeface="Lucida Console" panose="020B0609040504020204" pitchFamily="49" charset="0"/>
              </a:rPr>
              <a:t> </a:t>
            </a:r>
            <a:r>
              <a:rPr lang="fr-FR" sz="1600" dirty="0" err="1">
                <a:solidFill>
                  <a:srgbClr val="8B0000"/>
                </a:solidFill>
                <a:latin typeface="Lucida Console" panose="020B0609040504020204" pitchFamily="49" charset="0"/>
              </a:rPr>
              <a:t>domain</a:t>
            </a:r>
            <a:r>
              <a:rPr lang="fr-FR" sz="1600" dirty="0">
                <a:solidFill>
                  <a:srgbClr val="8B0000"/>
                </a:solidFill>
                <a:latin typeface="Lucida Console" panose="020B0609040504020204" pitchFamily="49" charset="0"/>
              </a:rPr>
              <a:t>: </a:t>
            </a:r>
            <a:r>
              <a:rPr lang="fr-FR" sz="1600" dirty="0">
                <a:solidFill>
                  <a:prstClr val="black"/>
                </a:solidFill>
                <a:latin typeface="Lucida Console" panose="020B0609040504020204" pitchFamily="49" charset="0"/>
              </a:rPr>
              <a:t>$(</a:t>
            </a:r>
            <a:r>
              <a:rPr lang="fr-FR" sz="1600" dirty="0">
                <a:solidFill>
                  <a:srgbClr val="FF4500"/>
                </a:solidFill>
                <a:latin typeface="Lucida Console" panose="020B0609040504020204" pitchFamily="49" charset="0"/>
              </a:rPr>
              <a:t>$</a:t>
            </a:r>
            <a:r>
              <a:rPr lang="fr-FR" sz="1600" dirty="0" err="1">
                <a:solidFill>
                  <a:srgbClr val="FF4500"/>
                </a:solidFill>
                <a:latin typeface="Lucida Console" panose="020B0609040504020204" pitchFamily="49" charset="0"/>
              </a:rPr>
              <a:t>env:userdomain</a:t>
            </a:r>
            <a:r>
              <a:rPr lang="fr-FR" sz="1600" dirty="0">
                <a:solidFill>
                  <a:prstClr val="black"/>
                </a:solidFill>
                <a:latin typeface="Lucida Console" panose="020B0609040504020204" pitchFamily="49" charset="0"/>
              </a:rPr>
              <a:t>)</a:t>
            </a:r>
            <a:r>
              <a:rPr lang="fr-FR" sz="1600" dirty="0">
                <a:solidFill>
                  <a:srgbClr val="8B0000"/>
                </a:solidFill>
                <a:latin typeface="Lucida Console" panose="020B0609040504020204" pitchFamily="49" charset="0"/>
              </a:rPr>
              <a:t>`n"</a:t>
            </a:r>
            <a:endParaRPr lang="fr-FR" sz="1600" dirty="0">
              <a:solidFill>
                <a:prstClr val="black"/>
              </a:solidFill>
              <a:latin typeface="Lucida Console" panose="020B0609040504020204" pitchFamily="49" charset="0"/>
            </a:endParaRPr>
          </a:p>
          <a:p>
            <a:r>
              <a:rPr lang="da-DK" sz="1600" dirty="0">
                <a:solidFill>
                  <a:prstClr val="black"/>
                </a:solidFill>
                <a:latin typeface="Lucida Console" panose="020B0609040504020204" pitchFamily="49" charset="0"/>
              </a:rPr>
              <a:t>    </a:t>
            </a:r>
            <a:r>
              <a:rPr lang="da-DK" sz="1600" dirty="0">
                <a:solidFill>
                  <a:srgbClr val="FF4500"/>
                </a:solidFill>
                <a:latin typeface="Lucida Console" panose="020B0609040504020204" pitchFamily="49" charset="0"/>
              </a:rPr>
              <a:t>$ErrorMessage</a:t>
            </a:r>
            <a:r>
              <a:rPr lang="da-DK" sz="1600" dirty="0">
                <a:solidFill>
                  <a:prstClr val="black"/>
                </a:solidFill>
                <a:latin typeface="Lucida Console" panose="020B0609040504020204" pitchFamily="49" charset="0"/>
              </a:rPr>
              <a:t> </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 </a:t>
            </a:r>
            <a:r>
              <a:rPr lang="da-DK" sz="1600" dirty="0">
                <a:solidFill>
                  <a:srgbClr val="8B0000"/>
                </a:solidFill>
                <a:latin typeface="Lucida Console" panose="020B0609040504020204" pitchFamily="49" charset="0"/>
              </a:rPr>
              <a:t>"Script location: </a:t>
            </a:r>
            <a:r>
              <a:rPr lang="da-DK" sz="1600" dirty="0">
                <a:solidFill>
                  <a:srgbClr val="FF4500"/>
                </a:solidFill>
                <a:latin typeface="Lucida Console" panose="020B0609040504020204" pitchFamily="49" charset="0"/>
              </a:rPr>
              <a:t>$PSScriptRoot</a:t>
            </a:r>
            <a:r>
              <a:rPr lang="da-DK" sz="1600" dirty="0">
                <a:solidFill>
                  <a:srgbClr val="8B0000"/>
                </a:solidFill>
                <a:latin typeface="Lucida Console" panose="020B0609040504020204" pitchFamily="49" charset="0"/>
              </a:rPr>
              <a:t>`n`n"</a:t>
            </a:r>
            <a:endParaRPr lang="da-DK" sz="1600" dirty="0">
              <a:solidFill>
                <a:prstClr val="black"/>
              </a:solidFill>
              <a:latin typeface="Lucida Console" panose="020B0609040504020204" pitchFamily="49" charset="0"/>
            </a:endParaRPr>
          </a:p>
          <a:p>
            <a:r>
              <a:rPr lang="da-DK" sz="1600" dirty="0">
                <a:solidFill>
                  <a:prstClr val="black"/>
                </a:solidFill>
                <a:latin typeface="Lucida Console" panose="020B0609040504020204" pitchFamily="49" charset="0"/>
              </a:rPr>
              <a:t>    </a:t>
            </a:r>
            <a:r>
              <a:rPr lang="da-DK" sz="1600" dirty="0">
                <a:solidFill>
                  <a:srgbClr val="FF4500"/>
                </a:solidFill>
                <a:latin typeface="Lucida Console" panose="020B0609040504020204" pitchFamily="49" charset="0"/>
              </a:rPr>
              <a:t>$ErrorMessage</a:t>
            </a:r>
            <a:r>
              <a:rPr lang="da-DK" sz="1600" dirty="0">
                <a:solidFill>
                  <a:prstClr val="black"/>
                </a:solidFill>
                <a:latin typeface="Lucida Console" panose="020B0609040504020204" pitchFamily="49" charset="0"/>
              </a:rPr>
              <a:t> </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 </a:t>
            </a:r>
            <a:r>
              <a:rPr lang="da-DK" sz="1600" dirty="0">
                <a:solidFill>
                  <a:srgbClr val="8B0000"/>
                </a:solidFill>
                <a:latin typeface="Lucida Console" panose="020B0609040504020204" pitchFamily="49" charset="0"/>
              </a:rPr>
              <a:t>"Error: Line,char: {0},{1} - Details: {2}"</a:t>
            </a:r>
            <a:r>
              <a:rPr lang="da-DK" sz="1600" dirty="0">
                <a:solidFill>
                  <a:prstClr val="black"/>
                </a:solidFill>
                <a:latin typeface="Lucida Console" panose="020B0609040504020204" pitchFamily="49" charset="0"/>
              </a:rPr>
              <a:t> </a:t>
            </a:r>
            <a:r>
              <a:rPr lang="da-DK" sz="1600" dirty="0">
                <a:solidFill>
                  <a:srgbClr val="A9A9A9"/>
                </a:solidFill>
                <a:latin typeface="Lucida Console" panose="020B0609040504020204" pitchFamily="49" charset="0"/>
              </a:rPr>
              <a:t>-f</a:t>
            </a:r>
            <a:r>
              <a:rPr lang="da-DK" sz="1600" dirty="0">
                <a:solidFill>
                  <a:prstClr val="black"/>
                </a:solidFill>
                <a:latin typeface="Lucida Console" panose="020B0609040504020204" pitchFamily="49" charset="0"/>
              </a:rPr>
              <a:t> </a:t>
            </a:r>
            <a:r>
              <a:rPr lang="da-DK" sz="1600" dirty="0">
                <a:solidFill>
                  <a:srgbClr val="FF4500"/>
                </a:solidFill>
                <a:latin typeface="Lucida Console" panose="020B0609040504020204" pitchFamily="49" charset="0"/>
              </a:rPr>
              <a:t>$_</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InvocationInfo</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ScriptLineNumber</a:t>
            </a:r>
            <a:r>
              <a:rPr lang="da-DK" sz="1600" dirty="0">
                <a:solidFill>
                  <a:srgbClr val="A9A9A9"/>
                </a:solidFill>
                <a:latin typeface="Lucida Console" panose="020B0609040504020204" pitchFamily="49" charset="0"/>
              </a:rPr>
              <a:t>,</a:t>
            </a:r>
            <a:r>
              <a:rPr lang="da-DK" sz="1600" dirty="0">
                <a:solidFill>
                  <a:srgbClr val="FF4500"/>
                </a:solidFill>
                <a:latin typeface="Lucida Console" panose="020B0609040504020204" pitchFamily="49" charset="0"/>
              </a:rPr>
              <a:t>$_</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InvocationInfo</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OffsetInLine</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 </a:t>
            </a:r>
            <a:r>
              <a:rPr lang="da-DK" sz="1600" dirty="0">
                <a:solidFill>
                  <a:srgbClr val="FF4500"/>
                </a:solidFill>
                <a:latin typeface="Lucida Console" panose="020B0609040504020204" pitchFamily="49" charset="0"/>
              </a:rPr>
              <a:t>$_</a:t>
            </a:r>
            <a:r>
              <a:rPr lang="da-DK" sz="1600" dirty="0">
                <a:solidFill>
                  <a:srgbClr val="A9A9A9"/>
                </a:solidFill>
                <a:latin typeface="Lucida Console" panose="020B0609040504020204" pitchFamily="49" charset="0"/>
              </a:rPr>
              <a:t>.</a:t>
            </a:r>
            <a:r>
              <a:rPr lang="da-DK" sz="1600" dirty="0">
                <a:solidFill>
                  <a:prstClr val="black"/>
                </a:solidFill>
                <a:latin typeface="Lucida Console" panose="020B0609040504020204" pitchFamily="49" charset="0"/>
              </a:rPr>
              <a:t>Exception</a:t>
            </a:r>
          </a:p>
          <a:p>
            <a:r>
              <a:rPr lang="da-DK" sz="1600" dirty="0">
                <a:solidFill>
                  <a:prstClr val="black"/>
                </a:solidFill>
                <a:latin typeface="Lucida Console" panose="020B0609040504020204" pitchFamily="49" charset="0"/>
              </a:rPr>
              <a:t>    </a:t>
            </a:r>
            <a:r>
              <a:rPr lang="da-DK" sz="1600" dirty="0">
                <a:solidFill>
                  <a:srgbClr val="00008B"/>
                </a:solidFill>
                <a:latin typeface="Lucida Console" panose="020B0609040504020204" pitchFamily="49" charset="0"/>
              </a:rPr>
              <a:t>throw</a:t>
            </a:r>
            <a:r>
              <a:rPr lang="da-DK" sz="1600" dirty="0">
                <a:solidFill>
                  <a:prstClr val="black"/>
                </a:solidFill>
                <a:latin typeface="Lucida Console" panose="020B0609040504020204" pitchFamily="49" charset="0"/>
              </a:rPr>
              <a:t> </a:t>
            </a:r>
            <a:r>
              <a:rPr lang="da-DK" sz="1600" dirty="0">
                <a:solidFill>
                  <a:srgbClr val="FF4500"/>
                </a:solidFill>
                <a:latin typeface="Lucida Console" panose="020B0609040504020204" pitchFamily="49" charset="0"/>
              </a:rPr>
              <a:t>$ErrorMessage</a:t>
            </a:r>
            <a:endParaRPr lang="da-DK" sz="1600" dirty="0">
              <a:solidFill>
                <a:prstClr val="black"/>
              </a:solidFill>
              <a:latin typeface="Lucida Console" panose="020B0609040504020204" pitchFamily="49" charset="0"/>
            </a:endParaRPr>
          </a:p>
          <a:p>
            <a:r>
              <a:rPr lang="da-DK" sz="1600" dirty="0">
                <a:solidFill>
                  <a:prstClr val="black"/>
                </a:solidFill>
                <a:latin typeface="Lucida Console" panose="020B0609040504020204" pitchFamily="49" charset="0"/>
              </a:rPr>
              <a:t>    </a:t>
            </a:r>
            <a:r>
              <a:rPr lang="da-DK" sz="1600" dirty="0">
                <a:solidFill>
                  <a:srgbClr val="00008B"/>
                </a:solidFill>
                <a:latin typeface="Lucida Console" panose="020B0609040504020204" pitchFamily="49" charset="0"/>
              </a:rPr>
              <a:t>continue</a:t>
            </a:r>
            <a:r>
              <a:rPr lang="da-DK" sz="1600" dirty="0">
                <a:solidFill>
                  <a:prstClr val="black"/>
                </a:solidFill>
                <a:latin typeface="Lucida Console" panose="020B0609040504020204" pitchFamily="49" charset="0"/>
              </a:rPr>
              <a:t>;</a:t>
            </a:r>
          </a:p>
          <a:p>
            <a:r>
              <a:rPr lang="da-DK" sz="1600" dirty="0">
                <a:solidFill>
                  <a:prstClr val="black"/>
                </a:solidFill>
                <a:latin typeface="Lucida Console" panose="020B0609040504020204" pitchFamily="49" charset="0"/>
              </a:rPr>
              <a:t>} </a:t>
            </a:r>
            <a:endParaRPr lang="en-US" sz="1600" dirty="0">
              <a:solidFill>
                <a:srgbClr val="FF0000"/>
              </a:solidFill>
              <a:latin typeface="Lucida Console" panose="020B0609040504020204" pitchFamily="49" charset="0"/>
            </a:endParaRPr>
          </a:p>
          <a:p>
            <a:endParaRPr lang="en-US" dirty="0">
              <a:solidFill>
                <a:srgbClr val="FF0000"/>
              </a:solidFill>
              <a:latin typeface="Lucida Console" panose="020B0609040504020204" pitchFamily="49" charset="0"/>
            </a:endParaRPr>
          </a:p>
          <a:p>
            <a:endParaRPr lang="en-US" dirty="0">
              <a:solidFill>
                <a:srgbClr val="FF0000"/>
              </a:solidFill>
              <a:latin typeface="Lucida Console" panose="020B0609040504020204" pitchFamily="49" charset="0"/>
            </a:endParaRPr>
          </a:p>
          <a:p>
            <a:endParaRPr lang="en-US" dirty="0">
              <a:solidFill>
                <a:srgbClr val="FF0000"/>
              </a:solidFill>
              <a:latin typeface="Lucida Console" panose="020B0609040504020204" pitchFamily="49" charset="0"/>
            </a:endParaRPr>
          </a:p>
          <a:p>
            <a:endParaRPr lang="en-US" dirty="0">
              <a:solidFill>
                <a:srgbClr val="FF0000"/>
              </a:solidFill>
              <a:latin typeface="Lucida Console" panose="020B0609040504020204" pitchFamily="49" charset="0"/>
            </a:endParaRPr>
          </a:p>
        </p:txBody>
      </p:sp>
    </p:spTree>
    <p:extLst>
      <p:ext uri="{BB962C8B-B14F-4D97-AF65-F5344CB8AC3E}">
        <p14:creationId xmlns:p14="http://schemas.microsoft.com/office/powerpoint/2010/main" val="14014217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a-DK"/>
          </a:p>
        </p:txBody>
      </p:sp>
      <p:sp>
        <p:nvSpPr>
          <p:cNvPr id="12290" name="Title 1"/>
          <p:cNvSpPr>
            <a:spLocks noGrp="1"/>
          </p:cNvSpPr>
          <p:nvPr>
            <p:ph type="title"/>
          </p:nvPr>
        </p:nvSpPr>
        <p:spPr/>
        <p:txBody>
          <a:bodyPr/>
          <a:lstStyle/>
          <a:p>
            <a:r>
              <a:rPr lang="en-US" altLang="da-DK" sz="3000"/>
              <a:t>What is OMS?	</a:t>
            </a:r>
            <a:endParaRPr lang="en-US" altLang="da-DK" smtClean="0"/>
          </a:p>
        </p:txBody>
      </p:sp>
      <p:pic>
        <p:nvPicPr>
          <p:cNvPr id="1229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336" y="1556792"/>
            <a:ext cx="7749048" cy="489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23004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a-DK"/>
          </a:p>
        </p:txBody>
      </p:sp>
      <p:sp>
        <p:nvSpPr>
          <p:cNvPr id="14338" name="Title 1"/>
          <p:cNvSpPr>
            <a:spLocks noGrp="1"/>
          </p:cNvSpPr>
          <p:nvPr>
            <p:ph type="title"/>
          </p:nvPr>
        </p:nvSpPr>
        <p:spPr/>
        <p:txBody>
          <a:bodyPr/>
          <a:lstStyle/>
          <a:p>
            <a:pPr>
              <a:buClr>
                <a:schemeClr val="tx2"/>
              </a:buClr>
            </a:pPr>
            <a:r>
              <a:rPr lang="en-US" altLang="da-DK" smtClean="0"/>
              <a:t>OMS/Azure Automation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1" y="2020888"/>
            <a:ext cx="424656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970088"/>
            <a:ext cx="3884613" cy="288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5447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a:spLocks noGrp="1"/>
          </p:cNvSpPr>
          <p:nvPr>
            <p:ph idx="1"/>
          </p:nvPr>
        </p:nvSpPr>
        <p:spPr>
          <a:xfrm>
            <a:off x="251520" y="1916832"/>
            <a:ext cx="4032448" cy="4392488"/>
          </a:xfrm>
        </p:spPr>
        <p:txBody>
          <a:bodyPr>
            <a:normAutofit/>
          </a:bodyPr>
          <a:lstStyle/>
          <a:p>
            <a:pPr>
              <a:defRPr/>
            </a:pPr>
            <a:r>
              <a:rPr lang="en-US" sz="1800" dirty="0"/>
              <a:t>Distinct programming model</a:t>
            </a:r>
          </a:p>
          <a:p>
            <a:pPr>
              <a:defRPr/>
            </a:pPr>
            <a:r>
              <a:rPr lang="en-US" sz="1800" dirty="0"/>
              <a:t>PowerShell Workflow or Scripts</a:t>
            </a:r>
          </a:p>
          <a:p>
            <a:pPr>
              <a:defRPr/>
            </a:pPr>
            <a:r>
              <a:rPr lang="en-US" sz="1800" dirty="0"/>
              <a:t>Can use existing PowerShell scripts</a:t>
            </a:r>
          </a:p>
          <a:p>
            <a:pPr>
              <a:defRPr/>
            </a:pPr>
            <a:r>
              <a:rPr lang="en-US" sz="1800" dirty="0"/>
              <a:t>Familiar to PowerShell users</a:t>
            </a:r>
          </a:p>
          <a:p>
            <a:pPr>
              <a:defRPr/>
            </a:pPr>
            <a:endParaRPr lang="en-US" sz="1800" dirty="0"/>
          </a:p>
          <a:p>
            <a:pPr lvl="1">
              <a:defRPr/>
            </a:pPr>
            <a:endParaRPr lang="en-US" sz="1200" dirty="0"/>
          </a:p>
        </p:txBody>
      </p:sp>
      <p:sp>
        <p:nvSpPr>
          <p:cNvPr id="16386" name="Title 16"/>
          <p:cNvSpPr>
            <a:spLocks noGrp="1"/>
          </p:cNvSpPr>
          <p:nvPr>
            <p:ph type="title"/>
          </p:nvPr>
        </p:nvSpPr>
        <p:spPr/>
        <p:txBody>
          <a:bodyPr/>
          <a:lstStyle/>
          <a:p>
            <a:r>
              <a:rPr lang="en-US" altLang="da-DK" smtClean="0"/>
              <a:t>Textual Runbook Authoring</a:t>
            </a:r>
          </a:p>
        </p:txBody>
      </p:sp>
      <p:pic>
        <p:nvPicPr>
          <p:cNvPr id="1638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539" y="1989139"/>
            <a:ext cx="4568825"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361884"/>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p:txBody>
          <a:bodyPr>
            <a:normAutofit/>
          </a:bodyPr>
          <a:lstStyle/>
          <a:p>
            <a:pPr>
              <a:buClr>
                <a:schemeClr val="tx2"/>
              </a:buClr>
              <a:defRPr/>
            </a:pPr>
            <a:r>
              <a:rPr lang="en-US" sz="2800" dirty="0"/>
              <a:t>Resources</a:t>
            </a:r>
            <a:endParaRPr lang="en-US" dirty="0"/>
          </a:p>
          <a:p>
            <a:pPr marL="685793" lvl="1" indent="-285743">
              <a:buClr>
                <a:schemeClr val="tx2"/>
              </a:buClr>
              <a:defRPr/>
            </a:pPr>
            <a:r>
              <a:rPr lang="en-US" sz="1600" dirty="0" err="1"/>
              <a:t>Runbooks</a:t>
            </a:r>
            <a:endParaRPr lang="en-US" sz="1600" dirty="0"/>
          </a:p>
          <a:p>
            <a:pPr marL="685793" lvl="1" indent="-285743">
              <a:buClr>
                <a:schemeClr val="tx2"/>
              </a:buClr>
              <a:defRPr/>
            </a:pPr>
            <a:r>
              <a:rPr lang="en-US" sz="1600" dirty="0"/>
              <a:t>Jobs</a:t>
            </a:r>
          </a:p>
          <a:p>
            <a:pPr>
              <a:buClr>
                <a:schemeClr val="tx2"/>
              </a:buClr>
              <a:defRPr/>
            </a:pPr>
            <a:r>
              <a:rPr lang="en-US" sz="2800" dirty="0"/>
              <a:t>Assets</a:t>
            </a:r>
            <a:endParaRPr lang="en-US" dirty="0"/>
          </a:p>
          <a:p>
            <a:pPr marL="685793" lvl="1" indent="-285743">
              <a:buClr>
                <a:schemeClr val="tx2"/>
              </a:buClr>
              <a:defRPr/>
            </a:pPr>
            <a:r>
              <a:rPr lang="en-US" sz="1600" dirty="0"/>
              <a:t>Modules</a:t>
            </a:r>
          </a:p>
          <a:p>
            <a:pPr marL="685793" lvl="1" indent="-285743">
              <a:buClr>
                <a:schemeClr val="tx2"/>
              </a:buClr>
              <a:defRPr/>
            </a:pPr>
            <a:r>
              <a:rPr lang="en-US" sz="1600" dirty="0"/>
              <a:t>Schedules</a:t>
            </a:r>
          </a:p>
          <a:p>
            <a:pPr marL="685793" lvl="1" indent="-285743">
              <a:buClr>
                <a:schemeClr val="tx2"/>
              </a:buClr>
              <a:defRPr/>
            </a:pPr>
            <a:r>
              <a:rPr lang="en-US" sz="1600" dirty="0"/>
              <a:t>Certificates</a:t>
            </a:r>
          </a:p>
          <a:p>
            <a:pPr marL="685793" lvl="1" indent="-285743">
              <a:buClr>
                <a:schemeClr val="tx2"/>
              </a:buClr>
              <a:defRPr/>
            </a:pPr>
            <a:r>
              <a:rPr lang="en-US" sz="1600" dirty="0"/>
              <a:t>Variables</a:t>
            </a:r>
          </a:p>
          <a:p>
            <a:pPr marL="685793" lvl="1" indent="-285743">
              <a:buClr>
                <a:schemeClr val="tx2"/>
              </a:buClr>
              <a:defRPr/>
            </a:pPr>
            <a:r>
              <a:rPr lang="en-US" sz="1600" dirty="0"/>
              <a:t>Credentials</a:t>
            </a:r>
          </a:p>
          <a:p>
            <a:pPr marL="685793" lvl="1" indent="-285743">
              <a:buClr>
                <a:schemeClr val="tx2"/>
              </a:buClr>
              <a:defRPr/>
            </a:pPr>
            <a:r>
              <a:rPr lang="en-US" sz="1600" dirty="0"/>
              <a:t>Connections</a:t>
            </a:r>
          </a:p>
          <a:p>
            <a:pPr>
              <a:buClr>
                <a:schemeClr val="tx2"/>
              </a:buClr>
              <a:defRPr/>
            </a:pPr>
            <a:endParaRPr lang="en-US" sz="1600" dirty="0"/>
          </a:p>
        </p:txBody>
      </p:sp>
      <p:sp>
        <p:nvSpPr>
          <p:cNvPr id="18434" name="Title 1"/>
          <p:cNvSpPr>
            <a:spLocks noGrp="1"/>
          </p:cNvSpPr>
          <p:nvPr>
            <p:ph type="title"/>
          </p:nvPr>
        </p:nvSpPr>
        <p:spPr/>
        <p:txBody>
          <a:bodyPr/>
          <a:lstStyle/>
          <a:p>
            <a:pPr>
              <a:buClr>
                <a:schemeClr val="tx2"/>
              </a:buClr>
            </a:pPr>
            <a:r>
              <a:rPr lang="en-US" altLang="da-DK" smtClean="0"/>
              <a:t>Resources + Assets</a:t>
            </a:r>
          </a:p>
        </p:txBody>
      </p:sp>
      <p:pic>
        <p:nvPicPr>
          <p:cNvPr id="1843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539" y="1922464"/>
            <a:ext cx="3849687"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28205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4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726" y="2686051"/>
            <a:ext cx="8990013"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itle 1"/>
          <p:cNvSpPr>
            <a:spLocks noGrp="1"/>
          </p:cNvSpPr>
          <p:nvPr>
            <p:ph type="title"/>
          </p:nvPr>
        </p:nvSpPr>
        <p:spPr>
          <a:xfrm>
            <a:off x="457200" y="1219200"/>
            <a:ext cx="8229600" cy="857250"/>
          </a:xfrm>
        </p:spPr>
        <p:txBody>
          <a:bodyPr/>
          <a:lstStyle/>
          <a:p>
            <a:r>
              <a:rPr lang="en-US" altLang="da-DK" smtClean="0"/>
              <a:t>Pricing (US$)</a:t>
            </a:r>
          </a:p>
        </p:txBody>
      </p:sp>
      <p:sp>
        <p:nvSpPr>
          <p:cNvPr id="5" name="TextBox 4"/>
          <p:cNvSpPr txBox="1">
            <a:spLocks noChangeArrowheads="1"/>
          </p:cNvSpPr>
          <p:nvPr/>
        </p:nvSpPr>
        <p:spPr bwMode="auto">
          <a:xfrm>
            <a:off x="2859089" y="2565400"/>
            <a:ext cx="17224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a:spcBef>
                <a:spcPct val="0"/>
              </a:spcBef>
              <a:buFontTx/>
              <a:buNone/>
            </a:pPr>
            <a:r>
              <a:rPr lang="en-US" altLang="da-DK" sz="3000" b="1">
                <a:solidFill>
                  <a:schemeClr val="tx1"/>
                </a:solidFill>
              </a:rPr>
              <a:t> US$ 1  =</a:t>
            </a:r>
          </a:p>
        </p:txBody>
      </p:sp>
      <p:sp>
        <p:nvSpPr>
          <p:cNvPr id="6" name="Rectangle 5"/>
          <p:cNvSpPr>
            <a:spLocks noChangeArrowheads="1"/>
          </p:cNvSpPr>
          <p:nvPr/>
        </p:nvSpPr>
        <p:spPr bwMode="auto">
          <a:xfrm>
            <a:off x="4478339" y="2555875"/>
            <a:ext cx="23701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anose="020B0600070205080204" pitchFamily="34" charset="-128"/>
              </a:defRPr>
            </a:lvl9pPr>
          </a:lstStyle>
          <a:p>
            <a:pPr algn="ctr">
              <a:spcBef>
                <a:spcPct val="0"/>
              </a:spcBef>
              <a:buFontTx/>
              <a:buNone/>
            </a:pPr>
            <a:r>
              <a:rPr lang="en-US" altLang="da-DK" sz="3000" b="1" u="sng">
                <a:solidFill>
                  <a:schemeClr val="tx1"/>
                </a:solidFill>
              </a:rPr>
              <a:t>500 Minutes</a:t>
            </a:r>
          </a:p>
        </p:txBody>
      </p:sp>
      <p:sp>
        <p:nvSpPr>
          <p:cNvPr id="7" name="Rectangle 6"/>
          <p:cNvSpPr/>
          <p:nvPr/>
        </p:nvSpPr>
        <p:spPr>
          <a:xfrm>
            <a:off x="4340225" y="3917950"/>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316663" y="3910013"/>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6264930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extLst/>
        </p:spPr>
        <p:txBody>
          <a:bodyPr/>
          <a:lstStyle/>
          <a:p>
            <a:pPr defTabSz="685711">
              <a:defRPr/>
            </a:pPr>
            <a:r>
              <a:rPr lang="en-US" sz="3600" spc="-38" dirty="0">
                <a:gradFill>
                  <a:gsLst>
                    <a:gs pos="0">
                      <a:srgbClr val="EFEFEF"/>
                    </a:gs>
                    <a:gs pos="100000">
                      <a:srgbClr val="EFEFEF"/>
                    </a:gs>
                  </a:gsLst>
                  <a:lin ang="5400000" scaled="0"/>
                </a:gradFill>
              </a:rPr>
              <a:t>Reduce errors and boost efficiency</a:t>
            </a:r>
          </a:p>
        </p:txBody>
      </p:sp>
      <p:sp>
        <p:nvSpPr>
          <p:cNvPr id="21507" name="Content Placeholder 2"/>
          <p:cNvSpPr>
            <a:spLocks noGrp="1"/>
          </p:cNvSpPr>
          <p:nvPr>
            <p:ph idx="1"/>
          </p:nvPr>
        </p:nvSpPr>
        <p:spPr/>
        <p:txBody>
          <a:bodyPr/>
          <a:lstStyle/>
          <a:p>
            <a:endParaRPr lang="da-DK" altLang="da-DK" smtClean="0"/>
          </a:p>
        </p:txBody>
      </p:sp>
      <p:grpSp>
        <p:nvGrpSpPr>
          <p:cNvPr id="5" name="Group 4"/>
          <p:cNvGrpSpPr>
            <a:grpSpLocks/>
          </p:cNvGrpSpPr>
          <p:nvPr/>
        </p:nvGrpSpPr>
        <p:grpSpPr bwMode="auto">
          <a:xfrm>
            <a:off x="3222625" y="2525713"/>
            <a:ext cx="2719388" cy="2343150"/>
            <a:chOff x="4295858" y="2224943"/>
            <a:chExt cx="3627421" cy="3124188"/>
          </a:xfrm>
        </p:grpSpPr>
        <p:sp>
          <p:nvSpPr>
            <p:cNvPr id="30" name="1 box"/>
            <p:cNvSpPr/>
            <p:nvPr/>
          </p:nvSpPr>
          <p:spPr bwMode="auto">
            <a:xfrm>
              <a:off x="4295858" y="3634638"/>
              <a:ext cx="3627421" cy="1714493"/>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z="1350" spc="-53" dirty="0">
                  <a:solidFill>
                    <a:schemeClr val="tx1"/>
                  </a:solidFill>
                </a:rPr>
                <a:t>Ready-to-use automation sample, utility, and scenario runbooks</a:t>
              </a:r>
            </a:p>
          </p:txBody>
        </p:sp>
        <p:sp>
          <p:nvSpPr>
            <p:cNvPr id="27" name="1 box"/>
            <p:cNvSpPr/>
            <p:nvPr/>
          </p:nvSpPr>
          <p:spPr bwMode="auto">
            <a:xfrm>
              <a:off x="4295858" y="2224943"/>
              <a:ext cx="3627421" cy="1373711"/>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spcAft>
                  <a:spcPts val="250"/>
                </a:spcAft>
                <a:defRPr/>
              </a:pPr>
              <a:r>
                <a:rPr lang="en-US" spc="-38" dirty="0">
                  <a:solidFill>
                    <a:srgbClr val="002050"/>
                  </a:solidFill>
                  <a:latin typeface="+mj-lt"/>
                </a:rPr>
                <a:t>Quick start of automation tasks using Runbook Gallery</a:t>
              </a:r>
            </a:p>
          </p:txBody>
        </p:sp>
        <p:sp>
          <p:nvSpPr>
            <p:cNvPr id="32" name="Freeform 5"/>
            <p:cNvSpPr>
              <a:spLocks noEditPoints="1"/>
            </p:cNvSpPr>
            <p:nvPr/>
          </p:nvSpPr>
          <p:spPr bwMode="auto">
            <a:xfrm>
              <a:off x="7173654" y="4646400"/>
              <a:ext cx="620451" cy="586314"/>
            </a:xfrm>
            <a:custGeom>
              <a:avLst/>
              <a:gdLst>
                <a:gd name="T0" fmla="*/ 240 w 296"/>
                <a:gd name="T1" fmla="*/ 217 h 280"/>
                <a:gd name="T2" fmla="*/ 138 w 296"/>
                <a:gd name="T3" fmla="*/ 186 h 280"/>
                <a:gd name="T4" fmla="*/ 26 w 296"/>
                <a:gd name="T5" fmla="*/ 225 h 280"/>
                <a:gd name="T6" fmla="*/ 137 w 296"/>
                <a:gd name="T7" fmla="*/ 6 h 280"/>
                <a:gd name="T8" fmla="*/ 197 w 296"/>
                <a:gd name="T9" fmla="*/ 46 h 280"/>
                <a:gd name="T10" fmla="*/ 25 w 296"/>
                <a:gd name="T11" fmla="*/ 78 h 280"/>
                <a:gd name="T12" fmla="*/ 0 w 296"/>
                <a:gd name="T13" fmla="*/ 230 h 280"/>
                <a:gd name="T14" fmla="*/ 123 w 296"/>
                <a:gd name="T15" fmla="*/ 280 h 280"/>
                <a:gd name="T16" fmla="*/ 248 w 296"/>
                <a:gd name="T17" fmla="*/ 226 h 280"/>
                <a:gd name="T18" fmla="*/ 123 w 296"/>
                <a:gd name="T19" fmla="*/ 272 h 280"/>
                <a:gd name="T20" fmla="*/ 24 w 296"/>
                <a:gd name="T21" fmla="*/ 227 h 280"/>
                <a:gd name="T22" fmla="*/ 139 w 296"/>
                <a:gd name="T23" fmla="*/ 255 h 280"/>
                <a:gd name="T24" fmla="*/ 123 w 296"/>
                <a:gd name="T25" fmla="*/ 272 h 280"/>
                <a:gd name="T26" fmla="*/ 33 w 296"/>
                <a:gd name="T27" fmla="*/ 97 h 280"/>
                <a:gd name="T28" fmla="*/ 129 w 296"/>
                <a:gd name="T29" fmla="*/ 23 h 280"/>
                <a:gd name="T30" fmla="*/ 33 w 296"/>
                <a:gd name="T31" fmla="*/ 188 h 280"/>
                <a:gd name="T32" fmla="*/ 131 w 296"/>
                <a:gd name="T33" fmla="*/ 206 h 280"/>
                <a:gd name="T34" fmla="*/ 33 w 296"/>
                <a:gd name="T35" fmla="*/ 188 h 280"/>
                <a:gd name="T36" fmla="*/ 131 w 296"/>
                <a:gd name="T37" fmla="*/ 239 h 280"/>
                <a:gd name="T38" fmla="*/ 33 w 296"/>
                <a:gd name="T39" fmla="*/ 209 h 280"/>
                <a:gd name="T40" fmla="*/ 33 w 296"/>
                <a:gd name="T41" fmla="*/ 117 h 280"/>
                <a:gd name="T42" fmla="*/ 130 w 296"/>
                <a:gd name="T43" fmla="*/ 56 h 280"/>
                <a:gd name="T44" fmla="*/ 33 w 296"/>
                <a:gd name="T45" fmla="*/ 117 h 280"/>
                <a:gd name="T46" fmla="*/ 33 w 296"/>
                <a:gd name="T47" fmla="*/ 179 h 280"/>
                <a:gd name="T48" fmla="*/ 124 w 296"/>
                <a:gd name="T49" fmla="*/ 155 h 280"/>
                <a:gd name="T50" fmla="*/ 33 w 296"/>
                <a:gd name="T51" fmla="*/ 146 h 280"/>
                <a:gd name="T52" fmla="*/ 122 w 296"/>
                <a:gd name="T53" fmla="*/ 142 h 280"/>
                <a:gd name="T54" fmla="*/ 122 w 296"/>
                <a:gd name="T55" fmla="*/ 123 h 280"/>
                <a:gd name="T56" fmla="*/ 130 w 296"/>
                <a:gd name="T57" fmla="*/ 88 h 280"/>
                <a:gd name="T58" fmla="*/ 33 w 296"/>
                <a:gd name="T59" fmla="*/ 138 h 280"/>
                <a:gd name="T60" fmla="*/ 130 w 296"/>
                <a:gd name="T61" fmla="*/ 96 h 280"/>
                <a:gd name="T62" fmla="*/ 239 w 296"/>
                <a:gd name="T63" fmla="*/ 91 h 280"/>
                <a:gd name="T64" fmla="*/ 190 w 296"/>
                <a:gd name="T65" fmla="*/ 106 h 280"/>
                <a:gd name="T66" fmla="*/ 164 w 296"/>
                <a:gd name="T67" fmla="*/ 119 h 280"/>
                <a:gd name="T68" fmla="*/ 166 w 296"/>
                <a:gd name="T69" fmla="*/ 129 h 280"/>
                <a:gd name="T70" fmla="*/ 206 w 296"/>
                <a:gd name="T71" fmla="*/ 173 h 280"/>
                <a:gd name="T72" fmla="*/ 219 w 296"/>
                <a:gd name="T73" fmla="*/ 172 h 280"/>
                <a:gd name="T74" fmla="*/ 247 w 296"/>
                <a:gd name="T75" fmla="*/ 135 h 280"/>
                <a:gd name="T76" fmla="*/ 282 w 296"/>
                <a:gd name="T77" fmla="*/ 100 h 280"/>
                <a:gd name="T78" fmla="*/ 289 w 296"/>
                <a:gd name="T79" fmla="*/ 95 h 280"/>
                <a:gd name="T80" fmla="*/ 292 w 296"/>
                <a:gd name="T81" fmla="*/ 83 h 280"/>
                <a:gd name="T82" fmla="*/ 268 w 296"/>
                <a:gd name="T83" fmla="*/ 67 h 280"/>
                <a:gd name="T84" fmla="*/ 261 w 296"/>
                <a:gd name="T85" fmla="*/ 72 h 280"/>
                <a:gd name="T86" fmla="*/ 207 w 296"/>
                <a:gd name="T87" fmla="*/ 54 h 280"/>
                <a:gd name="T88" fmla="*/ 130 w 296"/>
                <a:gd name="T89" fmla="*/ 125 h 280"/>
                <a:gd name="T90" fmla="*/ 130 w 296"/>
                <a:gd name="T91" fmla="*/ 141 h 280"/>
                <a:gd name="T92" fmla="*/ 210 w 296"/>
                <a:gd name="T93" fmla="*/ 214 h 280"/>
                <a:gd name="T94" fmla="*/ 290 w 296"/>
                <a:gd name="T95" fmla="*/ 134 h 280"/>
                <a:gd name="T96" fmla="*/ 277 w 296"/>
                <a:gd name="T97" fmla="*/ 116 h 280"/>
                <a:gd name="T98" fmla="*/ 240 w 296"/>
                <a:gd name="T99" fmla="*/ 197 h 280"/>
                <a:gd name="T100" fmla="*/ 140 w 296"/>
                <a:gd name="T101" fmla="*/ 134 h 280"/>
                <a:gd name="T102" fmla="*/ 222 w 296"/>
                <a:gd name="T103" fmla="*/ 65 h 280"/>
                <a:gd name="T104" fmla="*/ 239 w 296"/>
                <a:gd name="T105" fmla="*/ 9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6" h="280">
                  <a:moveTo>
                    <a:pt x="240" y="224"/>
                  </a:moveTo>
                  <a:cubicBezTo>
                    <a:pt x="240" y="224"/>
                    <a:pt x="240" y="221"/>
                    <a:pt x="240" y="217"/>
                  </a:cubicBezTo>
                  <a:cubicBezTo>
                    <a:pt x="231" y="221"/>
                    <a:pt x="220" y="223"/>
                    <a:pt x="210" y="223"/>
                  </a:cubicBezTo>
                  <a:cubicBezTo>
                    <a:pt x="180" y="223"/>
                    <a:pt x="155" y="208"/>
                    <a:pt x="138" y="186"/>
                  </a:cubicBezTo>
                  <a:cubicBezTo>
                    <a:pt x="139" y="251"/>
                    <a:pt x="139" y="251"/>
                    <a:pt x="139" y="251"/>
                  </a:cubicBezTo>
                  <a:cubicBezTo>
                    <a:pt x="130" y="250"/>
                    <a:pt x="36" y="228"/>
                    <a:pt x="26" y="225"/>
                  </a:cubicBezTo>
                  <a:cubicBezTo>
                    <a:pt x="26" y="219"/>
                    <a:pt x="28" y="81"/>
                    <a:pt x="28" y="81"/>
                  </a:cubicBezTo>
                  <a:cubicBezTo>
                    <a:pt x="137" y="6"/>
                    <a:pt x="137" y="6"/>
                    <a:pt x="137" y="6"/>
                  </a:cubicBezTo>
                  <a:cubicBezTo>
                    <a:pt x="138" y="83"/>
                    <a:pt x="138" y="83"/>
                    <a:pt x="138" y="83"/>
                  </a:cubicBezTo>
                  <a:cubicBezTo>
                    <a:pt x="151" y="63"/>
                    <a:pt x="173" y="50"/>
                    <a:pt x="197" y="46"/>
                  </a:cubicBezTo>
                  <a:cubicBezTo>
                    <a:pt x="137" y="0"/>
                    <a:pt x="137" y="0"/>
                    <a:pt x="137" y="0"/>
                  </a:cubicBezTo>
                  <a:cubicBezTo>
                    <a:pt x="25" y="78"/>
                    <a:pt x="25" y="78"/>
                    <a:pt x="25" y="78"/>
                  </a:cubicBezTo>
                  <a:cubicBezTo>
                    <a:pt x="25" y="78"/>
                    <a:pt x="23" y="224"/>
                    <a:pt x="23" y="226"/>
                  </a:cubicBezTo>
                  <a:cubicBezTo>
                    <a:pt x="16" y="227"/>
                    <a:pt x="8" y="229"/>
                    <a:pt x="0" y="230"/>
                  </a:cubicBezTo>
                  <a:cubicBezTo>
                    <a:pt x="0" y="232"/>
                    <a:pt x="0" y="233"/>
                    <a:pt x="0" y="235"/>
                  </a:cubicBezTo>
                  <a:cubicBezTo>
                    <a:pt x="41" y="250"/>
                    <a:pt x="81" y="265"/>
                    <a:pt x="123" y="280"/>
                  </a:cubicBezTo>
                  <a:cubicBezTo>
                    <a:pt x="167" y="266"/>
                    <a:pt x="198" y="255"/>
                    <a:pt x="250" y="237"/>
                  </a:cubicBezTo>
                  <a:cubicBezTo>
                    <a:pt x="249" y="234"/>
                    <a:pt x="249" y="230"/>
                    <a:pt x="248" y="226"/>
                  </a:cubicBezTo>
                  <a:cubicBezTo>
                    <a:pt x="246" y="225"/>
                    <a:pt x="243" y="225"/>
                    <a:pt x="240" y="224"/>
                  </a:cubicBezTo>
                  <a:close/>
                  <a:moveTo>
                    <a:pt x="123" y="272"/>
                  </a:moveTo>
                  <a:cubicBezTo>
                    <a:pt x="105" y="266"/>
                    <a:pt x="14" y="235"/>
                    <a:pt x="4" y="232"/>
                  </a:cubicBezTo>
                  <a:cubicBezTo>
                    <a:pt x="11" y="230"/>
                    <a:pt x="18" y="229"/>
                    <a:pt x="24" y="227"/>
                  </a:cubicBezTo>
                  <a:cubicBezTo>
                    <a:pt x="25" y="228"/>
                    <a:pt x="26" y="228"/>
                    <a:pt x="27" y="228"/>
                  </a:cubicBezTo>
                  <a:cubicBezTo>
                    <a:pt x="38" y="231"/>
                    <a:pt x="139" y="255"/>
                    <a:pt x="139" y="255"/>
                  </a:cubicBezTo>
                  <a:cubicBezTo>
                    <a:pt x="191" y="253"/>
                    <a:pt x="191" y="253"/>
                    <a:pt x="191" y="253"/>
                  </a:cubicBezTo>
                  <a:cubicBezTo>
                    <a:pt x="167" y="259"/>
                    <a:pt x="137" y="268"/>
                    <a:pt x="123" y="272"/>
                  </a:cubicBezTo>
                  <a:close/>
                  <a:moveTo>
                    <a:pt x="33" y="83"/>
                  </a:moveTo>
                  <a:cubicBezTo>
                    <a:pt x="33" y="97"/>
                    <a:pt x="33" y="97"/>
                    <a:pt x="33" y="97"/>
                  </a:cubicBezTo>
                  <a:cubicBezTo>
                    <a:pt x="130" y="44"/>
                    <a:pt x="130" y="44"/>
                    <a:pt x="130" y="44"/>
                  </a:cubicBezTo>
                  <a:cubicBezTo>
                    <a:pt x="129" y="23"/>
                    <a:pt x="129" y="23"/>
                    <a:pt x="129" y="23"/>
                  </a:cubicBezTo>
                  <a:lnTo>
                    <a:pt x="33" y="83"/>
                  </a:lnTo>
                  <a:close/>
                  <a:moveTo>
                    <a:pt x="33" y="188"/>
                  </a:moveTo>
                  <a:cubicBezTo>
                    <a:pt x="33" y="200"/>
                    <a:pt x="33" y="200"/>
                    <a:pt x="33" y="200"/>
                  </a:cubicBezTo>
                  <a:cubicBezTo>
                    <a:pt x="131" y="206"/>
                    <a:pt x="131" y="206"/>
                    <a:pt x="131" y="206"/>
                  </a:cubicBezTo>
                  <a:cubicBezTo>
                    <a:pt x="131" y="187"/>
                    <a:pt x="131" y="187"/>
                    <a:pt x="131" y="187"/>
                  </a:cubicBezTo>
                  <a:lnTo>
                    <a:pt x="33" y="188"/>
                  </a:lnTo>
                  <a:close/>
                  <a:moveTo>
                    <a:pt x="33" y="221"/>
                  </a:moveTo>
                  <a:cubicBezTo>
                    <a:pt x="131" y="239"/>
                    <a:pt x="131" y="239"/>
                    <a:pt x="131" y="239"/>
                  </a:cubicBezTo>
                  <a:cubicBezTo>
                    <a:pt x="131" y="220"/>
                    <a:pt x="131" y="220"/>
                    <a:pt x="131" y="220"/>
                  </a:cubicBezTo>
                  <a:cubicBezTo>
                    <a:pt x="33" y="209"/>
                    <a:pt x="33" y="209"/>
                    <a:pt x="33" y="209"/>
                  </a:cubicBezTo>
                  <a:lnTo>
                    <a:pt x="33" y="221"/>
                  </a:lnTo>
                  <a:close/>
                  <a:moveTo>
                    <a:pt x="33" y="117"/>
                  </a:moveTo>
                  <a:cubicBezTo>
                    <a:pt x="130" y="76"/>
                    <a:pt x="130" y="76"/>
                    <a:pt x="130" y="76"/>
                  </a:cubicBezTo>
                  <a:cubicBezTo>
                    <a:pt x="130" y="56"/>
                    <a:pt x="130" y="56"/>
                    <a:pt x="130" y="56"/>
                  </a:cubicBezTo>
                  <a:cubicBezTo>
                    <a:pt x="33" y="104"/>
                    <a:pt x="33" y="104"/>
                    <a:pt x="33" y="104"/>
                  </a:cubicBezTo>
                  <a:lnTo>
                    <a:pt x="33" y="117"/>
                  </a:lnTo>
                  <a:close/>
                  <a:moveTo>
                    <a:pt x="33" y="167"/>
                  </a:moveTo>
                  <a:cubicBezTo>
                    <a:pt x="33" y="179"/>
                    <a:pt x="33" y="179"/>
                    <a:pt x="33" y="179"/>
                  </a:cubicBezTo>
                  <a:cubicBezTo>
                    <a:pt x="130" y="173"/>
                    <a:pt x="130" y="173"/>
                    <a:pt x="130" y="173"/>
                  </a:cubicBezTo>
                  <a:cubicBezTo>
                    <a:pt x="127" y="167"/>
                    <a:pt x="125" y="161"/>
                    <a:pt x="124" y="155"/>
                  </a:cubicBezTo>
                  <a:lnTo>
                    <a:pt x="33" y="167"/>
                  </a:lnTo>
                  <a:close/>
                  <a:moveTo>
                    <a:pt x="33" y="146"/>
                  </a:moveTo>
                  <a:cubicBezTo>
                    <a:pt x="33" y="159"/>
                    <a:pt x="33" y="159"/>
                    <a:pt x="33" y="159"/>
                  </a:cubicBezTo>
                  <a:cubicBezTo>
                    <a:pt x="122" y="142"/>
                    <a:pt x="122" y="142"/>
                    <a:pt x="122" y="142"/>
                  </a:cubicBezTo>
                  <a:cubicBezTo>
                    <a:pt x="121" y="140"/>
                    <a:pt x="121" y="137"/>
                    <a:pt x="121" y="134"/>
                  </a:cubicBezTo>
                  <a:cubicBezTo>
                    <a:pt x="121" y="130"/>
                    <a:pt x="121" y="127"/>
                    <a:pt x="122" y="123"/>
                  </a:cubicBezTo>
                  <a:lnTo>
                    <a:pt x="33" y="146"/>
                  </a:lnTo>
                  <a:close/>
                  <a:moveTo>
                    <a:pt x="130" y="88"/>
                  </a:moveTo>
                  <a:cubicBezTo>
                    <a:pt x="33" y="125"/>
                    <a:pt x="33" y="125"/>
                    <a:pt x="33" y="125"/>
                  </a:cubicBezTo>
                  <a:cubicBezTo>
                    <a:pt x="33" y="138"/>
                    <a:pt x="33" y="138"/>
                    <a:pt x="33" y="138"/>
                  </a:cubicBezTo>
                  <a:cubicBezTo>
                    <a:pt x="125" y="110"/>
                    <a:pt x="125" y="110"/>
                    <a:pt x="125" y="110"/>
                  </a:cubicBezTo>
                  <a:cubicBezTo>
                    <a:pt x="126" y="105"/>
                    <a:pt x="128" y="100"/>
                    <a:pt x="130" y="96"/>
                  </a:cubicBezTo>
                  <a:lnTo>
                    <a:pt x="130" y="88"/>
                  </a:lnTo>
                  <a:close/>
                  <a:moveTo>
                    <a:pt x="239" y="91"/>
                  </a:moveTo>
                  <a:cubicBezTo>
                    <a:pt x="225" y="104"/>
                    <a:pt x="210" y="126"/>
                    <a:pt x="210" y="126"/>
                  </a:cubicBezTo>
                  <a:cubicBezTo>
                    <a:pt x="190" y="106"/>
                    <a:pt x="190" y="106"/>
                    <a:pt x="190" y="106"/>
                  </a:cubicBezTo>
                  <a:cubicBezTo>
                    <a:pt x="182" y="98"/>
                    <a:pt x="175" y="105"/>
                    <a:pt x="172" y="108"/>
                  </a:cubicBezTo>
                  <a:cubicBezTo>
                    <a:pt x="168" y="112"/>
                    <a:pt x="167" y="113"/>
                    <a:pt x="164" y="119"/>
                  </a:cubicBezTo>
                  <a:cubicBezTo>
                    <a:pt x="161" y="123"/>
                    <a:pt x="163" y="126"/>
                    <a:pt x="165" y="128"/>
                  </a:cubicBezTo>
                  <a:cubicBezTo>
                    <a:pt x="165" y="129"/>
                    <a:pt x="166" y="129"/>
                    <a:pt x="166" y="129"/>
                  </a:cubicBezTo>
                  <a:cubicBezTo>
                    <a:pt x="166" y="129"/>
                    <a:pt x="174" y="138"/>
                    <a:pt x="184" y="149"/>
                  </a:cubicBezTo>
                  <a:cubicBezTo>
                    <a:pt x="195" y="159"/>
                    <a:pt x="206" y="173"/>
                    <a:pt x="206" y="173"/>
                  </a:cubicBezTo>
                  <a:cubicBezTo>
                    <a:pt x="206" y="173"/>
                    <a:pt x="207" y="175"/>
                    <a:pt x="212" y="175"/>
                  </a:cubicBezTo>
                  <a:cubicBezTo>
                    <a:pt x="216" y="175"/>
                    <a:pt x="219" y="172"/>
                    <a:pt x="219" y="172"/>
                  </a:cubicBezTo>
                  <a:cubicBezTo>
                    <a:pt x="219" y="172"/>
                    <a:pt x="229" y="157"/>
                    <a:pt x="239" y="144"/>
                  </a:cubicBezTo>
                  <a:cubicBezTo>
                    <a:pt x="242" y="141"/>
                    <a:pt x="244" y="138"/>
                    <a:pt x="247" y="135"/>
                  </a:cubicBezTo>
                  <a:cubicBezTo>
                    <a:pt x="254" y="126"/>
                    <a:pt x="265" y="116"/>
                    <a:pt x="274" y="107"/>
                  </a:cubicBezTo>
                  <a:cubicBezTo>
                    <a:pt x="277" y="105"/>
                    <a:pt x="280" y="102"/>
                    <a:pt x="282" y="100"/>
                  </a:cubicBezTo>
                  <a:cubicBezTo>
                    <a:pt x="285" y="98"/>
                    <a:pt x="288" y="96"/>
                    <a:pt x="289" y="95"/>
                  </a:cubicBezTo>
                  <a:cubicBezTo>
                    <a:pt x="289" y="95"/>
                    <a:pt x="289" y="95"/>
                    <a:pt x="289" y="95"/>
                  </a:cubicBezTo>
                  <a:cubicBezTo>
                    <a:pt x="290" y="95"/>
                    <a:pt x="291" y="94"/>
                    <a:pt x="291" y="94"/>
                  </a:cubicBezTo>
                  <a:cubicBezTo>
                    <a:pt x="296" y="89"/>
                    <a:pt x="292" y="83"/>
                    <a:pt x="292" y="83"/>
                  </a:cubicBezTo>
                  <a:cubicBezTo>
                    <a:pt x="292" y="83"/>
                    <a:pt x="285" y="74"/>
                    <a:pt x="280" y="68"/>
                  </a:cubicBezTo>
                  <a:cubicBezTo>
                    <a:pt x="275" y="62"/>
                    <a:pt x="269" y="67"/>
                    <a:pt x="268" y="67"/>
                  </a:cubicBezTo>
                  <a:cubicBezTo>
                    <a:pt x="268" y="68"/>
                    <a:pt x="268" y="68"/>
                    <a:pt x="268" y="68"/>
                  </a:cubicBezTo>
                  <a:cubicBezTo>
                    <a:pt x="268" y="68"/>
                    <a:pt x="265" y="69"/>
                    <a:pt x="261" y="72"/>
                  </a:cubicBezTo>
                  <a:cubicBezTo>
                    <a:pt x="247" y="61"/>
                    <a:pt x="229" y="54"/>
                    <a:pt x="210" y="54"/>
                  </a:cubicBezTo>
                  <a:cubicBezTo>
                    <a:pt x="209" y="54"/>
                    <a:pt x="208" y="54"/>
                    <a:pt x="207" y="54"/>
                  </a:cubicBezTo>
                  <a:cubicBezTo>
                    <a:pt x="177" y="55"/>
                    <a:pt x="151" y="73"/>
                    <a:pt x="138" y="99"/>
                  </a:cubicBezTo>
                  <a:cubicBezTo>
                    <a:pt x="134" y="107"/>
                    <a:pt x="131" y="116"/>
                    <a:pt x="130" y="125"/>
                  </a:cubicBezTo>
                  <a:cubicBezTo>
                    <a:pt x="130" y="128"/>
                    <a:pt x="130" y="131"/>
                    <a:pt x="130" y="134"/>
                  </a:cubicBezTo>
                  <a:cubicBezTo>
                    <a:pt x="130" y="136"/>
                    <a:pt x="130" y="139"/>
                    <a:pt x="130" y="141"/>
                  </a:cubicBezTo>
                  <a:cubicBezTo>
                    <a:pt x="131" y="151"/>
                    <a:pt x="134" y="161"/>
                    <a:pt x="138" y="170"/>
                  </a:cubicBezTo>
                  <a:cubicBezTo>
                    <a:pt x="152" y="196"/>
                    <a:pt x="179" y="214"/>
                    <a:pt x="210" y="214"/>
                  </a:cubicBezTo>
                  <a:cubicBezTo>
                    <a:pt x="220" y="214"/>
                    <a:pt x="231" y="212"/>
                    <a:pt x="240" y="208"/>
                  </a:cubicBezTo>
                  <a:cubicBezTo>
                    <a:pt x="269" y="196"/>
                    <a:pt x="290" y="168"/>
                    <a:pt x="290" y="134"/>
                  </a:cubicBezTo>
                  <a:cubicBezTo>
                    <a:pt x="290" y="125"/>
                    <a:pt x="288" y="117"/>
                    <a:pt x="286" y="109"/>
                  </a:cubicBezTo>
                  <a:cubicBezTo>
                    <a:pt x="283" y="111"/>
                    <a:pt x="281" y="113"/>
                    <a:pt x="277" y="116"/>
                  </a:cubicBezTo>
                  <a:cubicBezTo>
                    <a:pt x="279" y="122"/>
                    <a:pt x="280" y="128"/>
                    <a:pt x="280" y="134"/>
                  </a:cubicBezTo>
                  <a:cubicBezTo>
                    <a:pt x="280" y="162"/>
                    <a:pt x="263" y="186"/>
                    <a:pt x="240" y="197"/>
                  </a:cubicBezTo>
                  <a:cubicBezTo>
                    <a:pt x="231" y="202"/>
                    <a:pt x="221" y="204"/>
                    <a:pt x="210" y="204"/>
                  </a:cubicBezTo>
                  <a:cubicBezTo>
                    <a:pt x="171" y="204"/>
                    <a:pt x="140" y="173"/>
                    <a:pt x="140" y="134"/>
                  </a:cubicBezTo>
                  <a:cubicBezTo>
                    <a:pt x="140" y="95"/>
                    <a:pt x="171" y="64"/>
                    <a:pt x="210" y="64"/>
                  </a:cubicBezTo>
                  <a:cubicBezTo>
                    <a:pt x="214" y="64"/>
                    <a:pt x="218" y="64"/>
                    <a:pt x="222" y="65"/>
                  </a:cubicBezTo>
                  <a:cubicBezTo>
                    <a:pt x="233" y="67"/>
                    <a:pt x="244" y="72"/>
                    <a:pt x="252" y="79"/>
                  </a:cubicBezTo>
                  <a:cubicBezTo>
                    <a:pt x="248" y="82"/>
                    <a:pt x="244" y="86"/>
                    <a:pt x="239" y="90"/>
                  </a:cubicBezTo>
                  <a:cubicBezTo>
                    <a:pt x="239" y="90"/>
                    <a:pt x="239" y="91"/>
                    <a:pt x="239" y="91"/>
                  </a:cubicBezTo>
                  <a:close/>
                </a:path>
              </a:pathLst>
            </a:custGeom>
            <a:solidFill>
              <a:schemeClr val="bg1"/>
            </a:solidFill>
            <a:ln>
              <a:noFill/>
            </a:ln>
          </p:spPr>
          <p:txBody>
            <a:bodyPr lIns="68580" tIns="34290" rIns="68580" bIns="34290"/>
            <a:lstStyle/>
            <a:p>
              <a:pPr>
                <a:spcBef>
                  <a:spcPts val="1500"/>
                </a:spcBef>
                <a:defRPr/>
              </a:pPr>
              <a:endParaRPr lang="en-US" sz="1350" dirty="0"/>
            </a:p>
          </p:txBody>
        </p:sp>
      </p:grpSp>
      <p:grpSp>
        <p:nvGrpSpPr>
          <p:cNvPr id="6" name="Group 5"/>
          <p:cNvGrpSpPr>
            <a:grpSpLocks/>
          </p:cNvGrpSpPr>
          <p:nvPr/>
        </p:nvGrpSpPr>
        <p:grpSpPr bwMode="auto">
          <a:xfrm>
            <a:off x="6088064" y="2525713"/>
            <a:ext cx="2720975" cy="2343150"/>
            <a:chOff x="8117774" y="2224943"/>
            <a:chExt cx="3627421" cy="3124188"/>
          </a:xfrm>
        </p:grpSpPr>
        <p:sp>
          <p:nvSpPr>
            <p:cNvPr id="28" name="1 box"/>
            <p:cNvSpPr/>
            <p:nvPr/>
          </p:nvSpPr>
          <p:spPr bwMode="auto">
            <a:xfrm>
              <a:off x="8117774" y="2224943"/>
              <a:ext cx="3627421" cy="1373711"/>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spcAft>
                  <a:spcPts val="250"/>
                </a:spcAft>
                <a:defRPr/>
              </a:pPr>
              <a:r>
                <a:rPr lang="en-US" spc="-38" dirty="0">
                  <a:solidFill>
                    <a:srgbClr val="002050"/>
                  </a:solidFill>
                  <a:latin typeface="+mj-lt"/>
                </a:rPr>
                <a:t>Better visibility into automation activities</a:t>
              </a:r>
            </a:p>
          </p:txBody>
        </p:sp>
        <p:sp>
          <p:nvSpPr>
            <p:cNvPr id="31" name="1 box"/>
            <p:cNvSpPr/>
            <p:nvPr/>
          </p:nvSpPr>
          <p:spPr bwMode="auto">
            <a:xfrm>
              <a:off x="8117774" y="3634638"/>
              <a:ext cx="3627421" cy="1714493"/>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z="1350" spc="-53" dirty="0">
                  <a:solidFill>
                    <a:schemeClr val="tx1"/>
                  </a:solidFill>
                </a:rPr>
                <a:t>Runbook monitoring with easy-to-read dashboard charts and log records</a:t>
              </a:r>
            </a:p>
            <a:p>
              <a:pPr defTabSz="685711">
                <a:spcBef>
                  <a:spcPts val="1500"/>
                </a:spcBef>
                <a:defRPr/>
              </a:pPr>
              <a:endParaRPr lang="en-US" sz="1350" spc="-53" dirty="0">
                <a:solidFill>
                  <a:schemeClr val="tx1"/>
                </a:solidFill>
              </a:endParaRPr>
            </a:p>
          </p:txBody>
        </p:sp>
        <p:grpSp>
          <p:nvGrpSpPr>
            <p:cNvPr id="33" name="Group 42"/>
            <p:cNvGrpSpPr>
              <a:grpSpLocks/>
            </p:cNvGrpSpPr>
            <p:nvPr/>
          </p:nvGrpSpPr>
          <p:grpSpPr bwMode="auto">
            <a:xfrm>
              <a:off x="10892464" y="4734221"/>
              <a:ext cx="710242" cy="498575"/>
              <a:chOff x="5789612" y="2057400"/>
              <a:chExt cx="2514600" cy="2133600"/>
            </a:xfrm>
            <a:solidFill>
              <a:srgbClr val="27B9EA"/>
            </a:solidFill>
          </p:grpSpPr>
          <p:cxnSp>
            <p:nvCxnSpPr>
              <p:cNvPr id="37" name="Straight Connector 36"/>
              <p:cNvCxnSpPr/>
              <p:nvPr/>
            </p:nvCxnSpPr>
            <p:spPr>
              <a:xfrm flipV="1">
                <a:off x="5790074" y="2897251"/>
                <a:ext cx="389164" cy="231765"/>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179238" y="2897251"/>
                <a:ext cx="396651" cy="231765"/>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560921" y="2058808"/>
                <a:ext cx="389164" cy="1056574"/>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950085" y="2079256"/>
                <a:ext cx="209550" cy="2113152"/>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159635" y="3060849"/>
                <a:ext cx="306839" cy="1131559"/>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466474" y="3060849"/>
                <a:ext cx="74839" cy="143151"/>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541313" y="2897251"/>
                <a:ext cx="232004" cy="306750"/>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773317" y="2897251"/>
                <a:ext cx="299357" cy="606681"/>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8072675" y="3060849"/>
                <a:ext cx="231999" cy="443082"/>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 name="Group 3"/>
          <p:cNvGrpSpPr>
            <a:grpSpLocks/>
          </p:cNvGrpSpPr>
          <p:nvPr/>
        </p:nvGrpSpPr>
        <p:grpSpPr bwMode="auto">
          <a:xfrm>
            <a:off x="355601" y="2525713"/>
            <a:ext cx="2720975" cy="2343150"/>
            <a:chOff x="473941" y="2224943"/>
            <a:chExt cx="3627421" cy="3124188"/>
          </a:xfrm>
        </p:grpSpPr>
        <p:sp>
          <p:nvSpPr>
            <p:cNvPr id="29" name="1 box"/>
            <p:cNvSpPr/>
            <p:nvPr/>
          </p:nvSpPr>
          <p:spPr bwMode="auto">
            <a:xfrm>
              <a:off x="473941" y="3634638"/>
              <a:ext cx="3627421" cy="1714493"/>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z="1350" dirty="0">
                  <a:solidFill>
                    <a:schemeClr val="tx1"/>
                  </a:solidFill>
                </a:rPr>
                <a:t>Creation, monitoring, management, and deployment of resources in hybrid environments</a:t>
              </a:r>
            </a:p>
          </p:txBody>
        </p:sp>
        <p:sp>
          <p:nvSpPr>
            <p:cNvPr id="26" name="1 box"/>
            <p:cNvSpPr/>
            <p:nvPr/>
          </p:nvSpPr>
          <p:spPr bwMode="auto">
            <a:xfrm>
              <a:off x="473941" y="2224943"/>
              <a:ext cx="3627421" cy="1373711"/>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pc="-38" dirty="0">
                  <a:solidFill>
                    <a:srgbClr val="002050"/>
                  </a:solidFill>
                  <a:latin typeface="+mj-lt"/>
                </a:rPr>
                <a:t>Reduction of time-consuming, error-prone cloud management tasks</a:t>
              </a:r>
            </a:p>
          </p:txBody>
        </p:sp>
        <p:grpSp>
          <p:nvGrpSpPr>
            <p:cNvPr id="34" name="Group 8"/>
            <p:cNvGrpSpPr>
              <a:grpSpLocks noChangeAspect="1"/>
            </p:cNvGrpSpPr>
            <p:nvPr/>
          </p:nvGrpSpPr>
          <p:grpSpPr bwMode="auto">
            <a:xfrm>
              <a:off x="3383894" y="4734550"/>
              <a:ext cx="612964" cy="509564"/>
              <a:chOff x="1717" y="2874"/>
              <a:chExt cx="824" cy="685"/>
            </a:xfrm>
            <a:solidFill>
              <a:schemeClr val="bg1"/>
            </a:solidFill>
          </p:grpSpPr>
          <p:sp>
            <p:nvSpPr>
              <p:cNvPr id="35" name="Freeform 9"/>
              <p:cNvSpPr>
                <a:spLocks noEditPoints="1"/>
              </p:cNvSpPr>
              <p:nvPr/>
            </p:nvSpPr>
            <p:spPr bwMode="auto">
              <a:xfrm>
                <a:off x="1717" y="2874"/>
                <a:ext cx="600" cy="685"/>
              </a:xfrm>
              <a:custGeom>
                <a:avLst/>
                <a:gdLst>
                  <a:gd name="T0" fmla="*/ 178 w 252"/>
                  <a:gd name="T1" fmla="*/ 135 h 287"/>
                  <a:gd name="T2" fmla="*/ 181 w 252"/>
                  <a:gd name="T3" fmla="*/ 138 h 287"/>
                  <a:gd name="T4" fmla="*/ 194 w 252"/>
                  <a:gd name="T5" fmla="*/ 138 h 287"/>
                  <a:gd name="T6" fmla="*/ 203 w 252"/>
                  <a:gd name="T7" fmla="*/ 129 h 287"/>
                  <a:gd name="T8" fmla="*/ 194 w 252"/>
                  <a:gd name="T9" fmla="*/ 120 h 287"/>
                  <a:gd name="T10" fmla="*/ 57 w 252"/>
                  <a:gd name="T11" fmla="*/ 120 h 287"/>
                  <a:gd name="T12" fmla="*/ 49 w 252"/>
                  <a:gd name="T13" fmla="*/ 129 h 287"/>
                  <a:gd name="T14" fmla="*/ 57 w 252"/>
                  <a:gd name="T15" fmla="*/ 138 h 287"/>
                  <a:gd name="T16" fmla="*/ 133 w 252"/>
                  <a:gd name="T17" fmla="*/ 138 h 287"/>
                  <a:gd name="T18" fmla="*/ 157 w 252"/>
                  <a:gd name="T19" fmla="*/ 125 h 287"/>
                  <a:gd name="T20" fmla="*/ 178 w 252"/>
                  <a:gd name="T21" fmla="*/ 135 h 287"/>
                  <a:gd name="T22" fmla="*/ 244 w 252"/>
                  <a:gd name="T23" fmla="*/ 109 h 287"/>
                  <a:gd name="T24" fmla="*/ 252 w 252"/>
                  <a:gd name="T25" fmla="*/ 101 h 287"/>
                  <a:gd name="T26" fmla="*/ 252 w 252"/>
                  <a:gd name="T27" fmla="*/ 28 h 287"/>
                  <a:gd name="T28" fmla="*/ 223 w 252"/>
                  <a:gd name="T29" fmla="*/ 0 h 287"/>
                  <a:gd name="T30" fmla="*/ 82 w 252"/>
                  <a:gd name="T31" fmla="*/ 0 h 287"/>
                  <a:gd name="T32" fmla="*/ 0 w 252"/>
                  <a:gd name="T33" fmla="*/ 73 h 287"/>
                  <a:gd name="T34" fmla="*/ 0 w 252"/>
                  <a:gd name="T35" fmla="*/ 260 h 287"/>
                  <a:gd name="T36" fmla="*/ 29 w 252"/>
                  <a:gd name="T37" fmla="*/ 287 h 287"/>
                  <a:gd name="T38" fmla="*/ 252 w 252"/>
                  <a:gd name="T39" fmla="*/ 287 h 287"/>
                  <a:gd name="T40" fmla="*/ 252 w 252"/>
                  <a:gd name="T41" fmla="*/ 222 h 287"/>
                  <a:gd name="T42" fmla="*/ 235 w 252"/>
                  <a:gd name="T43" fmla="*/ 246 h 287"/>
                  <a:gd name="T44" fmla="*/ 235 w 252"/>
                  <a:gd name="T45" fmla="*/ 271 h 287"/>
                  <a:gd name="T46" fmla="*/ 37 w 252"/>
                  <a:gd name="T47" fmla="*/ 271 h 287"/>
                  <a:gd name="T48" fmla="*/ 18 w 252"/>
                  <a:gd name="T49" fmla="*/ 252 h 287"/>
                  <a:gd name="T50" fmla="*/ 18 w 252"/>
                  <a:gd name="T51" fmla="*/ 83 h 287"/>
                  <a:gd name="T52" fmla="*/ 68 w 252"/>
                  <a:gd name="T53" fmla="*/ 83 h 287"/>
                  <a:gd name="T54" fmla="*/ 84 w 252"/>
                  <a:gd name="T55" fmla="*/ 80 h 287"/>
                  <a:gd name="T56" fmla="*/ 91 w 252"/>
                  <a:gd name="T57" fmla="*/ 65 h 287"/>
                  <a:gd name="T58" fmla="*/ 91 w 252"/>
                  <a:gd name="T59" fmla="*/ 18 h 287"/>
                  <a:gd name="T60" fmla="*/ 216 w 252"/>
                  <a:gd name="T61" fmla="*/ 18 h 287"/>
                  <a:gd name="T62" fmla="*/ 235 w 252"/>
                  <a:gd name="T63" fmla="*/ 37 h 287"/>
                  <a:gd name="T64" fmla="*/ 235 w 252"/>
                  <a:gd name="T65" fmla="*/ 118 h 287"/>
                  <a:gd name="T66" fmla="*/ 244 w 252"/>
                  <a:gd name="T67" fmla="*/ 109 h 287"/>
                  <a:gd name="T68" fmla="*/ 57 w 252"/>
                  <a:gd name="T69" fmla="*/ 219 h 287"/>
                  <a:gd name="T70" fmla="*/ 152 w 252"/>
                  <a:gd name="T71" fmla="*/ 219 h 287"/>
                  <a:gd name="T72" fmla="*/ 135 w 252"/>
                  <a:gd name="T73" fmla="*/ 202 h 287"/>
                  <a:gd name="T74" fmla="*/ 57 w 252"/>
                  <a:gd name="T75" fmla="*/ 202 h 287"/>
                  <a:gd name="T76" fmla="*/ 49 w 252"/>
                  <a:gd name="T77" fmla="*/ 211 h 287"/>
                  <a:gd name="T78" fmla="*/ 57 w 252"/>
                  <a:gd name="T79" fmla="*/ 219 h 287"/>
                  <a:gd name="T80" fmla="*/ 57 w 252"/>
                  <a:gd name="T81" fmla="*/ 161 h 287"/>
                  <a:gd name="T82" fmla="*/ 49 w 252"/>
                  <a:gd name="T83" fmla="*/ 170 h 287"/>
                  <a:gd name="T84" fmla="*/ 57 w 252"/>
                  <a:gd name="T85" fmla="*/ 179 h 287"/>
                  <a:gd name="T86" fmla="*/ 116 w 252"/>
                  <a:gd name="T87" fmla="*/ 179 h 287"/>
                  <a:gd name="T88" fmla="*/ 116 w 252"/>
                  <a:gd name="T89" fmla="*/ 161 h 287"/>
                  <a:gd name="T90" fmla="*/ 57 w 252"/>
                  <a:gd name="T91" fmla="*/ 161 h 287"/>
                  <a:gd name="T92" fmla="*/ 194 w 252"/>
                  <a:gd name="T93" fmla="*/ 80 h 287"/>
                  <a:gd name="T94" fmla="*/ 118 w 252"/>
                  <a:gd name="T95" fmla="*/ 80 h 287"/>
                  <a:gd name="T96" fmla="*/ 109 w 252"/>
                  <a:gd name="T97" fmla="*/ 89 h 287"/>
                  <a:gd name="T98" fmla="*/ 118 w 252"/>
                  <a:gd name="T99" fmla="*/ 98 h 287"/>
                  <a:gd name="T100" fmla="*/ 194 w 252"/>
                  <a:gd name="T101" fmla="*/ 98 h 287"/>
                  <a:gd name="T102" fmla="*/ 203 w 252"/>
                  <a:gd name="T103" fmla="*/ 89 h 287"/>
                  <a:gd name="T104" fmla="*/ 194 w 252"/>
                  <a:gd name="T105" fmla="*/ 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 h="287">
                    <a:moveTo>
                      <a:pt x="178" y="135"/>
                    </a:moveTo>
                    <a:cubicBezTo>
                      <a:pt x="181" y="138"/>
                      <a:pt x="181" y="138"/>
                      <a:pt x="181" y="138"/>
                    </a:cubicBezTo>
                    <a:cubicBezTo>
                      <a:pt x="194" y="138"/>
                      <a:pt x="194" y="138"/>
                      <a:pt x="194" y="138"/>
                    </a:cubicBezTo>
                    <a:cubicBezTo>
                      <a:pt x="199" y="138"/>
                      <a:pt x="203" y="134"/>
                      <a:pt x="203" y="129"/>
                    </a:cubicBezTo>
                    <a:cubicBezTo>
                      <a:pt x="203" y="124"/>
                      <a:pt x="199" y="120"/>
                      <a:pt x="194" y="120"/>
                    </a:cubicBezTo>
                    <a:cubicBezTo>
                      <a:pt x="57" y="120"/>
                      <a:pt x="57" y="120"/>
                      <a:pt x="57" y="120"/>
                    </a:cubicBezTo>
                    <a:cubicBezTo>
                      <a:pt x="53" y="120"/>
                      <a:pt x="49" y="124"/>
                      <a:pt x="49" y="129"/>
                    </a:cubicBezTo>
                    <a:cubicBezTo>
                      <a:pt x="49" y="134"/>
                      <a:pt x="53" y="138"/>
                      <a:pt x="57" y="138"/>
                    </a:cubicBezTo>
                    <a:cubicBezTo>
                      <a:pt x="133" y="138"/>
                      <a:pt x="133" y="138"/>
                      <a:pt x="133" y="138"/>
                    </a:cubicBezTo>
                    <a:cubicBezTo>
                      <a:pt x="137" y="134"/>
                      <a:pt x="145" y="125"/>
                      <a:pt x="157" y="125"/>
                    </a:cubicBezTo>
                    <a:cubicBezTo>
                      <a:pt x="165" y="125"/>
                      <a:pt x="172" y="129"/>
                      <a:pt x="178" y="135"/>
                    </a:cubicBezTo>
                    <a:close/>
                    <a:moveTo>
                      <a:pt x="244" y="109"/>
                    </a:moveTo>
                    <a:cubicBezTo>
                      <a:pt x="247" y="106"/>
                      <a:pt x="249" y="103"/>
                      <a:pt x="252" y="101"/>
                    </a:cubicBezTo>
                    <a:cubicBezTo>
                      <a:pt x="252" y="28"/>
                      <a:pt x="252" y="28"/>
                      <a:pt x="252" y="28"/>
                    </a:cubicBezTo>
                    <a:cubicBezTo>
                      <a:pt x="252" y="11"/>
                      <a:pt x="236" y="0"/>
                      <a:pt x="223" y="0"/>
                    </a:cubicBezTo>
                    <a:cubicBezTo>
                      <a:pt x="82" y="0"/>
                      <a:pt x="82" y="0"/>
                      <a:pt x="82" y="0"/>
                    </a:cubicBezTo>
                    <a:cubicBezTo>
                      <a:pt x="60" y="19"/>
                      <a:pt x="33" y="46"/>
                      <a:pt x="0" y="73"/>
                    </a:cubicBezTo>
                    <a:cubicBezTo>
                      <a:pt x="0" y="260"/>
                      <a:pt x="0" y="260"/>
                      <a:pt x="0" y="260"/>
                    </a:cubicBezTo>
                    <a:cubicBezTo>
                      <a:pt x="0" y="277"/>
                      <a:pt x="15" y="287"/>
                      <a:pt x="29" y="287"/>
                    </a:cubicBezTo>
                    <a:cubicBezTo>
                      <a:pt x="252" y="287"/>
                      <a:pt x="252" y="287"/>
                      <a:pt x="252" y="287"/>
                    </a:cubicBezTo>
                    <a:cubicBezTo>
                      <a:pt x="252" y="222"/>
                      <a:pt x="252" y="222"/>
                      <a:pt x="252" y="222"/>
                    </a:cubicBezTo>
                    <a:cubicBezTo>
                      <a:pt x="246" y="231"/>
                      <a:pt x="240" y="239"/>
                      <a:pt x="235" y="246"/>
                    </a:cubicBezTo>
                    <a:cubicBezTo>
                      <a:pt x="235" y="271"/>
                      <a:pt x="235" y="271"/>
                      <a:pt x="235" y="271"/>
                    </a:cubicBezTo>
                    <a:cubicBezTo>
                      <a:pt x="37" y="271"/>
                      <a:pt x="37" y="271"/>
                      <a:pt x="37" y="271"/>
                    </a:cubicBezTo>
                    <a:cubicBezTo>
                      <a:pt x="26" y="271"/>
                      <a:pt x="18" y="263"/>
                      <a:pt x="18" y="252"/>
                    </a:cubicBezTo>
                    <a:cubicBezTo>
                      <a:pt x="18" y="83"/>
                      <a:pt x="18" y="83"/>
                      <a:pt x="18" y="83"/>
                    </a:cubicBezTo>
                    <a:cubicBezTo>
                      <a:pt x="68" y="83"/>
                      <a:pt x="68" y="83"/>
                      <a:pt x="68" y="83"/>
                    </a:cubicBezTo>
                    <a:cubicBezTo>
                      <a:pt x="68" y="83"/>
                      <a:pt x="79" y="83"/>
                      <a:pt x="84"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118"/>
                      <a:pt x="235" y="118"/>
                      <a:pt x="235" y="118"/>
                    </a:cubicBezTo>
                    <a:cubicBezTo>
                      <a:pt x="238" y="115"/>
                      <a:pt x="241" y="112"/>
                      <a:pt x="244" y="109"/>
                    </a:cubicBezTo>
                    <a:close/>
                    <a:moveTo>
                      <a:pt x="57" y="219"/>
                    </a:moveTo>
                    <a:cubicBezTo>
                      <a:pt x="152" y="219"/>
                      <a:pt x="152" y="219"/>
                      <a:pt x="152" y="219"/>
                    </a:cubicBezTo>
                    <a:cubicBezTo>
                      <a:pt x="146" y="213"/>
                      <a:pt x="140" y="207"/>
                      <a:pt x="135" y="202"/>
                    </a:cubicBezTo>
                    <a:cubicBezTo>
                      <a:pt x="57" y="202"/>
                      <a:pt x="57" y="202"/>
                      <a:pt x="57" y="202"/>
                    </a:cubicBezTo>
                    <a:cubicBezTo>
                      <a:pt x="53" y="202"/>
                      <a:pt x="49" y="206"/>
                      <a:pt x="49" y="211"/>
                    </a:cubicBezTo>
                    <a:cubicBezTo>
                      <a:pt x="49" y="215"/>
                      <a:pt x="53" y="219"/>
                      <a:pt x="57" y="219"/>
                    </a:cubicBezTo>
                    <a:close/>
                    <a:moveTo>
                      <a:pt x="57" y="161"/>
                    </a:moveTo>
                    <a:cubicBezTo>
                      <a:pt x="53" y="161"/>
                      <a:pt x="49" y="165"/>
                      <a:pt x="49" y="170"/>
                    </a:cubicBezTo>
                    <a:cubicBezTo>
                      <a:pt x="49" y="175"/>
                      <a:pt x="53" y="179"/>
                      <a:pt x="57" y="179"/>
                    </a:cubicBezTo>
                    <a:cubicBezTo>
                      <a:pt x="116" y="179"/>
                      <a:pt x="116" y="179"/>
                      <a:pt x="116" y="179"/>
                    </a:cubicBezTo>
                    <a:cubicBezTo>
                      <a:pt x="113" y="173"/>
                      <a:pt x="113" y="167"/>
                      <a:pt x="116" y="161"/>
                    </a:cubicBezTo>
                    <a:lnTo>
                      <a:pt x="57" y="161"/>
                    </a:lnTo>
                    <a:close/>
                    <a:moveTo>
                      <a:pt x="194" y="80"/>
                    </a:moveTo>
                    <a:cubicBezTo>
                      <a:pt x="118" y="80"/>
                      <a:pt x="118" y="80"/>
                      <a:pt x="118" y="80"/>
                    </a:cubicBezTo>
                    <a:cubicBezTo>
                      <a:pt x="113" y="80"/>
                      <a:pt x="109" y="84"/>
                      <a:pt x="109" y="89"/>
                    </a:cubicBezTo>
                    <a:cubicBezTo>
                      <a:pt x="109" y="94"/>
                      <a:pt x="113" y="98"/>
                      <a:pt x="118" y="98"/>
                    </a:cubicBezTo>
                    <a:cubicBezTo>
                      <a:pt x="194" y="98"/>
                      <a:pt x="194" y="98"/>
                      <a:pt x="194" y="98"/>
                    </a:cubicBezTo>
                    <a:cubicBezTo>
                      <a:pt x="199" y="98"/>
                      <a:pt x="203" y="94"/>
                      <a:pt x="203" y="89"/>
                    </a:cubicBezTo>
                    <a:cubicBezTo>
                      <a:pt x="203" y="84"/>
                      <a:pt x="199" y="80"/>
                      <a:pt x="194"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spcBef>
                    <a:spcPts val="1500"/>
                  </a:spcBef>
                  <a:defRPr/>
                </a:pPr>
                <a:endParaRPr lang="en-US" sz="1350" dirty="0"/>
              </a:p>
            </p:txBody>
          </p:sp>
          <p:sp>
            <p:nvSpPr>
              <p:cNvPr id="36" name="Freeform 10"/>
              <p:cNvSpPr>
                <a:spLocks/>
              </p:cNvSpPr>
              <p:nvPr/>
            </p:nvSpPr>
            <p:spPr bwMode="auto">
              <a:xfrm>
                <a:off x="2005" y="3038"/>
                <a:ext cx="536" cy="450"/>
              </a:xfrm>
              <a:custGeom>
                <a:avLst/>
                <a:gdLst>
                  <a:gd name="T0" fmla="*/ 49 w 225"/>
                  <a:gd name="T1" fmla="*/ 74 h 188"/>
                  <a:gd name="T2" fmla="*/ 82 w 225"/>
                  <a:gd name="T3" fmla="*/ 106 h 188"/>
                  <a:gd name="T4" fmla="*/ 131 w 225"/>
                  <a:gd name="T5" fmla="*/ 47 h 188"/>
                  <a:gd name="T6" fmla="*/ 178 w 225"/>
                  <a:gd name="T7" fmla="*/ 10 h 188"/>
                  <a:gd name="T8" fmla="*/ 198 w 225"/>
                  <a:gd name="T9" fmla="*/ 10 h 188"/>
                  <a:gd name="T10" fmla="*/ 217 w 225"/>
                  <a:gd name="T11" fmla="*/ 36 h 188"/>
                  <a:gd name="T12" fmla="*/ 213 w 225"/>
                  <a:gd name="T13" fmla="*/ 56 h 188"/>
                  <a:gd name="T14" fmla="*/ 143 w 225"/>
                  <a:gd name="T15" fmla="*/ 121 h 188"/>
                  <a:gd name="T16" fmla="*/ 97 w 225"/>
                  <a:gd name="T17" fmla="*/ 182 h 188"/>
                  <a:gd name="T18" fmla="*/ 85 w 225"/>
                  <a:gd name="T19" fmla="*/ 188 h 188"/>
                  <a:gd name="T20" fmla="*/ 75 w 225"/>
                  <a:gd name="T21" fmla="*/ 183 h 188"/>
                  <a:gd name="T22" fmla="*/ 39 w 225"/>
                  <a:gd name="T23" fmla="*/ 144 h 188"/>
                  <a:gd name="T24" fmla="*/ 9 w 225"/>
                  <a:gd name="T25" fmla="*/ 112 h 188"/>
                  <a:gd name="T26" fmla="*/ 6 w 225"/>
                  <a:gd name="T27" fmla="*/ 94 h 188"/>
                  <a:gd name="T28" fmla="*/ 19 w 225"/>
                  <a:gd name="T29" fmla="*/ 77 h 188"/>
                  <a:gd name="T30" fmla="*/ 49 w 225"/>
                  <a:gd name="T31" fmla="*/ 7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188">
                    <a:moveTo>
                      <a:pt x="49" y="74"/>
                    </a:moveTo>
                    <a:cubicBezTo>
                      <a:pt x="82" y="106"/>
                      <a:pt x="82" y="106"/>
                      <a:pt x="82" y="106"/>
                    </a:cubicBezTo>
                    <a:cubicBezTo>
                      <a:pt x="82" y="106"/>
                      <a:pt x="108" y="70"/>
                      <a:pt x="131" y="47"/>
                    </a:cubicBezTo>
                    <a:cubicBezTo>
                      <a:pt x="153" y="25"/>
                      <a:pt x="178" y="10"/>
                      <a:pt x="178" y="10"/>
                    </a:cubicBezTo>
                    <a:cubicBezTo>
                      <a:pt x="178" y="10"/>
                      <a:pt x="190" y="0"/>
                      <a:pt x="198" y="10"/>
                    </a:cubicBezTo>
                    <a:cubicBezTo>
                      <a:pt x="207" y="21"/>
                      <a:pt x="217" y="36"/>
                      <a:pt x="217" y="36"/>
                    </a:cubicBezTo>
                    <a:cubicBezTo>
                      <a:pt x="217" y="36"/>
                      <a:pt x="225" y="47"/>
                      <a:pt x="213" y="56"/>
                    </a:cubicBezTo>
                    <a:cubicBezTo>
                      <a:pt x="201" y="64"/>
                      <a:pt x="163" y="97"/>
                      <a:pt x="143" y="121"/>
                    </a:cubicBezTo>
                    <a:cubicBezTo>
                      <a:pt x="123" y="145"/>
                      <a:pt x="97" y="182"/>
                      <a:pt x="97" y="182"/>
                    </a:cubicBezTo>
                    <a:cubicBezTo>
                      <a:pt x="97" y="182"/>
                      <a:pt x="92" y="188"/>
                      <a:pt x="85" y="188"/>
                    </a:cubicBezTo>
                    <a:cubicBezTo>
                      <a:pt x="78" y="188"/>
                      <a:pt x="75" y="183"/>
                      <a:pt x="75" y="183"/>
                    </a:cubicBezTo>
                    <a:cubicBezTo>
                      <a:pt x="75" y="183"/>
                      <a:pt x="57" y="162"/>
                      <a:pt x="39" y="144"/>
                    </a:cubicBezTo>
                    <a:cubicBezTo>
                      <a:pt x="22" y="126"/>
                      <a:pt x="9" y="112"/>
                      <a:pt x="9" y="112"/>
                    </a:cubicBezTo>
                    <a:cubicBezTo>
                      <a:pt x="9" y="112"/>
                      <a:pt x="0" y="103"/>
                      <a:pt x="6" y="94"/>
                    </a:cubicBezTo>
                    <a:cubicBezTo>
                      <a:pt x="12" y="85"/>
                      <a:pt x="13" y="84"/>
                      <a:pt x="19" y="77"/>
                    </a:cubicBezTo>
                    <a:cubicBezTo>
                      <a:pt x="24" y="71"/>
                      <a:pt x="36" y="60"/>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spcBef>
                    <a:spcPts val="1500"/>
                  </a:spcBef>
                  <a:defRPr/>
                </a:pPr>
                <a:endParaRPr lang="en-US" sz="1350" dirty="0"/>
              </a:p>
            </p:txBody>
          </p:sp>
        </p:grpSp>
      </p:grpSp>
    </p:spTree>
    <p:extLst>
      <p:ext uri="{BB962C8B-B14F-4D97-AF65-F5344CB8AC3E}">
        <p14:creationId xmlns:p14="http://schemas.microsoft.com/office/powerpoint/2010/main" val="3325743629"/>
      </p:ext>
    </p:extLst>
  </p:cSld>
  <p:clrMapOvr>
    <a:masterClrMapping/>
  </p:clrMapOvr>
  <p:transition spd="med" advTm="6500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extLst/>
        </p:spPr>
        <p:txBody>
          <a:bodyPr>
            <a:normAutofit/>
          </a:bodyPr>
          <a:lstStyle/>
          <a:p>
            <a:pPr>
              <a:defRPr/>
            </a:pPr>
            <a:r>
              <a:rPr lang="en-US" spc="-38" dirty="0">
                <a:gradFill>
                  <a:gsLst>
                    <a:gs pos="0">
                      <a:srgbClr val="EFEFEF"/>
                    </a:gs>
                    <a:gs pos="100000">
                      <a:srgbClr val="EFEFEF"/>
                    </a:gs>
                  </a:gsLst>
                  <a:lin ang="5400000" scaled="0"/>
                </a:gradFill>
              </a:rPr>
              <a:t>Orchestrating long-running processes</a:t>
            </a:r>
            <a:endParaRPr lang="da-DK" dirty="0"/>
          </a:p>
        </p:txBody>
      </p:sp>
      <p:sp>
        <p:nvSpPr>
          <p:cNvPr id="23555" name="Content Placeholder 3"/>
          <p:cNvSpPr>
            <a:spLocks noGrp="1"/>
          </p:cNvSpPr>
          <p:nvPr>
            <p:ph idx="1"/>
          </p:nvPr>
        </p:nvSpPr>
        <p:spPr/>
        <p:txBody>
          <a:bodyPr/>
          <a:lstStyle/>
          <a:p>
            <a:endParaRPr lang="da-DK" altLang="da-DK" smtClean="0"/>
          </a:p>
        </p:txBody>
      </p:sp>
      <p:sp>
        <p:nvSpPr>
          <p:cNvPr id="28" name="1 box"/>
          <p:cNvSpPr/>
          <p:nvPr/>
        </p:nvSpPr>
        <p:spPr bwMode="auto">
          <a:xfrm>
            <a:off x="355601" y="2525714"/>
            <a:ext cx="2720975" cy="1030287"/>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pc="-38" dirty="0">
                <a:solidFill>
                  <a:srgbClr val="002050"/>
                </a:solidFill>
                <a:latin typeface="+mj-lt"/>
              </a:rPr>
              <a:t>Integration with Azure and external services using Internet APIs</a:t>
            </a:r>
          </a:p>
        </p:txBody>
      </p:sp>
      <p:sp>
        <p:nvSpPr>
          <p:cNvPr id="29" name="1 box"/>
          <p:cNvSpPr/>
          <p:nvPr/>
        </p:nvSpPr>
        <p:spPr bwMode="auto">
          <a:xfrm>
            <a:off x="3222625" y="2525714"/>
            <a:ext cx="2719388" cy="1030287"/>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spcAft>
                <a:spcPts val="250"/>
              </a:spcAft>
              <a:defRPr/>
            </a:pPr>
            <a:r>
              <a:rPr lang="en-US" spc="-38" dirty="0">
                <a:solidFill>
                  <a:srgbClr val="002050"/>
                </a:solidFill>
                <a:latin typeface="+mj-lt"/>
              </a:rPr>
              <a:t>Faster, more consistent delivery of services</a:t>
            </a:r>
          </a:p>
        </p:txBody>
      </p:sp>
      <p:sp>
        <p:nvSpPr>
          <p:cNvPr id="30" name="1 box"/>
          <p:cNvSpPr/>
          <p:nvPr/>
        </p:nvSpPr>
        <p:spPr bwMode="auto">
          <a:xfrm>
            <a:off x="6088064" y="2525714"/>
            <a:ext cx="2720975" cy="1030287"/>
          </a:xfrm>
          <a:prstGeom prst="rect">
            <a:avLst/>
          </a:prstGeom>
          <a:solidFill>
            <a:srgbClr val="27B9E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pc="-15" dirty="0">
                <a:solidFill>
                  <a:srgbClr val="002050"/>
                </a:solidFill>
                <a:latin typeface="+mj-lt"/>
              </a:rPr>
              <a:t>Automation activity reports</a:t>
            </a:r>
          </a:p>
        </p:txBody>
      </p:sp>
      <p:grpSp>
        <p:nvGrpSpPr>
          <p:cNvPr id="6" name="Group 5"/>
          <p:cNvGrpSpPr/>
          <p:nvPr/>
        </p:nvGrpSpPr>
        <p:grpSpPr>
          <a:xfrm>
            <a:off x="3221894" y="3583165"/>
            <a:ext cx="2720566" cy="1285936"/>
            <a:chOff x="4295858" y="3634553"/>
            <a:chExt cx="3627421" cy="1714581"/>
          </a:xfrm>
          <a:solidFill>
            <a:srgbClr val="27B9EA"/>
          </a:solidFill>
        </p:grpSpPr>
        <p:sp>
          <p:nvSpPr>
            <p:cNvPr id="32" name="1 box"/>
            <p:cNvSpPr/>
            <p:nvPr/>
          </p:nvSpPr>
          <p:spPr bwMode="auto">
            <a:xfrm>
              <a:off x="4295858" y="3634553"/>
              <a:ext cx="3627421" cy="171458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z="1350" spc="-53" dirty="0">
                  <a:solidFill>
                    <a:schemeClr val="tx1"/>
                  </a:solidFill>
                </a:rPr>
                <a:t>Reliable automation through efficient handling of processes</a:t>
              </a:r>
            </a:p>
          </p:txBody>
        </p:sp>
        <p:sp>
          <p:nvSpPr>
            <p:cNvPr id="48" name="Freeform 5"/>
            <p:cNvSpPr>
              <a:spLocks noEditPoints="1"/>
            </p:cNvSpPr>
            <p:nvPr/>
          </p:nvSpPr>
          <p:spPr bwMode="auto">
            <a:xfrm>
              <a:off x="7174370" y="4646871"/>
              <a:ext cx="619256" cy="585925"/>
            </a:xfrm>
            <a:custGeom>
              <a:avLst/>
              <a:gdLst>
                <a:gd name="T0" fmla="*/ 240 w 296"/>
                <a:gd name="T1" fmla="*/ 217 h 280"/>
                <a:gd name="T2" fmla="*/ 138 w 296"/>
                <a:gd name="T3" fmla="*/ 186 h 280"/>
                <a:gd name="T4" fmla="*/ 26 w 296"/>
                <a:gd name="T5" fmla="*/ 225 h 280"/>
                <a:gd name="T6" fmla="*/ 137 w 296"/>
                <a:gd name="T7" fmla="*/ 6 h 280"/>
                <a:gd name="T8" fmla="*/ 197 w 296"/>
                <a:gd name="T9" fmla="*/ 46 h 280"/>
                <a:gd name="T10" fmla="*/ 25 w 296"/>
                <a:gd name="T11" fmla="*/ 78 h 280"/>
                <a:gd name="T12" fmla="*/ 0 w 296"/>
                <a:gd name="T13" fmla="*/ 230 h 280"/>
                <a:gd name="T14" fmla="*/ 123 w 296"/>
                <a:gd name="T15" fmla="*/ 280 h 280"/>
                <a:gd name="T16" fmla="*/ 248 w 296"/>
                <a:gd name="T17" fmla="*/ 226 h 280"/>
                <a:gd name="T18" fmla="*/ 123 w 296"/>
                <a:gd name="T19" fmla="*/ 272 h 280"/>
                <a:gd name="T20" fmla="*/ 24 w 296"/>
                <a:gd name="T21" fmla="*/ 227 h 280"/>
                <a:gd name="T22" fmla="*/ 139 w 296"/>
                <a:gd name="T23" fmla="*/ 255 h 280"/>
                <a:gd name="T24" fmla="*/ 123 w 296"/>
                <a:gd name="T25" fmla="*/ 272 h 280"/>
                <a:gd name="T26" fmla="*/ 33 w 296"/>
                <a:gd name="T27" fmla="*/ 97 h 280"/>
                <a:gd name="T28" fmla="*/ 129 w 296"/>
                <a:gd name="T29" fmla="*/ 23 h 280"/>
                <a:gd name="T30" fmla="*/ 33 w 296"/>
                <a:gd name="T31" fmla="*/ 188 h 280"/>
                <a:gd name="T32" fmla="*/ 131 w 296"/>
                <a:gd name="T33" fmla="*/ 206 h 280"/>
                <a:gd name="T34" fmla="*/ 33 w 296"/>
                <a:gd name="T35" fmla="*/ 188 h 280"/>
                <a:gd name="T36" fmla="*/ 131 w 296"/>
                <a:gd name="T37" fmla="*/ 239 h 280"/>
                <a:gd name="T38" fmla="*/ 33 w 296"/>
                <a:gd name="T39" fmla="*/ 209 h 280"/>
                <a:gd name="T40" fmla="*/ 33 w 296"/>
                <a:gd name="T41" fmla="*/ 117 h 280"/>
                <a:gd name="T42" fmla="*/ 130 w 296"/>
                <a:gd name="T43" fmla="*/ 56 h 280"/>
                <a:gd name="T44" fmla="*/ 33 w 296"/>
                <a:gd name="T45" fmla="*/ 117 h 280"/>
                <a:gd name="T46" fmla="*/ 33 w 296"/>
                <a:gd name="T47" fmla="*/ 179 h 280"/>
                <a:gd name="T48" fmla="*/ 124 w 296"/>
                <a:gd name="T49" fmla="*/ 155 h 280"/>
                <a:gd name="T50" fmla="*/ 33 w 296"/>
                <a:gd name="T51" fmla="*/ 146 h 280"/>
                <a:gd name="T52" fmla="*/ 122 w 296"/>
                <a:gd name="T53" fmla="*/ 142 h 280"/>
                <a:gd name="T54" fmla="*/ 122 w 296"/>
                <a:gd name="T55" fmla="*/ 123 h 280"/>
                <a:gd name="T56" fmla="*/ 130 w 296"/>
                <a:gd name="T57" fmla="*/ 88 h 280"/>
                <a:gd name="T58" fmla="*/ 33 w 296"/>
                <a:gd name="T59" fmla="*/ 138 h 280"/>
                <a:gd name="T60" fmla="*/ 130 w 296"/>
                <a:gd name="T61" fmla="*/ 96 h 280"/>
                <a:gd name="T62" fmla="*/ 239 w 296"/>
                <a:gd name="T63" fmla="*/ 91 h 280"/>
                <a:gd name="T64" fmla="*/ 190 w 296"/>
                <a:gd name="T65" fmla="*/ 106 h 280"/>
                <a:gd name="T66" fmla="*/ 164 w 296"/>
                <a:gd name="T67" fmla="*/ 119 h 280"/>
                <a:gd name="T68" fmla="*/ 166 w 296"/>
                <a:gd name="T69" fmla="*/ 129 h 280"/>
                <a:gd name="T70" fmla="*/ 206 w 296"/>
                <a:gd name="T71" fmla="*/ 173 h 280"/>
                <a:gd name="T72" fmla="*/ 219 w 296"/>
                <a:gd name="T73" fmla="*/ 172 h 280"/>
                <a:gd name="T74" fmla="*/ 247 w 296"/>
                <a:gd name="T75" fmla="*/ 135 h 280"/>
                <a:gd name="T76" fmla="*/ 282 w 296"/>
                <a:gd name="T77" fmla="*/ 100 h 280"/>
                <a:gd name="T78" fmla="*/ 289 w 296"/>
                <a:gd name="T79" fmla="*/ 95 h 280"/>
                <a:gd name="T80" fmla="*/ 292 w 296"/>
                <a:gd name="T81" fmla="*/ 83 h 280"/>
                <a:gd name="T82" fmla="*/ 268 w 296"/>
                <a:gd name="T83" fmla="*/ 67 h 280"/>
                <a:gd name="T84" fmla="*/ 261 w 296"/>
                <a:gd name="T85" fmla="*/ 72 h 280"/>
                <a:gd name="T86" fmla="*/ 207 w 296"/>
                <a:gd name="T87" fmla="*/ 54 h 280"/>
                <a:gd name="T88" fmla="*/ 130 w 296"/>
                <a:gd name="T89" fmla="*/ 125 h 280"/>
                <a:gd name="T90" fmla="*/ 130 w 296"/>
                <a:gd name="T91" fmla="*/ 141 h 280"/>
                <a:gd name="T92" fmla="*/ 210 w 296"/>
                <a:gd name="T93" fmla="*/ 214 h 280"/>
                <a:gd name="T94" fmla="*/ 290 w 296"/>
                <a:gd name="T95" fmla="*/ 134 h 280"/>
                <a:gd name="T96" fmla="*/ 277 w 296"/>
                <a:gd name="T97" fmla="*/ 116 h 280"/>
                <a:gd name="T98" fmla="*/ 240 w 296"/>
                <a:gd name="T99" fmla="*/ 197 h 280"/>
                <a:gd name="T100" fmla="*/ 140 w 296"/>
                <a:gd name="T101" fmla="*/ 134 h 280"/>
                <a:gd name="T102" fmla="*/ 222 w 296"/>
                <a:gd name="T103" fmla="*/ 65 h 280"/>
                <a:gd name="T104" fmla="*/ 239 w 296"/>
                <a:gd name="T105" fmla="*/ 9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6" h="280">
                  <a:moveTo>
                    <a:pt x="240" y="224"/>
                  </a:moveTo>
                  <a:cubicBezTo>
                    <a:pt x="240" y="224"/>
                    <a:pt x="240" y="221"/>
                    <a:pt x="240" y="217"/>
                  </a:cubicBezTo>
                  <a:cubicBezTo>
                    <a:pt x="231" y="221"/>
                    <a:pt x="220" y="223"/>
                    <a:pt x="210" y="223"/>
                  </a:cubicBezTo>
                  <a:cubicBezTo>
                    <a:pt x="180" y="223"/>
                    <a:pt x="155" y="208"/>
                    <a:pt x="138" y="186"/>
                  </a:cubicBezTo>
                  <a:cubicBezTo>
                    <a:pt x="139" y="251"/>
                    <a:pt x="139" y="251"/>
                    <a:pt x="139" y="251"/>
                  </a:cubicBezTo>
                  <a:cubicBezTo>
                    <a:pt x="130" y="250"/>
                    <a:pt x="36" y="228"/>
                    <a:pt x="26" y="225"/>
                  </a:cubicBezTo>
                  <a:cubicBezTo>
                    <a:pt x="26" y="219"/>
                    <a:pt x="28" y="81"/>
                    <a:pt x="28" y="81"/>
                  </a:cubicBezTo>
                  <a:cubicBezTo>
                    <a:pt x="137" y="6"/>
                    <a:pt x="137" y="6"/>
                    <a:pt x="137" y="6"/>
                  </a:cubicBezTo>
                  <a:cubicBezTo>
                    <a:pt x="138" y="83"/>
                    <a:pt x="138" y="83"/>
                    <a:pt x="138" y="83"/>
                  </a:cubicBezTo>
                  <a:cubicBezTo>
                    <a:pt x="151" y="63"/>
                    <a:pt x="173" y="50"/>
                    <a:pt x="197" y="46"/>
                  </a:cubicBezTo>
                  <a:cubicBezTo>
                    <a:pt x="137" y="0"/>
                    <a:pt x="137" y="0"/>
                    <a:pt x="137" y="0"/>
                  </a:cubicBezTo>
                  <a:cubicBezTo>
                    <a:pt x="25" y="78"/>
                    <a:pt x="25" y="78"/>
                    <a:pt x="25" y="78"/>
                  </a:cubicBezTo>
                  <a:cubicBezTo>
                    <a:pt x="25" y="78"/>
                    <a:pt x="23" y="224"/>
                    <a:pt x="23" y="226"/>
                  </a:cubicBezTo>
                  <a:cubicBezTo>
                    <a:pt x="16" y="227"/>
                    <a:pt x="8" y="229"/>
                    <a:pt x="0" y="230"/>
                  </a:cubicBezTo>
                  <a:cubicBezTo>
                    <a:pt x="0" y="232"/>
                    <a:pt x="0" y="233"/>
                    <a:pt x="0" y="235"/>
                  </a:cubicBezTo>
                  <a:cubicBezTo>
                    <a:pt x="41" y="250"/>
                    <a:pt x="81" y="265"/>
                    <a:pt x="123" y="280"/>
                  </a:cubicBezTo>
                  <a:cubicBezTo>
                    <a:pt x="167" y="266"/>
                    <a:pt x="198" y="255"/>
                    <a:pt x="250" y="237"/>
                  </a:cubicBezTo>
                  <a:cubicBezTo>
                    <a:pt x="249" y="234"/>
                    <a:pt x="249" y="230"/>
                    <a:pt x="248" y="226"/>
                  </a:cubicBezTo>
                  <a:cubicBezTo>
                    <a:pt x="246" y="225"/>
                    <a:pt x="243" y="225"/>
                    <a:pt x="240" y="224"/>
                  </a:cubicBezTo>
                  <a:close/>
                  <a:moveTo>
                    <a:pt x="123" y="272"/>
                  </a:moveTo>
                  <a:cubicBezTo>
                    <a:pt x="105" y="266"/>
                    <a:pt x="14" y="235"/>
                    <a:pt x="4" y="232"/>
                  </a:cubicBezTo>
                  <a:cubicBezTo>
                    <a:pt x="11" y="230"/>
                    <a:pt x="18" y="229"/>
                    <a:pt x="24" y="227"/>
                  </a:cubicBezTo>
                  <a:cubicBezTo>
                    <a:pt x="25" y="228"/>
                    <a:pt x="26" y="228"/>
                    <a:pt x="27" y="228"/>
                  </a:cubicBezTo>
                  <a:cubicBezTo>
                    <a:pt x="38" y="231"/>
                    <a:pt x="139" y="255"/>
                    <a:pt x="139" y="255"/>
                  </a:cubicBezTo>
                  <a:cubicBezTo>
                    <a:pt x="191" y="253"/>
                    <a:pt x="191" y="253"/>
                    <a:pt x="191" y="253"/>
                  </a:cubicBezTo>
                  <a:cubicBezTo>
                    <a:pt x="167" y="259"/>
                    <a:pt x="137" y="268"/>
                    <a:pt x="123" y="272"/>
                  </a:cubicBezTo>
                  <a:close/>
                  <a:moveTo>
                    <a:pt x="33" y="83"/>
                  </a:moveTo>
                  <a:cubicBezTo>
                    <a:pt x="33" y="97"/>
                    <a:pt x="33" y="97"/>
                    <a:pt x="33" y="97"/>
                  </a:cubicBezTo>
                  <a:cubicBezTo>
                    <a:pt x="130" y="44"/>
                    <a:pt x="130" y="44"/>
                    <a:pt x="130" y="44"/>
                  </a:cubicBezTo>
                  <a:cubicBezTo>
                    <a:pt x="129" y="23"/>
                    <a:pt x="129" y="23"/>
                    <a:pt x="129" y="23"/>
                  </a:cubicBezTo>
                  <a:lnTo>
                    <a:pt x="33" y="83"/>
                  </a:lnTo>
                  <a:close/>
                  <a:moveTo>
                    <a:pt x="33" y="188"/>
                  </a:moveTo>
                  <a:cubicBezTo>
                    <a:pt x="33" y="200"/>
                    <a:pt x="33" y="200"/>
                    <a:pt x="33" y="200"/>
                  </a:cubicBezTo>
                  <a:cubicBezTo>
                    <a:pt x="131" y="206"/>
                    <a:pt x="131" y="206"/>
                    <a:pt x="131" y="206"/>
                  </a:cubicBezTo>
                  <a:cubicBezTo>
                    <a:pt x="131" y="187"/>
                    <a:pt x="131" y="187"/>
                    <a:pt x="131" y="187"/>
                  </a:cubicBezTo>
                  <a:lnTo>
                    <a:pt x="33" y="188"/>
                  </a:lnTo>
                  <a:close/>
                  <a:moveTo>
                    <a:pt x="33" y="221"/>
                  </a:moveTo>
                  <a:cubicBezTo>
                    <a:pt x="131" y="239"/>
                    <a:pt x="131" y="239"/>
                    <a:pt x="131" y="239"/>
                  </a:cubicBezTo>
                  <a:cubicBezTo>
                    <a:pt x="131" y="220"/>
                    <a:pt x="131" y="220"/>
                    <a:pt x="131" y="220"/>
                  </a:cubicBezTo>
                  <a:cubicBezTo>
                    <a:pt x="33" y="209"/>
                    <a:pt x="33" y="209"/>
                    <a:pt x="33" y="209"/>
                  </a:cubicBezTo>
                  <a:lnTo>
                    <a:pt x="33" y="221"/>
                  </a:lnTo>
                  <a:close/>
                  <a:moveTo>
                    <a:pt x="33" y="117"/>
                  </a:moveTo>
                  <a:cubicBezTo>
                    <a:pt x="130" y="76"/>
                    <a:pt x="130" y="76"/>
                    <a:pt x="130" y="76"/>
                  </a:cubicBezTo>
                  <a:cubicBezTo>
                    <a:pt x="130" y="56"/>
                    <a:pt x="130" y="56"/>
                    <a:pt x="130" y="56"/>
                  </a:cubicBezTo>
                  <a:cubicBezTo>
                    <a:pt x="33" y="104"/>
                    <a:pt x="33" y="104"/>
                    <a:pt x="33" y="104"/>
                  </a:cubicBezTo>
                  <a:lnTo>
                    <a:pt x="33" y="117"/>
                  </a:lnTo>
                  <a:close/>
                  <a:moveTo>
                    <a:pt x="33" y="167"/>
                  </a:moveTo>
                  <a:cubicBezTo>
                    <a:pt x="33" y="179"/>
                    <a:pt x="33" y="179"/>
                    <a:pt x="33" y="179"/>
                  </a:cubicBezTo>
                  <a:cubicBezTo>
                    <a:pt x="130" y="173"/>
                    <a:pt x="130" y="173"/>
                    <a:pt x="130" y="173"/>
                  </a:cubicBezTo>
                  <a:cubicBezTo>
                    <a:pt x="127" y="167"/>
                    <a:pt x="125" y="161"/>
                    <a:pt x="124" y="155"/>
                  </a:cubicBezTo>
                  <a:lnTo>
                    <a:pt x="33" y="167"/>
                  </a:lnTo>
                  <a:close/>
                  <a:moveTo>
                    <a:pt x="33" y="146"/>
                  </a:moveTo>
                  <a:cubicBezTo>
                    <a:pt x="33" y="159"/>
                    <a:pt x="33" y="159"/>
                    <a:pt x="33" y="159"/>
                  </a:cubicBezTo>
                  <a:cubicBezTo>
                    <a:pt x="122" y="142"/>
                    <a:pt x="122" y="142"/>
                    <a:pt x="122" y="142"/>
                  </a:cubicBezTo>
                  <a:cubicBezTo>
                    <a:pt x="121" y="140"/>
                    <a:pt x="121" y="137"/>
                    <a:pt x="121" y="134"/>
                  </a:cubicBezTo>
                  <a:cubicBezTo>
                    <a:pt x="121" y="130"/>
                    <a:pt x="121" y="127"/>
                    <a:pt x="122" y="123"/>
                  </a:cubicBezTo>
                  <a:lnTo>
                    <a:pt x="33" y="146"/>
                  </a:lnTo>
                  <a:close/>
                  <a:moveTo>
                    <a:pt x="130" y="88"/>
                  </a:moveTo>
                  <a:cubicBezTo>
                    <a:pt x="33" y="125"/>
                    <a:pt x="33" y="125"/>
                    <a:pt x="33" y="125"/>
                  </a:cubicBezTo>
                  <a:cubicBezTo>
                    <a:pt x="33" y="138"/>
                    <a:pt x="33" y="138"/>
                    <a:pt x="33" y="138"/>
                  </a:cubicBezTo>
                  <a:cubicBezTo>
                    <a:pt x="125" y="110"/>
                    <a:pt x="125" y="110"/>
                    <a:pt x="125" y="110"/>
                  </a:cubicBezTo>
                  <a:cubicBezTo>
                    <a:pt x="126" y="105"/>
                    <a:pt x="128" y="100"/>
                    <a:pt x="130" y="96"/>
                  </a:cubicBezTo>
                  <a:lnTo>
                    <a:pt x="130" y="88"/>
                  </a:lnTo>
                  <a:close/>
                  <a:moveTo>
                    <a:pt x="239" y="91"/>
                  </a:moveTo>
                  <a:cubicBezTo>
                    <a:pt x="225" y="104"/>
                    <a:pt x="210" y="126"/>
                    <a:pt x="210" y="126"/>
                  </a:cubicBezTo>
                  <a:cubicBezTo>
                    <a:pt x="190" y="106"/>
                    <a:pt x="190" y="106"/>
                    <a:pt x="190" y="106"/>
                  </a:cubicBezTo>
                  <a:cubicBezTo>
                    <a:pt x="182" y="98"/>
                    <a:pt x="175" y="105"/>
                    <a:pt x="172" y="108"/>
                  </a:cubicBezTo>
                  <a:cubicBezTo>
                    <a:pt x="168" y="112"/>
                    <a:pt x="167" y="113"/>
                    <a:pt x="164" y="119"/>
                  </a:cubicBezTo>
                  <a:cubicBezTo>
                    <a:pt x="161" y="123"/>
                    <a:pt x="163" y="126"/>
                    <a:pt x="165" y="128"/>
                  </a:cubicBezTo>
                  <a:cubicBezTo>
                    <a:pt x="165" y="129"/>
                    <a:pt x="166" y="129"/>
                    <a:pt x="166" y="129"/>
                  </a:cubicBezTo>
                  <a:cubicBezTo>
                    <a:pt x="166" y="129"/>
                    <a:pt x="174" y="138"/>
                    <a:pt x="184" y="149"/>
                  </a:cubicBezTo>
                  <a:cubicBezTo>
                    <a:pt x="195" y="159"/>
                    <a:pt x="206" y="173"/>
                    <a:pt x="206" y="173"/>
                  </a:cubicBezTo>
                  <a:cubicBezTo>
                    <a:pt x="206" y="173"/>
                    <a:pt x="207" y="175"/>
                    <a:pt x="212" y="175"/>
                  </a:cubicBezTo>
                  <a:cubicBezTo>
                    <a:pt x="216" y="175"/>
                    <a:pt x="219" y="172"/>
                    <a:pt x="219" y="172"/>
                  </a:cubicBezTo>
                  <a:cubicBezTo>
                    <a:pt x="219" y="172"/>
                    <a:pt x="229" y="157"/>
                    <a:pt x="239" y="144"/>
                  </a:cubicBezTo>
                  <a:cubicBezTo>
                    <a:pt x="242" y="141"/>
                    <a:pt x="244" y="138"/>
                    <a:pt x="247" y="135"/>
                  </a:cubicBezTo>
                  <a:cubicBezTo>
                    <a:pt x="254" y="126"/>
                    <a:pt x="265" y="116"/>
                    <a:pt x="274" y="107"/>
                  </a:cubicBezTo>
                  <a:cubicBezTo>
                    <a:pt x="277" y="105"/>
                    <a:pt x="280" y="102"/>
                    <a:pt x="282" y="100"/>
                  </a:cubicBezTo>
                  <a:cubicBezTo>
                    <a:pt x="285" y="98"/>
                    <a:pt x="288" y="96"/>
                    <a:pt x="289" y="95"/>
                  </a:cubicBezTo>
                  <a:cubicBezTo>
                    <a:pt x="289" y="95"/>
                    <a:pt x="289" y="95"/>
                    <a:pt x="289" y="95"/>
                  </a:cubicBezTo>
                  <a:cubicBezTo>
                    <a:pt x="290" y="95"/>
                    <a:pt x="291" y="94"/>
                    <a:pt x="291" y="94"/>
                  </a:cubicBezTo>
                  <a:cubicBezTo>
                    <a:pt x="296" y="89"/>
                    <a:pt x="292" y="83"/>
                    <a:pt x="292" y="83"/>
                  </a:cubicBezTo>
                  <a:cubicBezTo>
                    <a:pt x="292" y="83"/>
                    <a:pt x="285" y="74"/>
                    <a:pt x="280" y="68"/>
                  </a:cubicBezTo>
                  <a:cubicBezTo>
                    <a:pt x="275" y="62"/>
                    <a:pt x="269" y="67"/>
                    <a:pt x="268" y="67"/>
                  </a:cubicBezTo>
                  <a:cubicBezTo>
                    <a:pt x="268" y="68"/>
                    <a:pt x="268" y="68"/>
                    <a:pt x="268" y="68"/>
                  </a:cubicBezTo>
                  <a:cubicBezTo>
                    <a:pt x="268" y="68"/>
                    <a:pt x="265" y="69"/>
                    <a:pt x="261" y="72"/>
                  </a:cubicBezTo>
                  <a:cubicBezTo>
                    <a:pt x="247" y="61"/>
                    <a:pt x="229" y="54"/>
                    <a:pt x="210" y="54"/>
                  </a:cubicBezTo>
                  <a:cubicBezTo>
                    <a:pt x="209" y="54"/>
                    <a:pt x="208" y="54"/>
                    <a:pt x="207" y="54"/>
                  </a:cubicBezTo>
                  <a:cubicBezTo>
                    <a:pt x="177" y="55"/>
                    <a:pt x="151" y="73"/>
                    <a:pt x="138" y="99"/>
                  </a:cubicBezTo>
                  <a:cubicBezTo>
                    <a:pt x="134" y="107"/>
                    <a:pt x="131" y="116"/>
                    <a:pt x="130" y="125"/>
                  </a:cubicBezTo>
                  <a:cubicBezTo>
                    <a:pt x="130" y="128"/>
                    <a:pt x="130" y="131"/>
                    <a:pt x="130" y="134"/>
                  </a:cubicBezTo>
                  <a:cubicBezTo>
                    <a:pt x="130" y="136"/>
                    <a:pt x="130" y="139"/>
                    <a:pt x="130" y="141"/>
                  </a:cubicBezTo>
                  <a:cubicBezTo>
                    <a:pt x="131" y="151"/>
                    <a:pt x="134" y="161"/>
                    <a:pt x="138" y="170"/>
                  </a:cubicBezTo>
                  <a:cubicBezTo>
                    <a:pt x="152" y="196"/>
                    <a:pt x="179" y="214"/>
                    <a:pt x="210" y="214"/>
                  </a:cubicBezTo>
                  <a:cubicBezTo>
                    <a:pt x="220" y="214"/>
                    <a:pt x="231" y="212"/>
                    <a:pt x="240" y="208"/>
                  </a:cubicBezTo>
                  <a:cubicBezTo>
                    <a:pt x="269" y="196"/>
                    <a:pt x="290" y="168"/>
                    <a:pt x="290" y="134"/>
                  </a:cubicBezTo>
                  <a:cubicBezTo>
                    <a:pt x="290" y="125"/>
                    <a:pt x="288" y="117"/>
                    <a:pt x="286" y="109"/>
                  </a:cubicBezTo>
                  <a:cubicBezTo>
                    <a:pt x="283" y="111"/>
                    <a:pt x="281" y="113"/>
                    <a:pt x="277" y="116"/>
                  </a:cubicBezTo>
                  <a:cubicBezTo>
                    <a:pt x="279" y="122"/>
                    <a:pt x="280" y="128"/>
                    <a:pt x="280" y="134"/>
                  </a:cubicBezTo>
                  <a:cubicBezTo>
                    <a:pt x="280" y="162"/>
                    <a:pt x="263" y="186"/>
                    <a:pt x="240" y="197"/>
                  </a:cubicBezTo>
                  <a:cubicBezTo>
                    <a:pt x="231" y="202"/>
                    <a:pt x="221" y="204"/>
                    <a:pt x="210" y="204"/>
                  </a:cubicBezTo>
                  <a:cubicBezTo>
                    <a:pt x="171" y="204"/>
                    <a:pt x="140" y="173"/>
                    <a:pt x="140" y="134"/>
                  </a:cubicBezTo>
                  <a:cubicBezTo>
                    <a:pt x="140" y="95"/>
                    <a:pt x="171" y="64"/>
                    <a:pt x="210" y="64"/>
                  </a:cubicBezTo>
                  <a:cubicBezTo>
                    <a:pt x="214" y="64"/>
                    <a:pt x="218" y="64"/>
                    <a:pt x="222" y="65"/>
                  </a:cubicBezTo>
                  <a:cubicBezTo>
                    <a:pt x="233" y="67"/>
                    <a:pt x="244" y="72"/>
                    <a:pt x="252" y="79"/>
                  </a:cubicBezTo>
                  <a:cubicBezTo>
                    <a:pt x="248" y="82"/>
                    <a:pt x="244" y="86"/>
                    <a:pt x="239" y="90"/>
                  </a:cubicBezTo>
                  <a:cubicBezTo>
                    <a:pt x="239" y="90"/>
                    <a:pt x="239" y="91"/>
                    <a:pt x="239" y="91"/>
                  </a:cubicBezTo>
                  <a:close/>
                </a:path>
              </a:pathLst>
            </a:custGeom>
            <a:solidFill>
              <a:schemeClr val="bg1"/>
            </a:solidFill>
            <a:ln>
              <a:noFill/>
            </a:ln>
          </p:spPr>
          <p:txBody>
            <a:bodyPr lIns="68580" tIns="34290" rIns="68580" bIns="34290"/>
            <a:lstStyle/>
            <a:p>
              <a:pPr>
                <a:spcBef>
                  <a:spcPts val="1500"/>
                </a:spcBef>
                <a:defRPr/>
              </a:pPr>
              <a:endParaRPr lang="en-US" sz="1350" dirty="0"/>
            </a:p>
          </p:txBody>
        </p:sp>
      </p:grpSp>
      <p:sp>
        <p:nvSpPr>
          <p:cNvPr id="33" name="1 box"/>
          <p:cNvSpPr/>
          <p:nvPr/>
        </p:nvSpPr>
        <p:spPr bwMode="auto">
          <a:xfrm>
            <a:off x="6088064" y="3582989"/>
            <a:ext cx="2720975" cy="1285875"/>
          </a:xfrm>
          <a:prstGeom prst="rect">
            <a:avLst/>
          </a:prstGeom>
          <a:solidFill>
            <a:srgbClr val="27B9EA"/>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z="1350" spc="-53" dirty="0">
                <a:solidFill>
                  <a:schemeClr val="tx1"/>
                </a:solidFill>
              </a:rPr>
              <a:t>Insight into and tracking of automation activities with detailed reporting</a:t>
            </a:r>
          </a:p>
          <a:p>
            <a:pPr defTabSz="685711">
              <a:spcBef>
                <a:spcPts val="1500"/>
              </a:spcBef>
              <a:defRPr/>
            </a:pPr>
            <a:endParaRPr lang="en-US" sz="1350" spc="-53" dirty="0">
              <a:solidFill>
                <a:schemeClr val="tx1"/>
              </a:solidFill>
            </a:endParaRPr>
          </a:p>
        </p:txBody>
      </p:sp>
      <p:grpSp>
        <p:nvGrpSpPr>
          <p:cNvPr id="49" name="Group 42"/>
          <p:cNvGrpSpPr>
            <a:grpSpLocks/>
          </p:cNvGrpSpPr>
          <p:nvPr/>
        </p:nvGrpSpPr>
        <p:grpSpPr bwMode="auto">
          <a:xfrm>
            <a:off x="8141488" y="4407917"/>
            <a:ext cx="532682" cy="373931"/>
            <a:chOff x="5789612" y="2057400"/>
            <a:chExt cx="2514600" cy="2133600"/>
          </a:xfrm>
          <a:solidFill>
            <a:srgbClr val="27B9EA"/>
          </a:solidFill>
        </p:grpSpPr>
        <p:cxnSp>
          <p:nvCxnSpPr>
            <p:cNvPr id="51" name="Straight Connector 50"/>
            <p:cNvCxnSpPr/>
            <p:nvPr/>
          </p:nvCxnSpPr>
          <p:spPr>
            <a:xfrm flipV="1">
              <a:off x="5790074" y="2897251"/>
              <a:ext cx="389164" cy="231765"/>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179238" y="2897251"/>
              <a:ext cx="396651" cy="231765"/>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560921" y="2058808"/>
              <a:ext cx="389164" cy="1056574"/>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950085" y="2079256"/>
              <a:ext cx="209550" cy="2113152"/>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159635" y="3060849"/>
              <a:ext cx="306839" cy="1131559"/>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66474" y="3060849"/>
              <a:ext cx="74839" cy="143151"/>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7541313" y="2897251"/>
              <a:ext cx="232004" cy="306750"/>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773317" y="2897251"/>
              <a:ext cx="299357" cy="606681"/>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8072675" y="3060849"/>
              <a:ext cx="231999" cy="443082"/>
            </a:xfrm>
            <a:prstGeom prst="line">
              <a:avLst/>
            </a:prstGeom>
            <a:grpFill/>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55456" y="3583165"/>
            <a:ext cx="2720566" cy="1285936"/>
            <a:chOff x="473941" y="3634553"/>
            <a:chExt cx="3627421" cy="1714581"/>
          </a:xfrm>
          <a:solidFill>
            <a:srgbClr val="27B9EA"/>
          </a:solidFill>
        </p:grpSpPr>
        <p:sp>
          <p:nvSpPr>
            <p:cNvPr id="31" name="1 box"/>
            <p:cNvSpPr/>
            <p:nvPr/>
          </p:nvSpPr>
          <p:spPr bwMode="auto">
            <a:xfrm>
              <a:off x="473941" y="3634553"/>
              <a:ext cx="3627421" cy="171458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02861" tIns="102861" rIns="68574" bIns="0"/>
            <a:lstStyle/>
            <a:p>
              <a:pPr defTabSz="685711">
                <a:spcBef>
                  <a:spcPts val="1500"/>
                </a:spcBef>
                <a:defRPr/>
              </a:pPr>
              <a:r>
                <a:rPr lang="en-US" sz="1350" dirty="0">
                  <a:solidFill>
                    <a:schemeClr val="tx1"/>
                  </a:solidFill>
                </a:rPr>
                <a:t>Integration with the services you depend on</a:t>
              </a:r>
            </a:p>
          </p:txBody>
        </p:sp>
        <p:grpSp>
          <p:nvGrpSpPr>
            <p:cNvPr id="62" name="Group 8"/>
            <p:cNvGrpSpPr>
              <a:grpSpLocks noChangeAspect="1"/>
            </p:cNvGrpSpPr>
            <p:nvPr/>
          </p:nvGrpSpPr>
          <p:grpSpPr bwMode="auto">
            <a:xfrm>
              <a:off x="3383894" y="4734550"/>
              <a:ext cx="612964" cy="509564"/>
              <a:chOff x="1717" y="2874"/>
              <a:chExt cx="824" cy="685"/>
            </a:xfrm>
            <a:grpFill/>
          </p:grpSpPr>
          <p:sp>
            <p:nvSpPr>
              <p:cNvPr id="63" name="Freeform 9"/>
              <p:cNvSpPr>
                <a:spLocks noEditPoints="1"/>
              </p:cNvSpPr>
              <p:nvPr/>
            </p:nvSpPr>
            <p:spPr bwMode="auto">
              <a:xfrm>
                <a:off x="1717" y="2874"/>
                <a:ext cx="600" cy="685"/>
              </a:xfrm>
              <a:custGeom>
                <a:avLst/>
                <a:gdLst>
                  <a:gd name="T0" fmla="*/ 178 w 252"/>
                  <a:gd name="T1" fmla="*/ 135 h 287"/>
                  <a:gd name="T2" fmla="*/ 181 w 252"/>
                  <a:gd name="T3" fmla="*/ 138 h 287"/>
                  <a:gd name="T4" fmla="*/ 194 w 252"/>
                  <a:gd name="T5" fmla="*/ 138 h 287"/>
                  <a:gd name="T6" fmla="*/ 203 w 252"/>
                  <a:gd name="T7" fmla="*/ 129 h 287"/>
                  <a:gd name="T8" fmla="*/ 194 w 252"/>
                  <a:gd name="T9" fmla="*/ 120 h 287"/>
                  <a:gd name="T10" fmla="*/ 57 w 252"/>
                  <a:gd name="T11" fmla="*/ 120 h 287"/>
                  <a:gd name="T12" fmla="*/ 49 w 252"/>
                  <a:gd name="T13" fmla="*/ 129 h 287"/>
                  <a:gd name="T14" fmla="*/ 57 w 252"/>
                  <a:gd name="T15" fmla="*/ 138 h 287"/>
                  <a:gd name="T16" fmla="*/ 133 w 252"/>
                  <a:gd name="T17" fmla="*/ 138 h 287"/>
                  <a:gd name="T18" fmla="*/ 157 w 252"/>
                  <a:gd name="T19" fmla="*/ 125 h 287"/>
                  <a:gd name="T20" fmla="*/ 178 w 252"/>
                  <a:gd name="T21" fmla="*/ 135 h 287"/>
                  <a:gd name="T22" fmla="*/ 244 w 252"/>
                  <a:gd name="T23" fmla="*/ 109 h 287"/>
                  <a:gd name="T24" fmla="*/ 252 w 252"/>
                  <a:gd name="T25" fmla="*/ 101 h 287"/>
                  <a:gd name="T26" fmla="*/ 252 w 252"/>
                  <a:gd name="T27" fmla="*/ 28 h 287"/>
                  <a:gd name="T28" fmla="*/ 223 w 252"/>
                  <a:gd name="T29" fmla="*/ 0 h 287"/>
                  <a:gd name="T30" fmla="*/ 82 w 252"/>
                  <a:gd name="T31" fmla="*/ 0 h 287"/>
                  <a:gd name="T32" fmla="*/ 0 w 252"/>
                  <a:gd name="T33" fmla="*/ 73 h 287"/>
                  <a:gd name="T34" fmla="*/ 0 w 252"/>
                  <a:gd name="T35" fmla="*/ 260 h 287"/>
                  <a:gd name="T36" fmla="*/ 29 w 252"/>
                  <a:gd name="T37" fmla="*/ 287 h 287"/>
                  <a:gd name="T38" fmla="*/ 252 w 252"/>
                  <a:gd name="T39" fmla="*/ 287 h 287"/>
                  <a:gd name="T40" fmla="*/ 252 w 252"/>
                  <a:gd name="T41" fmla="*/ 222 h 287"/>
                  <a:gd name="T42" fmla="*/ 235 w 252"/>
                  <a:gd name="T43" fmla="*/ 246 h 287"/>
                  <a:gd name="T44" fmla="*/ 235 w 252"/>
                  <a:gd name="T45" fmla="*/ 271 h 287"/>
                  <a:gd name="T46" fmla="*/ 37 w 252"/>
                  <a:gd name="T47" fmla="*/ 271 h 287"/>
                  <a:gd name="T48" fmla="*/ 18 w 252"/>
                  <a:gd name="T49" fmla="*/ 252 h 287"/>
                  <a:gd name="T50" fmla="*/ 18 w 252"/>
                  <a:gd name="T51" fmla="*/ 83 h 287"/>
                  <a:gd name="T52" fmla="*/ 68 w 252"/>
                  <a:gd name="T53" fmla="*/ 83 h 287"/>
                  <a:gd name="T54" fmla="*/ 84 w 252"/>
                  <a:gd name="T55" fmla="*/ 80 h 287"/>
                  <a:gd name="T56" fmla="*/ 91 w 252"/>
                  <a:gd name="T57" fmla="*/ 65 h 287"/>
                  <a:gd name="T58" fmla="*/ 91 w 252"/>
                  <a:gd name="T59" fmla="*/ 18 h 287"/>
                  <a:gd name="T60" fmla="*/ 216 w 252"/>
                  <a:gd name="T61" fmla="*/ 18 h 287"/>
                  <a:gd name="T62" fmla="*/ 235 w 252"/>
                  <a:gd name="T63" fmla="*/ 37 h 287"/>
                  <a:gd name="T64" fmla="*/ 235 w 252"/>
                  <a:gd name="T65" fmla="*/ 118 h 287"/>
                  <a:gd name="T66" fmla="*/ 244 w 252"/>
                  <a:gd name="T67" fmla="*/ 109 h 287"/>
                  <a:gd name="T68" fmla="*/ 57 w 252"/>
                  <a:gd name="T69" fmla="*/ 219 h 287"/>
                  <a:gd name="T70" fmla="*/ 152 w 252"/>
                  <a:gd name="T71" fmla="*/ 219 h 287"/>
                  <a:gd name="T72" fmla="*/ 135 w 252"/>
                  <a:gd name="T73" fmla="*/ 202 h 287"/>
                  <a:gd name="T74" fmla="*/ 57 w 252"/>
                  <a:gd name="T75" fmla="*/ 202 h 287"/>
                  <a:gd name="T76" fmla="*/ 49 w 252"/>
                  <a:gd name="T77" fmla="*/ 211 h 287"/>
                  <a:gd name="T78" fmla="*/ 57 w 252"/>
                  <a:gd name="T79" fmla="*/ 219 h 287"/>
                  <a:gd name="T80" fmla="*/ 57 w 252"/>
                  <a:gd name="T81" fmla="*/ 161 h 287"/>
                  <a:gd name="T82" fmla="*/ 49 w 252"/>
                  <a:gd name="T83" fmla="*/ 170 h 287"/>
                  <a:gd name="T84" fmla="*/ 57 w 252"/>
                  <a:gd name="T85" fmla="*/ 179 h 287"/>
                  <a:gd name="T86" fmla="*/ 116 w 252"/>
                  <a:gd name="T87" fmla="*/ 179 h 287"/>
                  <a:gd name="T88" fmla="*/ 116 w 252"/>
                  <a:gd name="T89" fmla="*/ 161 h 287"/>
                  <a:gd name="T90" fmla="*/ 57 w 252"/>
                  <a:gd name="T91" fmla="*/ 161 h 287"/>
                  <a:gd name="T92" fmla="*/ 194 w 252"/>
                  <a:gd name="T93" fmla="*/ 80 h 287"/>
                  <a:gd name="T94" fmla="*/ 118 w 252"/>
                  <a:gd name="T95" fmla="*/ 80 h 287"/>
                  <a:gd name="T96" fmla="*/ 109 w 252"/>
                  <a:gd name="T97" fmla="*/ 89 h 287"/>
                  <a:gd name="T98" fmla="*/ 118 w 252"/>
                  <a:gd name="T99" fmla="*/ 98 h 287"/>
                  <a:gd name="T100" fmla="*/ 194 w 252"/>
                  <a:gd name="T101" fmla="*/ 98 h 287"/>
                  <a:gd name="T102" fmla="*/ 203 w 252"/>
                  <a:gd name="T103" fmla="*/ 89 h 287"/>
                  <a:gd name="T104" fmla="*/ 194 w 252"/>
                  <a:gd name="T105" fmla="*/ 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 h="287">
                    <a:moveTo>
                      <a:pt x="178" y="135"/>
                    </a:moveTo>
                    <a:cubicBezTo>
                      <a:pt x="181" y="138"/>
                      <a:pt x="181" y="138"/>
                      <a:pt x="181" y="138"/>
                    </a:cubicBezTo>
                    <a:cubicBezTo>
                      <a:pt x="194" y="138"/>
                      <a:pt x="194" y="138"/>
                      <a:pt x="194" y="138"/>
                    </a:cubicBezTo>
                    <a:cubicBezTo>
                      <a:pt x="199" y="138"/>
                      <a:pt x="203" y="134"/>
                      <a:pt x="203" y="129"/>
                    </a:cubicBezTo>
                    <a:cubicBezTo>
                      <a:pt x="203" y="124"/>
                      <a:pt x="199" y="120"/>
                      <a:pt x="194" y="120"/>
                    </a:cubicBezTo>
                    <a:cubicBezTo>
                      <a:pt x="57" y="120"/>
                      <a:pt x="57" y="120"/>
                      <a:pt x="57" y="120"/>
                    </a:cubicBezTo>
                    <a:cubicBezTo>
                      <a:pt x="53" y="120"/>
                      <a:pt x="49" y="124"/>
                      <a:pt x="49" y="129"/>
                    </a:cubicBezTo>
                    <a:cubicBezTo>
                      <a:pt x="49" y="134"/>
                      <a:pt x="53" y="138"/>
                      <a:pt x="57" y="138"/>
                    </a:cubicBezTo>
                    <a:cubicBezTo>
                      <a:pt x="133" y="138"/>
                      <a:pt x="133" y="138"/>
                      <a:pt x="133" y="138"/>
                    </a:cubicBezTo>
                    <a:cubicBezTo>
                      <a:pt x="137" y="134"/>
                      <a:pt x="145" y="125"/>
                      <a:pt x="157" y="125"/>
                    </a:cubicBezTo>
                    <a:cubicBezTo>
                      <a:pt x="165" y="125"/>
                      <a:pt x="172" y="129"/>
                      <a:pt x="178" y="135"/>
                    </a:cubicBezTo>
                    <a:close/>
                    <a:moveTo>
                      <a:pt x="244" y="109"/>
                    </a:moveTo>
                    <a:cubicBezTo>
                      <a:pt x="247" y="106"/>
                      <a:pt x="249" y="103"/>
                      <a:pt x="252" y="101"/>
                    </a:cubicBezTo>
                    <a:cubicBezTo>
                      <a:pt x="252" y="28"/>
                      <a:pt x="252" y="28"/>
                      <a:pt x="252" y="28"/>
                    </a:cubicBezTo>
                    <a:cubicBezTo>
                      <a:pt x="252" y="11"/>
                      <a:pt x="236" y="0"/>
                      <a:pt x="223" y="0"/>
                    </a:cubicBezTo>
                    <a:cubicBezTo>
                      <a:pt x="82" y="0"/>
                      <a:pt x="82" y="0"/>
                      <a:pt x="82" y="0"/>
                    </a:cubicBezTo>
                    <a:cubicBezTo>
                      <a:pt x="60" y="19"/>
                      <a:pt x="33" y="46"/>
                      <a:pt x="0" y="73"/>
                    </a:cubicBezTo>
                    <a:cubicBezTo>
                      <a:pt x="0" y="260"/>
                      <a:pt x="0" y="260"/>
                      <a:pt x="0" y="260"/>
                    </a:cubicBezTo>
                    <a:cubicBezTo>
                      <a:pt x="0" y="277"/>
                      <a:pt x="15" y="287"/>
                      <a:pt x="29" y="287"/>
                    </a:cubicBezTo>
                    <a:cubicBezTo>
                      <a:pt x="252" y="287"/>
                      <a:pt x="252" y="287"/>
                      <a:pt x="252" y="287"/>
                    </a:cubicBezTo>
                    <a:cubicBezTo>
                      <a:pt x="252" y="222"/>
                      <a:pt x="252" y="222"/>
                      <a:pt x="252" y="222"/>
                    </a:cubicBezTo>
                    <a:cubicBezTo>
                      <a:pt x="246" y="231"/>
                      <a:pt x="240" y="239"/>
                      <a:pt x="235" y="246"/>
                    </a:cubicBezTo>
                    <a:cubicBezTo>
                      <a:pt x="235" y="271"/>
                      <a:pt x="235" y="271"/>
                      <a:pt x="235" y="271"/>
                    </a:cubicBezTo>
                    <a:cubicBezTo>
                      <a:pt x="37" y="271"/>
                      <a:pt x="37" y="271"/>
                      <a:pt x="37" y="271"/>
                    </a:cubicBezTo>
                    <a:cubicBezTo>
                      <a:pt x="26" y="271"/>
                      <a:pt x="18" y="263"/>
                      <a:pt x="18" y="252"/>
                    </a:cubicBezTo>
                    <a:cubicBezTo>
                      <a:pt x="18" y="83"/>
                      <a:pt x="18" y="83"/>
                      <a:pt x="18" y="83"/>
                    </a:cubicBezTo>
                    <a:cubicBezTo>
                      <a:pt x="68" y="83"/>
                      <a:pt x="68" y="83"/>
                      <a:pt x="68" y="83"/>
                    </a:cubicBezTo>
                    <a:cubicBezTo>
                      <a:pt x="68" y="83"/>
                      <a:pt x="79" y="83"/>
                      <a:pt x="84"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118"/>
                      <a:pt x="235" y="118"/>
                      <a:pt x="235" y="118"/>
                    </a:cubicBezTo>
                    <a:cubicBezTo>
                      <a:pt x="238" y="115"/>
                      <a:pt x="241" y="112"/>
                      <a:pt x="244" y="109"/>
                    </a:cubicBezTo>
                    <a:close/>
                    <a:moveTo>
                      <a:pt x="57" y="219"/>
                    </a:moveTo>
                    <a:cubicBezTo>
                      <a:pt x="152" y="219"/>
                      <a:pt x="152" y="219"/>
                      <a:pt x="152" y="219"/>
                    </a:cubicBezTo>
                    <a:cubicBezTo>
                      <a:pt x="146" y="213"/>
                      <a:pt x="140" y="207"/>
                      <a:pt x="135" y="202"/>
                    </a:cubicBezTo>
                    <a:cubicBezTo>
                      <a:pt x="57" y="202"/>
                      <a:pt x="57" y="202"/>
                      <a:pt x="57" y="202"/>
                    </a:cubicBezTo>
                    <a:cubicBezTo>
                      <a:pt x="53" y="202"/>
                      <a:pt x="49" y="206"/>
                      <a:pt x="49" y="211"/>
                    </a:cubicBezTo>
                    <a:cubicBezTo>
                      <a:pt x="49" y="215"/>
                      <a:pt x="53" y="219"/>
                      <a:pt x="57" y="219"/>
                    </a:cubicBezTo>
                    <a:close/>
                    <a:moveTo>
                      <a:pt x="57" y="161"/>
                    </a:moveTo>
                    <a:cubicBezTo>
                      <a:pt x="53" y="161"/>
                      <a:pt x="49" y="165"/>
                      <a:pt x="49" y="170"/>
                    </a:cubicBezTo>
                    <a:cubicBezTo>
                      <a:pt x="49" y="175"/>
                      <a:pt x="53" y="179"/>
                      <a:pt x="57" y="179"/>
                    </a:cubicBezTo>
                    <a:cubicBezTo>
                      <a:pt x="116" y="179"/>
                      <a:pt x="116" y="179"/>
                      <a:pt x="116" y="179"/>
                    </a:cubicBezTo>
                    <a:cubicBezTo>
                      <a:pt x="113" y="173"/>
                      <a:pt x="113" y="167"/>
                      <a:pt x="116" y="161"/>
                    </a:cubicBezTo>
                    <a:lnTo>
                      <a:pt x="57" y="161"/>
                    </a:lnTo>
                    <a:close/>
                    <a:moveTo>
                      <a:pt x="194" y="80"/>
                    </a:moveTo>
                    <a:cubicBezTo>
                      <a:pt x="118" y="80"/>
                      <a:pt x="118" y="80"/>
                      <a:pt x="118" y="80"/>
                    </a:cubicBezTo>
                    <a:cubicBezTo>
                      <a:pt x="113" y="80"/>
                      <a:pt x="109" y="84"/>
                      <a:pt x="109" y="89"/>
                    </a:cubicBezTo>
                    <a:cubicBezTo>
                      <a:pt x="109" y="94"/>
                      <a:pt x="113" y="98"/>
                      <a:pt x="118" y="98"/>
                    </a:cubicBezTo>
                    <a:cubicBezTo>
                      <a:pt x="194" y="98"/>
                      <a:pt x="194" y="98"/>
                      <a:pt x="194" y="98"/>
                    </a:cubicBezTo>
                    <a:cubicBezTo>
                      <a:pt x="199" y="98"/>
                      <a:pt x="203" y="94"/>
                      <a:pt x="203" y="89"/>
                    </a:cubicBezTo>
                    <a:cubicBezTo>
                      <a:pt x="203" y="84"/>
                      <a:pt x="199" y="80"/>
                      <a:pt x="194"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spcBef>
                    <a:spcPts val="1500"/>
                  </a:spcBef>
                  <a:defRPr/>
                </a:pPr>
                <a:endParaRPr lang="en-US" sz="1350" dirty="0"/>
              </a:p>
            </p:txBody>
          </p:sp>
          <p:sp>
            <p:nvSpPr>
              <p:cNvPr id="64" name="Freeform 10"/>
              <p:cNvSpPr>
                <a:spLocks/>
              </p:cNvSpPr>
              <p:nvPr/>
            </p:nvSpPr>
            <p:spPr bwMode="auto">
              <a:xfrm>
                <a:off x="2005" y="3038"/>
                <a:ext cx="536" cy="450"/>
              </a:xfrm>
              <a:custGeom>
                <a:avLst/>
                <a:gdLst>
                  <a:gd name="T0" fmla="*/ 49 w 225"/>
                  <a:gd name="T1" fmla="*/ 74 h 188"/>
                  <a:gd name="T2" fmla="*/ 82 w 225"/>
                  <a:gd name="T3" fmla="*/ 106 h 188"/>
                  <a:gd name="T4" fmla="*/ 131 w 225"/>
                  <a:gd name="T5" fmla="*/ 47 h 188"/>
                  <a:gd name="T6" fmla="*/ 178 w 225"/>
                  <a:gd name="T7" fmla="*/ 10 h 188"/>
                  <a:gd name="T8" fmla="*/ 198 w 225"/>
                  <a:gd name="T9" fmla="*/ 10 h 188"/>
                  <a:gd name="T10" fmla="*/ 217 w 225"/>
                  <a:gd name="T11" fmla="*/ 36 h 188"/>
                  <a:gd name="T12" fmla="*/ 213 w 225"/>
                  <a:gd name="T13" fmla="*/ 56 h 188"/>
                  <a:gd name="T14" fmla="*/ 143 w 225"/>
                  <a:gd name="T15" fmla="*/ 121 h 188"/>
                  <a:gd name="T16" fmla="*/ 97 w 225"/>
                  <a:gd name="T17" fmla="*/ 182 h 188"/>
                  <a:gd name="T18" fmla="*/ 85 w 225"/>
                  <a:gd name="T19" fmla="*/ 188 h 188"/>
                  <a:gd name="T20" fmla="*/ 75 w 225"/>
                  <a:gd name="T21" fmla="*/ 183 h 188"/>
                  <a:gd name="T22" fmla="*/ 39 w 225"/>
                  <a:gd name="T23" fmla="*/ 144 h 188"/>
                  <a:gd name="T24" fmla="*/ 9 w 225"/>
                  <a:gd name="T25" fmla="*/ 112 h 188"/>
                  <a:gd name="T26" fmla="*/ 6 w 225"/>
                  <a:gd name="T27" fmla="*/ 94 h 188"/>
                  <a:gd name="T28" fmla="*/ 19 w 225"/>
                  <a:gd name="T29" fmla="*/ 77 h 188"/>
                  <a:gd name="T30" fmla="*/ 49 w 225"/>
                  <a:gd name="T31" fmla="*/ 7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188">
                    <a:moveTo>
                      <a:pt x="49" y="74"/>
                    </a:moveTo>
                    <a:cubicBezTo>
                      <a:pt x="82" y="106"/>
                      <a:pt x="82" y="106"/>
                      <a:pt x="82" y="106"/>
                    </a:cubicBezTo>
                    <a:cubicBezTo>
                      <a:pt x="82" y="106"/>
                      <a:pt x="108" y="70"/>
                      <a:pt x="131" y="47"/>
                    </a:cubicBezTo>
                    <a:cubicBezTo>
                      <a:pt x="153" y="25"/>
                      <a:pt x="178" y="10"/>
                      <a:pt x="178" y="10"/>
                    </a:cubicBezTo>
                    <a:cubicBezTo>
                      <a:pt x="178" y="10"/>
                      <a:pt x="190" y="0"/>
                      <a:pt x="198" y="10"/>
                    </a:cubicBezTo>
                    <a:cubicBezTo>
                      <a:pt x="207" y="21"/>
                      <a:pt x="217" y="36"/>
                      <a:pt x="217" y="36"/>
                    </a:cubicBezTo>
                    <a:cubicBezTo>
                      <a:pt x="217" y="36"/>
                      <a:pt x="225" y="47"/>
                      <a:pt x="213" y="56"/>
                    </a:cubicBezTo>
                    <a:cubicBezTo>
                      <a:pt x="201" y="64"/>
                      <a:pt x="163" y="97"/>
                      <a:pt x="143" y="121"/>
                    </a:cubicBezTo>
                    <a:cubicBezTo>
                      <a:pt x="123" y="145"/>
                      <a:pt x="97" y="182"/>
                      <a:pt x="97" y="182"/>
                    </a:cubicBezTo>
                    <a:cubicBezTo>
                      <a:pt x="97" y="182"/>
                      <a:pt x="92" y="188"/>
                      <a:pt x="85" y="188"/>
                    </a:cubicBezTo>
                    <a:cubicBezTo>
                      <a:pt x="78" y="188"/>
                      <a:pt x="75" y="183"/>
                      <a:pt x="75" y="183"/>
                    </a:cubicBezTo>
                    <a:cubicBezTo>
                      <a:pt x="75" y="183"/>
                      <a:pt x="57" y="162"/>
                      <a:pt x="39" y="144"/>
                    </a:cubicBezTo>
                    <a:cubicBezTo>
                      <a:pt x="22" y="126"/>
                      <a:pt x="9" y="112"/>
                      <a:pt x="9" y="112"/>
                    </a:cubicBezTo>
                    <a:cubicBezTo>
                      <a:pt x="9" y="112"/>
                      <a:pt x="0" y="103"/>
                      <a:pt x="6" y="94"/>
                    </a:cubicBezTo>
                    <a:cubicBezTo>
                      <a:pt x="12" y="85"/>
                      <a:pt x="13" y="84"/>
                      <a:pt x="19" y="77"/>
                    </a:cubicBezTo>
                    <a:cubicBezTo>
                      <a:pt x="24" y="71"/>
                      <a:pt x="36" y="60"/>
                      <a:pt x="49" y="7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spcBef>
                    <a:spcPts val="1500"/>
                  </a:spcBef>
                  <a:defRPr/>
                </a:pPr>
                <a:endParaRPr lang="en-US" sz="1350" dirty="0"/>
              </a:p>
            </p:txBody>
          </p:sp>
        </p:grpSp>
      </p:grpSp>
    </p:spTree>
    <p:extLst>
      <p:ext uri="{BB962C8B-B14F-4D97-AF65-F5344CB8AC3E}">
        <p14:creationId xmlns:p14="http://schemas.microsoft.com/office/powerpoint/2010/main" val="4039573982"/>
      </p:ext>
    </p:extLst>
  </p:cSld>
  <p:clrMapOvr>
    <a:masterClrMapping/>
  </p:clrMapOvr>
  <p:transition spd="med" advTm="65000">
    <p:fade/>
  </p:transition>
  <p:timing>
    <p:tnLst>
      <p:par>
        <p:cTn id="1" dur="indefinite" restart="never" nodeType="tmRoot"/>
      </p:par>
    </p:tnLst>
  </p:timing>
</p:sld>
</file>

<file path=ppt/theme/theme1.xml><?xml version="1.0" encoding="utf-8"?>
<a:theme xmlns:a="http://schemas.openxmlformats.org/drawingml/2006/main" name="www.IT-Visions.de">
  <a:themeElements>
    <a:clrScheme name="www.IT-Visions.d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Präsentation IT-Objects">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lnDef>
  </a:objectDefaults>
  <a:extraClrSchemeLst>
    <a:extraClrScheme>
      <a:clrScheme name="Präsentation IT-Objec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äsentation IT-Objec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äsentation IT-Objec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äsentation IT-Objec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äsentation IT-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äsentation IT-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äsentation IT-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ITV</Template>
  <TotalTime>8786</TotalTime>
  <Words>1081</Words>
  <Application>Microsoft Office PowerPoint</Application>
  <PresentationFormat>On-screen Show (4:3)</PresentationFormat>
  <Paragraphs>262</Paragraphs>
  <Slides>26</Slides>
  <Notes>10</Notes>
  <HiddenSlides>6</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26</vt:i4>
      </vt:variant>
    </vt:vector>
  </HeadingPairs>
  <TitlesOfParts>
    <vt:vector size="41" baseType="lpstr">
      <vt:lpstr>MS PGothic</vt:lpstr>
      <vt:lpstr>Arial</vt:lpstr>
      <vt:lpstr>Century Gothic</vt:lpstr>
      <vt:lpstr>Lucida Console</vt:lpstr>
      <vt:lpstr>Roboto</vt:lpstr>
      <vt:lpstr>Roboto Black</vt:lpstr>
      <vt:lpstr>Roboto Condensed</vt:lpstr>
      <vt:lpstr>Segoe UI</vt:lpstr>
      <vt:lpstr>Segoe UI Light</vt:lpstr>
      <vt:lpstr>Source Sans Pro</vt:lpstr>
      <vt:lpstr>Tahoma</vt:lpstr>
      <vt:lpstr>Ubuntu Mono</vt:lpstr>
      <vt:lpstr>Wingdings</vt:lpstr>
      <vt:lpstr>www.IT-Visions.de</vt:lpstr>
      <vt:lpstr>Custom Design</vt:lpstr>
      <vt:lpstr>Automation in a hybrid world</vt:lpstr>
      <vt:lpstr>Agenda</vt:lpstr>
      <vt:lpstr>What is OMS? </vt:lpstr>
      <vt:lpstr>OMS/Azure Automation</vt:lpstr>
      <vt:lpstr>Textual Runbook Authoring</vt:lpstr>
      <vt:lpstr>Resources + Assets</vt:lpstr>
      <vt:lpstr>Pricing (US$)</vt:lpstr>
      <vt:lpstr>Reduce errors and boost efficiency</vt:lpstr>
      <vt:lpstr>Orchestrating long-running processes</vt:lpstr>
      <vt:lpstr>Webhooks</vt:lpstr>
      <vt:lpstr>Hybrid Workers</vt:lpstr>
      <vt:lpstr>AzureRM REST API</vt:lpstr>
      <vt:lpstr>New O365 User via SharePoint</vt:lpstr>
      <vt:lpstr>Scenario: Add O365 license</vt:lpstr>
      <vt:lpstr>Demo</vt:lpstr>
      <vt:lpstr>OMS Alerts</vt:lpstr>
      <vt:lpstr>Locked Account SMS</vt:lpstr>
      <vt:lpstr>Demo</vt:lpstr>
      <vt:lpstr>WebHooks</vt:lpstr>
      <vt:lpstr>New ServiceNow Incident</vt:lpstr>
      <vt:lpstr>Summary</vt:lpstr>
      <vt:lpstr>Next Steps...</vt:lpstr>
      <vt:lpstr>Questions?</vt:lpstr>
      <vt:lpstr>About_Author</vt:lpstr>
      <vt:lpstr>Demo</vt:lpstr>
      <vt:lpstr>PowerPoint Presentation</vt:lpstr>
    </vt:vector>
  </TitlesOfParts>
  <Manager>Dr. Tobias Weltner</Manager>
  <Company>www.powershell.de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 Untertitel</dc:title>
  <dc:subject>PowerShell Konferenz</dc:subject>
  <dc:creator>Dr. Tobias Weltner</dc:creator>
  <dc:description>(C) Dr. Tobias Weltner</dc:description>
  <cp:lastModifiedBy>Jakob Gottlieb Svendsen</cp:lastModifiedBy>
  <cp:revision>188</cp:revision>
  <dcterms:created xsi:type="dcterms:W3CDTF">2007-07-20T07:41:41Z</dcterms:created>
  <dcterms:modified xsi:type="dcterms:W3CDTF">2017-05-05T16:53:31Z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igentümer">
    <vt:lpwstr>www.IT-Visions.de</vt:lpwstr>
  </property>
  <property fmtid="{D5CDD505-2E9C-101B-9397-08002B2CF9AE}" pid="3" name="Gegenstand">
    <vt:lpwstr>www.IT-Visions.de</vt:lpwstr>
  </property>
  <property fmtid="{D5CDD505-2E9C-101B-9397-08002B2CF9AE}" pid="4" name="Erstellt von">
    <vt:lpwstr>www.IT-Visions.de</vt:lpwstr>
  </property>
  <property fmtid="{D5CDD505-2E9C-101B-9397-08002B2CF9AE}" pid="5" name="Abteilung">
    <vt:lpwstr>www.IT-Visions.de</vt:lpwstr>
  </property>
  <property fmtid="{D5CDD505-2E9C-101B-9397-08002B2CF9AE}" pid="6" name="Kunde">
    <vt:lpwstr>www.IT-Visions.de</vt:lpwstr>
  </property>
  <property fmtid="{D5CDD505-2E9C-101B-9397-08002B2CF9AE}" pid="7" name="Verleger">
    <vt:lpwstr>www.IT-Visions.de</vt:lpwstr>
  </property>
</Properties>
</file>