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36"/>
  </p:notesMasterIdLst>
  <p:handoutMasterIdLst>
    <p:handoutMasterId r:id="rId37"/>
  </p:handoutMasterIdLst>
  <p:sldIdLst>
    <p:sldId id="316" r:id="rId3"/>
    <p:sldId id="305" r:id="rId4"/>
    <p:sldId id="318" r:id="rId5"/>
    <p:sldId id="319" r:id="rId6"/>
    <p:sldId id="355" r:id="rId7"/>
    <p:sldId id="321" r:id="rId8"/>
    <p:sldId id="322" r:id="rId9"/>
    <p:sldId id="324" r:id="rId10"/>
    <p:sldId id="323" r:id="rId11"/>
    <p:sldId id="325" r:id="rId12"/>
    <p:sldId id="327" r:id="rId13"/>
    <p:sldId id="328" r:id="rId14"/>
    <p:sldId id="329" r:id="rId15"/>
    <p:sldId id="330" r:id="rId16"/>
    <p:sldId id="347" r:id="rId17"/>
    <p:sldId id="334" r:id="rId18"/>
    <p:sldId id="333" r:id="rId19"/>
    <p:sldId id="332" r:id="rId20"/>
    <p:sldId id="341" r:id="rId21"/>
    <p:sldId id="342" r:id="rId22"/>
    <p:sldId id="343" r:id="rId23"/>
    <p:sldId id="354" r:id="rId24"/>
    <p:sldId id="344" r:id="rId25"/>
    <p:sldId id="345" r:id="rId26"/>
    <p:sldId id="346" r:id="rId27"/>
    <p:sldId id="348" r:id="rId28"/>
    <p:sldId id="302" r:id="rId29"/>
    <p:sldId id="356" r:id="rId30"/>
    <p:sldId id="313" r:id="rId31"/>
    <p:sldId id="314" r:id="rId32"/>
    <p:sldId id="350" r:id="rId33"/>
    <p:sldId id="351" r:id="rId34"/>
    <p:sldId id="352" r:id="rId3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2773" autoAdjust="0"/>
  </p:normalViewPr>
  <p:slideViewPr>
    <p:cSldViewPr>
      <p:cViewPr varScale="1">
        <p:scale>
          <a:sx n="84" d="100"/>
          <a:sy n="84" d="100"/>
        </p:scale>
        <p:origin x="151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mtClean="0"/>
              <a:t>Jakob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8C325612-8906-42DF-80D6-12C386DA410F}" type="slidenum">
              <a:rPr lang="en-US" altLang="da-DK" smtClean="0"/>
              <a:pPr/>
              <a:t>3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262237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mtClean="0"/>
              <a:t>Jakob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2B071E57-FB0A-4B12-97E2-DBC41CDA32E4}" type="slidenum">
              <a:rPr lang="en-US" altLang="da-DK" smtClean="0"/>
              <a:pPr/>
              <a:t>4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343351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mtClean="0"/>
              <a:t>Jakob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12E9A53B-B2BC-41C0-93EC-C21237E50D83}" type="slidenum">
              <a:rPr lang="en-US" altLang="da-DK" smtClean="0"/>
              <a:pPr/>
              <a:t>5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3101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mtClean="0"/>
              <a:t>Jakob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0131785E-710A-468E-9464-42A929074525}" type="slidenum">
              <a:rPr lang="en-US" altLang="da-DK" smtClean="0"/>
              <a:pPr/>
              <a:t>6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297492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da-DK" smtClean="0"/>
              <a:t>Vlad</a:t>
            </a:r>
            <a:endParaRPr lang="da-DK" altLang="da-DK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9510A473-D042-4831-ACD2-05F5CEBBC879}" type="slidenum">
              <a:rPr lang="en-US" altLang="da-DK" smtClean="0"/>
              <a:pPr/>
              <a:t>7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388694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da-DK" smtClean="0"/>
              <a:t>Jakob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12E9A53B-B2BC-41C0-93EC-C21237E50D83}" type="slidenum">
              <a:rPr lang="en-US" altLang="da-DK" smtClean="0"/>
              <a:pPr/>
              <a:t>8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237623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da-DK" smtClean="0"/>
              <a:t>Vlad</a:t>
            </a:r>
            <a:endParaRPr lang="da-DK" altLang="da-DK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fld id="{749A2F55-D2AB-40A6-9C1B-2B29D0D5261E}" type="slidenum">
              <a:rPr lang="en-US" altLang="da-DK" smtClean="0"/>
              <a:pPr/>
              <a:t>9</a:t>
            </a:fld>
            <a:endParaRPr lang="en-US" altLang="da-DK" smtClean="0"/>
          </a:p>
        </p:txBody>
      </p:sp>
    </p:spTree>
    <p:extLst>
      <p:ext uri="{BB962C8B-B14F-4D97-AF65-F5344CB8AC3E}">
        <p14:creationId xmlns:p14="http://schemas.microsoft.com/office/powerpoint/2010/main" val="17251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5222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08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52672"/>
            <a:ext cx="7704856" cy="1470025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40" y="6000575"/>
            <a:ext cx="955965" cy="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8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  <p:sldLayoutId id="2147483815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3" r:id="rId3"/>
    <p:sldLayoutId id="2147483814" r:id="rId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retech.dk/jgs/" TargetMode="External"/><Relationship Id="rId2" Type="http://schemas.openxmlformats.org/officeDocument/2006/relationships/hyperlink" Target="http://www.coretech.global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unctions.azur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effectLst/>
              </a:rPr>
              <a:t>Azure </a:t>
            </a:r>
            <a:r>
              <a:rPr lang="da-DK" dirty="0" smtClean="0">
                <a:effectLst/>
              </a:rPr>
              <a:t>Automation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376" y="6093296"/>
            <a:ext cx="6777880" cy="564083"/>
          </a:xfrm>
        </p:spPr>
        <p:txBody>
          <a:bodyPr/>
          <a:lstStyle/>
          <a:p>
            <a:r>
              <a:rPr lang="de-DE" dirty="0" smtClean="0"/>
              <a:t>Jakob </a:t>
            </a:r>
            <a:r>
              <a:rPr lang="de-DE" dirty="0" smtClean="0"/>
              <a:t>Gottlieb </a:t>
            </a:r>
            <a:r>
              <a:rPr lang="de-DE" dirty="0" smtClean="0"/>
              <a:t>Svendsen @JakobGSvendsen</a:t>
            </a:r>
          </a:p>
          <a:p>
            <a:r>
              <a:rPr lang="de-DE" dirty="0" smtClean="0"/>
              <a:t>Global Lead Dev – Coretech Global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sz="3200" dirty="0"/>
              <a:t>Advanced Runbook Design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5400" dirty="0" smtClean="0"/>
              <a:t>Demo</a:t>
            </a:r>
            <a:endParaRPr lang="de-DE" altLang="da-DK" sz="5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 dirty="0"/>
              <a:t/>
            </a:r>
            <a:br>
              <a:rPr lang="en-US" altLang="da-DK" dirty="0"/>
            </a:br>
            <a:r>
              <a:rPr lang="en-US" altLang="da-DK" sz="3200" dirty="0"/>
              <a:t>Graph API + Functions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812062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expire date = 3 days from creation!</a:t>
            </a:r>
          </a:p>
          <a:p>
            <a:r>
              <a:rPr lang="en-US" dirty="0" smtClean="0"/>
              <a:t>What to do?</a:t>
            </a:r>
          </a:p>
          <a:p>
            <a:r>
              <a:rPr lang="en-US" dirty="0" smtClean="0"/>
              <a:t>Scheduled Runbook!!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Subscriptions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69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Where to save the settings such as URL and subscription ID</a:t>
            </a:r>
          </a:p>
          <a:p>
            <a:pPr marL="0" indent="0" algn="ctr">
              <a:buNone/>
            </a:pPr>
            <a:r>
              <a:rPr lang="en-US" sz="3600" dirty="0" smtClean="0"/>
              <a:t>JS/XML File?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Custom DB?</a:t>
            </a:r>
          </a:p>
          <a:p>
            <a:pPr marL="0" indent="0" algn="ctr">
              <a:buNone/>
            </a:pPr>
            <a:r>
              <a:rPr lang="en-US" sz="3600" dirty="0" smtClean="0"/>
              <a:t>SharePoint?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Subscriptions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6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6886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Calling all SharePoint Fans!</a:t>
            </a:r>
          </a:p>
          <a:p>
            <a:pPr marL="0" indent="0" algn="ctr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59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All SharePoint Fans!</a:t>
            </a:r>
          </a:p>
          <a:p>
            <a:pPr marL="0" indent="0" algn="ctr">
              <a:buNone/>
            </a:pPr>
            <a:r>
              <a:rPr lang="en-US" sz="3600" dirty="0" smtClean="0"/>
              <a:t>Go To the Pool!</a:t>
            </a:r>
          </a:p>
          <a:p>
            <a:pPr marL="0" indent="0" algn="ctr">
              <a:buNone/>
            </a:pP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8893823" cy="59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5400" dirty="0" smtClean="0"/>
              <a:t>Demo</a:t>
            </a:r>
            <a:endParaRPr lang="de-DE" altLang="da-DK" sz="5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Update Subscriptions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30364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preview</a:t>
            </a:r>
          </a:p>
          <a:p>
            <a:r>
              <a:rPr lang="en-US" dirty="0" smtClean="0"/>
              <a:t>Execute every minute (or less).</a:t>
            </a:r>
          </a:p>
          <a:p>
            <a:r>
              <a:rPr lang="en-US" dirty="0" smtClean="0"/>
              <a:t>Watcher Runbook</a:t>
            </a:r>
          </a:p>
          <a:p>
            <a:pPr lvl="1"/>
            <a:r>
              <a:rPr lang="en-US" dirty="0" smtClean="0"/>
              <a:t>Check source then Invoke Action</a:t>
            </a:r>
          </a:p>
          <a:p>
            <a:pPr lvl="1"/>
            <a:r>
              <a:rPr lang="en-US" dirty="0" smtClean="0"/>
              <a:t>Free to run, only runs on Hybrid Worker</a:t>
            </a:r>
          </a:p>
          <a:p>
            <a:pPr lvl="1"/>
            <a:r>
              <a:rPr lang="en-US" dirty="0" smtClean="0"/>
              <a:t>Maximum 30 seconds</a:t>
            </a:r>
          </a:p>
          <a:p>
            <a:r>
              <a:rPr lang="en-US" dirty="0" smtClean="0"/>
              <a:t>Action Runbook</a:t>
            </a:r>
          </a:p>
          <a:p>
            <a:pPr lvl="1"/>
            <a:r>
              <a:rPr lang="en-US" dirty="0" smtClean="0"/>
              <a:t>Perform integrations</a:t>
            </a:r>
          </a:p>
          <a:p>
            <a:pPr lvl="1"/>
            <a:r>
              <a:rPr lang="en-US" dirty="0" smtClean="0"/>
              <a:t>Not Free</a:t>
            </a:r>
          </a:p>
          <a:p>
            <a:pPr lvl="1"/>
            <a:r>
              <a:rPr lang="en-US" dirty="0" smtClean="0"/>
              <a:t>Runs in Azure or Hybrid Worker</a:t>
            </a:r>
          </a:p>
          <a:p>
            <a:pPr lvl="1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Runbook Watchers (Monitor)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4"/>
          <p:cNvPicPr>
            <a:picLocks noChangeAspect="1" noChangeArrowheads="1"/>
          </p:cNvPicPr>
          <p:nvPr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421726" y="2719452"/>
            <a:ext cx="270388" cy="22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Dark Gray"/>
          <p:cNvSpPr/>
          <p:nvPr/>
        </p:nvSpPr>
        <p:spPr bwMode="auto">
          <a:xfrm>
            <a:off x="2381691" y="2414946"/>
            <a:ext cx="994832" cy="24320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r" defTabSz="685574">
              <a:defRPr/>
            </a:pPr>
            <a:endParaRPr lang="en-US" sz="13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26" y="4123427"/>
            <a:ext cx="603004" cy="92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195736" y="5047742"/>
            <a:ext cx="620298" cy="325474"/>
          </a:xfrm>
          <a:prstGeom prst="rect">
            <a:avLst/>
          </a:prstGeom>
          <a:noFill/>
        </p:spPr>
        <p:txBody>
          <a:bodyPr wrap="none" lIns="68580" tIns="68580" rIns="68580" bIns="68580" rtlCol="0">
            <a:spAutoFit/>
          </a:bodyPr>
          <a:lstStyle/>
          <a:p>
            <a:pPr algn="ctr" defTabSz="685772"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en-US" sz="135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SCOM</a:t>
            </a:r>
            <a:endParaRPr lang="en-US" sz="135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528489" y="2640716"/>
            <a:ext cx="685800" cy="420031"/>
          </a:xfrm>
          <a:prstGeom prst="roundRect">
            <a:avLst>
              <a:gd name="adj" fmla="val 0"/>
            </a:avLst>
          </a:prstGeom>
          <a:solidFill>
            <a:srgbClr val="031B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defTabSz="685574">
              <a:defRPr/>
            </a:pPr>
            <a:r>
              <a:rPr lang="en-US" sz="900" kern="0" dirty="0" smtClean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Alert</a:t>
            </a:r>
            <a:endParaRPr lang="en-US" sz="900" kern="0" dirty="0">
              <a:solidFill>
                <a:srgbClr val="FFFFFF">
                  <a:alpha val="98824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Watcher – SCOM Alerts</a:t>
            </a:r>
            <a:endParaRPr lang="en-US" dirty="0"/>
          </a:p>
        </p:txBody>
      </p:sp>
      <p:sp>
        <p:nvSpPr>
          <p:cNvPr id="58" name="Dark Gray"/>
          <p:cNvSpPr/>
          <p:nvPr/>
        </p:nvSpPr>
        <p:spPr bwMode="auto">
          <a:xfrm>
            <a:off x="3690980" y="2420888"/>
            <a:ext cx="1352108" cy="2432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r" defTabSz="685574">
              <a:defRPr/>
            </a:pPr>
            <a:r>
              <a:rPr lang="en-US" sz="1350" kern="0" dirty="0" smtClean="0">
                <a:solidFill>
                  <a:srgbClr val="FFFFF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Watcher</a:t>
            </a:r>
          </a:p>
          <a:p>
            <a:pPr algn="r" defTabSz="685574">
              <a:defRPr/>
            </a:pPr>
            <a:r>
              <a:rPr lang="en-US" sz="1350" kern="0" dirty="0" smtClean="0">
                <a:solidFill>
                  <a:srgbClr val="FFFFF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Runbook</a:t>
            </a:r>
            <a:endParaRPr lang="en-US" sz="13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Dark Gray"/>
          <p:cNvSpPr/>
          <p:nvPr/>
        </p:nvSpPr>
        <p:spPr bwMode="auto">
          <a:xfrm>
            <a:off x="355400" y="2400300"/>
            <a:ext cx="1770649" cy="24320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r" defTabSz="685574">
              <a:defRPr/>
            </a:pPr>
            <a:endParaRPr lang="en-US" sz="13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84" y="4151359"/>
            <a:ext cx="603004" cy="92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347864" y="5075675"/>
            <a:ext cx="1044453" cy="325474"/>
          </a:xfrm>
          <a:prstGeom prst="rect">
            <a:avLst/>
          </a:prstGeom>
          <a:noFill/>
        </p:spPr>
        <p:txBody>
          <a:bodyPr wrap="none" lIns="68580" tIns="68580" rIns="68580" bIns="68580" rtlCol="0">
            <a:spAutoFit/>
          </a:bodyPr>
          <a:lstStyle/>
          <a:p>
            <a:pPr algn="ctr" defTabSz="685772"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en-US" sz="135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Automation</a:t>
            </a:r>
            <a:endParaRPr lang="en-US" sz="135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6" y="4108781"/>
            <a:ext cx="603004" cy="92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79512" y="5033096"/>
            <a:ext cx="600165" cy="325474"/>
          </a:xfrm>
          <a:prstGeom prst="rect">
            <a:avLst/>
          </a:prstGeom>
          <a:noFill/>
        </p:spPr>
        <p:txBody>
          <a:bodyPr wrap="none" lIns="68580" tIns="68580" rIns="68580" bIns="68580" rtlCol="0">
            <a:spAutoFit/>
          </a:bodyPr>
          <a:lstStyle/>
          <a:p>
            <a:pPr algn="ctr" defTabSz="685772">
              <a:lnSpc>
                <a:spcPct val="90000"/>
              </a:lnSpc>
              <a:spcBef>
                <a:spcPct val="20000"/>
              </a:spcBef>
              <a:buClr>
                <a:srgbClr val="84A8D8"/>
              </a:buClr>
              <a:buSzPct val="100000"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Agent</a:t>
            </a:r>
          </a:p>
        </p:txBody>
      </p:sp>
      <p:cxnSp>
        <p:nvCxnSpPr>
          <p:cNvPr id="64" name="Straight Arrow Connector 63"/>
          <p:cNvCxnSpPr>
            <a:stCxn id="76" idx="1"/>
            <a:endCxn id="36" idx="3"/>
          </p:cNvCxnSpPr>
          <p:nvPr/>
        </p:nvCxnSpPr>
        <p:spPr>
          <a:xfrm flipH="1" flipV="1">
            <a:off x="3214289" y="2850732"/>
            <a:ext cx="878674" cy="11799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 w="lg" len="lg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4092963" y="2708086"/>
            <a:ext cx="400050" cy="308890"/>
            <a:chOff x="6630392" y="3007538"/>
            <a:chExt cx="533400" cy="411853"/>
          </a:xfrm>
        </p:grpSpPr>
        <p:sp>
          <p:nvSpPr>
            <p:cNvPr id="76" name="Rounded Rectangle 75"/>
            <p:cNvSpPr/>
            <p:nvPr/>
          </p:nvSpPr>
          <p:spPr bwMode="auto">
            <a:xfrm>
              <a:off x="6630392" y="3007538"/>
              <a:ext cx="533400" cy="411853"/>
            </a:xfrm>
            <a:prstGeom prst="roundRect">
              <a:avLst>
                <a:gd name="adj" fmla="val 0"/>
              </a:avLst>
            </a:prstGeom>
            <a:solidFill>
              <a:srgbClr val="84A8D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4">
                <a:defRPr/>
              </a:pPr>
              <a:endParaRPr lang="en-US" sz="1650" kern="0" dirty="0">
                <a:solidFill>
                  <a:srgbClr val="FFFFF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74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6716833" y="3062136"/>
              <a:ext cx="360517" cy="302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ounded Rectangle 78"/>
          <p:cNvSpPr/>
          <p:nvPr/>
        </p:nvSpPr>
        <p:spPr bwMode="auto">
          <a:xfrm>
            <a:off x="1328092" y="2640716"/>
            <a:ext cx="685800" cy="420030"/>
          </a:xfrm>
          <a:prstGeom prst="roundRect">
            <a:avLst>
              <a:gd name="adj" fmla="val 0"/>
            </a:avLst>
          </a:prstGeom>
          <a:solidFill>
            <a:srgbClr val="031B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defTabSz="685574">
              <a:defRPr/>
            </a:pPr>
            <a:r>
              <a:rPr lang="en-US" sz="900" kern="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Condition</a:t>
            </a:r>
          </a:p>
          <a:p>
            <a:pPr defTabSz="685574">
              <a:defRPr/>
            </a:pPr>
            <a:r>
              <a:rPr lang="en-US" sz="900" kern="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Detection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470842" y="2640717"/>
            <a:ext cx="685800" cy="420031"/>
          </a:xfrm>
          <a:prstGeom prst="roundRect">
            <a:avLst>
              <a:gd name="adj" fmla="val 0"/>
            </a:avLst>
          </a:prstGeom>
          <a:solidFill>
            <a:srgbClr val="031B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defTabSz="685574">
              <a:defRPr/>
            </a:pPr>
            <a:r>
              <a:rPr lang="en-US" sz="900" kern="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  <a:p>
            <a:pPr defTabSz="685574">
              <a:defRPr/>
            </a:pPr>
            <a:r>
              <a:rPr lang="en-US" sz="900" kern="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Source</a:t>
            </a:r>
          </a:p>
        </p:txBody>
      </p:sp>
      <p:cxnSp>
        <p:nvCxnSpPr>
          <p:cNvPr id="82" name="Straight Arrow Connector 81"/>
          <p:cNvCxnSpPr>
            <a:stCxn id="79" idx="3"/>
          </p:cNvCxnSpPr>
          <p:nvPr/>
        </p:nvCxnSpPr>
        <p:spPr>
          <a:xfrm>
            <a:off x="2013892" y="2850731"/>
            <a:ext cx="514597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stealth" w="lg" len="lg"/>
          </a:ln>
          <a:effectLst/>
        </p:spPr>
      </p:cxnSp>
      <p:cxnSp>
        <p:nvCxnSpPr>
          <p:cNvPr id="83" name="Straight Arrow Connector 82"/>
          <p:cNvCxnSpPr>
            <a:stCxn id="81" idx="3"/>
          </p:cNvCxnSpPr>
          <p:nvPr/>
        </p:nvCxnSpPr>
        <p:spPr>
          <a:xfrm>
            <a:off x="1156642" y="2850731"/>
            <a:ext cx="171450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stealth" w="lg" len="lg"/>
          </a:ln>
          <a:effectLst/>
        </p:spPr>
      </p:cxnSp>
      <p:sp>
        <p:nvSpPr>
          <p:cNvPr id="42" name="Dark Gray"/>
          <p:cNvSpPr/>
          <p:nvPr/>
        </p:nvSpPr>
        <p:spPr bwMode="auto">
          <a:xfrm>
            <a:off x="5101555" y="2420888"/>
            <a:ext cx="2397885" cy="2432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r" defTabSz="685574">
              <a:defRPr/>
            </a:pPr>
            <a:r>
              <a:rPr lang="en-US" sz="1350" kern="0" dirty="0" smtClean="0">
                <a:solidFill>
                  <a:srgbClr val="FFFFF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Runbook</a:t>
            </a:r>
            <a:endParaRPr lang="en-US" sz="13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262138" y="2707599"/>
            <a:ext cx="400050" cy="308890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>
              <a:defRPr/>
            </a:pPr>
            <a:endParaRPr lang="en-US" sz="16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5787354" y="3268635"/>
            <a:ext cx="400050" cy="308890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>
              <a:defRPr/>
            </a:pPr>
            <a:endParaRPr lang="en-US" sz="16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758904" y="3277815"/>
            <a:ext cx="400050" cy="308890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>
              <a:defRPr/>
            </a:pPr>
            <a:endParaRPr lang="en-US" sz="16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284711" y="3686843"/>
            <a:ext cx="400050" cy="308890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>
              <a:defRPr/>
            </a:pPr>
            <a:endParaRPr lang="en-US" sz="16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Elbow Connector 47"/>
          <p:cNvCxnSpPr>
            <a:stCxn id="55" idx="3"/>
            <a:endCxn id="44" idx="1"/>
          </p:cNvCxnSpPr>
          <p:nvPr/>
        </p:nvCxnSpPr>
        <p:spPr>
          <a:xfrm flipV="1">
            <a:off x="5903590" y="2862044"/>
            <a:ext cx="358549" cy="488"/>
          </a:xfrm>
          <a:prstGeom prst="bentConnector3">
            <a:avLst/>
          </a:prstGeom>
          <a:noFill/>
          <a:ln w="9525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49" name="Elbow Connector 48"/>
          <p:cNvCxnSpPr>
            <a:stCxn id="44" idx="2"/>
            <a:endCxn id="46" idx="0"/>
          </p:cNvCxnSpPr>
          <p:nvPr/>
        </p:nvCxnSpPr>
        <p:spPr>
          <a:xfrm rot="16200000" flipH="1">
            <a:off x="6579883" y="2898768"/>
            <a:ext cx="261326" cy="49676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50" name="Elbow Connector 49"/>
          <p:cNvCxnSpPr>
            <a:stCxn id="44" idx="2"/>
            <a:endCxn id="45" idx="0"/>
          </p:cNvCxnSpPr>
          <p:nvPr/>
        </p:nvCxnSpPr>
        <p:spPr>
          <a:xfrm rot="5400000">
            <a:off x="6098699" y="2905170"/>
            <a:ext cx="252146" cy="474784"/>
          </a:xfrm>
          <a:prstGeom prst="bentConnector3">
            <a:avLst>
              <a:gd name="adj1" fmla="val 52159"/>
            </a:avLst>
          </a:prstGeom>
          <a:noFill/>
          <a:ln w="9525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>
            <a:stCxn id="46" idx="2"/>
          </p:cNvCxnSpPr>
          <p:nvPr/>
        </p:nvCxnSpPr>
        <p:spPr>
          <a:xfrm rot="5400000">
            <a:off x="6674481" y="3596985"/>
            <a:ext cx="294728" cy="274168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52" name="Rounded Rectangle 51"/>
          <p:cNvSpPr/>
          <p:nvPr/>
        </p:nvSpPr>
        <p:spPr bwMode="auto">
          <a:xfrm>
            <a:off x="6758904" y="4127911"/>
            <a:ext cx="400050" cy="308890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>
              <a:defRPr/>
            </a:pPr>
            <a:endParaRPr lang="en-US" sz="1650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3" name="Elbow Connector 52"/>
          <p:cNvCxnSpPr>
            <a:stCxn id="47" idx="2"/>
            <a:endCxn id="52" idx="1"/>
          </p:cNvCxnSpPr>
          <p:nvPr/>
        </p:nvCxnSpPr>
        <p:spPr>
          <a:xfrm rot="16200000" flipH="1">
            <a:off x="6478509" y="4001960"/>
            <a:ext cx="286623" cy="274168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503539" y="2708086"/>
            <a:ext cx="400050" cy="308890"/>
            <a:chOff x="6630392" y="3007538"/>
            <a:chExt cx="533400" cy="411853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6630392" y="3007538"/>
              <a:ext cx="533400" cy="411853"/>
            </a:xfrm>
            <a:prstGeom prst="roundRect">
              <a:avLst>
                <a:gd name="adj" fmla="val 0"/>
              </a:avLst>
            </a:prstGeom>
            <a:solidFill>
              <a:srgbClr val="84A8D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4">
                <a:defRPr/>
              </a:pPr>
              <a:endParaRPr lang="en-US" sz="1650" kern="0" dirty="0">
                <a:solidFill>
                  <a:srgbClr val="FFFFFF">
                    <a:alpha val="99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Picture 74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6716833" y="3062136"/>
              <a:ext cx="360517" cy="302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4" name="Straight Arrow Connector 83"/>
          <p:cNvCxnSpPr>
            <a:stCxn id="76" idx="3"/>
            <a:endCxn id="55" idx="1"/>
          </p:cNvCxnSpPr>
          <p:nvPr/>
        </p:nvCxnSpPr>
        <p:spPr>
          <a:xfrm>
            <a:off x="4493013" y="2862531"/>
            <a:ext cx="1010526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 w="lg" len="lg"/>
          </a:ln>
          <a:effectLst/>
        </p:spPr>
      </p:cxn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081837" y="1292398"/>
            <a:ext cx="2062163" cy="1084263"/>
            <a:chOff x="75515" y="2338685"/>
            <a:chExt cx="1761742" cy="968584"/>
          </a:xfrm>
        </p:grpSpPr>
        <p:sp>
          <p:nvSpPr>
            <p:cNvPr id="65" name="Freeform 539"/>
            <p:cNvSpPr>
              <a:spLocks noChangeAspect="1"/>
            </p:cNvSpPr>
            <p:nvPr/>
          </p:nvSpPr>
          <p:spPr bwMode="auto">
            <a:xfrm>
              <a:off x="75515" y="2338685"/>
              <a:ext cx="1761742" cy="968584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  <a:extLst/>
          </p:spPr>
          <p:txBody>
            <a:bodyPr lIns="68551" tIns="34275" rIns="68551" bIns="34275"/>
            <a:lstStyle/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</p:txBody>
        </p:sp>
        <p:pic>
          <p:nvPicPr>
            <p:cNvPr id="66" name="Picture 2" descr="http://cdn.octafinance.com/wp-content/uploads/logos/Servicenow-Inc-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70" y="3102795"/>
              <a:ext cx="1371926" cy="155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342186" y="1821036"/>
            <a:ext cx="1818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a-DK" sz="1200" dirty="0" smtClean="0">
                <a:solidFill>
                  <a:schemeClr val="tx1"/>
                </a:solidFill>
              </a:rPr>
              <a:t>New/Update </a:t>
            </a:r>
            <a:r>
              <a:rPr lang="en-US" altLang="da-DK" sz="1200" dirty="0">
                <a:solidFill>
                  <a:schemeClr val="tx1"/>
                </a:solidFill>
              </a:rPr>
              <a:t>Incident</a:t>
            </a:r>
            <a:endParaRPr lang="da-DK" altLang="da-DK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2" idx="3"/>
          </p:cNvCxnSpPr>
          <p:nvPr/>
        </p:nvCxnSpPr>
        <p:spPr>
          <a:xfrm flipV="1">
            <a:off x="7158954" y="2376661"/>
            <a:ext cx="869430" cy="19056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14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8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4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6" grpId="0" animBg="1"/>
      <p:bldP spid="58" grpId="0" animBg="1"/>
      <p:bldP spid="59" grpId="0" animBg="1"/>
      <p:bldP spid="61" grpId="0"/>
      <p:bldP spid="63" grpId="0"/>
      <p:bldP spid="79" grpId="0" animBg="1"/>
      <p:bldP spid="81" grpId="0" animBg="1"/>
      <p:bldP spid="42" grpId="0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52" grpId="0" animBg="1"/>
      <p:bldP spid="52" grpId="1" animBg="1"/>
      <p:bldP spid="52" grpId="2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5400" dirty="0" smtClean="0"/>
              <a:t>Demo</a:t>
            </a:r>
            <a:endParaRPr lang="de-DE" altLang="da-DK" sz="5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Watcher</a:t>
            </a:r>
          </a:p>
          <a:p>
            <a:r>
              <a:rPr lang="en-US" sz="3200" dirty="0" smtClean="0"/>
              <a:t>SCOM Alerts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991004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da-DK" dirty="0">
                <a:solidFill>
                  <a:srgbClr val="006400"/>
                </a:solidFill>
                <a:latin typeface="Lucida Console" panose="020B0609040504020204" pitchFamily="49" charset="0"/>
              </a:rPr>
              <a:t>Watcher</a:t>
            </a:r>
            <a:endParaRPr lang="da-DK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dirty="0">
                <a:solidFill>
                  <a:srgbClr val="006400"/>
                </a:solidFill>
                <a:latin typeface="Lucida Console" panose="020B0609040504020204" pitchFamily="49" charset="0"/>
              </a:rPr>
              <a:t>#Trigger Action(s)           </a:t>
            </a:r>
            <a:endParaRPr lang="da-DK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da-DK" dirty="0">
                <a:solidFill>
                  <a:srgbClr val="008080"/>
                </a:solidFill>
                <a:latin typeface="Lucida Console" panose="020B0609040504020204" pitchFamily="49" charset="0"/>
              </a:rPr>
              <a:t>hashtable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da-DK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a-DK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prop</a:t>
            </a:r>
            <a:r>
              <a:rPr lang="da-DK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 @{}</a:t>
            </a:r>
          </a:p>
          <a:p>
            <a:r>
              <a:rPr lang="da-DK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a-DK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prop</a:t>
            </a:r>
            <a:r>
              <a:rPr lang="da-DK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alerts 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da-DK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a-DK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alerts </a:t>
            </a:r>
            <a:r>
              <a:rPr lang="da-DK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da-DK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Lucida Console" panose="020B0609040504020204" pitchFamily="49" charset="0"/>
              </a:rPr>
              <a:t>COnvertTo-JSON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Lucida Console" panose="020B0609040504020204" pitchFamily="49" charset="0"/>
              </a:rPr>
              <a:t>-Depth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da-DK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da-DK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AutomationWatcherAction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Alert"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CustomProperties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prop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a-DK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a-DK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a-DK" dirty="0"/>
              <a:t>Microsoft Graph API &amp; Azure Functions</a:t>
            </a:r>
          </a:p>
          <a:p>
            <a:r>
              <a:rPr lang="en-US" altLang="da-DK" dirty="0"/>
              <a:t>Scenario: New Email -&gt; Service Now Incident</a:t>
            </a:r>
            <a:endParaRPr lang="de-DE" altLang="da-DK" dirty="0"/>
          </a:p>
          <a:p>
            <a:r>
              <a:rPr lang="de-DE" dirty="0" smtClean="0"/>
              <a:t>Exporting</a:t>
            </a:r>
          </a:p>
          <a:p>
            <a:r>
              <a:rPr lang="de-DE" dirty="0" smtClean="0"/>
              <a:t>Connectors &amp; Watchers</a:t>
            </a:r>
          </a:p>
          <a:p>
            <a:r>
              <a:rPr lang="de-DE" dirty="0"/>
              <a:t>Scenario: Service Now – SCOM </a:t>
            </a:r>
            <a:r>
              <a:rPr lang="de-DE" dirty="0" smtClean="0"/>
              <a:t>Alerts</a:t>
            </a:r>
          </a:p>
          <a:p>
            <a:r>
              <a:rPr lang="de-DE" dirty="0" smtClean="0"/>
              <a:t>Export Runbooks</a:t>
            </a:r>
          </a:p>
          <a:p>
            <a:r>
              <a:rPr lang="de-DE" dirty="0" smtClean="0"/>
              <a:t>Debugging tip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#Action</a:t>
            </a:r>
            <a:endParaRPr lang="da-DK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#Property Bag</a:t>
            </a:r>
            <a:endParaRPr lang="da-DK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a-DK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EVENTDATA</a:t>
            </a:r>
            <a:r>
              <a:rPr lang="da-DK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EventProperties</a:t>
            </a:r>
            <a:r>
              <a:rPr lang="da-DK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PropertyBag</a:t>
            </a:r>
          </a:p>
          <a:p>
            <a:endParaRPr lang="da-DK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#Action Input</a:t>
            </a:r>
            <a:endParaRPr lang="da-DK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200" dirty="0">
                <a:latin typeface="Lucida Console" panose="020B0609040504020204" pitchFamily="49" charset="0"/>
              </a:rPr>
              <a:t>class PSCustomObject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</a:t>
            </a:r>
            <a:r>
              <a:rPr lang="da-DK" sz="1200" b="1" dirty="0">
                <a:latin typeface="Lucida Console" panose="020B0609040504020204" pitchFamily="49" charset="0"/>
              </a:rPr>
              <a:t>Type</a:t>
            </a:r>
            <a:r>
              <a:rPr lang="da-DK" sz="1200" dirty="0">
                <a:latin typeface="Lucida Console" panose="020B0609040504020204" pitchFamily="49" charset="0"/>
              </a:rPr>
              <a:t> = WatcherEvent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</a:t>
            </a:r>
            <a:r>
              <a:rPr lang="da-DK" sz="1200" b="1" dirty="0">
                <a:latin typeface="Lucida Console" panose="020B0609040504020204" pitchFamily="49" charset="0"/>
              </a:rPr>
              <a:t>InvocationId</a:t>
            </a:r>
            <a:r>
              <a:rPr lang="da-DK" sz="1200" dirty="0">
                <a:latin typeface="Lucida Console" panose="020B0609040504020204" pitchFamily="49" charset="0"/>
              </a:rPr>
              <a:t> = c1a3a509-c5da-4f51-9dd7-ce81a25d2e33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</a:t>
            </a:r>
            <a:r>
              <a:rPr lang="da-DK" sz="1200" b="1" dirty="0">
                <a:latin typeface="Lucida Console" panose="020B0609040504020204" pitchFamily="49" charset="0"/>
              </a:rPr>
              <a:t>EventProperties</a:t>
            </a:r>
            <a:r>
              <a:rPr lang="da-DK" sz="1200" dirty="0">
                <a:latin typeface="Lucida Console" panose="020B0609040504020204" pitchFamily="49" charset="0"/>
              </a:rPr>
              <a:t> = 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class PSCustomObject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</a:t>
            </a:r>
            <a:r>
              <a:rPr lang="da-DK" sz="1200" b="1" dirty="0">
                <a:latin typeface="Lucida Console" panose="020B0609040504020204" pitchFamily="49" charset="0"/>
              </a:rPr>
              <a:t>TimeStamp</a:t>
            </a:r>
            <a:r>
              <a:rPr lang="da-DK" sz="1200" dirty="0">
                <a:latin typeface="Lucida Console" panose="020B0609040504020204" pitchFamily="49" charset="0"/>
              </a:rPr>
              <a:t> = 2017-05-01T13:06:24.7941901Z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</a:t>
            </a:r>
            <a:r>
              <a:rPr lang="da-DK" sz="1200" b="1" dirty="0">
                <a:latin typeface="Lucida Console" panose="020B0609040504020204" pitchFamily="49" charset="0"/>
              </a:rPr>
              <a:t>PropertyBag</a:t>
            </a:r>
            <a:r>
              <a:rPr lang="da-DK" sz="1200" dirty="0">
                <a:latin typeface="Lucida Console" panose="020B0609040504020204" pitchFamily="49" charset="0"/>
              </a:rPr>
              <a:t> = 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class PSCustomObject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</a:t>
            </a:r>
            <a:r>
              <a:rPr lang="da-DK" sz="1200" b="1" dirty="0">
                <a:latin typeface="Lucida Console" panose="020B0609040504020204" pitchFamily="49" charset="0"/>
              </a:rPr>
              <a:t>alerts</a:t>
            </a:r>
            <a:r>
              <a:rPr lang="da-DK" sz="1200" dirty="0">
                <a:latin typeface="Lucida Console" panose="020B0609040504020204" pitchFamily="49" charset="0"/>
              </a:rPr>
              <a:t> = {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 "ManagementGroup": "OMCloudMG",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			...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			"ResolutionState": 1,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 ...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 "Severity": 2,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 ...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</a:t>
            </a:r>
            <a:r>
              <a:rPr lang="da-DK" sz="1200" b="1" dirty="0">
                <a:latin typeface="Lucida Console" panose="020B0609040504020204" pitchFamily="49" charset="0"/>
              </a:rPr>
              <a:t>Message</a:t>
            </a:r>
            <a:r>
              <a:rPr lang="da-DK" sz="1200" dirty="0">
                <a:latin typeface="Lucida Console" panose="020B0609040504020204" pitchFamily="49" charset="0"/>
              </a:rPr>
              <a:t> = New Alert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  </a:t>
            </a:r>
            <a:r>
              <a:rPr lang="da-DK" sz="1200" b="1" dirty="0">
                <a:latin typeface="Lucida Console" panose="020B0609040504020204" pitchFamily="49" charset="0"/>
              </a:rPr>
              <a:t>WatcherName</a:t>
            </a:r>
            <a:r>
              <a:rPr lang="da-DK" sz="1200" dirty="0">
                <a:latin typeface="Lucida Console" panose="020B0609040504020204" pitchFamily="49" charset="0"/>
              </a:rPr>
              <a:t> = SCOM-Alerts-Service-Now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da-DK" sz="1200" dirty="0">
                <a:latin typeface="Lucida Console" panose="020B0609040504020204" pitchFamily="49" charset="0"/>
              </a:rPr>
              <a:t>}</a:t>
            </a:r>
            <a:r>
              <a:rPr lang="da-DK" sz="1200" dirty="0" smtClean="0">
                <a:latin typeface="Lucida Console" panose="020B0609040504020204" pitchFamily="49" charset="0"/>
              </a:rPr>
              <a:t> </a:t>
            </a:r>
            <a:endParaRPr lang="da-DK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Watcher maximum runtime = 30 seconds</a:t>
            </a:r>
          </a:p>
          <a:p>
            <a:r>
              <a:rPr lang="en-US" dirty="0" smtClean="0"/>
              <a:t>Watcher </a:t>
            </a:r>
            <a:r>
              <a:rPr lang="en-US" dirty="0" smtClean="0"/>
              <a:t>code is only updated when creating the watcher</a:t>
            </a:r>
          </a:p>
          <a:p>
            <a:r>
              <a:rPr lang="en-US" dirty="0" smtClean="0"/>
              <a:t>Only Errors and invoke-actions are logged to watcher log</a:t>
            </a:r>
          </a:p>
          <a:p>
            <a:r>
              <a:rPr lang="en-US" b="1" u="sng" dirty="0" smtClean="0"/>
              <a:t>Remember my learnings are based on an early preview!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Watcher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Pre-Preview! (Alpha?)</a:t>
            </a:r>
          </a:p>
          <a:p>
            <a:r>
              <a:rPr lang="en-US" dirty="0" smtClean="0"/>
              <a:t>Export Runbooks</a:t>
            </a:r>
          </a:p>
          <a:p>
            <a:r>
              <a:rPr lang="en-US" dirty="0" smtClean="0"/>
              <a:t>Auto Export referenced runbook</a:t>
            </a:r>
          </a:p>
          <a:p>
            <a:r>
              <a:rPr lang="en-US" dirty="0" smtClean="0"/>
              <a:t>Auto export used assets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5400" dirty="0" smtClean="0"/>
              <a:t>Demo</a:t>
            </a:r>
            <a:endParaRPr lang="de-DE" altLang="da-DK" sz="5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Export Tool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597266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trap to trap any error</a:t>
            </a:r>
          </a:p>
          <a:p>
            <a:r>
              <a:rPr lang="en-US" dirty="0" smtClean="0"/>
              <a:t>Breakpoint in trap</a:t>
            </a:r>
          </a:p>
          <a:p>
            <a:endParaRPr lang="en-US" dirty="0" smtClean="0"/>
          </a:p>
          <a:p>
            <a:pPr lvl="1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5400" dirty="0" smtClean="0"/>
              <a:t>Demo</a:t>
            </a:r>
            <a:endParaRPr lang="de-DE" altLang="da-DK" sz="5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The Dev trap!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132621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z="1600" dirty="0" smtClean="0"/>
          </a:p>
          <a:p>
            <a:endParaRPr lang="da-DK" sz="16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endParaRPr lang="da-DK" sz="1600" dirty="0" smtClean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r>
              <a:rPr lang="da-DK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endParaRPr lang="da-DK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da-DK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Exception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  </a:t>
            </a: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 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$ErrorMessage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"SCRIPT: SCSM-ImportData.ps1 failed`n"</a:t>
            </a:r>
            <a:endParaRPr lang="da-DK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ErrorMessage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Runas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domain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env:userdomain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`n"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$ErrorMessage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"Script location: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$PSScriptRoot</a:t>
            </a:r>
            <a:r>
              <a:rPr lang="da-DK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`n`n"</a:t>
            </a:r>
            <a:endParaRPr lang="da-DK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$ErrorMessage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Line,char: {0},{1} - Details: {2}"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InvocationInfo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ScriptLineNumber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InvocationInfo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OffsetInLine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da-DK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 </a:t>
            </a:r>
            <a:r>
              <a:rPr lang="da-DK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throw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a-DK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$ErrorMessage</a:t>
            </a:r>
            <a:endParaRPr lang="da-DK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    </a:t>
            </a:r>
            <a:r>
              <a:rPr lang="da-DK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continue</a:t>
            </a:r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da-DK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Graph API rules them all!</a:t>
            </a:r>
          </a:p>
          <a:p>
            <a:r>
              <a:rPr lang="de-DE" dirty="0"/>
              <a:t>Watcher runbooks for monitoring</a:t>
            </a:r>
            <a:endParaRPr lang="de-DE" dirty="0" smtClean="0"/>
          </a:p>
          <a:p>
            <a:r>
              <a:rPr lang="de-DE" dirty="0" smtClean="0"/>
              <a:t>Use SharePoint lists</a:t>
            </a:r>
          </a:p>
          <a:p>
            <a:r>
              <a:rPr lang="de-DE" dirty="0" smtClean="0"/>
              <a:t>Export tool for exporting packages of runbooks / complete solutions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Jakob Gottlieb Svendsen</a:t>
            </a:r>
          </a:p>
          <a:p>
            <a:r>
              <a:rPr lang="de-DE" dirty="0" smtClean="0"/>
              <a:t>@JakobGSvendsen</a:t>
            </a:r>
            <a:endParaRPr lang="de-DE" dirty="0"/>
          </a:p>
          <a:p>
            <a:r>
              <a:rPr lang="de-DE" dirty="0" smtClean="0"/>
              <a:t>Global Lead Dev at Coretech Global</a:t>
            </a:r>
          </a:p>
          <a:p>
            <a:r>
              <a:rPr lang="de-DE" dirty="0">
                <a:hlinkClick r:id="rId2"/>
              </a:rPr>
              <a:t>w</a:t>
            </a:r>
            <a:r>
              <a:rPr lang="de-DE" dirty="0" smtClean="0">
                <a:hlinkClick r:id="rId2"/>
              </a:rPr>
              <a:t>ww.coretech.global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 smtClean="0">
                <a:hlinkClick r:id="rId3"/>
              </a:rPr>
              <a:t>http://blog.coretech.dk/jgs/</a:t>
            </a:r>
            <a:endParaRPr lang="de-DE" dirty="0" smtClean="0"/>
          </a:p>
          <a:p>
            <a:r>
              <a:rPr lang="de-DE" dirty="0" smtClean="0"/>
              <a:t>Cloud &amp; Data Center MVP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3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3600" dirty="0"/>
              <a:t>One endpoint to rule them all</a:t>
            </a:r>
          </a:p>
          <a:p>
            <a:pPr marL="0" indent="0">
              <a:buNone/>
              <a:defRPr/>
            </a:pPr>
            <a:r>
              <a:rPr lang="en-US" sz="3000" dirty="0"/>
              <a:t>Users</a:t>
            </a:r>
          </a:p>
          <a:p>
            <a:pPr marL="0" indent="0">
              <a:buNone/>
              <a:defRPr/>
            </a:pPr>
            <a:r>
              <a:rPr lang="en-US" sz="3000" dirty="0"/>
              <a:t>Groups</a:t>
            </a:r>
            <a:endParaRPr lang="en-US" dirty="0"/>
          </a:p>
          <a:p>
            <a:pPr marL="0" indent="0">
              <a:buNone/>
              <a:defRPr/>
            </a:pPr>
            <a:r>
              <a:rPr lang="da-DK" dirty="0"/>
              <a:t>Files</a:t>
            </a:r>
          </a:p>
          <a:p>
            <a:pPr marL="0" indent="0">
              <a:buNone/>
              <a:defRPr/>
            </a:pPr>
            <a:r>
              <a:rPr lang="da-DK" dirty="0"/>
              <a:t>Mail</a:t>
            </a:r>
          </a:p>
          <a:p>
            <a:pPr marL="0" indent="0">
              <a:buNone/>
              <a:defRPr/>
            </a:pPr>
            <a:r>
              <a:rPr lang="da-DK" dirty="0"/>
              <a:t>Notes</a:t>
            </a:r>
          </a:p>
          <a:p>
            <a:pPr marL="0" indent="0">
              <a:buNone/>
              <a:defRPr/>
            </a:pPr>
            <a:r>
              <a:rPr lang="da-DK" dirty="0"/>
              <a:t>Contacts</a:t>
            </a:r>
          </a:p>
          <a:p>
            <a:pPr marL="0" indent="0">
              <a:buNone/>
              <a:defRPr/>
            </a:pPr>
            <a:r>
              <a:rPr lang="da-DK" dirty="0"/>
              <a:t>Tasks</a:t>
            </a:r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mtClean="0"/>
              <a:t>Microsoft Graph API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6" y="2874963"/>
            <a:ext cx="54895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975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1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da-DK" sz="3000" dirty="0"/>
              <a:t>Actions</a:t>
            </a:r>
          </a:p>
          <a:p>
            <a:pPr lvl="1">
              <a:defRPr/>
            </a:pPr>
            <a:r>
              <a:rPr lang="da-DK" sz="2600" dirty="0"/>
              <a:t>Created, Updated, Deleted</a:t>
            </a:r>
          </a:p>
          <a:p>
            <a:pPr>
              <a:defRPr/>
            </a:pPr>
            <a:r>
              <a:rPr lang="da-DK" sz="3000" dirty="0"/>
              <a:t>Outlook</a:t>
            </a:r>
          </a:p>
          <a:p>
            <a:pPr lvl="1">
              <a:defRPr/>
            </a:pPr>
            <a:r>
              <a:rPr lang="da-DK" sz="2600" dirty="0"/>
              <a:t>Mail	</a:t>
            </a:r>
          </a:p>
          <a:p>
            <a:pPr lvl="1">
              <a:defRPr/>
            </a:pPr>
            <a:r>
              <a:rPr lang="da-DK" sz="3000" dirty="0"/>
              <a:t>Events</a:t>
            </a:r>
          </a:p>
          <a:p>
            <a:pPr lvl="1">
              <a:defRPr/>
            </a:pPr>
            <a:r>
              <a:rPr lang="da-DK" sz="3000" dirty="0"/>
              <a:t>Contacts</a:t>
            </a:r>
          </a:p>
          <a:p>
            <a:pPr>
              <a:defRPr/>
            </a:pPr>
            <a:r>
              <a:rPr lang="da-DK" sz="3000" dirty="0"/>
              <a:t>Outlook groups</a:t>
            </a:r>
          </a:p>
          <a:p>
            <a:pPr lvl="1">
              <a:defRPr/>
            </a:pPr>
            <a:r>
              <a:rPr lang="da-DK" sz="2600" dirty="0"/>
              <a:t>Conversations</a:t>
            </a:r>
          </a:p>
          <a:p>
            <a:pPr marL="0" indent="0">
              <a:buNone/>
              <a:defRPr/>
            </a:pPr>
            <a:r>
              <a:rPr lang="da-DK" sz="3000" dirty="0"/>
              <a:t>(so far)</a:t>
            </a:r>
            <a:endParaRPr lang="da-DK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Graph – </a:t>
            </a:r>
            <a:r>
              <a:rPr lang="da-DK" altLang="da-DK" dirty="0"/>
              <a:t>Webhook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779818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27114" y="2157413"/>
            <a:ext cx="7031037" cy="3568700"/>
            <a:chOff x="3362073" y="3133065"/>
            <a:chExt cx="4015702" cy="2111123"/>
          </a:xfrm>
        </p:grpSpPr>
        <p:sp>
          <p:nvSpPr>
            <p:cNvPr id="79" name="Freeform 539"/>
            <p:cNvSpPr>
              <a:spLocks noChangeAspect="1"/>
            </p:cNvSpPr>
            <p:nvPr/>
          </p:nvSpPr>
          <p:spPr bwMode="auto">
            <a:xfrm>
              <a:off x="3362073" y="3133065"/>
              <a:ext cx="4015702" cy="2111123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  <a:extLst/>
          </p:spPr>
          <p:txBody>
            <a:bodyPr lIns="68551" tIns="34275" rIns="68551" bIns="34275"/>
            <a:lstStyle/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</p:txBody>
        </p:sp>
        <p:pic>
          <p:nvPicPr>
            <p:cNvPr id="49200" name="Picture 2" descr="https://www.microsoftazurepass.com/Content/images/windowsAzure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154" y="4796438"/>
              <a:ext cx="1623072" cy="373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9155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smtClean="0"/>
              <a:t>New Email Service </a:t>
            </a:r>
            <a:r>
              <a:rPr lang="en-US" altLang="da-DK" dirty="0"/>
              <a:t>Now Incident</a:t>
            </a:r>
            <a:endParaRPr lang="da-DK" altLang="da-DK" dirty="0"/>
          </a:p>
        </p:txBody>
      </p:sp>
      <p:sp>
        <p:nvSpPr>
          <p:cNvPr id="49156" name="TextBox 60"/>
          <p:cNvSpPr txBox="1">
            <a:spLocks noChangeArrowheads="1"/>
          </p:cNvSpPr>
          <p:nvPr/>
        </p:nvSpPr>
        <p:spPr bwMode="auto">
          <a:xfrm>
            <a:off x="5951538" y="8096250"/>
            <a:ext cx="5699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51435" rIns="51435" bIns="51435">
            <a:spAutoFit/>
          </a:bodyPr>
          <a:lstStyle>
            <a:lvl1pPr defTabSz="5127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5127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5127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5127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51276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84A8D8"/>
              </a:buClr>
              <a:buFontTx/>
              <a:buNone/>
            </a:pPr>
            <a:r>
              <a:rPr lang="en-US" altLang="da-DK" sz="1000" b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</a:t>
            </a:r>
          </a:p>
        </p:txBody>
      </p:sp>
      <p:pic>
        <p:nvPicPr>
          <p:cNvPr id="4915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2371726"/>
            <a:ext cx="717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-14288" y="2051050"/>
            <a:ext cx="1546226" cy="1384300"/>
            <a:chOff x="6696" y="1234621"/>
            <a:chExt cx="2063312" cy="1846444"/>
          </a:xfrm>
        </p:grpSpPr>
        <p:pic>
          <p:nvPicPr>
            <p:cNvPr id="55" name="Picture 2" descr="http://cdn.osxdaily.com/wp-content/uploads/2014/07/users-and-groups-icon-mac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8" y="1234621"/>
              <a:ext cx="1834467" cy="139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696" y="2541108"/>
              <a:ext cx="2063312" cy="539957"/>
            </a:xfrm>
            <a:prstGeom prst="rect">
              <a:avLst/>
            </a:prstGeom>
            <a:noFill/>
          </p:spPr>
          <p:txBody>
            <a:bodyPr lIns="134464" tIns="107571" rIns="134464" bIns="107571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350" b="1" dirty="0"/>
                <a:t>End Users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660526" y="2320925"/>
            <a:ext cx="970527" cy="914400"/>
            <a:chOff x="1921946" y="1657880"/>
            <a:chExt cx="1294036" cy="1219200"/>
          </a:xfrm>
        </p:grpSpPr>
        <p:pic>
          <p:nvPicPr>
            <p:cNvPr id="49195" name="Picture 57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946" y="165788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010095" y="1748897"/>
              <a:ext cx="1205887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50" b="1" kern="0" dirty="0"/>
                <a:t>Email Sent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179764" y="2386013"/>
            <a:ext cx="1603375" cy="989012"/>
            <a:chOff x="7032625" y="979488"/>
            <a:chExt cx="1512888" cy="996950"/>
          </a:xfrm>
        </p:grpSpPr>
        <p:grpSp>
          <p:nvGrpSpPr>
            <p:cNvPr id="49188" name="Group 11"/>
            <p:cNvGrpSpPr>
              <a:grpSpLocks noChangeAspect="1"/>
            </p:cNvGrpSpPr>
            <p:nvPr/>
          </p:nvGrpSpPr>
          <p:grpSpPr bwMode="auto">
            <a:xfrm>
              <a:off x="7032625" y="979488"/>
              <a:ext cx="1512888" cy="996950"/>
              <a:chOff x="4430" y="617"/>
              <a:chExt cx="953" cy="628"/>
            </a:xfrm>
          </p:grpSpPr>
          <p:sp>
            <p:nvSpPr>
              <p:cNvPr id="63" name="Freeform 15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7" name="Freeform 14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8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4430" y="618"/>
                <a:ext cx="953" cy="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</p:grpSp>
        <p:pic>
          <p:nvPicPr>
            <p:cNvPr id="49189" name="Picture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003" y="1530989"/>
              <a:ext cx="1406581" cy="3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4199182" y="3129697"/>
            <a:ext cx="3344441" cy="2470503"/>
            <a:chOff x="7122713" y="-4106988"/>
            <a:chExt cx="5014517" cy="4496042"/>
          </a:xfrm>
          <a:solidFill>
            <a:schemeClr val="bg1">
              <a:lumMod val="85000"/>
            </a:schemeClr>
          </a:solidFill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7122713" y="-4106988"/>
              <a:ext cx="5014517" cy="4496042"/>
            </a:xfrm>
            <a:custGeom>
              <a:avLst/>
              <a:gdLst>
                <a:gd name="T0" fmla="*/ 218 w 260"/>
                <a:gd name="T1" fmla="*/ 74 h 171"/>
                <a:gd name="T2" fmla="*/ 218 w 260"/>
                <a:gd name="T3" fmla="*/ 71 h 171"/>
                <a:gd name="T4" fmla="*/ 147 w 260"/>
                <a:gd name="T5" fmla="*/ 0 h 171"/>
                <a:gd name="T6" fmla="*/ 87 w 260"/>
                <a:gd name="T7" fmla="*/ 31 h 171"/>
                <a:gd name="T8" fmla="*/ 68 w 260"/>
                <a:gd name="T9" fmla="*/ 26 h 171"/>
                <a:gd name="T10" fmla="*/ 26 w 260"/>
                <a:gd name="T11" fmla="*/ 67 h 171"/>
                <a:gd name="T12" fmla="*/ 0 w 260"/>
                <a:gd name="T13" fmla="*/ 114 h 171"/>
                <a:gd name="T14" fmla="*/ 51 w 260"/>
                <a:gd name="T15" fmla="*/ 170 h 171"/>
                <a:gd name="T16" fmla="*/ 51 w 260"/>
                <a:gd name="T17" fmla="*/ 170 h 171"/>
                <a:gd name="T18" fmla="*/ 51 w 260"/>
                <a:gd name="T19" fmla="*/ 170 h 171"/>
                <a:gd name="T20" fmla="*/ 57 w 260"/>
                <a:gd name="T21" fmla="*/ 171 h 171"/>
                <a:gd name="T22" fmla="*/ 212 w 260"/>
                <a:gd name="T23" fmla="*/ 171 h 171"/>
                <a:gd name="T24" fmla="*/ 212 w 260"/>
                <a:gd name="T25" fmla="*/ 171 h 171"/>
                <a:gd name="T26" fmla="*/ 260 w 260"/>
                <a:gd name="T27" fmla="*/ 122 h 171"/>
                <a:gd name="T28" fmla="*/ 218 w 260"/>
                <a:gd name="T29" fmla="*/ 7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171">
                  <a:moveTo>
                    <a:pt x="218" y="74"/>
                  </a:moveTo>
                  <a:cubicBezTo>
                    <a:pt x="218" y="73"/>
                    <a:pt x="218" y="72"/>
                    <a:pt x="218" y="71"/>
                  </a:cubicBezTo>
                  <a:cubicBezTo>
                    <a:pt x="218" y="32"/>
                    <a:pt x="186" y="0"/>
                    <a:pt x="147" y="0"/>
                  </a:cubicBezTo>
                  <a:cubicBezTo>
                    <a:pt x="122" y="0"/>
                    <a:pt x="100" y="12"/>
                    <a:pt x="87" y="31"/>
                  </a:cubicBezTo>
                  <a:cubicBezTo>
                    <a:pt x="82" y="28"/>
                    <a:pt x="75" y="26"/>
                    <a:pt x="68" y="26"/>
                  </a:cubicBezTo>
                  <a:cubicBezTo>
                    <a:pt x="45" y="26"/>
                    <a:pt x="27" y="44"/>
                    <a:pt x="26" y="67"/>
                  </a:cubicBezTo>
                  <a:cubicBezTo>
                    <a:pt x="11" y="77"/>
                    <a:pt x="0" y="94"/>
                    <a:pt x="0" y="114"/>
                  </a:cubicBezTo>
                  <a:cubicBezTo>
                    <a:pt x="0" y="143"/>
                    <a:pt x="22" y="167"/>
                    <a:pt x="51" y="17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3" y="170"/>
                    <a:pt x="55" y="171"/>
                    <a:pt x="57" y="171"/>
                  </a:cubicBezTo>
                  <a:cubicBezTo>
                    <a:pt x="59" y="171"/>
                    <a:pt x="212" y="171"/>
                    <a:pt x="212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38" y="170"/>
                    <a:pt x="260" y="149"/>
                    <a:pt x="260" y="122"/>
                  </a:cubicBezTo>
                  <a:cubicBezTo>
                    <a:pt x="260" y="98"/>
                    <a:pt x="242" y="78"/>
                    <a:pt x="218" y="7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54333" y="-410072"/>
              <a:ext cx="2729460" cy="5601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/>
                <a:t>OMS Automation</a:t>
              </a:r>
              <a:endParaRPr lang="da-DK" sz="1400" dirty="0"/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6692901" y="1746251"/>
            <a:ext cx="2062163" cy="1084263"/>
            <a:chOff x="75515" y="2338685"/>
            <a:chExt cx="1761742" cy="968584"/>
          </a:xfrm>
        </p:grpSpPr>
        <p:sp>
          <p:nvSpPr>
            <p:cNvPr id="76" name="Freeform 539"/>
            <p:cNvSpPr>
              <a:spLocks noChangeAspect="1"/>
            </p:cNvSpPr>
            <p:nvPr/>
          </p:nvSpPr>
          <p:spPr bwMode="auto">
            <a:xfrm>
              <a:off x="75515" y="2338685"/>
              <a:ext cx="1761742" cy="968584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  <a:extLst/>
          </p:spPr>
          <p:txBody>
            <a:bodyPr lIns="68551" tIns="34275" rIns="68551" bIns="34275"/>
            <a:lstStyle/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</p:txBody>
        </p:sp>
        <p:pic>
          <p:nvPicPr>
            <p:cNvPr id="49187" name="Picture 2" descr="http://cdn.octafinance.com/wp-content/uploads/logos/Servicenow-Inc-log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70" y="3102795"/>
              <a:ext cx="1371926" cy="155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4489451" y="3835401"/>
            <a:ext cx="1044575" cy="650875"/>
            <a:chOff x="9361323" y="2717882"/>
            <a:chExt cx="1392959" cy="867637"/>
          </a:xfrm>
        </p:grpSpPr>
        <p:pic>
          <p:nvPicPr>
            <p:cNvPr id="49184" name="Picture 7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3819" y="2717882"/>
              <a:ext cx="533333" cy="4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5" name="TextBox 84"/>
            <p:cNvSpPr txBox="1">
              <a:spLocks noChangeArrowheads="1"/>
            </p:cNvSpPr>
            <p:nvPr/>
          </p:nvSpPr>
          <p:spPr bwMode="auto">
            <a:xfrm>
              <a:off x="9361323" y="3074263"/>
              <a:ext cx="1392959" cy="51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4464" tIns="107571" rIns="134464" bIns="10757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2D7CBB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438"/>
                </a:spcAft>
                <a:buNone/>
              </a:pPr>
              <a:r>
                <a:rPr lang="en-US" altLang="da-DK" sz="1200">
                  <a:solidFill>
                    <a:srgbClr val="002060"/>
                  </a:solidFill>
                </a:rPr>
                <a:t>Webhook</a:t>
              </a: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9" y="4667251"/>
            <a:ext cx="9540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ounded Rectangle 92"/>
          <p:cNvSpPr/>
          <p:nvPr/>
        </p:nvSpPr>
        <p:spPr bwMode="auto">
          <a:xfrm>
            <a:off x="6170614" y="3767139"/>
            <a:ext cx="300037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5815014" y="4187826"/>
            <a:ext cx="300037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6543675" y="4194176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6188075" y="4500564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Elbow Connector 101"/>
          <p:cNvCxnSpPr>
            <a:stCxn id="93" idx="2"/>
            <a:endCxn id="98" idx="0"/>
          </p:cNvCxnSpPr>
          <p:nvPr/>
        </p:nvCxnSpPr>
        <p:spPr>
          <a:xfrm rot="16200000" flipH="1">
            <a:off x="6409532" y="3910807"/>
            <a:ext cx="195262" cy="371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3" idx="2"/>
            <a:endCxn id="95" idx="0"/>
          </p:cNvCxnSpPr>
          <p:nvPr/>
        </p:nvCxnSpPr>
        <p:spPr>
          <a:xfrm rot="5400000">
            <a:off x="6048376" y="3914776"/>
            <a:ext cx="188912" cy="357187"/>
          </a:xfrm>
          <a:prstGeom prst="bentConnector3">
            <a:avLst>
              <a:gd name="adj1" fmla="val 521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8" idx="2"/>
          </p:cNvCxnSpPr>
          <p:nvPr/>
        </p:nvCxnSpPr>
        <p:spPr>
          <a:xfrm rot="5400000">
            <a:off x="6480176" y="4433889"/>
            <a:ext cx="220663" cy="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6543675" y="4832351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112" idx="1"/>
          </p:cNvCxnSpPr>
          <p:nvPr/>
        </p:nvCxnSpPr>
        <p:spPr>
          <a:xfrm rot="16200000" flipH="1">
            <a:off x="6332538" y="4737101"/>
            <a:ext cx="215900" cy="206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241926" y="3889375"/>
            <a:ext cx="873125" cy="1651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6" y="4197350"/>
            <a:ext cx="282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/>
          <p:cNvCxnSpPr/>
          <p:nvPr/>
        </p:nvCxnSpPr>
        <p:spPr>
          <a:xfrm>
            <a:off x="3995936" y="3373450"/>
            <a:ext cx="787203" cy="5159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6821488" y="2898775"/>
            <a:ext cx="787400" cy="20145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953250" y="2274889"/>
            <a:ext cx="1818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a-DK" sz="1200" dirty="0" smtClean="0">
                <a:solidFill>
                  <a:schemeClr val="tx1"/>
                </a:solidFill>
              </a:rPr>
              <a:t>New/Update </a:t>
            </a:r>
            <a:r>
              <a:rPr lang="en-US" altLang="da-DK" sz="1200" dirty="0">
                <a:solidFill>
                  <a:schemeClr val="tx1"/>
                </a:solidFill>
              </a:rPr>
              <a:t>Incident</a:t>
            </a:r>
            <a:endParaRPr lang="da-DK" altLang="da-DK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640014" y="2755901"/>
            <a:ext cx="661987" cy="746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90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0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101" grpId="0" animBg="1"/>
      <p:bldP spid="101" grpId="1" animBg="1"/>
      <p:bldP spid="101" grpId="2" animBg="1"/>
      <p:bldP spid="112" grpId="0" animBg="1"/>
      <p:bldP spid="112" grpId="1" animBg="1"/>
      <p:bldP spid="112" grpId="2" animBg="1"/>
      <p:bldP spid="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Graph </a:t>
            </a:r>
            <a:r>
              <a:rPr lang="da-DK" altLang="da-DK" dirty="0"/>
              <a:t>API – Webhook Validation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3851" y="2133601"/>
            <a:ext cx="2055813" cy="1274763"/>
            <a:chOff x="7032625" y="979488"/>
            <a:chExt cx="1512888" cy="996950"/>
          </a:xfrm>
        </p:grpSpPr>
        <p:grpSp>
          <p:nvGrpSpPr>
            <p:cNvPr id="43015" name="Group 11"/>
            <p:cNvGrpSpPr>
              <a:grpSpLocks noChangeAspect="1"/>
            </p:cNvGrpSpPr>
            <p:nvPr/>
          </p:nvGrpSpPr>
          <p:grpSpPr bwMode="auto">
            <a:xfrm>
              <a:off x="7032625" y="979488"/>
              <a:ext cx="1512888" cy="996950"/>
              <a:chOff x="4430" y="617"/>
              <a:chExt cx="953" cy="628"/>
            </a:xfrm>
          </p:grpSpPr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4430" y="618"/>
                <a:ext cx="953" cy="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</p:grpSp>
        <p:pic>
          <p:nvPicPr>
            <p:cNvPr id="4301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003" y="1530989"/>
              <a:ext cx="1406581" cy="3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3012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68525"/>
            <a:ext cx="12954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533650" y="2325688"/>
            <a:ext cx="453548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000" dirty="0"/>
              <a:t>POST using Validation Token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2468563" y="2892426"/>
            <a:ext cx="4610100" cy="512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000" dirty="0"/>
              <a:t>Return Validation Token </a:t>
            </a:r>
          </a:p>
        </p:txBody>
      </p:sp>
    </p:spTree>
    <p:extLst>
      <p:ext uri="{BB962C8B-B14F-4D97-AF65-F5344CB8AC3E}">
        <p14:creationId xmlns:p14="http://schemas.microsoft.com/office/powerpoint/2010/main" val="25888578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0" algn="ctr">
              <a:buNone/>
              <a:defRPr/>
            </a:pPr>
            <a:endParaRPr lang="en-US" dirty="0" smtClean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 smtClean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 smtClean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>
              <a:hlinkClick r:id=""/>
            </a:endParaRPr>
          </a:p>
          <a:p>
            <a:pPr marL="342900" lvl="1" indent="0" algn="ctr">
              <a:buNone/>
              <a:defRPr/>
            </a:pPr>
            <a:endParaRPr lang="en-US" dirty="0">
              <a:hlinkClick r:id=""/>
            </a:endParaRPr>
          </a:p>
          <a:p>
            <a:pPr marL="342900" lvl="1" indent="0" algn="ctr">
              <a:buNone/>
              <a:defRPr/>
            </a:pPr>
            <a:endParaRPr lang="en-US" dirty="0" smtClean="0">
              <a:hlinkClick r:id="rId3"/>
            </a:endParaRPr>
          </a:p>
          <a:p>
            <a:pPr marL="342900" lvl="1" indent="0" algn="ctr">
              <a:buNone/>
              <a:defRPr/>
            </a:pPr>
            <a:endParaRPr lang="en-US" dirty="0">
              <a:hlinkClick r:id="rId3"/>
            </a:endParaRPr>
          </a:p>
          <a:p>
            <a:pPr marL="342900" lvl="1" indent="0" algn="ctr"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http://functions.azure.com</a:t>
            </a:r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342900" lvl="1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endParaRPr lang="da-DK" sz="1500" dirty="0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mtClean="0"/>
              <a:t>Azure Functions</a:t>
            </a:r>
            <a:endParaRPr lang="da-DK" altLang="da-DK" smtClean="0"/>
          </a:p>
        </p:txBody>
      </p:sp>
      <p:pic>
        <p:nvPicPr>
          <p:cNvPr id="4506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7867650"/>
            <a:ext cx="33782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4" y="7183438"/>
            <a:ext cx="5324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50" y="1556792"/>
            <a:ext cx="686435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26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27114" y="2157413"/>
            <a:ext cx="7031037" cy="3568700"/>
            <a:chOff x="3362073" y="3133065"/>
            <a:chExt cx="4015702" cy="2111123"/>
          </a:xfrm>
        </p:grpSpPr>
        <p:sp>
          <p:nvSpPr>
            <p:cNvPr id="79" name="Freeform 539"/>
            <p:cNvSpPr>
              <a:spLocks noChangeAspect="1"/>
            </p:cNvSpPr>
            <p:nvPr/>
          </p:nvSpPr>
          <p:spPr bwMode="auto">
            <a:xfrm>
              <a:off x="3362073" y="3133065"/>
              <a:ext cx="4015702" cy="2111123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  <a:extLst/>
          </p:spPr>
          <p:txBody>
            <a:bodyPr lIns="68551" tIns="34275" rIns="68551" bIns="34275"/>
            <a:lstStyle/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</p:txBody>
        </p:sp>
        <p:pic>
          <p:nvPicPr>
            <p:cNvPr id="49200" name="Picture 2" descr="https://www.microsoftazurepass.com/Content/images/windowsAzure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154" y="4796438"/>
              <a:ext cx="1623072" cy="373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9155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smtClean="0"/>
              <a:t>New Email Service </a:t>
            </a:r>
            <a:r>
              <a:rPr lang="en-US" altLang="da-DK" dirty="0"/>
              <a:t>Now Incident</a:t>
            </a:r>
            <a:endParaRPr lang="da-DK" altLang="da-DK" dirty="0"/>
          </a:p>
        </p:txBody>
      </p:sp>
      <p:sp>
        <p:nvSpPr>
          <p:cNvPr id="49156" name="TextBox 60"/>
          <p:cNvSpPr txBox="1">
            <a:spLocks noChangeArrowheads="1"/>
          </p:cNvSpPr>
          <p:nvPr/>
        </p:nvSpPr>
        <p:spPr bwMode="auto">
          <a:xfrm>
            <a:off x="5951538" y="8096250"/>
            <a:ext cx="5699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51435" rIns="51435" bIns="51435">
            <a:spAutoFit/>
          </a:bodyPr>
          <a:lstStyle>
            <a:lvl1pPr defTabSz="5127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5127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5127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5127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51276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5127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84A8D8"/>
              </a:buClr>
              <a:buFontTx/>
              <a:buNone/>
            </a:pPr>
            <a:r>
              <a:rPr lang="en-US" altLang="da-DK" sz="1000" b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Orchestrator</a:t>
            </a:r>
          </a:p>
        </p:txBody>
      </p:sp>
      <p:pic>
        <p:nvPicPr>
          <p:cNvPr id="4915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2371726"/>
            <a:ext cx="717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-14288" y="2051050"/>
            <a:ext cx="1546226" cy="1384300"/>
            <a:chOff x="6696" y="1234621"/>
            <a:chExt cx="2063312" cy="1846444"/>
          </a:xfrm>
        </p:grpSpPr>
        <p:pic>
          <p:nvPicPr>
            <p:cNvPr id="55" name="Picture 2" descr="http://cdn.osxdaily.com/wp-content/uploads/2014/07/users-and-groups-icon-mac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8" y="1234621"/>
              <a:ext cx="1834467" cy="139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696" y="2541108"/>
              <a:ext cx="2063312" cy="539957"/>
            </a:xfrm>
            <a:prstGeom prst="rect">
              <a:avLst/>
            </a:prstGeom>
            <a:noFill/>
          </p:spPr>
          <p:txBody>
            <a:bodyPr lIns="134464" tIns="107571" rIns="134464" bIns="107571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350" b="1" dirty="0"/>
                <a:t>End Users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660526" y="2320925"/>
            <a:ext cx="970527" cy="914400"/>
            <a:chOff x="1921946" y="1657880"/>
            <a:chExt cx="1294036" cy="1219200"/>
          </a:xfrm>
        </p:grpSpPr>
        <p:pic>
          <p:nvPicPr>
            <p:cNvPr id="49195" name="Picture 57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946" y="165788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010095" y="1748897"/>
              <a:ext cx="1205887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50" b="1" kern="0" dirty="0"/>
                <a:t>Email Sent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179764" y="2386013"/>
            <a:ext cx="1603375" cy="989012"/>
            <a:chOff x="7032625" y="979488"/>
            <a:chExt cx="1512888" cy="996950"/>
          </a:xfrm>
        </p:grpSpPr>
        <p:grpSp>
          <p:nvGrpSpPr>
            <p:cNvPr id="49188" name="Group 11"/>
            <p:cNvGrpSpPr>
              <a:grpSpLocks noChangeAspect="1"/>
            </p:cNvGrpSpPr>
            <p:nvPr/>
          </p:nvGrpSpPr>
          <p:grpSpPr bwMode="auto">
            <a:xfrm>
              <a:off x="7032625" y="979488"/>
              <a:ext cx="1512888" cy="996950"/>
              <a:chOff x="4430" y="617"/>
              <a:chExt cx="953" cy="628"/>
            </a:xfrm>
          </p:grpSpPr>
          <p:sp>
            <p:nvSpPr>
              <p:cNvPr id="63" name="Freeform 15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7" name="Freeform 14"/>
              <p:cNvSpPr>
                <a:spLocks/>
              </p:cNvSpPr>
              <p:nvPr/>
            </p:nvSpPr>
            <p:spPr bwMode="auto">
              <a:xfrm>
                <a:off x="4735" y="617"/>
                <a:ext cx="648" cy="589"/>
              </a:xfrm>
              <a:custGeom>
                <a:avLst/>
                <a:gdLst>
                  <a:gd name="T0" fmla="*/ 461 w 461"/>
                  <a:gd name="T1" fmla="*/ 299 h 418"/>
                  <a:gd name="T2" fmla="*/ 394 w 461"/>
                  <a:gd name="T3" fmla="*/ 175 h 418"/>
                  <a:gd name="T4" fmla="*/ 345 w 461"/>
                  <a:gd name="T5" fmla="*/ 88 h 418"/>
                  <a:gd name="T6" fmla="*/ 286 w 461"/>
                  <a:gd name="T7" fmla="*/ 70 h 418"/>
                  <a:gd name="T8" fmla="*/ 234 w 461"/>
                  <a:gd name="T9" fmla="*/ 83 h 418"/>
                  <a:gd name="T10" fmla="*/ 79 w 461"/>
                  <a:gd name="T11" fmla="*/ 0 h 418"/>
                  <a:gd name="T12" fmla="*/ 0 w 461"/>
                  <a:gd name="T13" fmla="*/ 18 h 418"/>
                  <a:gd name="T14" fmla="*/ 400 w 461"/>
                  <a:gd name="T15" fmla="*/ 418 h 418"/>
                  <a:gd name="T16" fmla="*/ 461 w 461"/>
                  <a:gd name="T17" fmla="*/ 29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418">
                    <a:moveTo>
                      <a:pt x="461" y="299"/>
                    </a:moveTo>
                    <a:cubicBezTo>
                      <a:pt x="461" y="249"/>
                      <a:pt x="434" y="202"/>
                      <a:pt x="394" y="175"/>
                    </a:cubicBezTo>
                    <a:cubicBezTo>
                      <a:pt x="393" y="139"/>
                      <a:pt x="374" y="107"/>
                      <a:pt x="345" y="88"/>
                    </a:cubicBezTo>
                    <a:cubicBezTo>
                      <a:pt x="329" y="77"/>
                      <a:pt x="308" y="70"/>
                      <a:pt x="286" y="70"/>
                    </a:cubicBezTo>
                    <a:cubicBezTo>
                      <a:pt x="267" y="70"/>
                      <a:pt x="249" y="75"/>
                      <a:pt x="234" y="83"/>
                    </a:cubicBezTo>
                    <a:cubicBezTo>
                      <a:pt x="201" y="34"/>
                      <a:pt x="144" y="0"/>
                      <a:pt x="79" y="0"/>
                    </a:cubicBezTo>
                    <a:cubicBezTo>
                      <a:pt x="50" y="0"/>
                      <a:pt x="24" y="7"/>
                      <a:pt x="0" y="18"/>
                    </a:cubicBezTo>
                    <a:cubicBezTo>
                      <a:pt x="400" y="418"/>
                      <a:pt x="400" y="418"/>
                      <a:pt x="400" y="418"/>
                    </a:cubicBezTo>
                    <a:cubicBezTo>
                      <a:pt x="438" y="391"/>
                      <a:pt x="461" y="349"/>
                      <a:pt x="461" y="299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8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4430" y="618"/>
                <a:ext cx="953" cy="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4431" y="641"/>
                <a:ext cx="866" cy="604"/>
              </a:xfrm>
              <a:custGeom>
                <a:avLst/>
                <a:gdLst>
                  <a:gd name="T0" fmla="*/ 216 w 616"/>
                  <a:gd name="T1" fmla="*/ 0 h 429"/>
                  <a:gd name="T2" fmla="*/ 109 w 616"/>
                  <a:gd name="T3" fmla="*/ 170 h 429"/>
                  <a:gd name="T4" fmla="*/ 109 w 616"/>
                  <a:gd name="T5" fmla="*/ 178 h 429"/>
                  <a:gd name="T6" fmla="*/ 0 w 616"/>
                  <a:gd name="T7" fmla="*/ 303 h 429"/>
                  <a:gd name="T8" fmla="*/ 126 w 616"/>
                  <a:gd name="T9" fmla="*/ 429 h 429"/>
                  <a:gd name="T10" fmla="*/ 174 w 616"/>
                  <a:gd name="T11" fmla="*/ 429 h 429"/>
                  <a:gd name="T12" fmla="*/ 196 w 616"/>
                  <a:gd name="T13" fmla="*/ 429 h 429"/>
                  <a:gd name="T14" fmla="*/ 204 w 616"/>
                  <a:gd name="T15" fmla="*/ 429 h 429"/>
                  <a:gd name="T16" fmla="*/ 210 w 616"/>
                  <a:gd name="T17" fmla="*/ 429 h 429"/>
                  <a:gd name="T18" fmla="*/ 515 w 616"/>
                  <a:gd name="T19" fmla="*/ 429 h 429"/>
                  <a:gd name="T20" fmla="*/ 530 w 616"/>
                  <a:gd name="T21" fmla="*/ 429 h 429"/>
                  <a:gd name="T22" fmla="*/ 546 w 616"/>
                  <a:gd name="T23" fmla="*/ 429 h 429"/>
                  <a:gd name="T24" fmla="*/ 616 w 616"/>
                  <a:gd name="T25" fmla="*/ 401 h 429"/>
                  <a:gd name="T26" fmla="*/ 216 w 616"/>
                  <a:gd name="T27" fmla="*/ 0 h 429"/>
                  <a:gd name="T28" fmla="*/ 216 w 616"/>
                  <a:gd name="T2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6" h="429">
                    <a:moveTo>
                      <a:pt x="216" y="0"/>
                    </a:moveTo>
                    <a:cubicBezTo>
                      <a:pt x="153" y="30"/>
                      <a:pt x="109" y="95"/>
                      <a:pt x="109" y="170"/>
                    </a:cubicBezTo>
                    <a:cubicBezTo>
                      <a:pt x="109" y="172"/>
                      <a:pt x="109" y="176"/>
                      <a:pt x="109" y="178"/>
                    </a:cubicBezTo>
                    <a:cubicBezTo>
                      <a:pt x="48" y="187"/>
                      <a:pt x="0" y="239"/>
                      <a:pt x="0" y="303"/>
                    </a:cubicBezTo>
                    <a:cubicBezTo>
                      <a:pt x="0" y="371"/>
                      <a:pt x="55" y="427"/>
                      <a:pt x="126" y="429"/>
                    </a:cubicBezTo>
                    <a:cubicBezTo>
                      <a:pt x="126" y="429"/>
                      <a:pt x="126" y="429"/>
                      <a:pt x="174" y="429"/>
                    </a:cubicBezTo>
                    <a:cubicBezTo>
                      <a:pt x="181" y="429"/>
                      <a:pt x="193" y="429"/>
                      <a:pt x="196" y="429"/>
                    </a:cubicBezTo>
                    <a:cubicBezTo>
                      <a:pt x="196" y="429"/>
                      <a:pt x="196" y="429"/>
                      <a:pt x="204" y="429"/>
                    </a:cubicBezTo>
                    <a:cubicBezTo>
                      <a:pt x="206" y="429"/>
                      <a:pt x="208" y="429"/>
                      <a:pt x="210" y="429"/>
                    </a:cubicBezTo>
                    <a:cubicBezTo>
                      <a:pt x="286" y="429"/>
                      <a:pt x="447" y="429"/>
                      <a:pt x="515" y="429"/>
                    </a:cubicBezTo>
                    <a:cubicBezTo>
                      <a:pt x="520" y="429"/>
                      <a:pt x="525" y="429"/>
                      <a:pt x="530" y="429"/>
                    </a:cubicBezTo>
                    <a:cubicBezTo>
                      <a:pt x="535" y="429"/>
                      <a:pt x="541" y="429"/>
                      <a:pt x="546" y="429"/>
                    </a:cubicBezTo>
                    <a:cubicBezTo>
                      <a:pt x="573" y="426"/>
                      <a:pt x="595" y="415"/>
                      <a:pt x="616" y="401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close/>
                  </a:path>
                </a:pathLst>
              </a:custGeom>
              <a:solidFill>
                <a:srgbClr val="EB3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en-US" sz="1350"/>
              </a:p>
            </p:txBody>
          </p:sp>
        </p:grpSp>
        <p:pic>
          <p:nvPicPr>
            <p:cNvPr id="49189" name="Picture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003" y="1530989"/>
              <a:ext cx="1406581" cy="3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4199182" y="3129697"/>
            <a:ext cx="3344441" cy="2470503"/>
            <a:chOff x="7122713" y="-4106988"/>
            <a:chExt cx="5014517" cy="4496042"/>
          </a:xfrm>
          <a:solidFill>
            <a:schemeClr val="bg1">
              <a:lumMod val="85000"/>
            </a:schemeClr>
          </a:solidFill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7122713" y="-4106988"/>
              <a:ext cx="5014517" cy="4496042"/>
            </a:xfrm>
            <a:custGeom>
              <a:avLst/>
              <a:gdLst>
                <a:gd name="T0" fmla="*/ 218 w 260"/>
                <a:gd name="T1" fmla="*/ 74 h 171"/>
                <a:gd name="T2" fmla="*/ 218 w 260"/>
                <a:gd name="T3" fmla="*/ 71 h 171"/>
                <a:gd name="T4" fmla="*/ 147 w 260"/>
                <a:gd name="T5" fmla="*/ 0 h 171"/>
                <a:gd name="T6" fmla="*/ 87 w 260"/>
                <a:gd name="T7" fmla="*/ 31 h 171"/>
                <a:gd name="T8" fmla="*/ 68 w 260"/>
                <a:gd name="T9" fmla="*/ 26 h 171"/>
                <a:gd name="T10" fmla="*/ 26 w 260"/>
                <a:gd name="T11" fmla="*/ 67 h 171"/>
                <a:gd name="T12" fmla="*/ 0 w 260"/>
                <a:gd name="T13" fmla="*/ 114 h 171"/>
                <a:gd name="T14" fmla="*/ 51 w 260"/>
                <a:gd name="T15" fmla="*/ 170 h 171"/>
                <a:gd name="T16" fmla="*/ 51 w 260"/>
                <a:gd name="T17" fmla="*/ 170 h 171"/>
                <a:gd name="T18" fmla="*/ 51 w 260"/>
                <a:gd name="T19" fmla="*/ 170 h 171"/>
                <a:gd name="T20" fmla="*/ 57 w 260"/>
                <a:gd name="T21" fmla="*/ 171 h 171"/>
                <a:gd name="T22" fmla="*/ 212 w 260"/>
                <a:gd name="T23" fmla="*/ 171 h 171"/>
                <a:gd name="T24" fmla="*/ 212 w 260"/>
                <a:gd name="T25" fmla="*/ 171 h 171"/>
                <a:gd name="T26" fmla="*/ 260 w 260"/>
                <a:gd name="T27" fmla="*/ 122 h 171"/>
                <a:gd name="T28" fmla="*/ 218 w 260"/>
                <a:gd name="T29" fmla="*/ 7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171">
                  <a:moveTo>
                    <a:pt x="218" y="74"/>
                  </a:moveTo>
                  <a:cubicBezTo>
                    <a:pt x="218" y="73"/>
                    <a:pt x="218" y="72"/>
                    <a:pt x="218" y="71"/>
                  </a:cubicBezTo>
                  <a:cubicBezTo>
                    <a:pt x="218" y="32"/>
                    <a:pt x="186" y="0"/>
                    <a:pt x="147" y="0"/>
                  </a:cubicBezTo>
                  <a:cubicBezTo>
                    <a:pt x="122" y="0"/>
                    <a:pt x="100" y="12"/>
                    <a:pt x="87" y="31"/>
                  </a:cubicBezTo>
                  <a:cubicBezTo>
                    <a:pt x="82" y="28"/>
                    <a:pt x="75" y="26"/>
                    <a:pt x="68" y="26"/>
                  </a:cubicBezTo>
                  <a:cubicBezTo>
                    <a:pt x="45" y="26"/>
                    <a:pt x="27" y="44"/>
                    <a:pt x="26" y="67"/>
                  </a:cubicBezTo>
                  <a:cubicBezTo>
                    <a:pt x="11" y="77"/>
                    <a:pt x="0" y="94"/>
                    <a:pt x="0" y="114"/>
                  </a:cubicBezTo>
                  <a:cubicBezTo>
                    <a:pt x="0" y="143"/>
                    <a:pt x="22" y="167"/>
                    <a:pt x="51" y="17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3" y="170"/>
                    <a:pt x="55" y="171"/>
                    <a:pt x="57" y="171"/>
                  </a:cubicBezTo>
                  <a:cubicBezTo>
                    <a:pt x="59" y="171"/>
                    <a:pt x="212" y="171"/>
                    <a:pt x="212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38" y="170"/>
                    <a:pt x="260" y="149"/>
                    <a:pt x="260" y="122"/>
                  </a:cubicBezTo>
                  <a:cubicBezTo>
                    <a:pt x="260" y="98"/>
                    <a:pt x="242" y="78"/>
                    <a:pt x="218" y="7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54333" y="-410072"/>
              <a:ext cx="2729460" cy="5601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/>
                <a:t>OMS Automation</a:t>
              </a:r>
              <a:endParaRPr lang="da-DK" sz="1400" dirty="0"/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6692901" y="1746251"/>
            <a:ext cx="2062163" cy="1084263"/>
            <a:chOff x="75515" y="2338685"/>
            <a:chExt cx="1761742" cy="968584"/>
          </a:xfrm>
        </p:grpSpPr>
        <p:sp>
          <p:nvSpPr>
            <p:cNvPr id="76" name="Freeform 539"/>
            <p:cNvSpPr>
              <a:spLocks noChangeAspect="1"/>
            </p:cNvSpPr>
            <p:nvPr/>
          </p:nvSpPr>
          <p:spPr bwMode="auto">
            <a:xfrm>
              <a:off x="75515" y="2338685"/>
              <a:ext cx="1761742" cy="968584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/>
              </a:solidFill>
            </a:ln>
            <a:extLst/>
          </p:spPr>
          <p:txBody>
            <a:bodyPr lIns="68551" tIns="34275" rIns="68551" bIns="34275"/>
            <a:lstStyle/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  <a:p>
              <a:pPr algn="ctr" defTabSz="685406">
                <a:defRPr/>
              </a:pPr>
              <a:endParaRPr lang="en-US" sz="1350" kern="0" dirty="0"/>
            </a:p>
          </p:txBody>
        </p:sp>
        <p:pic>
          <p:nvPicPr>
            <p:cNvPr id="49187" name="Picture 2" descr="http://cdn.octafinance.com/wp-content/uploads/logos/Servicenow-Inc-log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70" y="3102795"/>
              <a:ext cx="1371926" cy="155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4489451" y="3835401"/>
            <a:ext cx="1044575" cy="650875"/>
            <a:chOff x="9361323" y="2717882"/>
            <a:chExt cx="1392959" cy="867637"/>
          </a:xfrm>
        </p:grpSpPr>
        <p:pic>
          <p:nvPicPr>
            <p:cNvPr id="49184" name="Picture 79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3819" y="2717882"/>
              <a:ext cx="533333" cy="4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5" name="TextBox 84"/>
            <p:cNvSpPr txBox="1">
              <a:spLocks noChangeArrowheads="1"/>
            </p:cNvSpPr>
            <p:nvPr/>
          </p:nvSpPr>
          <p:spPr bwMode="auto">
            <a:xfrm>
              <a:off x="9361323" y="3074263"/>
              <a:ext cx="1392959" cy="51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4464" tIns="107571" rIns="134464" bIns="107571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2D7CBB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438"/>
                </a:spcAft>
                <a:buNone/>
              </a:pPr>
              <a:r>
                <a:rPr lang="en-US" altLang="da-DK" sz="1200">
                  <a:solidFill>
                    <a:srgbClr val="002060"/>
                  </a:solidFill>
                </a:rPr>
                <a:t>Webhook</a:t>
              </a: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9" y="4667251"/>
            <a:ext cx="9540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ounded Rectangle 92"/>
          <p:cNvSpPr/>
          <p:nvPr/>
        </p:nvSpPr>
        <p:spPr bwMode="auto">
          <a:xfrm>
            <a:off x="6170614" y="3767139"/>
            <a:ext cx="300037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5815014" y="4187826"/>
            <a:ext cx="300037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6543675" y="4194176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6188075" y="4500564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Elbow Connector 101"/>
          <p:cNvCxnSpPr>
            <a:stCxn id="93" idx="2"/>
            <a:endCxn id="98" idx="0"/>
          </p:cNvCxnSpPr>
          <p:nvPr/>
        </p:nvCxnSpPr>
        <p:spPr>
          <a:xfrm rot="16200000" flipH="1">
            <a:off x="6409532" y="3910807"/>
            <a:ext cx="195262" cy="371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3" idx="2"/>
            <a:endCxn id="95" idx="0"/>
          </p:cNvCxnSpPr>
          <p:nvPr/>
        </p:nvCxnSpPr>
        <p:spPr>
          <a:xfrm rot="5400000">
            <a:off x="6048376" y="3914776"/>
            <a:ext cx="188912" cy="357187"/>
          </a:xfrm>
          <a:prstGeom prst="bentConnector3">
            <a:avLst>
              <a:gd name="adj1" fmla="val 521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8" idx="2"/>
          </p:cNvCxnSpPr>
          <p:nvPr/>
        </p:nvCxnSpPr>
        <p:spPr>
          <a:xfrm rot="5400000">
            <a:off x="6480176" y="4433889"/>
            <a:ext cx="220663" cy="204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6543675" y="4832351"/>
            <a:ext cx="300038" cy="231775"/>
          </a:xfrm>
          <a:prstGeom prst="roundRect">
            <a:avLst>
              <a:gd name="adj" fmla="val 0"/>
            </a:avLst>
          </a:prstGeom>
          <a:solidFill>
            <a:srgbClr val="84A8D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1433" tIns="25717" rIns="51433" bIns="25717" anchor="ctr"/>
          <a:lstStyle/>
          <a:p>
            <a:pPr algn="ctr" defTabSz="514181">
              <a:defRPr/>
            </a:pPr>
            <a:endParaRPr lang="en-US" sz="1238" kern="0" dirty="0">
              <a:solidFill>
                <a:srgbClr val="FFFFFF">
                  <a:alpha val="99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112" idx="1"/>
          </p:cNvCxnSpPr>
          <p:nvPr/>
        </p:nvCxnSpPr>
        <p:spPr>
          <a:xfrm rot="16200000" flipH="1">
            <a:off x="6332538" y="4737101"/>
            <a:ext cx="215900" cy="206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241926" y="3889375"/>
            <a:ext cx="873125" cy="1651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6" y="4197350"/>
            <a:ext cx="2825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/>
          <p:cNvCxnSpPr>
            <a:stCxn id="70" idx="4"/>
            <a:endCxn id="49182" idx="0"/>
          </p:cNvCxnSpPr>
          <p:nvPr/>
        </p:nvCxnSpPr>
        <p:spPr>
          <a:xfrm flipH="1">
            <a:off x="3179764" y="3375026"/>
            <a:ext cx="300037" cy="5191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6821488" y="2898775"/>
            <a:ext cx="787400" cy="20145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953250" y="2274889"/>
            <a:ext cx="1818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a-DK" sz="1200" dirty="0" smtClean="0">
                <a:solidFill>
                  <a:schemeClr val="tx1"/>
                </a:solidFill>
              </a:rPr>
              <a:t>New/Update </a:t>
            </a:r>
            <a:r>
              <a:rPr lang="en-US" altLang="da-DK" sz="1200" dirty="0">
                <a:solidFill>
                  <a:schemeClr val="tx1"/>
                </a:solidFill>
              </a:rPr>
              <a:t>Incident</a:t>
            </a:r>
            <a:endParaRPr lang="da-DK" altLang="da-DK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49184" idx="1"/>
          </p:cNvCxnSpPr>
          <p:nvPr/>
        </p:nvCxnSpPr>
        <p:spPr>
          <a:xfrm flipV="1">
            <a:off x="3457576" y="4021139"/>
            <a:ext cx="1317625" cy="1365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40638" y="3894138"/>
            <a:ext cx="825867" cy="1169513"/>
            <a:chOff x="5635328" y="3480269"/>
            <a:chExt cx="1102707" cy="1558208"/>
          </a:xfrm>
        </p:grpSpPr>
        <p:pic>
          <p:nvPicPr>
            <p:cNvPr id="49182" name="Picture 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3E3D4D"/>
                </a:clrFrom>
                <a:clrTo>
                  <a:srgbClr val="3E3D4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495" y="3480269"/>
              <a:ext cx="799217" cy="75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3" name="TextBox 7"/>
            <p:cNvSpPr txBox="1">
              <a:spLocks noChangeArrowheads="1"/>
            </p:cNvSpPr>
            <p:nvPr/>
          </p:nvSpPr>
          <p:spPr bwMode="auto">
            <a:xfrm>
              <a:off x="5635328" y="4177334"/>
              <a:ext cx="1102707" cy="86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2D7CBB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7F7F7F"/>
                  </a:solidFill>
                  <a:latin typeface="Century Gothic" panose="020B0502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da-DK" sz="1200">
                  <a:solidFill>
                    <a:srgbClr val="002060"/>
                  </a:solidFill>
                </a:rPr>
                <a:t>Azure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da-DK" sz="1200">
                  <a:solidFill>
                    <a:srgbClr val="002060"/>
                  </a:solidFill>
                </a:rPr>
                <a:t>Function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da-DK" altLang="da-DK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2640014" y="2755901"/>
            <a:ext cx="661987" cy="746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52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0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2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101" grpId="0" animBg="1"/>
      <p:bldP spid="101" grpId="1" animBg="1"/>
      <p:bldP spid="101" grpId="2" animBg="1"/>
      <p:bldP spid="112" grpId="0" animBg="1"/>
      <p:bldP spid="112" grpId="1" animBg="1"/>
      <p:bldP spid="112" grpId="2" animBg="1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Premade Templates (</a:t>
            </a:r>
            <a:r>
              <a:rPr lang="en-US" sz="1200" dirty="0" smtClean="0"/>
              <a:t>C#, PS and more)</a:t>
            </a:r>
            <a:endParaRPr lang="en-US" sz="1200" dirty="0"/>
          </a:p>
          <a:p>
            <a:pPr>
              <a:defRPr/>
            </a:pPr>
            <a:r>
              <a:rPr lang="en-US" sz="1200" dirty="0"/>
              <a:t>Real time monitoring</a:t>
            </a:r>
          </a:p>
          <a:p>
            <a:pPr>
              <a:defRPr/>
            </a:pPr>
            <a:r>
              <a:rPr lang="en-US" sz="1200" dirty="0"/>
              <a:t>No need for compilation</a:t>
            </a:r>
          </a:p>
          <a:p>
            <a:pPr>
              <a:defRPr/>
            </a:pPr>
            <a:r>
              <a:rPr lang="en-US" sz="1200" dirty="0"/>
              <a:t>Real time log </a:t>
            </a:r>
          </a:p>
          <a:p>
            <a:pPr>
              <a:defRPr/>
            </a:pPr>
            <a:r>
              <a:rPr lang="en-US" sz="1200" dirty="0"/>
              <a:t>Quick Testing</a:t>
            </a:r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lvl="1">
              <a:defRPr/>
            </a:pPr>
            <a:endParaRPr lang="en-US" sz="1050" dirty="0"/>
          </a:p>
          <a:p>
            <a:pPr marL="0" indent="0">
              <a:buNone/>
              <a:defRPr/>
            </a:pPr>
            <a:endParaRPr lang="da-DK" sz="1200" dirty="0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da-DK" sz="3600"/>
              <a:t>Azure Functions</a:t>
            </a:r>
            <a:endParaRPr lang="da-DK" altLang="da-DK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3319463"/>
            <a:ext cx="394652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39" y="4774212"/>
            <a:ext cx="4837112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" y="3302001"/>
            <a:ext cx="414972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zurefunctoinPuls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48239" y="1316757"/>
            <a:ext cx="6948497" cy="32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51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84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5388</TotalTime>
  <Words>778</Words>
  <Application>Microsoft Office PowerPoint</Application>
  <PresentationFormat>On-screen Show (4:3)</PresentationFormat>
  <Paragraphs>269</Paragraphs>
  <Slides>33</Slides>
  <Notes>7</Notes>
  <HiddenSlides>6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MS PGothic</vt:lpstr>
      <vt:lpstr>Arial</vt:lpstr>
      <vt:lpstr>Century Gothic</vt:lpstr>
      <vt:lpstr>Consolas</vt:lpstr>
      <vt:lpstr>Lucida Console</vt:lpstr>
      <vt:lpstr>Roboto</vt:lpstr>
      <vt:lpstr>Roboto Black</vt:lpstr>
      <vt:lpstr>Roboto Condensed</vt:lpstr>
      <vt:lpstr>Segoe UI</vt:lpstr>
      <vt:lpstr>Segoe UI Light</vt:lpstr>
      <vt:lpstr>Tahoma</vt:lpstr>
      <vt:lpstr>Ubuntu Mono</vt:lpstr>
      <vt:lpstr>www.IT-Visions.de</vt:lpstr>
      <vt:lpstr>Custom Design</vt:lpstr>
      <vt:lpstr>Azure Automation</vt:lpstr>
      <vt:lpstr>Agenda</vt:lpstr>
      <vt:lpstr>Microsoft Graph API</vt:lpstr>
      <vt:lpstr>Graph – Webhook Subscriptions</vt:lpstr>
      <vt:lpstr>New Email Service Now Incident</vt:lpstr>
      <vt:lpstr>Graph API – Webhook Validation</vt:lpstr>
      <vt:lpstr>Azure Functions</vt:lpstr>
      <vt:lpstr>New Email Service Now Incident</vt:lpstr>
      <vt:lpstr>Azure Functions</vt:lpstr>
      <vt:lpstr>Demo</vt:lpstr>
      <vt:lpstr>Update Subscriptions</vt:lpstr>
      <vt:lpstr>Update Subscriptions</vt:lpstr>
      <vt:lpstr>PowerPoint Presentation</vt:lpstr>
      <vt:lpstr>PowerPoint Presentation</vt:lpstr>
      <vt:lpstr>Demo</vt:lpstr>
      <vt:lpstr>Runbook Watchers (Monitor)</vt:lpstr>
      <vt:lpstr>Watcher – SCOM Alerts</vt:lpstr>
      <vt:lpstr>Demo</vt:lpstr>
      <vt:lpstr>PowerPoint Presentation</vt:lpstr>
      <vt:lpstr>PowerPoint Presentation</vt:lpstr>
      <vt:lpstr>Watcher pitfalls</vt:lpstr>
      <vt:lpstr>Export Tool</vt:lpstr>
      <vt:lpstr>Demo</vt:lpstr>
      <vt:lpstr>Debugging Tips</vt:lpstr>
      <vt:lpstr>Demo</vt:lpstr>
      <vt:lpstr>PowerPoint Presentation</vt:lpstr>
      <vt:lpstr>Summary</vt:lpstr>
      <vt:lpstr>About_Author</vt:lpstr>
      <vt:lpstr>Next Steps...</vt:lpstr>
      <vt:lpstr>Questions?</vt:lpstr>
      <vt:lpstr>Simple Console Demos</vt:lpstr>
      <vt:lpstr>Demo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Jakob Gottlieb Svendsen</cp:lastModifiedBy>
  <cp:revision>195</cp:revision>
  <dcterms:created xsi:type="dcterms:W3CDTF">2007-07-20T07:41:41Z</dcterms:created>
  <dcterms:modified xsi:type="dcterms:W3CDTF">2017-05-05T16:17:15Z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