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09" r:id="rId2"/>
    <p:sldMasterId id="2147483812" r:id="rId3"/>
  </p:sldMasterIdLst>
  <p:notesMasterIdLst>
    <p:notesMasterId r:id="rId31"/>
  </p:notesMasterIdLst>
  <p:handoutMasterIdLst>
    <p:handoutMasterId r:id="rId32"/>
  </p:handoutMasterIdLst>
  <p:sldIdLst>
    <p:sldId id="320" r:id="rId4"/>
    <p:sldId id="305" r:id="rId5"/>
    <p:sldId id="337" r:id="rId6"/>
    <p:sldId id="281" r:id="rId7"/>
    <p:sldId id="323" r:id="rId8"/>
    <p:sldId id="310" r:id="rId9"/>
    <p:sldId id="324" r:id="rId10"/>
    <p:sldId id="302" r:id="rId11"/>
    <p:sldId id="326" r:id="rId12"/>
    <p:sldId id="322" r:id="rId13"/>
    <p:sldId id="328" r:id="rId14"/>
    <p:sldId id="327" r:id="rId15"/>
    <p:sldId id="325" r:id="rId16"/>
    <p:sldId id="332" r:id="rId17"/>
    <p:sldId id="331" r:id="rId18"/>
    <p:sldId id="329" r:id="rId19"/>
    <p:sldId id="330" r:id="rId20"/>
    <p:sldId id="334" r:id="rId21"/>
    <p:sldId id="336" r:id="rId22"/>
    <p:sldId id="339" r:id="rId23"/>
    <p:sldId id="335" r:id="rId24"/>
    <p:sldId id="321" r:id="rId25"/>
    <p:sldId id="338" r:id="rId26"/>
    <p:sldId id="333" r:id="rId27"/>
    <p:sldId id="313" r:id="rId28"/>
    <p:sldId id="314" r:id="rId29"/>
    <p:sldId id="312" r:id="rId30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affan Gustafsson" initials="SG" lastIdx="1" clrIdx="0">
    <p:extLst>
      <p:ext uri="{19B8F6BF-5375-455C-9EA6-DF929625EA0E}">
        <p15:presenceInfo xmlns:p15="http://schemas.microsoft.com/office/powerpoint/2012/main" userId="7f6d8bd8d60087e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C5E2"/>
    <a:srgbClr val="405E9B"/>
    <a:srgbClr val="352949"/>
    <a:srgbClr val="99A9C9"/>
    <a:srgbClr val="43619D"/>
    <a:srgbClr val="4865A0"/>
    <a:srgbClr val="46639D"/>
    <a:srgbClr val="5671A4"/>
    <a:srgbClr val="655D97"/>
    <a:srgbClr val="011F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>
      <p:cViewPr varScale="1">
        <p:scale>
          <a:sx n="143" d="100"/>
          <a:sy n="143" d="100"/>
        </p:scale>
        <p:origin x="221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5128" y="6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commentAuthors" Target="commentAuthors.xml"/><Relationship Id="rId38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7f6d8bd8d60087eb" providerId="LiveId" clId="{69D5D476-4450-40FF-A221-E22C994122F7}"/>
    <pc:docChg chg="undo custSel addSld delSld modSld sldOrd">
      <pc:chgData name="" userId="7f6d8bd8d60087eb" providerId="LiveId" clId="{69D5D476-4450-40FF-A221-E22C994122F7}" dt="2018-04-08T18:25:56.594" v="779" actId="20577"/>
      <pc:docMkLst>
        <pc:docMk/>
      </pc:docMkLst>
      <pc:sldChg chg="addSp delSp modSp">
        <pc:chgData name="" userId="7f6d8bd8d60087eb" providerId="LiveId" clId="{69D5D476-4450-40FF-A221-E22C994122F7}" dt="2018-04-08T16:49:32.637" v="297" actId="20577"/>
        <pc:sldMkLst>
          <pc:docMk/>
          <pc:sldMk cId="3987161561" sldId="281"/>
        </pc:sldMkLst>
        <pc:spChg chg="add del">
          <ac:chgData name="" userId="7f6d8bd8d60087eb" providerId="LiveId" clId="{69D5D476-4450-40FF-A221-E22C994122F7}" dt="2018-04-08T16:48:48.814" v="289" actId="20577"/>
          <ac:spMkLst>
            <pc:docMk/>
            <pc:sldMk cId="3987161561" sldId="281"/>
            <ac:spMk id="2" creationId="{A294BCBE-CC85-45DC-A655-7A9C9321B679}"/>
          </ac:spMkLst>
        </pc:spChg>
        <pc:spChg chg="mod">
          <ac:chgData name="" userId="7f6d8bd8d60087eb" providerId="LiveId" clId="{69D5D476-4450-40FF-A221-E22C994122F7}" dt="2018-04-08T15:59:53.685" v="0" actId="313"/>
          <ac:spMkLst>
            <pc:docMk/>
            <pc:sldMk cId="3987161561" sldId="281"/>
            <ac:spMk id="9218" creationId="{00000000-0000-0000-0000-000000000000}"/>
          </ac:spMkLst>
        </pc:spChg>
        <pc:spChg chg="mod">
          <ac:chgData name="" userId="7f6d8bd8d60087eb" providerId="LiveId" clId="{69D5D476-4450-40FF-A221-E22C994122F7}" dt="2018-04-08T16:49:32.637" v="297" actId="20577"/>
          <ac:spMkLst>
            <pc:docMk/>
            <pc:sldMk cId="3987161561" sldId="281"/>
            <ac:spMk id="9219" creationId="{00000000-0000-0000-0000-000000000000}"/>
          </ac:spMkLst>
        </pc:spChg>
      </pc:sldChg>
      <pc:sldChg chg="addSp modSp">
        <pc:chgData name="" userId="7f6d8bd8d60087eb" providerId="LiveId" clId="{69D5D476-4450-40FF-A221-E22C994122F7}" dt="2018-04-08T17:14:48.937" v="735" actId="20577"/>
        <pc:sldMkLst>
          <pc:docMk/>
          <pc:sldMk cId="3109724331" sldId="302"/>
        </pc:sldMkLst>
        <pc:spChg chg="mod">
          <ac:chgData name="" userId="7f6d8bd8d60087eb" providerId="LiveId" clId="{69D5D476-4450-40FF-A221-E22C994122F7}" dt="2018-04-08T17:10:00.478" v="651" actId="20577"/>
          <ac:spMkLst>
            <pc:docMk/>
            <pc:sldMk cId="3109724331" sldId="302"/>
            <ac:spMk id="2" creationId="{00000000-0000-0000-0000-000000000000}"/>
          </ac:spMkLst>
        </pc:spChg>
        <pc:spChg chg="mod">
          <ac:chgData name="" userId="7f6d8bd8d60087eb" providerId="LiveId" clId="{69D5D476-4450-40FF-A221-E22C994122F7}" dt="2018-04-08T17:13:59.710" v="725" actId="5793"/>
          <ac:spMkLst>
            <pc:docMk/>
            <pc:sldMk cId="3109724331" sldId="302"/>
            <ac:spMk id="3" creationId="{00000000-0000-0000-0000-000000000000}"/>
          </ac:spMkLst>
        </pc:spChg>
        <pc:spChg chg="add mod">
          <ac:chgData name="" userId="7f6d8bd8d60087eb" providerId="LiveId" clId="{69D5D476-4450-40FF-A221-E22C994122F7}" dt="2018-04-08T17:14:48.937" v="735" actId="20577"/>
          <ac:spMkLst>
            <pc:docMk/>
            <pc:sldMk cId="3109724331" sldId="302"/>
            <ac:spMk id="4" creationId="{CC59F168-6B6F-45CC-A36D-999969577777}"/>
          </ac:spMkLst>
        </pc:spChg>
      </pc:sldChg>
      <pc:sldChg chg="modSp ord">
        <pc:chgData name="" userId="7f6d8bd8d60087eb" providerId="LiveId" clId="{69D5D476-4450-40FF-A221-E22C994122F7}" dt="2018-04-08T16:49:27.021" v="295" actId="6549"/>
        <pc:sldMkLst>
          <pc:docMk/>
          <pc:sldMk cId="2040841989" sldId="310"/>
        </pc:sldMkLst>
        <pc:spChg chg="mod">
          <ac:chgData name="" userId="7f6d8bd8d60087eb" providerId="LiveId" clId="{69D5D476-4450-40FF-A221-E22C994122F7}" dt="2018-04-08T16:01:24.481" v="96" actId="20577"/>
          <ac:spMkLst>
            <pc:docMk/>
            <pc:sldMk cId="2040841989" sldId="310"/>
            <ac:spMk id="2" creationId="{00000000-0000-0000-0000-000000000000}"/>
          </ac:spMkLst>
        </pc:spChg>
        <pc:spChg chg="mod">
          <ac:chgData name="" userId="7f6d8bd8d60087eb" providerId="LiveId" clId="{69D5D476-4450-40FF-A221-E22C994122F7}" dt="2018-04-08T16:01:14.977" v="95" actId="20577"/>
          <ac:spMkLst>
            <pc:docMk/>
            <pc:sldMk cId="2040841989" sldId="310"/>
            <ac:spMk id="3" creationId="{00000000-0000-0000-0000-000000000000}"/>
          </ac:spMkLst>
        </pc:spChg>
      </pc:sldChg>
      <pc:sldChg chg="del">
        <pc:chgData name="" userId="7f6d8bd8d60087eb" providerId="LiveId" clId="{69D5D476-4450-40FF-A221-E22C994122F7}" dt="2018-04-08T16:01:39.903" v="97" actId="2696"/>
        <pc:sldMkLst>
          <pc:docMk/>
          <pc:sldMk cId="1401421730" sldId="317"/>
        </pc:sldMkLst>
      </pc:sldChg>
      <pc:sldChg chg="add">
        <pc:chgData name="" userId="7f6d8bd8d60087eb" providerId="LiveId" clId="{69D5D476-4450-40FF-A221-E22C994122F7}" dt="2018-04-08T16:01:44.439" v="98" actId="6549"/>
        <pc:sldMkLst>
          <pc:docMk/>
          <pc:sldMk cId="2300612461" sldId="321"/>
        </pc:sldMkLst>
      </pc:sldChg>
      <pc:sldChg chg="addSp delSp modSp add">
        <pc:chgData name="" userId="7f6d8bd8d60087eb" providerId="LiveId" clId="{69D5D476-4450-40FF-A221-E22C994122F7}" dt="2018-04-08T18:02:37.841" v="737" actId="478"/>
        <pc:sldMkLst>
          <pc:docMk/>
          <pc:sldMk cId="3696392722" sldId="322"/>
        </pc:sldMkLst>
        <pc:spChg chg="mod">
          <ac:chgData name="" userId="7f6d8bd8d60087eb" providerId="LiveId" clId="{69D5D476-4450-40FF-A221-E22C994122F7}" dt="2018-04-08T17:09:52.924" v="649" actId="20577"/>
          <ac:spMkLst>
            <pc:docMk/>
            <pc:sldMk cId="3696392722" sldId="322"/>
            <ac:spMk id="2" creationId="{00000000-0000-0000-0000-000000000000}"/>
          </ac:spMkLst>
        </pc:spChg>
        <pc:spChg chg="mod">
          <ac:chgData name="" userId="7f6d8bd8d60087eb" providerId="LiveId" clId="{69D5D476-4450-40FF-A221-E22C994122F7}" dt="2018-04-08T16:34:58.345" v="281" actId="5793"/>
          <ac:spMkLst>
            <pc:docMk/>
            <pc:sldMk cId="3696392722" sldId="322"/>
            <ac:spMk id="3" creationId="{00000000-0000-0000-0000-000000000000}"/>
          </ac:spMkLst>
        </pc:spChg>
        <pc:spChg chg="add del">
          <ac:chgData name="" userId="7f6d8bd8d60087eb" providerId="LiveId" clId="{69D5D476-4450-40FF-A221-E22C994122F7}" dt="2018-04-08T18:02:37.841" v="737" actId="478"/>
          <ac:spMkLst>
            <pc:docMk/>
            <pc:sldMk cId="3696392722" sldId="322"/>
            <ac:spMk id="4" creationId="{116C80C7-70AC-4BD7-88E2-1E6C2F99DBDA}"/>
          </ac:spMkLst>
        </pc:spChg>
      </pc:sldChg>
      <pc:sldChg chg="modSp add">
        <pc:chgData name="" userId="7f6d8bd8d60087eb" providerId="LiveId" clId="{69D5D476-4450-40FF-A221-E22C994122F7}" dt="2018-04-08T16:49:38.755" v="302" actId="20577"/>
        <pc:sldMkLst>
          <pc:docMk/>
          <pc:sldMk cId="1112465125" sldId="323"/>
        </pc:sldMkLst>
        <pc:spChg chg="mod">
          <ac:chgData name="" userId="7f6d8bd8d60087eb" providerId="LiveId" clId="{69D5D476-4450-40FF-A221-E22C994122F7}" dt="2018-04-08T16:49:38.755" v="302" actId="20577"/>
          <ac:spMkLst>
            <pc:docMk/>
            <pc:sldMk cId="1112465125" sldId="323"/>
            <ac:spMk id="9219" creationId="{00000000-0000-0000-0000-000000000000}"/>
          </ac:spMkLst>
        </pc:spChg>
      </pc:sldChg>
      <pc:sldChg chg="addSp delSp modSp add modAnim">
        <pc:chgData name="" userId="7f6d8bd8d60087eb" providerId="LiveId" clId="{69D5D476-4450-40FF-A221-E22C994122F7}" dt="2018-04-08T17:09:06.397" v="629" actId="6549"/>
        <pc:sldMkLst>
          <pc:docMk/>
          <pc:sldMk cId="684995249" sldId="324"/>
        </pc:sldMkLst>
        <pc:spChg chg="add mod">
          <ac:chgData name="" userId="7f6d8bd8d60087eb" providerId="LiveId" clId="{69D5D476-4450-40FF-A221-E22C994122F7}" dt="2018-04-08T17:07:23.669" v="597" actId="14100"/>
          <ac:spMkLst>
            <pc:docMk/>
            <pc:sldMk cId="684995249" sldId="324"/>
            <ac:spMk id="2" creationId="{D54EC0D0-9A9E-4DFB-A68F-71F259AE0C09}"/>
          </ac:spMkLst>
        </pc:spChg>
        <pc:spChg chg="add del mod">
          <ac:chgData name="" userId="7f6d8bd8d60087eb" providerId="LiveId" clId="{69D5D476-4450-40FF-A221-E22C994122F7}" dt="2018-04-08T17:06:29.332" v="585" actId="478"/>
          <ac:spMkLst>
            <pc:docMk/>
            <pc:sldMk cId="684995249" sldId="324"/>
            <ac:spMk id="5" creationId="{A3F4C802-C80F-4A0E-A2D5-30BA4285B4D0}"/>
          </ac:spMkLst>
        </pc:spChg>
        <pc:spChg chg="add mod">
          <ac:chgData name="" userId="7f6d8bd8d60087eb" providerId="LiveId" clId="{69D5D476-4450-40FF-A221-E22C994122F7}" dt="2018-04-08T17:07:30.371" v="599" actId="1076"/>
          <ac:spMkLst>
            <pc:docMk/>
            <pc:sldMk cId="684995249" sldId="324"/>
            <ac:spMk id="6" creationId="{AF55952D-4A9D-4141-924E-231FD2A3D905}"/>
          </ac:spMkLst>
        </pc:spChg>
        <pc:spChg chg="mod">
          <ac:chgData name="" userId="7f6d8bd8d60087eb" providerId="LiveId" clId="{69D5D476-4450-40FF-A221-E22C994122F7}" dt="2018-04-08T17:08:25.388" v="626" actId="14100"/>
          <ac:spMkLst>
            <pc:docMk/>
            <pc:sldMk cId="684995249" sldId="324"/>
            <ac:spMk id="9219" creationId="{00000000-0000-0000-0000-000000000000}"/>
          </ac:spMkLst>
        </pc:spChg>
      </pc:sldChg>
      <pc:sldChg chg="modSp add">
        <pc:chgData name="" userId="7f6d8bd8d60087eb" providerId="LiveId" clId="{69D5D476-4450-40FF-A221-E22C994122F7}" dt="2018-04-08T18:25:56.594" v="779" actId="20577"/>
        <pc:sldMkLst>
          <pc:docMk/>
          <pc:sldMk cId="1650389240" sldId="325"/>
        </pc:sldMkLst>
        <pc:spChg chg="mod">
          <ac:chgData name="" userId="7f6d8bd8d60087eb" providerId="LiveId" clId="{69D5D476-4450-40FF-A221-E22C994122F7}" dt="2018-04-08T18:02:50.752" v="754" actId="20577"/>
          <ac:spMkLst>
            <pc:docMk/>
            <pc:sldMk cId="1650389240" sldId="325"/>
            <ac:spMk id="2" creationId="{00000000-0000-0000-0000-000000000000}"/>
          </ac:spMkLst>
        </pc:spChg>
        <pc:spChg chg="mod">
          <ac:chgData name="" userId="7f6d8bd8d60087eb" providerId="LiveId" clId="{69D5D476-4450-40FF-A221-E22C994122F7}" dt="2018-04-08T18:25:56.594" v="779" actId="20577"/>
          <ac:spMkLst>
            <pc:docMk/>
            <pc:sldMk cId="1650389240" sldId="325"/>
            <ac:spMk id="3" creationId="{00000000-0000-0000-0000-000000000000}"/>
          </ac:spMkLst>
        </pc:spChg>
      </pc:sldChg>
      <pc:sldChg chg="add del">
        <pc:chgData name="" userId="7f6d8bd8d60087eb" providerId="LiveId" clId="{69D5D476-4450-40FF-A221-E22C994122F7}" dt="2018-04-08T18:02:55.106" v="756" actId="6549"/>
        <pc:sldMkLst>
          <pc:docMk/>
          <pc:sldMk cId="939829317" sldId="32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89F6080D-010B-4BB8-A880-C44531D4C9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007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55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Textmasterformate durch Klicken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0C6D6275-D5B4-459A-B2A3-212CA60D23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97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482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41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152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2566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32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738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Projects objects to text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Key strength of PS that is handles to projection from objects to text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gives us all the benefit of working with objects, and still have a very flexible way of getting human readable output</a:t>
            </a:r>
          </a:p>
          <a:p>
            <a:r>
              <a:rPr lang="en-US" dirty="0"/>
              <a:t>Based on types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FormatData</a:t>
            </a:r>
            <a:r>
              <a:rPr lang="en-US" dirty="0"/>
              <a:t> is stored on a per-type basis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End users writes formatting data in a horrible xml dialect	</a:t>
            </a:r>
          </a:p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387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31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998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10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13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81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8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Start">
    <p:bg>
      <p:bgPr>
        <a:solidFill>
          <a:srgbClr val="011F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8" y="1412776"/>
            <a:ext cx="7772400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err="1"/>
              <a:t>Presentation</a:t>
            </a:r>
            <a:r>
              <a:rPr lang="en-US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74440" y="6093296"/>
            <a:ext cx="461764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err="1"/>
              <a:t>Presenter</a:t>
            </a:r>
            <a:r>
              <a:rPr lang="en-US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2781300"/>
            <a:ext cx="7772400" cy="935038"/>
          </a:xfrm>
        </p:spPr>
        <p:txBody>
          <a:bodyPr/>
          <a:lstStyle>
            <a:lvl1pPr marL="0" indent="0" algn="ctr">
              <a:buNone/>
              <a:defRPr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 err="1"/>
              <a:t>Presentation</a:t>
            </a:r>
            <a:r>
              <a:rPr lang="en-US" dirty="0"/>
              <a:t> </a:t>
            </a:r>
            <a:r>
              <a:rPr lang="en-US" dirty="0" err="1"/>
              <a:t>Subtitle</a:t>
            </a:r>
            <a:endParaRPr lang="en-US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5949280"/>
            <a:ext cx="784893" cy="68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6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1443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rgbClr val="99A9C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3600" b="1" cap="none" baseline="0">
                <a:solidFill>
                  <a:srgbClr val="35294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 anchor="t"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263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28600" dist="1016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 cap="none" baseline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577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Standard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405E9B"/>
          </a:solidFill>
        </p:spPr>
        <p:txBody>
          <a:bodyPr lIns="360000" anchor="ctr"/>
          <a:lstStyle>
            <a:lvl1pPr algn="l">
              <a:defRPr sz="3600" b="0">
                <a:solidFill>
                  <a:srgbClr val="C8C5E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45896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405E9B"/>
          </a:solidFill>
        </p:spPr>
        <p:txBody>
          <a:bodyPr lIns="360000" anchor="ctr"/>
          <a:lstStyle>
            <a:lvl1pPr algn="l">
              <a:defRPr sz="3600" b="0">
                <a:solidFill>
                  <a:srgbClr val="C8C5E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2566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bg>
      <p:bgPr>
        <a:solidFill>
          <a:srgbClr val="405E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916832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Textmasterformat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4149080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Textmasterformat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405E9B"/>
          </a:solidFill>
        </p:spPr>
        <p:txBody>
          <a:bodyPr lIns="360000" anchor="ctr"/>
          <a:lstStyle>
            <a:lvl1pPr algn="l">
              <a:defRPr sz="3600" b="0">
                <a:solidFill>
                  <a:srgbClr val="C8C5E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8077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405E9B"/>
          </a:solidFill>
        </p:spPr>
        <p:txBody>
          <a:bodyPr lIns="360000" anchor="ctr"/>
          <a:lstStyle>
            <a:lvl1pPr algn="l">
              <a:defRPr sz="3600" b="0">
                <a:solidFill>
                  <a:srgbClr val="C8C5E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943203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She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6336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594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1700808"/>
            <a:ext cx="8229600" cy="2088232"/>
          </a:xfrm>
          <a:prstGeom prst="rect">
            <a:avLst/>
          </a:prstGeom>
        </p:spPr>
        <p:txBody>
          <a:bodyPr/>
          <a:lstStyle>
            <a:lvl1pPr>
              <a:defRPr sz="12000" b="1">
                <a:solidFill>
                  <a:srgbClr val="011F5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4221087"/>
            <a:ext cx="8208963" cy="2160241"/>
          </a:xfrm>
        </p:spPr>
        <p:txBody>
          <a:bodyPr/>
          <a:lstStyle>
            <a:lvl1pPr algn="ctr">
              <a:defRPr baseline="0">
                <a:solidFill>
                  <a:srgbClr val="17175D"/>
                </a:solidFill>
              </a:defRPr>
            </a:lvl1pPr>
          </a:lstStyle>
          <a:p>
            <a:pPr lvl="0"/>
            <a:r>
              <a:rPr lang="en-US" dirty="0"/>
              <a:t>Description of demo</a:t>
            </a:r>
          </a:p>
        </p:txBody>
      </p:sp>
    </p:spTree>
    <p:extLst>
      <p:ext uri="{BB962C8B-B14F-4D97-AF65-F5344CB8AC3E}">
        <p14:creationId xmlns:p14="http://schemas.microsoft.com/office/powerpoint/2010/main" val="2569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2" name="Rechteck 21"/>
          <p:cNvSpPr/>
          <p:nvPr userDrawn="1"/>
        </p:nvSpPr>
        <p:spPr bwMode="auto">
          <a:xfrm>
            <a:off x="0" y="6000750"/>
            <a:ext cx="9144000" cy="857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en-US" sz="2400">
              <a:solidFill>
                <a:schemeClr val="tx1"/>
              </a:solidFill>
              <a:effectLst/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5334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200" i="1">
              <a:solidFill>
                <a:schemeClr val="tx1"/>
              </a:solidFill>
              <a:effectLst/>
            </a:endParaRPr>
          </a:p>
        </p:txBody>
      </p:sp>
      <p:sp>
        <p:nvSpPr>
          <p:cNvPr id="20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663" y="1268760"/>
            <a:ext cx="8694737" cy="442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Klicken Sie, um die Formate des Vorlagentextes zu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en-US" sz="2400">
              <a:solidFill>
                <a:schemeClr val="tx1"/>
              </a:solidFill>
              <a:effectLst/>
            </a:endParaRPr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6078162"/>
            <a:ext cx="784893" cy="68496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4" r:id="rId2"/>
    <p:sldLayoutId id="2147483807" r:id="rId3"/>
    <p:sldLayoutId id="2147483803" r:id="rId4"/>
    <p:sldLayoutId id="2147483801" r:id="rId5"/>
    <p:sldLayoutId id="2147483808" r:id="rId6"/>
    <p:sldLayoutId id="2147483799" r:id="rId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332656"/>
            <a:ext cx="8496944" cy="6120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6078162"/>
            <a:ext cx="784893" cy="68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4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124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984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0" y="6393575"/>
            <a:ext cx="9144000" cy="464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472" y="6618715"/>
            <a:ext cx="216024" cy="210606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0" y="0"/>
            <a:ext cx="9144000" cy="6540797"/>
          </a:xfrm>
          <a:prstGeom prst="rect">
            <a:avLst/>
          </a:prstGeom>
          <a:solidFill>
            <a:srgbClr val="011F5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88640"/>
            <a:ext cx="2160240" cy="2160416"/>
          </a:xfrm>
          <a:prstGeom prst="rect">
            <a:avLst/>
          </a:prstGeom>
        </p:spPr>
      </p:pic>
      <p:sp>
        <p:nvSpPr>
          <p:cNvPr id="4" name="Titel 1"/>
          <p:cNvSpPr txBox="1">
            <a:spLocks/>
          </p:cNvSpPr>
          <p:nvPr/>
        </p:nvSpPr>
        <p:spPr>
          <a:xfrm>
            <a:off x="755576" y="2925032"/>
            <a:ext cx="7704856" cy="20881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600" dirty="0">
                <a:solidFill>
                  <a:schemeClr val="bg1"/>
                </a:solidFill>
                <a:effectLst/>
                <a:latin typeface="+mn-lt"/>
              </a:rPr>
              <a:t>Build an immutable application infrastructure with Nano Server, PowerShell DSC, and the</a:t>
            </a:r>
          </a:p>
          <a:p>
            <a:pPr algn="ctr" fontAlgn="auto">
              <a:spcAft>
                <a:spcPts val="0"/>
              </a:spcAft>
            </a:pPr>
            <a:r>
              <a:rPr lang="en-US" sz="3600" dirty="0">
                <a:solidFill>
                  <a:schemeClr val="bg1"/>
                </a:solidFill>
                <a:effectLst/>
                <a:latin typeface="+mn-lt"/>
              </a:rPr>
              <a:t>release pipeline </a:t>
            </a: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971600" y="5589240"/>
            <a:ext cx="7772400" cy="3600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  <a:effectLst/>
                <a:latin typeface="+mn-lt"/>
              </a:rPr>
              <a:t>Ravikanth Chaganti</a:t>
            </a: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4355976" y="1922037"/>
            <a:ext cx="643878" cy="3600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2017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358" y="6631618"/>
            <a:ext cx="1274481" cy="1848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22" y="6640190"/>
            <a:ext cx="502533" cy="16765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296" y="6490644"/>
            <a:ext cx="1048245" cy="466748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380" y="6504881"/>
            <a:ext cx="876550" cy="438275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082" y="6663423"/>
            <a:ext cx="787735" cy="121190"/>
          </a:xfrm>
          <a:prstGeom prst="rect">
            <a:avLst/>
          </a:prstGeom>
        </p:spPr>
      </p:pic>
      <p:sp>
        <p:nvSpPr>
          <p:cNvPr id="14" name="Rechteck 13"/>
          <p:cNvSpPr/>
          <p:nvPr/>
        </p:nvSpPr>
        <p:spPr>
          <a:xfrm>
            <a:off x="0" y="6393575"/>
            <a:ext cx="9144000" cy="464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eck 1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11F5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el 1"/>
          <p:cNvSpPr txBox="1">
            <a:spLocks/>
          </p:cNvSpPr>
          <p:nvPr/>
        </p:nvSpPr>
        <p:spPr>
          <a:xfrm>
            <a:off x="789348" y="2735665"/>
            <a:ext cx="7704856" cy="17469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600" dirty="0">
                <a:solidFill>
                  <a:schemeClr val="bg1"/>
                </a:solidFill>
                <a:effectLst/>
              </a:rPr>
              <a:t>The PowerShell Formatting System</a:t>
            </a:r>
          </a:p>
          <a:p>
            <a:pPr algn="ctr" fontAlgn="auto">
              <a:spcAft>
                <a:spcPts val="0"/>
              </a:spcAft>
            </a:pPr>
            <a:r>
              <a:rPr lang="en-US" sz="3600" dirty="0">
                <a:solidFill>
                  <a:schemeClr val="bg1"/>
                </a:solidFill>
                <a:effectLst/>
              </a:rPr>
              <a:t>Shaping Your Objects</a:t>
            </a:r>
          </a:p>
        </p:txBody>
      </p:sp>
      <p:sp>
        <p:nvSpPr>
          <p:cNvPr id="22" name="Titel 1"/>
          <p:cNvSpPr txBox="1">
            <a:spLocks/>
          </p:cNvSpPr>
          <p:nvPr/>
        </p:nvSpPr>
        <p:spPr>
          <a:xfrm>
            <a:off x="755576" y="5949280"/>
            <a:ext cx="7772400" cy="3600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  <a:effectLst/>
                <a:latin typeface="+mn-lt"/>
              </a:rPr>
              <a:t>Staffan Gustafsson</a:t>
            </a:r>
          </a:p>
        </p:txBody>
      </p:sp>
      <p:sp>
        <p:nvSpPr>
          <p:cNvPr id="23" name="Titel 1"/>
          <p:cNvSpPr txBox="1">
            <a:spLocks/>
          </p:cNvSpPr>
          <p:nvPr/>
        </p:nvSpPr>
        <p:spPr>
          <a:xfrm>
            <a:off x="4211960" y="1885245"/>
            <a:ext cx="643878" cy="3600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2018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24" name="Grafik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263" y="4367590"/>
            <a:ext cx="785481" cy="1213196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481052"/>
            <a:ext cx="1537311" cy="134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203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Simple formatting - Table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dense </a:t>
            </a:r>
          </a:p>
          <a:p>
            <a:pPr lvl="1"/>
            <a:r>
              <a:rPr lang="en-US" dirty="0"/>
              <a:t>Easier to get an overview of the data</a:t>
            </a:r>
          </a:p>
          <a:p>
            <a:pPr lvl="1"/>
            <a:r>
              <a:rPr lang="en-US" dirty="0"/>
              <a:t>-Wrap, -</a:t>
            </a:r>
            <a:r>
              <a:rPr lang="en-US" dirty="0" err="1"/>
              <a:t>AutoSize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39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Simple formatting - Table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TableControl</a:t>
            </a:r>
            <a:r>
              <a:rPr lang="en-US" dirty="0"/>
              <a:t> – basic structure</a:t>
            </a:r>
          </a:p>
          <a:p>
            <a:pPr lvl="1"/>
            <a:endParaRPr lang="en-US" dirty="0"/>
          </a:p>
        </p:txBody>
      </p:sp>
      <p:sp>
        <p:nvSpPr>
          <p:cNvPr id="7" name="Fiction">
            <a:extLst>
              <a:ext uri="{FF2B5EF4-FFF2-40B4-BE49-F238E27FC236}">
                <a16:creationId xmlns:a16="http://schemas.microsoft.com/office/drawing/2014/main" id="{69EB40F3-8D89-44F9-A8BF-7F704509A4E5}"/>
              </a:ext>
            </a:extLst>
          </p:cNvPr>
          <p:cNvSpPr/>
          <p:nvPr/>
        </p:nvSpPr>
        <p:spPr bwMode="auto">
          <a:xfrm>
            <a:off x="323528" y="2492896"/>
            <a:ext cx="7776864" cy="38884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&lt;</a:t>
            </a:r>
            <a:r>
              <a:rPr lang="en-US" sz="1800" dirty="0" err="1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TableControl</a:t>
            </a:r>
            <a:r>
              <a:rPr lang="en-US" sz="1800" dirty="0">
                <a:solidFill>
                  <a:srgbClr val="000000"/>
                </a:solidFill>
                <a:effectLst/>
                <a:latin typeface="Fira Code Retina" panose="020B05090500000200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effectLst/>
                <a:latin typeface="Fira Code Retina" panose="020B0509050000020004" pitchFamily="49" charset="0"/>
              </a:rPr>
              <a:t>autoSize</a:t>
            </a:r>
            <a:r>
              <a:rPr lang="en-US" sz="1800" dirty="0">
                <a:solidFill>
                  <a:srgbClr val="000000"/>
                </a:solidFill>
                <a:effectLst/>
                <a:latin typeface="Fira Code Retina" panose="020B0509050000020004" pitchFamily="49" charset="0"/>
              </a:rPr>
              <a:t>=</a:t>
            </a:r>
            <a:r>
              <a:rPr lang="en-US" sz="1800" dirty="0">
                <a:solidFill>
                  <a:srgbClr val="0000FF"/>
                </a:solidFill>
                <a:effectLst/>
                <a:latin typeface="Fira Code Retina" panose="020B0509050000020004" pitchFamily="49" charset="0"/>
              </a:rPr>
              <a:t>"true"</a:t>
            </a:r>
            <a:r>
              <a:rPr lang="en-US" sz="1800" dirty="0">
                <a:solidFill>
                  <a:srgbClr val="000000"/>
                </a:solidFill>
                <a:effectLst/>
                <a:latin typeface="Fira Code Retina" panose="020B05090500000200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effectLst/>
                <a:latin typeface="Fira Code Retina" panose="020B0509050000020004" pitchFamily="49" charset="0"/>
              </a:rPr>
              <a:t>noHeaders</a:t>
            </a:r>
            <a:r>
              <a:rPr lang="en-US" sz="1800" dirty="0">
                <a:solidFill>
                  <a:srgbClr val="000000"/>
                </a:solidFill>
                <a:effectLst/>
                <a:latin typeface="Fira Code Retina" panose="020B0509050000020004" pitchFamily="49" charset="0"/>
              </a:rPr>
              <a:t>=</a:t>
            </a:r>
            <a:r>
              <a:rPr lang="en-US" sz="1800" dirty="0">
                <a:solidFill>
                  <a:srgbClr val="0000FF"/>
                </a:solidFill>
                <a:effectLst/>
                <a:latin typeface="Fira Code Retina" panose="020B0509050000020004" pitchFamily="49" charset="0"/>
              </a:rPr>
              <a:t>"true"</a:t>
            </a:r>
            <a:r>
              <a:rPr lang="en-US" sz="18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effectLst/>
                <a:latin typeface="Fira Code Retina" panose="020B0509050000020004" pitchFamily="49" charset="0"/>
              </a:rPr>
              <a:t> </a:t>
            </a:r>
          </a:p>
          <a:p>
            <a:r>
              <a:rPr lang="en-US" sz="18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  &lt;Header</a:t>
            </a:r>
            <a:r>
              <a:rPr lang="en-US" sz="1800" dirty="0">
                <a:solidFill>
                  <a:srgbClr val="000000"/>
                </a:solidFill>
                <a:effectLst/>
                <a:latin typeface="Fira Code Retina" panose="020B05090500000200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effectLst/>
                <a:latin typeface="Fira Code Retina" panose="020B0509050000020004" pitchFamily="49" charset="0"/>
              </a:rPr>
              <a:t>width</a:t>
            </a:r>
            <a:r>
              <a:rPr lang="en-US" sz="1800" dirty="0">
                <a:solidFill>
                  <a:srgbClr val="000000"/>
                </a:solidFill>
                <a:effectLst/>
                <a:latin typeface="Fira Code Retina" panose="020B0509050000020004" pitchFamily="49" charset="0"/>
              </a:rPr>
              <a:t>=</a:t>
            </a:r>
            <a:r>
              <a:rPr lang="en-US" sz="1800" dirty="0">
                <a:solidFill>
                  <a:srgbClr val="0000FF"/>
                </a:solidFill>
                <a:effectLst/>
                <a:latin typeface="Fira Code Retina" panose="020B0509050000020004" pitchFamily="49" charset="0"/>
              </a:rPr>
              <a:t>"15"</a:t>
            </a:r>
            <a:r>
              <a:rPr lang="en-US" sz="1800" dirty="0">
                <a:solidFill>
                  <a:srgbClr val="000000"/>
                </a:solidFill>
                <a:effectLst/>
                <a:latin typeface="Fira Code Retina" panose="020B05090500000200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effectLst/>
                <a:latin typeface="Fira Code Retina" panose="020B0509050000020004" pitchFamily="49" charset="0"/>
              </a:rPr>
              <a:t>Label</a:t>
            </a:r>
            <a:r>
              <a:rPr lang="en-US" sz="1800" dirty="0">
                <a:solidFill>
                  <a:srgbClr val="000000"/>
                </a:solidFill>
                <a:effectLst/>
                <a:latin typeface="Fira Code Retina" panose="020B0509050000020004" pitchFamily="49" charset="0"/>
              </a:rPr>
              <a:t>=</a:t>
            </a:r>
            <a:r>
              <a:rPr lang="en-US" sz="1800" dirty="0">
                <a:solidFill>
                  <a:srgbClr val="0000FF"/>
                </a:solidFill>
                <a:effectLst/>
                <a:latin typeface="Fira Code Retina" panose="020B0509050000020004" pitchFamily="49" charset="0"/>
              </a:rPr>
              <a:t>"</a:t>
            </a:r>
            <a:r>
              <a:rPr lang="en-US" sz="1800" dirty="0" err="1">
                <a:solidFill>
                  <a:srgbClr val="0000FF"/>
                </a:solidFill>
                <a:effectLst/>
                <a:latin typeface="Fira Code Retina" panose="020B0509050000020004" pitchFamily="49" charset="0"/>
              </a:rPr>
              <a:t>NameLabel</a:t>
            </a:r>
            <a:r>
              <a:rPr lang="en-US" sz="1800" dirty="0">
                <a:solidFill>
                  <a:srgbClr val="0000FF"/>
                </a:solidFill>
                <a:effectLst/>
                <a:latin typeface="Fira Code Retina" panose="020B0509050000020004" pitchFamily="49" charset="0"/>
              </a:rPr>
              <a:t>"</a:t>
            </a:r>
            <a:r>
              <a:rPr lang="en-US" sz="18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/&gt;</a:t>
            </a:r>
            <a:endParaRPr lang="en-US" sz="1800" dirty="0">
              <a:solidFill>
                <a:srgbClr val="000000"/>
              </a:solidFill>
              <a:effectLst/>
              <a:latin typeface="Fira Code Retina" panose="020B0509050000020004" pitchFamily="49" charset="0"/>
            </a:endParaRPr>
          </a:p>
          <a:p>
            <a:r>
              <a:rPr lang="en-US" sz="18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  &lt;Header</a:t>
            </a:r>
            <a:r>
              <a:rPr lang="en-US" sz="1800" dirty="0">
                <a:solidFill>
                  <a:srgbClr val="000000"/>
                </a:solidFill>
                <a:effectLst/>
                <a:latin typeface="Fira Code Retina" panose="020B05090500000200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effectLst/>
                <a:latin typeface="Fira Code Retina" panose="020B0509050000020004" pitchFamily="49" charset="0"/>
              </a:rPr>
              <a:t>width</a:t>
            </a:r>
            <a:r>
              <a:rPr lang="en-US" sz="1800" dirty="0">
                <a:solidFill>
                  <a:srgbClr val="000000"/>
                </a:solidFill>
                <a:effectLst/>
                <a:latin typeface="Fira Code Retina" panose="020B0509050000020004" pitchFamily="49" charset="0"/>
              </a:rPr>
              <a:t>=</a:t>
            </a:r>
            <a:r>
              <a:rPr lang="en-US" sz="1800" dirty="0">
                <a:solidFill>
                  <a:srgbClr val="0000FF"/>
                </a:solidFill>
                <a:effectLst/>
                <a:latin typeface="Fira Code Retina" panose="020B0509050000020004" pitchFamily="49" charset="0"/>
              </a:rPr>
              <a:t>"30"</a:t>
            </a:r>
            <a:r>
              <a:rPr lang="en-US" sz="1800" dirty="0">
                <a:solidFill>
                  <a:srgbClr val="000000"/>
                </a:solidFill>
                <a:effectLst/>
                <a:latin typeface="Fira Code Retina" panose="020B05090500000200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effectLst/>
                <a:latin typeface="Fira Code Retina" panose="020B0509050000020004" pitchFamily="49" charset="0"/>
              </a:rPr>
              <a:t>Label</a:t>
            </a:r>
            <a:r>
              <a:rPr lang="en-US" sz="1800" dirty="0">
                <a:solidFill>
                  <a:srgbClr val="000000"/>
                </a:solidFill>
                <a:effectLst/>
                <a:latin typeface="Fira Code Retina" panose="020B0509050000020004" pitchFamily="49" charset="0"/>
              </a:rPr>
              <a:t>=</a:t>
            </a:r>
            <a:r>
              <a:rPr lang="en-US" sz="1800" dirty="0">
                <a:solidFill>
                  <a:srgbClr val="0000FF"/>
                </a:solidFill>
                <a:effectLst/>
                <a:latin typeface="Fira Code Retina" panose="020B0509050000020004" pitchFamily="49" charset="0"/>
              </a:rPr>
              <a:t>"</a:t>
            </a:r>
            <a:r>
              <a:rPr lang="en-US" sz="1800" dirty="0" err="1">
                <a:solidFill>
                  <a:srgbClr val="0000FF"/>
                </a:solidFill>
                <a:effectLst/>
                <a:latin typeface="Fira Code Retina" panose="020B0509050000020004" pitchFamily="49" charset="0"/>
              </a:rPr>
              <a:t>ALabel</a:t>
            </a:r>
            <a:r>
              <a:rPr lang="en-US" sz="1800" dirty="0">
                <a:solidFill>
                  <a:srgbClr val="0000FF"/>
                </a:solidFill>
                <a:effectLst/>
                <a:latin typeface="Fira Code Retina" panose="020B050905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Fira Code Retina" panose="020B05090500000200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effectLst/>
                <a:latin typeface="Fira Code Retina" panose="020B0509050000020004" pitchFamily="49" charset="0"/>
              </a:rPr>
              <a:t>align</a:t>
            </a:r>
            <a:r>
              <a:rPr lang="en-US" sz="1800" dirty="0">
                <a:solidFill>
                  <a:srgbClr val="000000"/>
                </a:solidFill>
                <a:effectLst/>
                <a:latin typeface="Fira Code Retina" panose="020B0509050000020004" pitchFamily="49" charset="0"/>
              </a:rPr>
              <a:t>=</a:t>
            </a:r>
            <a:r>
              <a:rPr lang="en-US" sz="1800" dirty="0">
                <a:solidFill>
                  <a:srgbClr val="0000FF"/>
                </a:solidFill>
                <a:effectLst/>
                <a:latin typeface="Fira Code Retina" panose="020B0509050000020004" pitchFamily="49" charset="0"/>
              </a:rPr>
              <a:t>"Right"</a:t>
            </a:r>
            <a:r>
              <a:rPr lang="en-US" sz="18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/&gt;</a:t>
            </a:r>
            <a:endParaRPr lang="en-US" sz="1800" dirty="0">
              <a:solidFill>
                <a:srgbClr val="000000"/>
              </a:solidFill>
              <a:effectLst/>
              <a:latin typeface="Fira Code Retina" panose="020B0509050000020004" pitchFamily="49" charset="0"/>
            </a:endParaRPr>
          </a:p>
          <a:p>
            <a:r>
              <a:rPr lang="en-US" sz="18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  &lt;Column</a:t>
            </a:r>
            <a:r>
              <a:rPr lang="en-US" sz="1800" dirty="0">
                <a:solidFill>
                  <a:srgbClr val="000000"/>
                </a:solidFill>
                <a:effectLst/>
                <a:latin typeface="Fira Code Retina" panose="020B05090500000200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effectLst/>
                <a:latin typeface="Fira Code Retina" panose="020B0509050000020004" pitchFamily="49" charset="0"/>
              </a:rPr>
              <a:t>property</a:t>
            </a:r>
            <a:r>
              <a:rPr lang="en-US" sz="1800" dirty="0">
                <a:solidFill>
                  <a:srgbClr val="000000"/>
                </a:solidFill>
                <a:effectLst/>
                <a:latin typeface="Fira Code Retina" panose="020B0509050000020004" pitchFamily="49" charset="0"/>
              </a:rPr>
              <a:t>=</a:t>
            </a:r>
            <a:r>
              <a:rPr lang="en-US" sz="1800" dirty="0">
                <a:solidFill>
                  <a:srgbClr val="0000FF"/>
                </a:solidFill>
                <a:effectLst/>
                <a:latin typeface="Fira Code Retina" panose="020B0509050000020004" pitchFamily="49" charset="0"/>
              </a:rPr>
              <a:t>"Name"</a:t>
            </a:r>
            <a:r>
              <a:rPr lang="en-US" sz="18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/&gt;</a:t>
            </a:r>
            <a:endParaRPr lang="en-US" sz="1800" dirty="0">
              <a:solidFill>
                <a:srgbClr val="000000"/>
              </a:solidFill>
              <a:effectLst/>
              <a:latin typeface="Fira Code Retina" panose="020B0509050000020004" pitchFamily="49" charset="0"/>
            </a:endParaRPr>
          </a:p>
          <a:p>
            <a:r>
              <a:rPr lang="en-US" sz="18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  &lt;Column</a:t>
            </a:r>
            <a:r>
              <a:rPr lang="en-US" sz="1800" dirty="0">
                <a:solidFill>
                  <a:srgbClr val="000000"/>
                </a:solidFill>
                <a:effectLst/>
                <a:latin typeface="Fira Code Retina" panose="020B05090500000200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effectLst/>
                <a:latin typeface="Fira Code Retina" panose="020B0509050000020004" pitchFamily="49" charset="0"/>
              </a:rPr>
              <a:t>format</a:t>
            </a:r>
            <a:r>
              <a:rPr lang="en-US" sz="1800" dirty="0">
                <a:solidFill>
                  <a:srgbClr val="000000"/>
                </a:solidFill>
                <a:effectLst/>
                <a:latin typeface="Fira Code Retina" panose="020B0509050000020004" pitchFamily="49" charset="0"/>
              </a:rPr>
              <a:t>=</a:t>
            </a:r>
            <a:r>
              <a:rPr lang="en-US" sz="1800" dirty="0">
                <a:solidFill>
                  <a:srgbClr val="0000FF"/>
                </a:solidFill>
                <a:effectLst/>
                <a:latin typeface="Fira Code Retina" panose="020B0509050000020004" pitchFamily="49" charset="0"/>
              </a:rPr>
              <a:t>"{0,-20}"</a:t>
            </a:r>
            <a:r>
              <a:rPr lang="en-US" sz="18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effectLst/>
                <a:latin typeface="Fira Code Retina" panose="020B0509050000020004" pitchFamily="49" charset="0"/>
              </a:rPr>
              <a:t>$_.</a:t>
            </a:r>
            <a:r>
              <a:rPr lang="en-US" sz="1800" dirty="0" err="1">
                <a:solidFill>
                  <a:srgbClr val="000000"/>
                </a:solidFill>
                <a:effectLst/>
                <a:latin typeface="Fira Code Retina" panose="020B0509050000020004" pitchFamily="49" charset="0"/>
              </a:rPr>
              <a:t>AlterEgo</a:t>
            </a:r>
            <a:r>
              <a:rPr lang="en-US" sz="18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&lt;/Column&gt;</a:t>
            </a:r>
            <a:r>
              <a:rPr lang="en-US" sz="1800" dirty="0">
                <a:solidFill>
                  <a:srgbClr val="000000"/>
                </a:solidFill>
                <a:effectLst/>
                <a:latin typeface="Fira Code Retina" panose="020B0509050000020004" pitchFamily="49" charset="0"/>
              </a:rPr>
              <a:t> </a:t>
            </a:r>
          </a:p>
          <a:p>
            <a:r>
              <a:rPr lang="en-US" sz="18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&lt;/</a:t>
            </a:r>
            <a:r>
              <a:rPr lang="en-US" sz="1800" dirty="0" err="1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TableControl</a:t>
            </a:r>
            <a:r>
              <a:rPr lang="en-US" sz="18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&gt;</a:t>
            </a:r>
            <a:endParaRPr lang="en-US" sz="1800" b="0" dirty="0">
              <a:solidFill>
                <a:srgbClr val="000000"/>
              </a:solidFill>
              <a:effectLst/>
              <a:latin typeface="Fira Code Retina" panose="020B0509050000020004" pitchFamily="49" charset="0"/>
            </a:endParaRPr>
          </a:p>
        </p:txBody>
      </p:sp>
      <p:pic>
        <p:nvPicPr>
          <p:cNvPr id="9" name="Nooo">
            <a:extLst>
              <a:ext uri="{FF2B5EF4-FFF2-40B4-BE49-F238E27FC236}">
                <a16:creationId xmlns:a16="http://schemas.microsoft.com/office/drawing/2014/main" id="{F002F462-F651-4540-9615-162DA95C0C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564904"/>
            <a:ext cx="5154118" cy="3825388"/>
          </a:xfrm>
          <a:prstGeom prst="rect">
            <a:avLst/>
          </a:prstGeom>
        </p:spPr>
      </p:pic>
      <p:sp>
        <p:nvSpPr>
          <p:cNvPr id="4" name="Control">
            <a:extLst>
              <a:ext uri="{FF2B5EF4-FFF2-40B4-BE49-F238E27FC236}">
                <a16:creationId xmlns:a16="http://schemas.microsoft.com/office/drawing/2014/main" id="{ABC3B81E-222E-4D10-BBBA-87D9FD9695F5}"/>
              </a:ext>
            </a:extLst>
          </p:cNvPr>
          <p:cNvSpPr/>
          <p:nvPr/>
        </p:nvSpPr>
        <p:spPr bwMode="auto">
          <a:xfrm>
            <a:off x="323528" y="2492896"/>
            <a:ext cx="7776864" cy="38884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&lt;</a:t>
            </a:r>
            <a:r>
              <a:rPr lang="en-US" sz="1600" dirty="0" err="1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TableControl</a:t>
            </a:r>
            <a:r>
              <a:rPr lang="en-US" sz="12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effectLst/>
                <a:latin typeface="Fira Code Retina" panose="020B0509050000020004" pitchFamily="49" charset="0"/>
              </a:rPr>
              <a:t> </a:t>
            </a:r>
          </a:p>
          <a:p>
            <a:r>
              <a:rPr lang="en-US" sz="16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  &lt;</a:t>
            </a:r>
            <a:r>
              <a:rPr lang="en-US" sz="1600" dirty="0" err="1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AutoSize</a:t>
            </a:r>
            <a:r>
              <a:rPr lang="en-US" sz="16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/&gt;</a:t>
            </a:r>
            <a:endParaRPr lang="en-US" sz="1600" dirty="0">
              <a:solidFill>
                <a:srgbClr val="000000"/>
              </a:solidFill>
              <a:effectLst/>
              <a:latin typeface="Fira Code Retina" panose="020B0509050000020004" pitchFamily="49" charset="0"/>
            </a:endParaRPr>
          </a:p>
          <a:p>
            <a:r>
              <a:rPr lang="en-US" sz="16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  &lt;</a:t>
            </a:r>
            <a:r>
              <a:rPr lang="en-US" sz="1600" dirty="0" err="1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HideTableHeaders</a:t>
            </a:r>
            <a:r>
              <a:rPr lang="en-US" sz="16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/&gt;</a:t>
            </a:r>
            <a:r>
              <a:rPr lang="en-US" sz="1600" dirty="0">
                <a:solidFill>
                  <a:srgbClr val="000000"/>
                </a:solidFill>
                <a:effectLst/>
                <a:latin typeface="Fira Code Retina" panose="020B0509050000020004" pitchFamily="49" charset="0"/>
              </a:rPr>
              <a:t> </a:t>
            </a:r>
          </a:p>
          <a:p>
            <a:r>
              <a:rPr lang="en-US" sz="16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  &lt;</a:t>
            </a:r>
            <a:r>
              <a:rPr lang="en-US" sz="1600" dirty="0" err="1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TableHeaders</a:t>
            </a:r>
            <a:r>
              <a:rPr lang="en-US" sz="16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effectLst/>
              <a:latin typeface="Fira Code Retina" panose="020B0509050000020004" pitchFamily="49" charset="0"/>
            </a:endParaRPr>
          </a:p>
          <a:p>
            <a:r>
              <a:rPr lang="en-US" sz="16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    &lt;</a:t>
            </a:r>
            <a:r>
              <a:rPr lang="en-US" sz="1600" dirty="0" err="1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TableColumnHeader</a:t>
            </a:r>
            <a:r>
              <a:rPr lang="en-US" sz="16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&gt;…&lt;/</a:t>
            </a:r>
            <a:r>
              <a:rPr lang="en-US" sz="1600" dirty="0" err="1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TableColumnHeader</a:t>
            </a:r>
            <a:r>
              <a:rPr lang="en-US" sz="16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&gt; …</a:t>
            </a:r>
            <a:endParaRPr lang="en-US" sz="1600" dirty="0">
              <a:solidFill>
                <a:srgbClr val="000000"/>
              </a:solidFill>
              <a:effectLst/>
              <a:latin typeface="Fira Code Retina" panose="020B0509050000020004" pitchFamily="49" charset="0"/>
            </a:endParaRPr>
          </a:p>
          <a:p>
            <a:r>
              <a:rPr lang="en-US" sz="16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  &lt;/</a:t>
            </a:r>
            <a:r>
              <a:rPr lang="en-US" sz="1600" dirty="0" err="1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TableHeaders</a:t>
            </a:r>
            <a:r>
              <a:rPr lang="en-US" sz="16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effectLst/>
              <a:latin typeface="Fira Code Retina" panose="020B0509050000020004" pitchFamily="49" charset="0"/>
            </a:endParaRPr>
          </a:p>
          <a:p>
            <a:r>
              <a:rPr lang="en-US" sz="16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  &lt;</a:t>
            </a:r>
            <a:r>
              <a:rPr lang="en-US" sz="1600" dirty="0" err="1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TableRowEntries</a:t>
            </a:r>
            <a:r>
              <a:rPr lang="en-US" sz="16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effectLst/>
              <a:latin typeface="Fira Code Retina" panose="020B0509050000020004" pitchFamily="49" charset="0"/>
            </a:endParaRPr>
          </a:p>
          <a:p>
            <a:r>
              <a:rPr lang="en-US" sz="16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    &lt;</a:t>
            </a:r>
            <a:r>
              <a:rPr lang="en-US" sz="1600" dirty="0" err="1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TableRowEntry</a:t>
            </a:r>
            <a:r>
              <a:rPr lang="en-US" sz="16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&gt;	</a:t>
            </a:r>
          </a:p>
          <a:p>
            <a:r>
              <a:rPr lang="en-US" sz="16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      &lt;</a:t>
            </a:r>
            <a:r>
              <a:rPr lang="en-US" sz="1600" dirty="0" err="1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TableColumnItems</a:t>
            </a:r>
            <a:r>
              <a:rPr lang="en-US" sz="16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&gt;</a:t>
            </a:r>
          </a:p>
          <a:p>
            <a:r>
              <a:rPr lang="en-US" sz="16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        &lt;</a:t>
            </a:r>
            <a:r>
              <a:rPr lang="en-US" sz="1600" dirty="0" err="1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TableColumnItem</a:t>
            </a:r>
            <a:r>
              <a:rPr lang="en-US" sz="16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&gt;…&lt;/</a:t>
            </a:r>
            <a:r>
              <a:rPr lang="en-US" sz="1600" dirty="0" err="1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TableColumnItem</a:t>
            </a:r>
            <a:r>
              <a:rPr lang="en-US" sz="16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&gt; …</a:t>
            </a:r>
            <a:endParaRPr lang="en-US" sz="1600" dirty="0">
              <a:solidFill>
                <a:srgbClr val="000000"/>
              </a:solidFill>
              <a:effectLst/>
              <a:latin typeface="Fira Code Retina" panose="020B0509050000020004" pitchFamily="49" charset="0"/>
            </a:endParaRPr>
          </a:p>
          <a:p>
            <a:r>
              <a:rPr lang="en-US" sz="16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      &lt;/</a:t>
            </a:r>
            <a:r>
              <a:rPr lang="en-US" sz="1600" dirty="0" err="1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TableColumnItems</a:t>
            </a:r>
            <a:r>
              <a:rPr lang="en-US" sz="16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&gt;</a:t>
            </a:r>
          </a:p>
          <a:p>
            <a:r>
              <a:rPr lang="en-US" sz="16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    &lt;/</a:t>
            </a:r>
            <a:r>
              <a:rPr lang="en-US" sz="1600" dirty="0" err="1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TableRowEntry</a:t>
            </a:r>
            <a:r>
              <a:rPr lang="en-US" sz="16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&gt;</a:t>
            </a:r>
          </a:p>
          <a:p>
            <a:r>
              <a:rPr lang="en-US" sz="16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  &lt;/</a:t>
            </a:r>
            <a:r>
              <a:rPr lang="en-US" sz="1600" dirty="0" err="1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TableRowEntries</a:t>
            </a:r>
            <a:r>
              <a:rPr lang="en-US" sz="16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&gt;</a:t>
            </a:r>
          </a:p>
          <a:p>
            <a:r>
              <a:rPr lang="en-US" sz="16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&lt;/</a:t>
            </a:r>
            <a:r>
              <a:rPr lang="en-US" sz="1600" dirty="0" err="1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TableControl</a:t>
            </a:r>
            <a:r>
              <a:rPr lang="en-US" sz="16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&gt;</a:t>
            </a:r>
          </a:p>
        </p:txBody>
      </p:sp>
      <p:sp>
        <p:nvSpPr>
          <p:cNvPr id="5" name="Header">
            <a:extLst>
              <a:ext uri="{FF2B5EF4-FFF2-40B4-BE49-F238E27FC236}">
                <a16:creationId xmlns:a16="http://schemas.microsoft.com/office/drawing/2014/main" id="{08983E83-4E50-46EF-87F4-260F7D79F4DB}"/>
              </a:ext>
            </a:extLst>
          </p:cNvPr>
          <p:cNvSpPr/>
          <p:nvPr/>
        </p:nvSpPr>
        <p:spPr bwMode="auto">
          <a:xfrm>
            <a:off x="323528" y="2492896"/>
            <a:ext cx="7776864" cy="38884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…</a:t>
            </a:r>
          </a:p>
          <a:p>
            <a:r>
              <a:rPr lang="en-US" sz="20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  &lt;</a:t>
            </a:r>
            <a:r>
              <a:rPr lang="en-US" sz="2000" dirty="0" err="1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TableColumnHeader</a:t>
            </a:r>
            <a:r>
              <a:rPr lang="en-US" sz="20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effectLst/>
              <a:latin typeface="Fira Code Retina" panose="020B0509050000020004" pitchFamily="49" charset="0"/>
            </a:endParaRPr>
          </a:p>
          <a:p>
            <a:r>
              <a:rPr lang="en-US" sz="20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    &lt;Width&gt;</a:t>
            </a:r>
            <a:r>
              <a:rPr lang="en-US" sz="2000" dirty="0">
                <a:solidFill>
                  <a:srgbClr val="000000"/>
                </a:solidFill>
                <a:effectLst/>
                <a:latin typeface="Fira Code Retina" panose="020B0509050000020004" pitchFamily="49" charset="0"/>
              </a:rPr>
              <a:t>15</a:t>
            </a:r>
            <a:r>
              <a:rPr lang="en-US" sz="20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&lt;/Width&gt;</a:t>
            </a:r>
            <a:endParaRPr lang="en-US" sz="2000" dirty="0">
              <a:solidFill>
                <a:srgbClr val="000000"/>
              </a:solidFill>
              <a:effectLst/>
              <a:latin typeface="Fira Code Retina" panose="020B0509050000020004" pitchFamily="49" charset="0"/>
            </a:endParaRPr>
          </a:p>
          <a:p>
            <a:r>
              <a:rPr lang="en-US" sz="20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    &lt;Label&gt;</a:t>
            </a:r>
            <a:r>
              <a:rPr lang="en-US" sz="2000" dirty="0">
                <a:solidFill>
                  <a:srgbClr val="000000"/>
                </a:solidFill>
                <a:effectLst/>
                <a:latin typeface="Fira Code Retina" panose="020B0509050000020004" pitchFamily="49" charset="0"/>
              </a:rPr>
              <a:t>Name</a:t>
            </a:r>
            <a:r>
              <a:rPr lang="en-US" sz="20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&lt;/Label&gt;</a:t>
            </a:r>
            <a:endParaRPr lang="en-US" sz="2000" dirty="0">
              <a:solidFill>
                <a:srgbClr val="000000"/>
              </a:solidFill>
              <a:effectLst/>
              <a:latin typeface="Fira Code Retina" panose="020B0509050000020004" pitchFamily="49" charset="0"/>
            </a:endParaRPr>
          </a:p>
          <a:p>
            <a:r>
              <a:rPr lang="en-US" sz="20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  &lt;/</a:t>
            </a:r>
            <a:r>
              <a:rPr lang="en-US" sz="2000" dirty="0" err="1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TableColumnHeader</a:t>
            </a:r>
            <a:r>
              <a:rPr lang="en-US" sz="20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effectLst/>
              <a:latin typeface="Fira Code Retina" panose="020B0509050000020004" pitchFamily="49" charset="0"/>
            </a:endParaRPr>
          </a:p>
          <a:p>
            <a:r>
              <a:rPr lang="en-US" sz="20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  &lt;</a:t>
            </a:r>
            <a:r>
              <a:rPr lang="en-US" sz="2000" dirty="0" err="1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TableColumnHeader</a:t>
            </a:r>
            <a:r>
              <a:rPr lang="en-US" sz="20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effectLst/>
              <a:latin typeface="Fira Code Retina" panose="020B0509050000020004" pitchFamily="49" charset="0"/>
            </a:endParaRPr>
          </a:p>
          <a:p>
            <a:r>
              <a:rPr lang="en-US" sz="20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    &lt;Width&gt;</a:t>
            </a:r>
            <a:r>
              <a:rPr lang="en-US" sz="2000" dirty="0">
                <a:solidFill>
                  <a:srgbClr val="000000"/>
                </a:solidFill>
                <a:effectLst/>
                <a:latin typeface="Fira Code Retina" panose="020B0509050000020004" pitchFamily="49" charset="0"/>
              </a:rPr>
              <a:t>20</a:t>
            </a:r>
            <a:r>
              <a:rPr lang="en-US" sz="20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&lt;/Width&gt;</a:t>
            </a:r>
            <a:endParaRPr lang="en-US" sz="2000" dirty="0">
              <a:solidFill>
                <a:srgbClr val="000000"/>
              </a:solidFill>
              <a:effectLst/>
              <a:latin typeface="Fira Code Retina" panose="020B0509050000020004" pitchFamily="49" charset="0"/>
            </a:endParaRPr>
          </a:p>
          <a:p>
            <a:r>
              <a:rPr lang="en-US" sz="20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    &lt;Label&gt;</a:t>
            </a:r>
            <a:r>
              <a:rPr lang="en-US" sz="2000" dirty="0" err="1">
                <a:solidFill>
                  <a:srgbClr val="000000"/>
                </a:solidFill>
                <a:effectLst/>
                <a:latin typeface="Fira Code Retina" panose="020B0509050000020004" pitchFamily="49" charset="0"/>
              </a:rPr>
              <a:t>AlterEgo</a:t>
            </a:r>
            <a:r>
              <a:rPr lang="en-US" sz="20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&lt;/Label&gt;</a:t>
            </a:r>
            <a:endParaRPr lang="en-US" sz="2000" dirty="0">
              <a:solidFill>
                <a:srgbClr val="000000"/>
              </a:solidFill>
              <a:effectLst/>
              <a:latin typeface="Fira Code Retina" panose="020B0509050000020004" pitchFamily="49" charset="0"/>
            </a:endParaRPr>
          </a:p>
          <a:p>
            <a:r>
              <a:rPr lang="en-US" sz="20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    &lt;Alignment&gt;</a:t>
            </a:r>
            <a:r>
              <a:rPr lang="en-US" sz="2000" dirty="0">
                <a:solidFill>
                  <a:srgbClr val="000000"/>
                </a:solidFill>
                <a:effectLst/>
                <a:latin typeface="Fira Code Retina" panose="020B0509050000020004" pitchFamily="49" charset="0"/>
              </a:rPr>
              <a:t>Right</a:t>
            </a:r>
            <a:r>
              <a:rPr lang="en-US" sz="20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&lt;/Alignment&gt;</a:t>
            </a:r>
            <a:endParaRPr lang="en-US" sz="2000" dirty="0">
              <a:solidFill>
                <a:srgbClr val="000000"/>
              </a:solidFill>
              <a:effectLst/>
              <a:latin typeface="Fira Code Retina" panose="020B0509050000020004" pitchFamily="49" charset="0"/>
            </a:endParaRPr>
          </a:p>
          <a:p>
            <a:r>
              <a:rPr lang="en-US" sz="20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  &lt;/</a:t>
            </a:r>
            <a:r>
              <a:rPr lang="en-US" sz="2000" dirty="0" err="1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TableColumnHeader</a:t>
            </a:r>
            <a:r>
              <a:rPr lang="en-US" sz="20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&gt;</a:t>
            </a:r>
          </a:p>
          <a:p>
            <a:r>
              <a:rPr lang="en-US" sz="20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…</a:t>
            </a:r>
          </a:p>
        </p:txBody>
      </p:sp>
      <p:sp>
        <p:nvSpPr>
          <p:cNvPr id="6" name="ColumnItem">
            <a:extLst>
              <a:ext uri="{FF2B5EF4-FFF2-40B4-BE49-F238E27FC236}">
                <a16:creationId xmlns:a16="http://schemas.microsoft.com/office/drawing/2014/main" id="{5BD637F9-98A7-4740-A04E-038173008CCF}"/>
              </a:ext>
            </a:extLst>
          </p:cNvPr>
          <p:cNvSpPr/>
          <p:nvPr/>
        </p:nvSpPr>
        <p:spPr bwMode="auto">
          <a:xfrm>
            <a:off x="323528" y="2492896"/>
            <a:ext cx="7776864" cy="38884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…</a:t>
            </a:r>
          </a:p>
          <a:p>
            <a:r>
              <a:rPr lang="en-US" sz="20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&lt;</a:t>
            </a:r>
            <a:r>
              <a:rPr lang="en-US" sz="2000" dirty="0" err="1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TableColumnItem</a:t>
            </a:r>
            <a:r>
              <a:rPr lang="en-US" sz="20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effectLst/>
              <a:latin typeface="Fira Code Retina" panose="020B0509050000020004" pitchFamily="49" charset="0"/>
            </a:endParaRPr>
          </a:p>
          <a:p>
            <a:r>
              <a:rPr lang="en-US" sz="20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 &lt;</a:t>
            </a:r>
            <a:r>
              <a:rPr lang="en-US" sz="2000" dirty="0" err="1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PropertyName</a:t>
            </a:r>
            <a:r>
              <a:rPr lang="en-US" sz="20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effectLst/>
                <a:latin typeface="Fira Code Retina" panose="020B0509050000020004" pitchFamily="49" charset="0"/>
              </a:rPr>
              <a:t>Name</a:t>
            </a:r>
            <a:r>
              <a:rPr lang="en-US" sz="20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&lt;/</a:t>
            </a:r>
            <a:r>
              <a:rPr lang="en-US" sz="2000" dirty="0" err="1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PropertyName</a:t>
            </a:r>
            <a:r>
              <a:rPr lang="en-US" sz="20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effectLst/>
              <a:latin typeface="Fira Code Retina" panose="020B0509050000020004" pitchFamily="49" charset="0"/>
            </a:endParaRPr>
          </a:p>
          <a:p>
            <a:r>
              <a:rPr lang="en-US" sz="20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&lt;/</a:t>
            </a:r>
            <a:r>
              <a:rPr lang="en-US" sz="2000" dirty="0" err="1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TableColumnItem</a:t>
            </a:r>
            <a:r>
              <a:rPr lang="en-US" sz="20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effectLst/>
              <a:latin typeface="Fira Code Retina" panose="020B0509050000020004" pitchFamily="49" charset="0"/>
            </a:endParaRPr>
          </a:p>
          <a:p>
            <a:r>
              <a:rPr lang="en-US" sz="20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&lt;</a:t>
            </a:r>
            <a:r>
              <a:rPr lang="en-US" sz="2000" dirty="0" err="1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TableColumnItem</a:t>
            </a:r>
            <a:r>
              <a:rPr lang="en-US" sz="20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&gt;</a:t>
            </a:r>
          </a:p>
          <a:p>
            <a:r>
              <a:rPr lang="en-US" sz="20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  &lt;Alignment&gt;</a:t>
            </a:r>
            <a:r>
              <a:rPr lang="en-US" sz="2000" dirty="0">
                <a:solidFill>
                  <a:srgbClr val="000000"/>
                </a:solidFill>
                <a:effectLst/>
                <a:latin typeface="Fira Code Retina" panose="020B0509050000020004" pitchFamily="49" charset="0"/>
              </a:rPr>
              <a:t>Left, Right, or Center</a:t>
            </a:r>
            <a:r>
              <a:rPr lang="en-US" sz="20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&lt;/Alignment&gt;</a:t>
            </a:r>
          </a:p>
          <a:p>
            <a:r>
              <a:rPr lang="en-US" sz="20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  &lt;</a:t>
            </a:r>
            <a:r>
              <a:rPr lang="en-US" sz="2000" dirty="0" err="1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ScriptBlock</a:t>
            </a:r>
            <a:r>
              <a:rPr lang="en-US" sz="20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&gt;</a:t>
            </a:r>
            <a:r>
              <a:rPr lang="en-US" sz="1800" dirty="0">
                <a:solidFill>
                  <a:srgbClr val="A31515"/>
                </a:solidFill>
                <a:effectLst/>
                <a:latin typeface="Fira Code Retina" panose="020B0509050000020004" pitchFamily="49" charset="0"/>
              </a:rPr>
              <a:t>'aka'</a:t>
            </a:r>
            <a:r>
              <a:rPr lang="en-US" sz="1800" dirty="0">
                <a:solidFill>
                  <a:srgbClr val="000000"/>
                </a:solidFill>
                <a:effectLst/>
                <a:latin typeface="Fira Code Retina" panose="020B0509050000020004" pitchFamily="49" charset="0"/>
              </a:rPr>
              <a:t> –f </a:t>
            </a:r>
            <a:r>
              <a:rPr lang="en-US" sz="1800" dirty="0">
                <a:solidFill>
                  <a:srgbClr val="0000FF"/>
                </a:solidFill>
                <a:effectLst/>
                <a:latin typeface="Fira Code Retina" panose="020B0509050000020004" pitchFamily="49" charset="0"/>
              </a:rPr>
              <a:t>$</a:t>
            </a:r>
            <a:r>
              <a:rPr lang="en-US" sz="1800" dirty="0">
                <a:solidFill>
                  <a:srgbClr val="000000"/>
                </a:solidFill>
                <a:effectLst/>
                <a:latin typeface="Fira Code Retina" panose="020B0509050000020004" pitchFamily="49" charset="0"/>
              </a:rPr>
              <a:t>_.</a:t>
            </a:r>
            <a:r>
              <a:rPr lang="en-US" sz="1800" dirty="0" err="1">
                <a:solidFill>
                  <a:srgbClr val="000000"/>
                </a:solidFill>
                <a:effectLst/>
                <a:latin typeface="Fira Code Retina" panose="020B0509050000020004" pitchFamily="49" charset="0"/>
              </a:rPr>
              <a:t>AlterEgo</a:t>
            </a:r>
            <a:r>
              <a:rPr lang="en-US" sz="20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&lt;/</a:t>
            </a:r>
            <a:r>
              <a:rPr lang="en-US" sz="2000" dirty="0" err="1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ScriptBlock</a:t>
            </a:r>
            <a:r>
              <a:rPr lang="en-US" sz="20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effectLst/>
              <a:latin typeface="Fira Code Retina" panose="020B0509050000020004" pitchFamily="49" charset="0"/>
            </a:endParaRPr>
          </a:p>
          <a:p>
            <a:r>
              <a:rPr lang="en-US" sz="20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&lt;/</a:t>
            </a:r>
            <a:r>
              <a:rPr lang="en-US" sz="2000" dirty="0" err="1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TableColumnItem</a:t>
            </a:r>
            <a:r>
              <a:rPr lang="en-US" sz="20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effectLst/>
              <a:latin typeface="Fira Code Retina" panose="020B0509050000020004" pitchFamily="49" charset="0"/>
            </a:endParaRPr>
          </a:p>
          <a:p>
            <a:r>
              <a:rPr lang="en-US" sz="20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…</a:t>
            </a:r>
          </a:p>
        </p:txBody>
      </p:sp>
      <p:sp>
        <p:nvSpPr>
          <p:cNvPr id="10" name="ColumnItem">
            <a:extLst>
              <a:ext uri="{FF2B5EF4-FFF2-40B4-BE49-F238E27FC236}">
                <a16:creationId xmlns:a16="http://schemas.microsoft.com/office/drawing/2014/main" id="{C68ED18A-AE57-4EC7-B261-B6B1800ABBD9}"/>
              </a:ext>
            </a:extLst>
          </p:cNvPr>
          <p:cNvSpPr/>
          <p:nvPr/>
        </p:nvSpPr>
        <p:spPr bwMode="auto">
          <a:xfrm>
            <a:off x="323528" y="2487758"/>
            <a:ext cx="7776864" cy="38884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9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&lt;</a:t>
            </a:r>
            <a:r>
              <a:rPr lang="en-US" sz="900" dirty="0" err="1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TableControl</a:t>
            </a:r>
            <a:r>
              <a:rPr lang="en-US" sz="9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&gt;</a:t>
            </a:r>
            <a:r>
              <a:rPr lang="en-US" sz="900" dirty="0">
                <a:solidFill>
                  <a:srgbClr val="000000"/>
                </a:solidFill>
                <a:effectLst/>
                <a:latin typeface="Fira Code Retina" panose="020B0509050000020004" pitchFamily="49" charset="0"/>
              </a:rPr>
              <a:t> </a:t>
            </a:r>
          </a:p>
          <a:p>
            <a:r>
              <a:rPr lang="en-US" sz="9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  &lt;</a:t>
            </a:r>
            <a:r>
              <a:rPr lang="en-US" sz="900" dirty="0" err="1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AutoSize</a:t>
            </a:r>
            <a:r>
              <a:rPr lang="en-US" sz="9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/&gt;</a:t>
            </a:r>
            <a:endParaRPr lang="en-US" sz="900" dirty="0">
              <a:solidFill>
                <a:srgbClr val="000000"/>
              </a:solidFill>
              <a:effectLst/>
              <a:latin typeface="Fira Code Retina" panose="020B0509050000020004" pitchFamily="49" charset="0"/>
            </a:endParaRPr>
          </a:p>
          <a:p>
            <a:r>
              <a:rPr lang="en-US" sz="9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  &lt;</a:t>
            </a:r>
            <a:r>
              <a:rPr lang="en-US" sz="900" dirty="0" err="1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HideTableHeaders</a:t>
            </a:r>
            <a:r>
              <a:rPr lang="en-US" sz="9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/&gt;</a:t>
            </a:r>
            <a:r>
              <a:rPr lang="en-US" sz="900" dirty="0">
                <a:solidFill>
                  <a:srgbClr val="000000"/>
                </a:solidFill>
                <a:effectLst/>
                <a:latin typeface="Fira Code Retina" panose="020B0509050000020004" pitchFamily="49" charset="0"/>
              </a:rPr>
              <a:t> </a:t>
            </a:r>
          </a:p>
          <a:p>
            <a:r>
              <a:rPr lang="en-US" sz="9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  &lt;</a:t>
            </a:r>
            <a:r>
              <a:rPr lang="en-US" sz="900" dirty="0" err="1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TableHeaders</a:t>
            </a:r>
            <a:r>
              <a:rPr lang="en-US" sz="9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&gt;</a:t>
            </a:r>
            <a:endParaRPr lang="en-US" sz="900" dirty="0">
              <a:solidFill>
                <a:srgbClr val="000000"/>
              </a:solidFill>
              <a:effectLst/>
              <a:latin typeface="Fira Code Retina" panose="020B0509050000020004" pitchFamily="49" charset="0"/>
            </a:endParaRPr>
          </a:p>
          <a:p>
            <a:r>
              <a:rPr lang="en-US" sz="9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    &lt;</a:t>
            </a:r>
            <a:r>
              <a:rPr lang="en-US" sz="900" dirty="0" err="1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TableColumnHeader</a:t>
            </a:r>
            <a:r>
              <a:rPr lang="en-US" sz="9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&gt;</a:t>
            </a:r>
            <a:endParaRPr lang="en-US" sz="900" dirty="0">
              <a:solidFill>
                <a:srgbClr val="000000"/>
              </a:solidFill>
              <a:effectLst/>
              <a:latin typeface="Fira Code Retina" panose="020B0509050000020004" pitchFamily="49" charset="0"/>
            </a:endParaRPr>
          </a:p>
          <a:p>
            <a:r>
              <a:rPr lang="en-US" sz="9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      &lt;Width&gt;</a:t>
            </a:r>
            <a:r>
              <a:rPr lang="en-US" sz="900" dirty="0">
                <a:solidFill>
                  <a:srgbClr val="000000"/>
                </a:solidFill>
                <a:effectLst/>
                <a:latin typeface="Fira Code Retina" panose="020B0509050000020004" pitchFamily="49" charset="0"/>
              </a:rPr>
              <a:t>15</a:t>
            </a:r>
            <a:r>
              <a:rPr lang="en-US" sz="9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&lt;/Width&gt;</a:t>
            </a:r>
            <a:endParaRPr lang="en-US" sz="900" dirty="0">
              <a:solidFill>
                <a:srgbClr val="000000"/>
              </a:solidFill>
              <a:effectLst/>
              <a:latin typeface="Fira Code Retina" panose="020B0509050000020004" pitchFamily="49" charset="0"/>
            </a:endParaRPr>
          </a:p>
          <a:p>
            <a:r>
              <a:rPr lang="en-US" sz="9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      &lt;Label&gt;</a:t>
            </a:r>
            <a:r>
              <a:rPr lang="en-US" sz="900" dirty="0">
                <a:solidFill>
                  <a:srgbClr val="000000"/>
                </a:solidFill>
                <a:effectLst/>
                <a:latin typeface="Fira Code Retina" panose="020B0509050000020004" pitchFamily="49" charset="0"/>
              </a:rPr>
              <a:t>Name</a:t>
            </a:r>
            <a:r>
              <a:rPr lang="en-US" sz="9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&lt;/Label&gt;</a:t>
            </a:r>
            <a:endParaRPr lang="en-US" sz="900" dirty="0">
              <a:solidFill>
                <a:srgbClr val="000000"/>
              </a:solidFill>
              <a:effectLst/>
              <a:latin typeface="Fira Code Retina" panose="020B0509050000020004" pitchFamily="49" charset="0"/>
            </a:endParaRPr>
          </a:p>
          <a:p>
            <a:r>
              <a:rPr lang="en-US" sz="9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    &lt;/</a:t>
            </a:r>
            <a:r>
              <a:rPr lang="en-US" sz="900" dirty="0" err="1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TableColumnHeader</a:t>
            </a:r>
            <a:r>
              <a:rPr lang="en-US" sz="9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&gt;</a:t>
            </a:r>
            <a:endParaRPr lang="en-US" sz="900" dirty="0">
              <a:solidFill>
                <a:srgbClr val="000000"/>
              </a:solidFill>
              <a:effectLst/>
              <a:latin typeface="Fira Code Retina" panose="020B0509050000020004" pitchFamily="49" charset="0"/>
            </a:endParaRPr>
          </a:p>
          <a:p>
            <a:r>
              <a:rPr lang="en-US" sz="9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    &lt;</a:t>
            </a:r>
            <a:r>
              <a:rPr lang="en-US" sz="900" dirty="0" err="1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TableColumnHeader</a:t>
            </a:r>
            <a:r>
              <a:rPr lang="en-US" sz="9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&gt;</a:t>
            </a:r>
            <a:endParaRPr lang="en-US" sz="900" dirty="0">
              <a:solidFill>
                <a:srgbClr val="000000"/>
              </a:solidFill>
              <a:effectLst/>
              <a:latin typeface="Fira Code Retina" panose="020B0509050000020004" pitchFamily="49" charset="0"/>
            </a:endParaRPr>
          </a:p>
          <a:p>
            <a:r>
              <a:rPr lang="en-US" sz="9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      &lt;Width&gt;</a:t>
            </a:r>
            <a:r>
              <a:rPr lang="en-US" sz="900" dirty="0">
                <a:solidFill>
                  <a:srgbClr val="000000"/>
                </a:solidFill>
                <a:effectLst/>
                <a:latin typeface="Fira Code Retina" panose="020B0509050000020004" pitchFamily="49" charset="0"/>
              </a:rPr>
              <a:t>20</a:t>
            </a:r>
            <a:r>
              <a:rPr lang="en-US" sz="9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&lt;/Width&gt;</a:t>
            </a:r>
            <a:endParaRPr lang="en-US" sz="900" dirty="0">
              <a:solidFill>
                <a:srgbClr val="000000"/>
              </a:solidFill>
              <a:effectLst/>
              <a:latin typeface="Fira Code Retina" panose="020B0509050000020004" pitchFamily="49" charset="0"/>
            </a:endParaRPr>
          </a:p>
          <a:p>
            <a:r>
              <a:rPr lang="en-US" sz="9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      &lt;Label&gt;</a:t>
            </a:r>
            <a:r>
              <a:rPr lang="en-US" sz="900" dirty="0" err="1">
                <a:solidFill>
                  <a:srgbClr val="000000"/>
                </a:solidFill>
                <a:effectLst/>
                <a:latin typeface="Fira Code Retina" panose="020B0509050000020004" pitchFamily="49" charset="0"/>
              </a:rPr>
              <a:t>AlterEgo</a:t>
            </a:r>
            <a:r>
              <a:rPr lang="en-US" sz="9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&lt;/Label&gt;</a:t>
            </a:r>
            <a:endParaRPr lang="en-US" sz="900" dirty="0">
              <a:solidFill>
                <a:srgbClr val="000000"/>
              </a:solidFill>
              <a:effectLst/>
              <a:latin typeface="Fira Code Retina" panose="020B0509050000020004" pitchFamily="49" charset="0"/>
            </a:endParaRPr>
          </a:p>
          <a:p>
            <a:r>
              <a:rPr lang="en-US" sz="9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      &lt;Alignment&gt;</a:t>
            </a:r>
            <a:r>
              <a:rPr lang="en-US" sz="900" dirty="0">
                <a:solidFill>
                  <a:srgbClr val="000000"/>
                </a:solidFill>
                <a:effectLst/>
                <a:latin typeface="Fira Code Retina" panose="020B0509050000020004" pitchFamily="49" charset="0"/>
              </a:rPr>
              <a:t>Center</a:t>
            </a:r>
            <a:r>
              <a:rPr lang="en-US" sz="9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&lt;/Alignment&gt;</a:t>
            </a:r>
            <a:endParaRPr lang="en-US" sz="900" dirty="0">
              <a:solidFill>
                <a:srgbClr val="000000"/>
              </a:solidFill>
              <a:effectLst/>
              <a:latin typeface="Fira Code Retina" panose="020B0509050000020004" pitchFamily="49" charset="0"/>
            </a:endParaRPr>
          </a:p>
          <a:p>
            <a:r>
              <a:rPr lang="en-US" sz="9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    &lt;/</a:t>
            </a:r>
            <a:r>
              <a:rPr lang="en-US" sz="900" dirty="0" err="1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TableColumnHeader</a:t>
            </a:r>
            <a:r>
              <a:rPr lang="en-US" sz="9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&gt;</a:t>
            </a:r>
            <a:r>
              <a:rPr lang="en-US" sz="900" dirty="0">
                <a:solidFill>
                  <a:srgbClr val="000000"/>
                </a:solidFill>
                <a:effectLst/>
                <a:latin typeface="Fira Code Retina" panose="020B0509050000020004" pitchFamily="49" charset="0"/>
              </a:rPr>
              <a:t> </a:t>
            </a:r>
          </a:p>
          <a:p>
            <a:r>
              <a:rPr lang="en-US" sz="9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  &lt;/</a:t>
            </a:r>
            <a:r>
              <a:rPr lang="en-US" sz="900" dirty="0" err="1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TableHeaders</a:t>
            </a:r>
            <a:r>
              <a:rPr lang="en-US" sz="9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&gt;</a:t>
            </a:r>
            <a:endParaRPr lang="en-US" sz="900" dirty="0">
              <a:solidFill>
                <a:srgbClr val="000000"/>
              </a:solidFill>
              <a:effectLst/>
              <a:latin typeface="Fira Code Retina" panose="020B0509050000020004" pitchFamily="49" charset="0"/>
            </a:endParaRPr>
          </a:p>
          <a:p>
            <a:r>
              <a:rPr lang="en-US" sz="9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  &lt;</a:t>
            </a:r>
            <a:r>
              <a:rPr lang="en-US" sz="900" dirty="0" err="1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TableRowEntries</a:t>
            </a:r>
            <a:r>
              <a:rPr lang="en-US" sz="9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&gt;</a:t>
            </a:r>
            <a:endParaRPr lang="en-US" sz="900" dirty="0">
              <a:solidFill>
                <a:srgbClr val="000000"/>
              </a:solidFill>
              <a:effectLst/>
              <a:latin typeface="Fira Code Retina" panose="020B0509050000020004" pitchFamily="49" charset="0"/>
            </a:endParaRPr>
          </a:p>
          <a:p>
            <a:r>
              <a:rPr lang="en-US" sz="9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    &lt;</a:t>
            </a:r>
            <a:r>
              <a:rPr lang="en-US" sz="900" dirty="0" err="1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TableRowEntry</a:t>
            </a:r>
            <a:r>
              <a:rPr lang="en-US" sz="9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&gt;</a:t>
            </a:r>
            <a:endParaRPr lang="en-US" sz="900" dirty="0">
              <a:solidFill>
                <a:srgbClr val="000000"/>
              </a:solidFill>
              <a:effectLst/>
              <a:latin typeface="Fira Code Retina" panose="020B0509050000020004" pitchFamily="49" charset="0"/>
            </a:endParaRPr>
          </a:p>
          <a:p>
            <a:r>
              <a:rPr lang="en-US" sz="9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      &lt;</a:t>
            </a:r>
            <a:r>
              <a:rPr lang="en-US" sz="900" dirty="0" err="1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TableColumnItems</a:t>
            </a:r>
            <a:r>
              <a:rPr lang="en-US" sz="9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&gt;</a:t>
            </a:r>
            <a:endParaRPr lang="en-US" sz="900" dirty="0">
              <a:solidFill>
                <a:srgbClr val="000000"/>
              </a:solidFill>
              <a:effectLst/>
              <a:latin typeface="Fira Code Retina" panose="020B0509050000020004" pitchFamily="49" charset="0"/>
            </a:endParaRPr>
          </a:p>
          <a:p>
            <a:r>
              <a:rPr lang="en-US" sz="9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        &lt;</a:t>
            </a:r>
            <a:r>
              <a:rPr lang="en-US" sz="900" dirty="0" err="1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TableColumnItem</a:t>
            </a:r>
            <a:r>
              <a:rPr lang="en-US" sz="9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&gt;</a:t>
            </a:r>
            <a:endParaRPr lang="en-US" sz="900" dirty="0">
              <a:solidFill>
                <a:srgbClr val="000000"/>
              </a:solidFill>
              <a:effectLst/>
              <a:latin typeface="Fira Code Retina" panose="020B0509050000020004" pitchFamily="49" charset="0"/>
            </a:endParaRPr>
          </a:p>
          <a:p>
            <a:r>
              <a:rPr lang="en-US" sz="9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         &lt;Alignment&gt;</a:t>
            </a:r>
            <a:r>
              <a:rPr lang="en-US" sz="900" dirty="0">
                <a:solidFill>
                  <a:srgbClr val="000000"/>
                </a:solidFill>
                <a:effectLst/>
                <a:latin typeface="Fira Code Retina" panose="020B0509050000020004" pitchFamily="49" charset="0"/>
              </a:rPr>
              <a:t>Left, Right, or Center</a:t>
            </a:r>
            <a:r>
              <a:rPr lang="en-US" sz="9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&lt;/Alignment&gt;</a:t>
            </a:r>
            <a:endParaRPr lang="en-US" sz="900" dirty="0">
              <a:solidFill>
                <a:srgbClr val="000000"/>
              </a:solidFill>
              <a:effectLst/>
              <a:latin typeface="Fira Code Retina" panose="020B0509050000020004" pitchFamily="49" charset="0"/>
            </a:endParaRPr>
          </a:p>
          <a:p>
            <a:r>
              <a:rPr lang="en-US" sz="9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           &lt;</a:t>
            </a:r>
            <a:r>
              <a:rPr lang="en-US" sz="900" dirty="0" err="1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PropertyName</a:t>
            </a:r>
            <a:r>
              <a:rPr lang="en-US" sz="9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&gt;</a:t>
            </a:r>
            <a:r>
              <a:rPr lang="en-US" sz="900" dirty="0">
                <a:solidFill>
                  <a:srgbClr val="000000"/>
                </a:solidFill>
                <a:effectLst/>
                <a:latin typeface="Fira Code Retina" panose="020B0509050000020004" pitchFamily="49" charset="0"/>
              </a:rPr>
              <a:t>Name</a:t>
            </a:r>
            <a:r>
              <a:rPr lang="en-US" sz="9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&lt;/</a:t>
            </a:r>
            <a:r>
              <a:rPr lang="en-US" sz="900" dirty="0" err="1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PropertyName</a:t>
            </a:r>
            <a:r>
              <a:rPr lang="en-US" sz="9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&gt;</a:t>
            </a:r>
            <a:endParaRPr lang="en-US" sz="900" dirty="0">
              <a:solidFill>
                <a:srgbClr val="000000"/>
              </a:solidFill>
              <a:effectLst/>
              <a:latin typeface="Fira Code Retina" panose="020B0509050000020004" pitchFamily="49" charset="0"/>
            </a:endParaRPr>
          </a:p>
          <a:p>
            <a:r>
              <a:rPr lang="en-US" sz="9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        &lt;/</a:t>
            </a:r>
            <a:r>
              <a:rPr lang="en-US" sz="900" dirty="0" err="1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TableColumnItem</a:t>
            </a:r>
            <a:r>
              <a:rPr lang="en-US" sz="9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&gt;</a:t>
            </a:r>
            <a:endParaRPr lang="en-US" sz="900" dirty="0">
              <a:solidFill>
                <a:srgbClr val="000000"/>
              </a:solidFill>
              <a:effectLst/>
              <a:latin typeface="Fira Code Retina" panose="020B0509050000020004" pitchFamily="49" charset="0"/>
            </a:endParaRPr>
          </a:p>
          <a:p>
            <a:r>
              <a:rPr lang="en-US" sz="9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        &lt;</a:t>
            </a:r>
            <a:r>
              <a:rPr lang="en-US" sz="900" dirty="0" err="1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TableColumnItem</a:t>
            </a:r>
            <a:r>
              <a:rPr lang="en-US" sz="9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&gt;</a:t>
            </a:r>
            <a:endParaRPr lang="en-US" sz="900" dirty="0">
              <a:solidFill>
                <a:srgbClr val="000000"/>
              </a:solidFill>
              <a:effectLst/>
              <a:latin typeface="Fira Code Retina" panose="020B0509050000020004" pitchFamily="49" charset="0"/>
            </a:endParaRPr>
          </a:p>
          <a:p>
            <a:r>
              <a:rPr lang="en-US" sz="9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          &lt;</a:t>
            </a:r>
            <a:r>
              <a:rPr lang="en-US" sz="900" dirty="0" err="1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PropertyName</a:t>
            </a:r>
            <a:r>
              <a:rPr lang="en-US" sz="9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&gt;</a:t>
            </a:r>
            <a:r>
              <a:rPr lang="en-US" sz="900" dirty="0" err="1">
                <a:solidFill>
                  <a:srgbClr val="000000"/>
                </a:solidFill>
                <a:effectLst/>
                <a:latin typeface="Fira Code Retina" panose="020B0509050000020004" pitchFamily="49" charset="0"/>
              </a:rPr>
              <a:t>AlterEgo</a:t>
            </a:r>
            <a:r>
              <a:rPr lang="en-US" sz="9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&lt;/</a:t>
            </a:r>
            <a:r>
              <a:rPr lang="en-US" sz="900" dirty="0" err="1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PropertyName</a:t>
            </a:r>
            <a:r>
              <a:rPr lang="en-US" sz="9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&gt;</a:t>
            </a:r>
            <a:endParaRPr lang="en-US" sz="900" dirty="0">
              <a:solidFill>
                <a:srgbClr val="000000"/>
              </a:solidFill>
              <a:effectLst/>
              <a:latin typeface="Fira Code Retina" panose="020B0509050000020004" pitchFamily="49" charset="0"/>
            </a:endParaRPr>
          </a:p>
          <a:p>
            <a:r>
              <a:rPr lang="en-US" sz="9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        &lt;/</a:t>
            </a:r>
            <a:r>
              <a:rPr lang="en-US" sz="900" dirty="0" err="1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TableColumnItem</a:t>
            </a:r>
            <a:r>
              <a:rPr lang="en-US" sz="9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&gt;</a:t>
            </a:r>
            <a:endParaRPr lang="en-US" sz="900" dirty="0">
              <a:solidFill>
                <a:srgbClr val="000000"/>
              </a:solidFill>
              <a:effectLst/>
              <a:latin typeface="Fira Code Retina" panose="020B0509050000020004" pitchFamily="49" charset="0"/>
            </a:endParaRPr>
          </a:p>
          <a:p>
            <a:r>
              <a:rPr lang="en-US" sz="9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      &lt;/</a:t>
            </a:r>
            <a:r>
              <a:rPr lang="en-US" sz="900" dirty="0" err="1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TableColumnItems</a:t>
            </a:r>
            <a:r>
              <a:rPr lang="en-US" sz="9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&gt;</a:t>
            </a:r>
            <a:endParaRPr lang="en-US" sz="900" dirty="0">
              <a:solidFill>
                <a:srgbClr val="000000"/>
              </a:solidFill>
              <a:effectLst/>
              <a:latin typeface="Fira Code Retina" panose="020B0509050000020004" pitchFamily="49" charset="0"/>
            </a:endParaRPr>
          </a:p>
          <a:p>
            <a:r>
              <a:rPr lang="en-US" sz="9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    &lt;/</a:t>
            </a:r>
            <a:r>
              <a:rPr lang="en-US" sz="900" dirty="0" err="1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TableRowEntry</a:t>
            </a:r>
            <a:r>
              <a:rPr lang="en-US" sz="9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&gt;</a:t>
            </a:r>
            <a:endParaRPr lang="en-US" sz="900" dirty="0">
              <a:solidFill>
                <a:srgbClr val="000000"/>
              </a:solidFill>
              <a:effectLst/>
              <a:latin typeface="Fira Code Retina" panose="020B0509050000020004" pitchFamily="49" charset="0"/>
            </a:endParaRPr>
          </a:p>
          <a:p>
            <a:r>
              <a:rPr lang="en-US" sz="9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  &lt;/</a:t>
            </a:r>
            <a:r>
              <a:rPr lang="en-US" sz="900" dirty="0" err="1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TableRowEntries</a:t>
            </a:r>
            <a:r>
              <a:rPr lang="en-US" sz="9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&gt;</a:t>
            </a:r>
            <a:endParaRPr lang="en-US" sz="900" dirty="0">
              <a:solidFill>
                <a:srgbClr val="000000"/>
              </a:solidFill>
              <a:effectLst/>
              <a:latin typeface="Fira Code Retina" panose="020B0509050000020004" pitchFamily="49" charset="0"/>
            </a:endParaRPr>
          </a:p>
          <a:p>
            <a:r>
              <a:rPr lang="en-US" sz="9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&lt;/</a:t>
            </a:r>
            <a:r>
              <a:rPr lang="en-US" sz="900" dirty="0" err="1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TableControl</a:t>
            </a:r>
            <a:r>
              <a:rPr lang="en-US" sz="900" dirty="0">
                <a:solidFill>
                  <a:srgbClr val="800000"/>
                </a:solidFill>
                <a:effectLst/>
                <a:latin typeface="Fira Code Retina" panose="020B0509050000020004" pitchFamily="49" charset="0"/>
              </a:rPr>
              <a:t>&gt;</a:t>
            </a:r>
            <a:endParaRPr lang="en-US" sz="900" b="0" dirty="0">
              <a:solidFill>
                <a:srgbClr val="000000"/>
              </a:solidFill>
              <a:effectLst/>
              <a:latin typeface="Fira Code Retina" panose="020B0509050000020004" pitchFamily="49" charset="0"/>
            </a:endParaRPr>
          </a:p>
        </p:txBody>
      </p:sp>
      <p:pic>
        <p:nvPicPr>
          <p:cNvPr id="11" name="Bildobjekt 10">
            <a:extLst>
              <a:ext uri="{FF2B5EF4-FFF2-40B4-BE49-F238E27FC236}">
                <a16:creationId xmlns:a16="http://schemas.microsoft.com/office/drawing/2014/main" id="{17CB7CD3-03FB-4ABB-A08A-822CCAD022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9" y="2487758"/>
            <a:ext cx="7776864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09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Format-Table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63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Debugging Views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things go wrong</a:t>
            </a:r>
          </a:p>
          <a:p>
            <a:pPr lvl="1"/>
            <a:r>
              <a:rPr lang="en-US" dirty="0"/>
              <a:t>Format-* -</a:t>
            </a:r>
            <a:r>
              <a:rPr lang="en-US" dirty="0" err="1"/>
              <a:t>DisplayError</a:t>
            </a:r>
            <a:endParaRPr lang="en-US" dirty="0"/>
          </a:p>
          <a:p>
            <a:pPr lvl="1"/>
            <a:r>
              <a:rPr lang="en-US" dirty="0"/>
              <a:t>Format-* -</a:t>
            </a:r>
            <a:r>
              <a:rPr lang="en-US" dirty="0" err="1"/>
              <a:t>ShowError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38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Debugging Views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65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Advanced formatting – Custom views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 Control</a:t>
            </a:r>
          </a:p>
          <a:p>
            <a:pPr lvl="1"/>
            <a:r>
              <a:rPr lang="en-US" dirty="0" err="1"/>
              <a:t>EnumerateCollection</a:t>
            </a:r>
            <a:endParaRPr lang="en-US" dirty="0"/>
          </a:p>
          <a:p>
            <a:pPr lvl="1"/>
            <a:r>
              <a:rPr lang="en-US" dirty="0" err="1">
                <a:effectLst/>
              </a:rPr>
              <a:t>CustomControlName</a:t>
            </a:r>
            <a:endParaRPr lang="en-US" dirty="0"/>
          </a:p>
          <a:p>
            <a:pPr lvl="1"/>
            <a:r>
              <a:rPr lang="en-US" dirty="0" err="1">
                <a:effectLst/>
              </a:rPr>
              <a:t>ExpressionBinding</a:t>
            </a:r>
            <a:endParaRPr lang="en-US" dirty="0">
              <a:effectLst/>
            </a:endParaRPr>
          </a:p>
          <a:p>
            <a:pPr lvl="2"/>
            <a:r>
              <a:rPr lang="en-US" dirty="0">
                <a:effectLst/>
              </a:rPr>
              <a:t>Fancy talk for </a:t>
            </a:r>
            <a:r>
              <a:rPr lang="en-US" dirty="0" err="1">
                <a:effectLst/>
              </a:rPr>
              <a:t>PropertyName</a:t>
            </a:r>
            <a:r>
              <a:rPr lang="en-US" dirty="0">
                <a:effectLst/>
              </a:rPr>
              <a:t> or </a:t>
            </a:r>
            <a:r>
              <a:rPr lang="en-US" dirty="0" err="1">
                <a:effectLst/>
              </a:rPr>
              <a:t>ScriptBlock</a:t>
            </a:r>
            <a:endParaRPr lang="en-US" dirty="0">
              <a:effectLst/>
            </a:endParaRPr>
          </a:p>
          <a:p>
            <a:pPr lvl="1"/>
            <a:r>
              <a:rPr lang="en-US" dirty="0">
                <a:effectLst/>
              </a:rPr>
              <a:t>Frame</a:t>
            </a:r>
          </a:p>
          <a:p>
            <a:pPr lvl="2"/>
            <a:r>
              <a:rPr lang="en-US" dirty="0">
                <a:effectLst/>
              </a:rPr>
              <a:t>controls indentation of the item it contains</a:t>
            </a:r>
          </a:p>
          <a:p>
            <a:pPr marL="457200" lvl="1" indent="0">
              <a:buNone/>
            </a:pPr>
            <a:endParaRPr lang="en-US" dirty="0">
              <a:effectLst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87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Advanced formatting – Custom views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CustomControl</a:t>
            </a:r>
            <a:endParaRPr lang="en-US" dirty="0"/>
          </a:p>
          <a:p>
            <a:pPr lvl="1"/>
            <a:r>
              <a:rPr lang="en-US" dirty="0"/>
              <a:t>Even more verbose</a:t>
            </a:r>
          </a:p>
          <a:p>
            <a:pPr lvl="1"/>
            <a:r>
              <a:rPr lang="en-US" dirty="0"/>
              <a:t>First a demo</a:t>
            </a:r>
          </a:p>
          <a:p>
            <a:pPr lvl="1"/>
            <a:r>
              <a:rPr lang="en-US" dirty="0"/>
              <a:t>Then a look in VS Code</a:t>
            </a:r>
          </a:p>
        </p:txBody>
      </p:sp>
    </p:spTree>
    <p:extLst>
      <p:ext uri="{BB962C8B-B14F-4D97-AF65-F5344CB8AC3E}">
        <p14:creationId xmlns:p14="http://schemas.microsoft.com/office/powerpoint/2010/main" val="426100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Format-Custom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812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Advanced formatting – Colors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VT100 escape codes</a:t>
            </a:r>
          </a:p>
          <a:p>
            <a:r>
              <a:rPr lang="en-US" dirty="0"/>
              <a:t>16 colors</a:t>
            </a:r>
          </a:p>
          <a:p>
            <a:pPr marL="857250" lvl="2" indent="0">
              <a:buNone/>
            </a:pPr>
            <a:r>
              <a:rPr lang="en-US" dirty="0"/>
              <a:t>`e[&lt;n&gt;m – where &lt;n&gt; is 30-37, 90-97</a:t>
            </a:r>
          </a:p>
          <a:p>
            <a:r>
              <a:rPr lang="en-US" dirty="0"/>
              <a:t>256 colors</a:t>
            </a:r>
          </a:p>
          <a:p>
            <a:pPr marL="857250" lvl="2" indent="0">
              <a:buNone/>
            </a:pPr>
            <a:r>
              <a:rPr lang="en-US" dirty="0"/>
              <a:t>`e[38;5;&lt;n&gt;m – where &lt;n&gt; is 0-255</a:t>
            </a:r>
          </a:p>
          <a:p>
            <a:r>
              <a:rPr lang="en-US" dirty="0"/>
              <a:t>Very many colors</a:t>
            </a:r>
          </a:p>
          <a:p>
            <a:pPr marL="857250" lvl="2" indent="0">
              <a:buNone/>
            </a:pPr>
            <a:r>
              <a:rPr lang="en-US" dirty="0"/>
              <a:t>`e[38;2;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/>
              <a:t>;</a:t>
            </a:r>
            <a:r>
              <a:rPr lang="en-US" dirty="0">
                <a:solidFill>
                  <a:srgbClr val="92D050"/>
                </a:solidFill>
              </a:rPr>
              <a:t>G</a:t>
            </a:r>
            <a:r>
              <a:rPr lang="en-US" dirty="0"/>
              <a:t>;</a:t>
            </a:r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en-US" dirty="0"/>
              <a:t>m – where </a:t>
            </a:r>
            <a:r>
              <a:rPr lang="en-US" dirty="0" err="1"/>
              <a:t>r,g,b</a:t>
            </a:r>
            <a:r>
              <a:rPr lang="en-US" dirty="0"/>
              <a:t> is 0-255</a:t>
            </a:r>
          </a:p>
          <a:p>
            <a:pPr marL="51435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593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Advanced formatting – Colors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/>
            <a:r>
              <a:rPr lang="en-US" dirty="0"/>
              <a:t>`e  in PS 6</a:t>
            </a:r>
          </a:p>
          <a:p>
            <a:pPr marL="914400" lvl="1" indent="-457200"/>
            <a:r>
              <a:rPr lang="en-US" dirty="0"/>
              <a:t>“`e[91mHi`e[0m”</a:t>
            </a:r>
          </a:p>
          <a:p>
            <a:pPr marL="514350" indent="-457200"/>
            <a:endParaRPr lang="en-US" dirty="0"/>
          </a:p>
          <a:p>
            <a:pPr marL="514350" indent="-457200"/>
            <a:r>
              <a:rPr lang="en-US" dirty="0"/>
              <a:t>[char]27 in PS &lt; 6</a:t>
            </a:r>
          </a:p>
          <a:p>
            <a:pPr marL="914400" lvl="1" indent="-457200"/>
            <a:r>
              <a:rPr lang="en-US" dirty="0"/>
              <a:t>$e = [char]27  # sometimes seen as [char]0x1b</a:t>
            </a:r>
            <a:br>
              <a:rPr lang="en-US" dirty="0"/>
            </a:br>
            <a:r>
              <a:rPr lang="en-US" dirty="0"/>
              <a:t>“$e[91mHi$e[0m”</a:t>
            </a:r>
          </a:p>
          <a:p>
            <a:pPr marL="51435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06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What</a:t>
            </a:r>
            <a:r>
              <a:rPr lang="en-US" dirty="0"/>
              <a:t> </a:t>
            </a:r>
            <a:r>
              <a:rPr lang="en-US" dirty="0" err="1"/>
              <a:t>is</a:t>
            </a:r>
            <a:r>
              <a:rPr lang="en-US" dirty="0"/>
              <a:t> </a:t>
            </a:r>
            <a:r>
              <a:rPr lang="en-US" dirty="0" err="1"/>
              <a:t>the</a:t>
            </a:r>
            <a:r>
              <a:rPr lang="en-US" dirty="0"/>
              <a:t> </a:t>
            </a:r>
            <a:r>
              <a:rPr lang="en-US" dirty="0" err="1"/>
              <a:t>formatting</a:t>
            </a:r>
            <a:r>
              <a:rPr lang="en-US" dirty="0"/>
              <a:t> </a:t>
            </a:r>
            <a:r>
              <a:rPr lang="en-US" dirty="0" err="1"/>
              <a:t>system</a:t>
            </a:r>
            <a:r>
              <a:rPr lang="en-US" dirty="0"/>
              <a:t>?</a:t>
            </a:r>
          </a:p>
          <a:p>
            <a:r>
              <a:rPr lang="en-US" dirty="0"/>
              <a:t>Simple </a:t>
            </a:r>
            <a:r>
              <a:rPr lang="en-US" dirty="0" err="1"/>
              <a:t>formatting</a:t>
            </a:r>
            <a:endParaRPr lang="en-US" dirty="0"/>
          </a:p>
          <a:p>
            <a:pPr lvl="1"/>
            <a:r>
              <a:rPr lang="en-US" sz="2000" dirty="0"/>
              <a:t>List</a:t>
            </a:r>
          </a:p>
          <a:p>
            <a:pPr lvl="1"/>
            <a:r>
              <a:rPr lang="en-US" sz="2000" dirty="0"/>
              <a:t>Table</a:t>
            </a:r>
          </a:p>
          <a:p>
            <a:pPr lvl="1"/>
            <a:r>
              <a:rPr lang="en-US" sz="2000" dirty="0"/>
              <a:t>Custom</a:t>
            </a:r>
          </a:p>
          <a:p>
            <a:r>
              <a:rPr lang="en-US" dirty="0" err="1"/>
              <a:t>Advanced</a:t>
            </a:r>
            <a:r>
              <a:rPr lang="en-US" dirty="0"/>
              <a:t> </a:t>
            </a:r>
            <a:r>
              <a:rPr lang="en-US" dirty="0" err="1"/>
              <a:t>Formatting</a:t>
            </a:r>
            <a:endParaRPr lang="en-US" dirty="0"/>
          </a:p>
          <a:p>
            <a:pPr lvl="1"/>
            <a:r>
              <a:rPr lang="en-US" sz="2000" dirty="0"/>
              <a:t>Collection</a:t>
            </a:r>
          </a:p>
          <a:p>
            <a:pPr lvl="1"/>
            <a:r>
              <a:rPr lang="en-US" sz="2000" dirty="0" err="1"/>
              <a:t>Grouping</a:t>
            </a:r>
            <a:endParaRPr lang="en-US" sz="2000" dirty="0"/>
          </a:p>
          <a:p>
            <a:pPr lvl="1"/>
            <a:r>
              <a:rPr lang="en-US" sz="2000" dirty="0"/>
              <a:t>Colors</a:t>
            </a:r>
          </a:p>
          <a:p>
            <a:r>
              <a:rPr lang="en-US" dirty="0"/>
              <a:t>The </a:t>
            </a:r>
            <a:r>
              <a:rPr lang="en-US" dirty="0" err="1"/>
              <a:t>brightness</a:t>
            </a:r>
            <a:r>
              <a:rPr lang="en-US" dirty="0"/>
              <a:t> </a:t>
            </a:r>
            <a:r>
              <a:rPr lang="en-US" dirty="0" err="1"/>
              <a:t>of</a:t>
            </a:r>
            <a:r>
              <a:rPr lang="en-US" dirty="0"/>
              <a:t> </a:t>
            </a:r>
            <a:r>
              <a:rPr lang="en-US" dirty="0" err="1"/>
              <a:t>the</a:t>
            </a:r>
            <a:r>
              <a:rPr lang="en-US" dirty="0"/>
              <a:t> Future</a:t>
            </a:r>
          </a:p>
        </p:txBody>
      </p:sp>
    </p:spTree>
    <p:extLst>
      <p:ext uri="{BB962C8B-B14F-4D97-AF65-F5344CB8AC3E}">
        <p14:creationId xmlns:p14="http://schemas.microsoft.com/office/powerpoint/2010/main" val="20825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Advanced formatting – Colors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/>
            <a:r>
              <a:rPr lang="en-US" dirty="0"/>
              <a:t>Don’t forget that a large percentage of your users are color blind</a:t>
            </a:r>
          </a:p>
          <a:p>
            <a:pPr marL="514350" indent="-457200"/>
            <a:r>
              <a:rPr lang="en-US" dirty="0"/>
              <a:t>Don’t hard code colors. Provide options for the color blind!</a:t>
            </a:r>
          </a:p>
        </p:txBody>
      </p:sp>
    </p:spTree>
    <p:extLst>
      <p:ext uri="{BB962C8B-B14F-4D97-AF65-F5344CB8AC3E}">
        <p14:creationId xmlns:p14="http://schemas.microsoft.com/office/powerpoint/2010/main" val="31161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Colors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54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PSMore</a:t>
            </a:r>
            <a:r>
              <a:rPr lang="en-US" dirty="0"/>
              <a:t> – a possible future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Gets rid of the XML</a:t>
            </a:r>
          </a:p>
          <a:p>
            <a:r>
              <a:rPr lang="en-US" dirty="0"/>
              <a:t>Describe formatting in Code</a:t>
            </a:r>
          </a:p>
          <a:p>
            <a:r>
              <a:rPr lang="en-US" dirty="0"/>
              <a:t>Faster – Using expression trees that gets compiled on first usage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961A3932-06C9-4B4D-8A32-790FE30C7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7" y="2924944"/>
            <a:ext cx="7704856" cy="3156064"/>
          </a:xfrm>
          <a:prstGeom prst="rect">
            <a:avLst/>
          </a:prstGeom>
        </p:spPr>
      </p:pic>
      <p:pic>
        <p:nvPicPr>
          <p:cNvPr id="7" name="Bildobjekt 6">
            <a:extLst>
              <a:ext uri="{FF2B5EF4-FFF2-40B4-BE49-F238E27FC236}">
                <a16:creationId xmlns:a16="http://schemas.microsoft.com/office/drawing/2014/main" id="{D306AE88-492F-402C-B329-35D545FF0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7" y="2924944"/>
            <a:ext cx="7706104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61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Formatting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7783623E-3320-4B97-803A-BA357BEE2B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844824"/>
            <a:ext cx="6300192" cy="472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969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Formatting as super useful to be able to give different views of your data</a:t>
            </a:r>
          </a:p>
          <a:p>
            <a:r>
              <a:rPr lang="en-US" dirty="0"/>
              <a:t>XML is verbose</a:t>
            </a:r>
          </a:p>
          <a:p>
            <a:r>
              <a:rPr lang="en-US" dirty="0"/>
              <a:t>Colors makes a difference</a:t>
            </a:r>
          </a:p>
          <a:p>
            <a:pPr lvl="1"/>
            <a:r>
              <a:rPr lang="en-US" dirty="0"/>
              <a:t>and don’t forget the color blind</a:t>
            </a:r>
          </a:p>
          <a:p>
            <a:r>
              <a:rPr lang="en-US" dirty="0"/>
              <a:t>The future is so bright, I have to …</a:t>
            </a:r>
          </a:p>
        </p:txBody>
      </p:sp>
    </p:spTree>
    <p:extLst>
      <p:ext uri="{BB962C8B-B14F-4D97-AF65-F5344CB8AC3E}">
        <p14:creationId xmlns:p14="http://schemas.microsoft.com/office/powerpoint/2010/main" val="1562175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Now</a:t>
            </a:r>
            <a:r>
              <a:rPr lang="en-US" dirty="0"/>
              <a:t>: 15 min break</a:t>
            </a:r>
          </a:p>
          <a:p>
            <a:endParaRPr lang="en-US" dirty="0"/>
          </a:p>
          <a:p>
            <a:r>
              <a:rPr lang="en-US" dirty="0"/>
              <a:t>Grab a </a:t>
            </a:r>
            <a:r>
              <a:rPr lang="en-US" dirty="0" err="1"/>
              <a:t>coffee</a:t>
            </a:r>
            <a:endParaRPr lang="en-US" dirty="0"/>
          </a:p>
          <a:p>
            <a:r>
              <a:rPr lang="en-US" dirty="0" err="1"/>
              <a:t>Stay</a:t>
            </a:r>
            <a:r>
              <a:rPr lang="en-US" dirty="0"/>
              <a:t> </a:t>
            </a:r>
            <a:r>
              <a:rPr lang="en-US" dirty="0" err="1"/>
              <a:t>here</a:t>
            </a:r>
            <a:r>
              <a:rPr lang="en-US" dirty="0"/>
              <a:t> </a:t>
            </a:r>
            <a:r>
              <a:rPr lang="en-US" dirty="0" err="1"/>
              <a:t>to</a:t>
            </a:r>
            <a:r>
              <a:rPr lang="en-US" dirty="0"/>
              <a:t> </a:t>
            </a:r>
            <a:r>
              <a:rPr lang="en-US" dirty="0" err="1"/>
              <a:t>enjoy</a:t>
            </a:r>
            <a:r>
              <a:rPr lang="en-US" dirty="0"/>
              <a:t> </a:t>
            </a:r>
            <a:r>
              <a:rPr lang="en-US" dirty="0" err="1"/>
              <a:t>next</a:t>
            </a:r>
            <a:r>
              <a:rPr lang="en-US" dirty="0"/>
              <a:t> </a:t>
            </a:r>
            <a:r>
              <a:rPr lang="en-US" dirty="0" err="1"/>
              <a:t>presentation</a:t>
            </a:r>
            <a:endParaRPr lang="en-US" dirty="0"/>
          </a:p>
          <a:p>
            <a:r>
              <a:rPr lang="en-US" dirty="0"/>
              <a:t>Change </a:t>
            </a:r>
            <a:r>
              <a:rPr lang="en-US" dirty="0" err="1"/>
              <a:t>track</a:t>
            </a:r>
            <a:r>
              <a:rPr lang="en-US" dirty="0"/>
              <a:t> </a:t>
            </a:r>
            <a:r>
              <a:rPr lang="en-US" dirty="0" err="1"/>
              <a:t>and</a:t>
            </a:r>
            <a:r>
              <a:rPr lang="en-US" dirty="0"/>
              <a:t> </a:t>
            </a:r>
            <a:r>
              <a:rPr lang="en-US" dirty="0" err="1"/>
              <a:t>switch</a:t>
            </a:r>
            <a:r>
              <a:rPr lang="en-US" dirty="0"/>
              <a:t> </a:t>
            </a:r>
            <a:r>
              <a:rPr lang="en-US" dirty="0" err="1"/>
              <a:t>to</a:t>
            </a:r>
            <a:r>
              <a:rPr lang="en-US" dirty="0"/>
              <a:t> </a:t>
            </a:r>
            <a:r>
              <a:rPr lang="en-US" dirty="0" err="1"/>
              <a:t>another</a:t>
            </a:r>
            <a:r>
              <a:rPr lang="en-US" dirty="0"/>
              <a:t> </a:t>
            </a:r>
            <a:r>
              <a:rPr lang="en-US" dirty="0" err="1"/>
              <a:t>room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Ask</a:t>
            </a:r>
            <a:r>
              <a:rPr lang="en-US" dirty="0"/>
              <a:t> </a:t>
            </a:r>
            <a:r>
              <a:rPr lang="en-US" dirty="0" err="1"/>
              <a:t>me</a:t>
            </a:r>
            <a:r>
              <a:rPr lang="en-US" dirty="0"/>
              <a:t> </a:t>
            </a:r>
            <a:r>
              <a:rPr lang="en-US" dirty="0" err="1"/>
              <a:t>questions</a:t>
            </a:r>
            <a:r>
              <a:rPr lang="en-US" dirty="0"/>
              <a:t> </a:t>
            </a:r>
            <a:r>
              <a:rPr lang="en-US" dirty="0" err="1"/>
              <a:t>or</a:t>
            </a:r>
            <a:r>
              <a:rPr lang="en-US" dirty="0"/>
              <a:t> </a:t>
            </a:r>
            <a:r>
              <a:rPr lang="en-US" dirty="0" err="1"/>
              <a:t>meet</a:t>
            </a:r>
            <a:r>
              <a:rPr lang="en-US" dirty="0"/>
              <a:t> </a:t>
            </a:r>
            <a:r>
              <a:rPr lang="en-US" dirty="0" err="1"/>
              <a:t>me</a:t>
            </a:r>
            <a:r>
              <a:rPr lang="en-US" dirty="0"/>
              <a:t> in a </a:t>
            </a:r>
            <a:r>
              <a:rPr lang="en-US" dirty="0" err="1"/>
              <a:t>breakout</a:t>
            </a:r>
            <a:r>
              <a:rPr lang="en-US" dirty="0"/>
              <a:t> </a:t>
            </a:r>
            <a:r>
              <a:rPr lang="en-US" dirty="0" err="1"/>
              <a:t>session</a:t>
            </a:r>
            <a:r>
              <a:rPr lang="en-US" dirty="0"/>
              <a:t> </a:t>
            </a:r>
            <a:r>
              <a:rPr lang="en-US" dirty="0" err="1"/>
              <a:t>room</a:t>
            </a:r>
            <a:r>
              <a:rPr lang="en-US" dirty="0"/>
              <a:t> </a:t>
            </a:r>
            <a:r>
              <a:rPr lang="en-US" dirty="0" err="1"/>
              <a:t>afterwards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339731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Questions</a:t>
            </a:r>
            <a:r>
              <a:rPr lang="en-US" dirty="0"/>
              <a:t>?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40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</a:pPr>
            <a:r>
              <a:rPr lang="en-US" sz="2000" dirty="0">
                <a:effectLst/>
              </a:rPr>
              <a:t>Staffan Gustafsson</a:t>
            </a:r>
          </a:p>
          <a:p>
            <a:pPr fontAlgn="auto">
              <a:spcAft>
                <a:spcPts val="0"/>
              </a:spcAft>
            </a:pPr>
            <a:r>
              <a:rPr lang="en-US" sz="2000" dirty="0">
                <a:effectLst/>
              </a:rPr>
              <a:t>Daytime: working at DICE, making AAA games such as Battlefield and Star Wars Battlefront</a:t>
            </a:r>
          </a:p>
          <a:p>
            <a:pPr fontAlgn="auto">
              <a:spcAft>
                <a:spcPts val="0"/>
              </a:spcAft>
            </a:pPr>
            <a:r>
              <a:rPr lang="en-US" sz="2000" dirty="0">
                <a:effectLst/>
              </a:rPr>
              <a:t>After hours: Fighting crimes against humanity (like poorly formatted code) with a secret identity and a really cool, skintight, outfit</a:t>
            </a:r>
          </a:p>
          <a:p>
            <a:pPr fontAlgn="auto">
              <a:spcAft>
                <a:spcPts val="0"/>
              </a:spcAft>
            </a:pPr>
            <a:r>
              <a:rPr lang="en-US" sz="2000" dirty="0">
                <a:effectLst/>
              </a:rPr>
              <a:t>Software Engineer with an interest in languages, debuggers and automation</a:t>
            </a:r>
          </a:p>
          <a:p>
            <a:pPr fontAlgn="auto">
              <a:spcAft>
                <a:spcPts val="0"/>
              </a:spcAft>
            </a:pPr>
            <a:r>
              <a:rPr lang="en-US" sz="2000" dirty="0" err="1">
                <a:effectLst/>
              </a:rPr>
              <a:t>Github</a:t>
            </a:r>
            <a:r>
              <a:rPr lang="en-US" sz="2000" dirty="0">
                <a:effectLst/>
              </a:rPr>
              <a:t>:@</a:t>
            </a:r>
            <a:r>
              <a:rPr lang="en-US" sz="2000" dirty="0" err="1">
                <a:effectLst/>
              </a:rPr>
              <a:t>powercode</a:t>
            </a:r>
            <a:endParaRPr lang="en-US" sz="2000" dirty="0">
              <a:effectLst/>
            </a:endParaRPr>
          </a:p>
          <a:p>
            <a:pPr fontAlgn="auto">
              <a:spcAft>
                <a:spcPts val="0"/>
              </a:spcAft>
            </a:pPr>
            <a:r>
              <a:rPr lang="en-US" sz="2000" dirty="0">
                <a:effectLst/>
              </a:rPr>
              <a:t>Twitter: </a:t>
            </a:r>
            <a:r>
              <a:rPr lang="en-US" sz="2000" dirty="0" err="1">
                <a:effectLst/>
              </a:rPr>
              <a:t>StaffanGson</a:t>
            </a:r>
            <a:endParaRPr lang="en-US" sz="2000" dirty="0">
              <a:effectLst/>
            </a:endParaRPr>
          </a:p>
          <a:p>
            <a:pPr lvl="1"/>
            <a:endParaRPr lang="en-US" sz="1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about_Author</a:t>
            </a:r>
          </a:p>
        </p:txBody>
      </p:sp>
    </p:spTree>
    <p:extLst>
      <p:ext uri="{BB962C8B-B14F-4D97-AF65-F5344CB8AC3E}">
        <p14:creationId xmlns:p14="http://schemas.microsoft.com/office/powerpoint/2010/main" val="178319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B830E291-BCD2-4A3C-A72C-25499B8BE9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592" y="1916113"/>
            <a:ext cx="5856816" cy="4392612"/>
          </a:xfrm>
        </p:spPr>
      </p:pic>
    </p:spTree>
    <p:extLst>
      <p:ext uri="{BB962C8B-B14F-4D97-AF65-F5344CB8AC3E}">
        <p14:creationId xmlns:p14="http://schemas.microsoft.com/office/powerpoint/2010/main" val="3699519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The Formatting Subsystem</a:t>
            </a: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Projects objects to text</a:t>
            </a:r>
          </a:p>
          <a:p>
            <a:r>
              <a:rPr lang="en-US" dirty="0"/>
              <a:t>Based on types</a:t>
            </a:r>
          </a:p>
          <a:p>
            <a:pPr lvl="1"/>
            <a:r>
              <a:rPr lang="en-US" dirty="0" err="1"/>
              <a:t>FormatData</a:t>
            </a:r>
            <a:r>
              <a:rPr lang="en-US" dirty="0"/>
              <a:t> is stored on a per-type basis</a:t>
            </a:r>
          </a:p>
          <a:p>
            <a:r>
              <a:rPr lang="en-US" dirty="0"/>
              <a:t>Out-Default</a:t>
            </a:r>
          </a:p>
          <a:p>
            <a:pPr lvl="1"/>
            <a:r>
              <a:rPr lang="en-US" dirty="0"/>
              <a:t>Is appended by PowerShell if output is not redirected</a:t>
            </a:r>
          </a:p>
          <a:p>
            <a:pPr lvl="1"/>
            <a:r>
              <a:rPr lang="en-US" dirty="0"/>
              <a:t>Format as table if ≤ 5 properties </a:t>
            </a:r>
          </a:p>
          <a:p>
            <a:pPr lvl="1"/>
            <a:r>
              <a:rPr lang="en-US" dirty="0"/>
              <a:t>Format as list otherwise</a:t>
            </a:r>
          </a:p>
          <a:p>
            <a:pPr lvl="1"/>
            <a:r>
              <a:rPr lang="en-US" dirty="0"/>
              <a:t>Wait 300 </a:t>
            </a:r>
            <a:r>
              <a:rPr lang="en-US" dirty="0" err="1"/>
              <a:t>ms</a:t>
            </a:r>
            <a:r>
              <a:rPr lang="en-US" dirty="0"/>
              <a:t> when formatting table to determine width</a:t>
            </a:r>
          </a:p>
        </p:txBody>
      </p:sp>
    </p:spTree>
    <p:extLst>
      <p:ext uri="{BB962C8B-B14F-4D97-AF65-F5344CB8AC3E}">
        <p14:creationId xmlns:p14="http://schemas.microsoft.com/office/powerpoint/2010/main" val="398716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The Formatting Subsystem</a:t>
            </a: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DefaultDisplayPropertySet</a:t>
            </a:r>
            <a:endParaRPr lang="en-US" dirty="0"/>
          </a:p>
          <a:p>
            <a:pPr lvl="1"/>
            <a:r>
              <a:rPr lang="en-US" dirty="0"/>
              <a:t>Properties in lists and tables</a:t>
            </a:r>
          </a:p>
          <a:p>
            <a:r>
              <a:rPr lang="en-US" dirty="0" err="1"/>
              <a:t>DefaultDisplayProperty</a:t>
            </a:r>
            <a:endParaRPr lang="en-US" dirty="0"/>
          </a:p>
          <a:p>
            <a:pPr lvl="1"/>
            <a:r>
              <a:rPr lang="en-US" dirty="0"/>
              <a:t>Format-Wide, Objects in collections</a:t>
            </a:r>
          </a:p>
          <a:p>
            <a:r>
              <a:rPr lang="en-US" dirty="0"/>
              <a:t>$</a:t>
            </a:r>
            <a:r>
              <a:rPr lang="en-US" dirty="0" err="1"/>
              <a:t>FormatEnumerationLimit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How many objects to render in a collection</a:t>
            </a:r>
          </a:p>
          <a:p>
            <a:r>
              <a:rPr lang="en-US" dirty="0"/>
              <a:t>Properties Name, ID, Key* gets special treatment</a:t>
            </a:r>
          </a:p>
          <a:p>
            <a:pPr lvl="1"/>
            <a:r>
              <a:rPr lang="en-US" dirty="0"/>
              <a:t>Used as display properties if not </a:t>
            </a:r>
            <a:r>
              <a:rPr lang="en-US"/>
              <a:t>explicitly specified</a:t>
            </a:r>
            <a:endParaRPr lang="en-US" dirty="0"/>
          </a:p>
          <a:p>
            <a:pPr lvl="1"/>
            <a:r>
              <a:rPr lang="en-US" dirty="0"/>
              <a:t>Unless the type implements </a:t>
            </a:r>
            <a:r>
              <a:rPr lang="en-US" dirty="0" err="1"/>
              <a:t>ToString</a:t>
            </a:r>
            <a:r>
              <a:rPr lang="en-US" dirty="0"/>
              <a:t>()</a:t>
            </a:r>
          </a:p>
        </p:txBody>
      </p:sp>
      <p:sp>
        <p:nvSpPr>
          <p:cNvPr id="2" name="textruta 1" hidden="1">
            <a:extLst>
              <a:ext uri="{FF2B5EF4-FFF2-40B4-BE49-F238E27FC236}">
                <a16:creationId xmlns:a16="http://schemas.microsoft.com/office/drawing/2014/main" id="{9A4E3785-1BFB-419F-A4B8-AF02844D96E5}"/>
              </a:ext>
            </a:extLst>
          </p:cNvPr>
          <p:cNvSpPr txBox="1"/>
          <p:nvPr/>
        </p:nvSpPr>
        <p:spPr>
          <a:xfrm>
            <a:off x="611560" y="4370328"/>
            <a:ext cx="7776864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we failed the default display name, let’s 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try some well known names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trying to get something potentially useful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v-SE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sv-SE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sv-S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knownPatterns</a:t>
            </a:r>
            <a:r>
              <a:rPr lang="sv-SE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sv-SE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sv-S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sv-SE" sz="2000" dirty="0">
                <a:solidFill>
                  <a:srgbClr val="000000"/>
                </a:solidFill>
                <a:latin typeface="Consolas" panose="020B0609020204030204" pitchFamily="49" charset="0"/>
              </a:rPr>
              <a:t>[] {</a:t>
            </a:r>
          </a:p>
          <a:p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  "name"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"id"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"key"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"*key"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"*name"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"*id"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sv-SE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sv-SE" sz="2000" dirty="0"/>
          </a:p>
        </p:txBody>
      </p:sp>
    </p:spTree>
    <p:extLst>
      <p:ext uri="{BB962C8B-B14F-4D97-AF65-F5344CB8AC3E}">
        <p14:creationId xmlns:p14="http://schemas.microsoft.com/office/powerpoint/2010/main" val="111246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  <p:bldP spid="2" grpId="0" animBg="1"/>
      <p:bldP spid="2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Super Heroes</a:t>
            </a:r>
            <a:br>
              <a:rPr lang="en-US" sz="4800" dirty="0"/>
            </a:br>
            <a:r>
              <a:rPr lang="en-US" sz="2800" dirty="0"/>
              <a:t>setting the stage</a:t>
            </a:r>
            <a:endParaRPr lang="en-US" sz="48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Default formatting</a:t>
            </a:r>
          </a:p>
          <a:p>
            <a:r>
              <a:rPr lang="en-US" dirty="0"/>
              <a:t>Display properties in type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84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The Formatting Subsystem</a:t>
            </a: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608512"/>
          </a:xfrm>
        </p:spPr>
        <p:txBody>
          <a:bodyPr/>
          <a:lstStyle/>
          <a:p>
            <a:r>
              <a:rPr lang="en-US" dirty="0"/>
              <a:t>How is a formatter selected?</a:t>
            </a:r>
          </a:p>
          <a:p>
            <a:pPr lvl="1"/>
            <a:r>
              <a:rPr lang="en-US" dirty="0"/>
              <a:t>Either by Type</a:t>
            </a:r>
          </a:p>
          <a:p>
            <a:pPr lvl="1"/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or by Type</a:t>
            </a:r>
            <a:r>
              <a:rPr lang="en-US" b="1" dirty="0"/>
              <a:t>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4EC0D0-9A9E-4DFB-A68F-71F259AE0C09}"/>
              </a:ext>
            </a:extLst>
          </p:cNvPr>
          <p:cNvSpPr/>
          <p:nvPr/>
        </p:nvSpPr>
        <p:spPr bwMode="auto">
          <a:xfrm>
            <a:off x="1115616" y="2960948"/>
            <a:ext cx="4248472" cy="61206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110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ViewSelectedBy</a:t>
            </a:r>
            <a:r>
              <a:rPr lang="en-US" sz="110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/>
            <a:r>
              <a:rPr lang="en-US" sz="110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&lt;TypeName&gt;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SuperHeroTypes</a:t>
            </a:r>
            <a:r>
              <a:rPr lang="en-US" sz="110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&lt;/TypeName&gt;</a:t>
            </a:r>
            <a:endParaRPr lang="en-US" sz="11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/>
            <a:r>
              <a:rPr lang="en-US" sz="110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ViewSelectedBy</a:t>
            </a:r>
            <a:r>
              <a:rPr lang="en-US" sz="110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55952D-4A9D-4141-924E-231FD2A3D905}"/>
              </a:ext>
            </a:extLst>
          </p:cNvPr>
          <p:cNvSpPr/>
          <p:nvPr/>
        </p:nvSpPr>
        <p:spPr bwMode="auto">
          <a:xfrm>
            <a:off x="1115616" y="4221088"/>
            <a:ext cx="3600400" cy="215374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10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SelectionSet</a:t>
            </a:r>
            <a:r>
              <a:rPr lang="en-US" sz="110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&lt;Name&gt;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SuperHeroTypes</a:t>
            </a:r>
            <a:r>
              <a:rPr lang="en-US" sz="110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&lt;/Name&gt;</a:t>
            </a:r>
            <a:endParaRPr lang="en-US" sz="11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  &lt;Types&gt;</a:t>
            </a:r>
            <a:endParaRPr lang="en-US" sz="11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    &lt;TypeName&gt;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SuperHero</a:t>
            </a:r>
            <a:r>
              <a:rPr lang="en-US" sz="110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&lt;/TypeName&gt;</a:t>
            </a:r>
          </a:p>
          <a:p>
            <a:r>
              <a:rPr lang="en-US" sz="110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    &lt;TypeName&gt;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SuperVillain</a:t>
            </a:r>
            <a:r>
              <a:rPr lang="en-US" sz="110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&lt;/TypeName&gt;</a:t>
            </a:r>
            <a:endParaRPr lang="en-US" sz="11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  &lt;/Types&gt;</a:t>
            </a:r>
            <a:endParaRPr lang="en-US" sz="11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&lt;/</a:t>
            </a:r>
            <a:r>
              <a:rPr lang="en-US" sz="110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SelectionSet</a:t>
            </a:r>
            <a:r>
              <a:rPr lang="en-US" sz="110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SelectionSets</a:t>
            </a:r>
            <a:r>
              <a:rPr lang="en-US" sz="110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10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…</a:t>
            </a:r>
            <a:br>
              <a:rPr lang="en-US" sz="110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ViewSelectedBy</a:t>
            </a:r>
            <a:r>
              <a:rPr lang="en-US" sz="110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10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SelectionSet</a:t>
            </a:r>
            <a:r>
              <a:rPr lang="en-US" sz="110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SuperHeroTypes</a:t>
            </a:r>
            <a:r>
              <a:rPr lang="en-US" sz="110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SelectionSet</a:t>
            </a:r>
            <a:r>
              <a:rPr lang="en-US" sz="110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ViewSelectedBy</a:t>
            </a:r>
            <a:r>
              <a:rPr lang="en-US" sz="110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10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99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Simplest formatter to write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59F168-6B6F-45CC-A36D-999969577777}"/>
              </a:ext>
            </a:extLst>
          </p:cNvPr>
          <p:cNvSpPr/>
          <p:nvPr/>
        </p:nvSpPr>
        <p:spPr bwMode="auto">
          <a:xfrm>
            <a:off x="683567" y="2564904"/>
            <a:ext cx="7793634" cy="12618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ListItem</a:t>
            </a:r>
            <a:r>
              <a:rPr lang="en-US" sz="200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en-US" sz="200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PropertyName</a:t>
            </a:r>
            <a:r>
              <a:rPr lang="en-US" sz="200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200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00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PropertyName</a:t>
            </a:r>
            <a:r>
              <a:rPr lang="en-US" sz="200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00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ListItem</a:t>
            </a:r>
            <a:r>
              <a:rPr lang="en-US" sz="200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</a:t>
            </a:r>
            <a:endParaRPr lang="en-US" sz="1800" dirty="0">
              <a:solidFill>
                <a:srgbClr val="8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119111-F15A-441C-9A26-F760509768CF}"/>
              </a:ext>
            </a:extLst>
          </p:cNvPr>
          <p:cNvSpPr/>
          <p:nvPr/>
        </p:nvSpPr>
        <p:spPr bwMode="auto">
          <a:xfrm>
            <a:off x="683567" y="2564904"/>
            <a:ext cx="7793633" cy="193899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ListItem</a:t>
            </a:r>
            <a:r>
              <a:rPr lang="en-US" sz="200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en-US" sz="200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PropertyName</a:t>
            </a:r>
            <a:r>
              <a:rPr lang="en-US" sz="200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Power</a:t>
            </a:r>
            <a:r>
              <a:rPr lang="en-US" sz="200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00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PropertyName</a:t>
            </a:r>
            <a:r>
              <a:rPr lang="en-US" sz="200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en-US" sz="200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ItemSelectionCondition</a:t>
            </a:r>
            <a:r>
              <a:rPr lang="en-US" sz="200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lang="en-US" sz="200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ScriptBlock</a:t>
            </a:r>
            <a:r>
              <a:rPr lang="en-US" sz="200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&gt;$null –ne $_.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Power</a:t>
            </a:r>
            <a:r>
              <a:rPr lang="en-US" sz="200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00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ScriptBlock</a:t>
            </a:r>
            <a:r>
              <a:rPr lang="en-US" sz="200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&lt;/</a:t>
            </a:r>
            <a:r>
              <a:rPr lang="en-US" sz="200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ItemSelectionCondition</a:t>
            </a:r>
            <a:r>
              <a:rPr lang="en-US" sz="200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00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ListItem</a:t>
            </a:r>
            <a:r>
              <a:rPr lang="en-US" sz="200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DBB948-83AE-4E9E-8061-24962C4C6ABB}"/>
              </a:ext>
            </a:extLst>
          </p:cNvPr>
          <p:cNvSpPr/>
          <p:nvPr/>
        </p:nvSpPr>
        <p:spPr bwMode="auto">
          <a:xfrm>
            <a:off x="700336" y="2564905"/>
            <a:ext cx="7760096" cy="193899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ListItem</a:t>
            </a:r>
            <a:r>
              <a:rPr lang="en-US" sz="240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&lt;Label&gt;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Weight (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lb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</a:t>
            </a:r>
            <a:endParaRPr lang="en-US" sz="2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en-US" sz="240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FormatString</a:t>
            </a:r>
            <a:r>
              <a:rPr lang="en-US" sz="240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{0:0}</a:t>
            </a:r>
            <a:r>
              <a:rPr lang="en-US" sz="240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FormatString</a:t>
            </a:r>
            <a:r>
              <a:rPr lang="en-US" sz="240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en-US" sz="240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ScriptBlock</a:t>
            </a:r>
            <a:r>
              <a:rPr lang="en-US" sz="240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$_.Weight/0.454</a:t>
            </a:r>
            <a:r>
              <a:rPr lang="en-US" sz="240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ScriptBlock</a:t>
            </a:r>
            <a:r>
              <a:rPr lang="en-US" sz="240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ListItem</a:t>
            </a:r>
            <a:r>
              <a:rPr lang="en-US" sz="240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8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Simple formatting - Lists</a:t>
            </a:r>
          </a:p>
        </p:txBody>
      </p:sp>
    </p:spTree>
    <p:extLst>
      <p:ext uri="{BB962C8B-B14F-4D97-AF65-F5344CB8AC3E}">
        <p14:creationId xmlns:p14="http://schemas.microsoft.com/office/powerpoint/2010/main" val="310972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Format-List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22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ww.IT-Visions.de">
  <a:themeElements>
    <a:clrScheme name="www.IT-Visions.d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Präsentation IT-Objec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lnDef>
  </a:objectDefaults>
  <a:extraClrSchemeLst>
    <a:extraClrScheme>
      <a:clrScheme name="Präsentation IT-Objec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IT-Objec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ITV</Template>
  <TotalTime>4439</TotalTime>
  <Words>1170</Words>
  <Application>Microsoft Office PowerPoint</Application>
  <PresentationFormat>Bildspel på skärmen (4:3)</PresentationFormat>
  <Paragraphs>243</Paragraphs>
  <Slides>27</Slides>
  <Notes>13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3</vt:i4>
      </vt:variant>
      <vt:variant>
        <vt:lpstr>Bildrubriker</vt:lpstr>
      </vt:variant>
      <vt:variant>
        <vt:i4>27</vt:i4>
      </vt:variant>
    </vt:vector>
  </HeadingPairs>
  <TitlesOfParts>
    <vt:vector size="36" baseType="lpstr">
      <vt:lpstr>Arial</vt:lpstr>
      <vt:lpstr>Consolas</vt:lpstr>
      <vt:lpstr>Fira Code Retina</vt:lpstr>
      <vt:lpstr>Segoe UI</vt:lpstr>
      <vt:lpstr>Segoe UI Black</vt:lpstr>
      <vt:lpstr>Tahoma</vt:lpstr>
      <vt:lpstr>www.IT-Visions.de</vt:lpstr>
      <vt:lpstr>Custom Design</vt:lpstr>
      <vt:lpstr>Benutzerdefiniertes Design</vt:lpstr>
      <vt:lpstr>PowerPoint-presentation</vt:lpstr>
      <vt:lpstr>Agenda</vt:lpstr>
      <vt:lpstr>Agenda</vt:lpstr>
      <vt:lpstr>The Formatting Subsystem</vt:lpstr>
      <vt:lpstr>The Formatting Subsystem</vt:lpstr>
      <vt:lpstr>Super Heroes setting the stage</vt:lpstr>
      <vt:lpstr>The Formatting Subsystem</vt:lpstr>
      <vt:lpstr>Simple formatting - Lists</vt:lpstr>
      <vt:lpstr>Format-List</vt:lpstr>
      <vt:lpstr>Simple formatting - Table</vt:lpstr>
      <vt:lpstr>Simple formatting - Table</vt:lpstr>
      <vt:lpstr>Format-Table</vt:lpstr>
      <vt:lpstr>Debugging Views</vt:lpstr>
      <vt:lpstr>Debugging Views</vt:lpstr>
      <vt:lpstr>Advanced formatting – Custom views</vt:lpstr>
      <vt:lpstr>Advanced formatting – Custom views</vt:lpstr>
      <vt:lpstr>Format-Custom</vt:lpstr>
      <vt:lpstr>Advanced formatting – Colors</vt:lpstr>
      <vt:lpstr>Advanced formatting – Colors</vt:lpstr>
      <vt:lpstr>Advanced formatting – Colors</vt:lpstr>
      <vt:lpstr>Colors</vt:lpstr>
      <vt:lpstr>PSMore – a possible future</vt:lpstr>
      <vt:lpstr>Formatting</vt:lpstr>
      <vt:lpstr>Summary</vt:lpstr>
      <vt:lpstr>Next Steps</vt:lpstr>
      <vt:lpstr>Questions?</vt:lpstr>
      <vt:lpstr>about_Author</vt:lpstr>
    </vt:vector>
  </TitlesOfParts>
  <Manager>Dr. Tobias Weltner</Manager>
  <Company>www.powershell.de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Thema Untertitel</dc:title>
  <dc:subject>PowerShell Konferenz</dc:subject>
  <dc:creator>Dr. Tobias Weltner</dc:creator>
  <dc:description>(C) Dr. Tobias Weltner</dc:description>
  <cp:lastModifiedBy>Staffan Gustafsson</cp:lastModifiedBy>
  <cp:revision>285</cp:revision>
  <dcterms:created xsi:type="dcterms:W3CDTF">2007-07-20T07:41:41Z</dcterms:created>
  <dcterms:modified xsi:type="dcterms:W3CDTF">2018-04-21T14:58:42Z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igentümer">
    <vt:lpwstr>www.IT-Visions.de</vt:lpwstr>
  </property>
  <property fmtid="{D5CDD505-2E9C-101B-9397-08002B2CF9AE}" pid="3" name="Gegenstand">
    <vt:lpwstr>www.IT-Visions.de</vt:lpwstr>
  </property>
  <property fmtid="{D5CDD505-2E9C-101B-9397-08002B2CF9AE}" pid="4" name="Erstellt von">
    <vt:lpwstr>www.IT-Visions.de</vt:lpwstr>
  </property>
  <property fmtid="{D5CDD505-2E9C-101B-9397-08002B2CF9AE}" pid="5" name="Abteilung">
    <vt:lpwstr>www.IT-Visions.de</vt:lpwstr>
  </property>
  <property fmtid="{D5CDD505-2E9C-101B-9397-08002B2CF9AE}" pid="6" name="Kunde">
    <vt:lpwstr>www.IT-Visions.de</vt:lpwstr>
  </property>
  <property fmtid="{D5CDD505-2E9C-101B-9397-08002B2CF9AE}" pid="7" name="Verleger">
    <vt:lpwstr>www.IT-Visions.de</vt:lpwstr>
  </property>
</Properties>
</file>