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23"/>
  </p:notesMasterIdLst>
  <p:handoutMasterIdLst>
    <p:handoutMasterId r:id="rId24"/>
  </p:handoutMasterIdLst>
  <p:sldIdLst>
    <p:sldId id="319" r:id="rId4"/>
    <p:sldId id="305" r:id="rId5"/>
    <p:sldId id="281" r:id="rId6"/>
    <p:sldId id="333" r:id="rId7"/>
    <p:sldId id="326" r:id="rId8"/>
    <p:sldId id="332" r:id="rId9"/>
    <p:sldId id="337" r:id="rId10"/>
    <p:sldId id="327" r:id="rId11"/>
    <p:sldId id="330" r:id="rId12"/>
    <p:sldId id="329" r:id="rId13"/>
    <p:sldId id="328" r:id="rId14"/>
    <p:sldId id="331" r:id="rId15"/>
    <p:sldId id="334" r:id="rId16"/>
    <p:sldId id="335" r:id="rId17"/>
    <p:sldId id="336" r:id="rId18"/>
    <p:sldId id="325" r:id="rId19"/>
    <p:sldId id="313" r:id="rId20"/>
    <p:sldId id="314" r:id="rId21"/>
    <p:sldId id="312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5C29B06D-9B5F-4BFF-A212-A8DB0E71B026}">
          <p14:sldIdLst>
            <p14:sldId id="319"/>
            <p14:sldId id="305"/>
            <p14:sldId id="281"/>
            <p14:sldId id="333"/>
            <p14:sldId id="326"/>
            <p14:sldId id="332"/>
            <p14:sldId id="337"/>
            <p14:sldId id="327"/>
            <p14:sldId id="330"/>
          </p14:sldIdLst>
        </p14:section>
        <p14:section name="Namnlöst avsnitt" id="{CF7F4D3F-9697-482E-A40F-B738AE1086EA}">
          <p14:sldIdLst>
            <p14:sldId id="329"/>
            <p14:sldId id="328"/>
            <p14:sldId id="331"/>
            <p14:sldId id="334"/>
            <p14:sldId id="335"/>
            <p14:sldId id="336"/>
            <p14:sldId id="325"/>
            <p14:sldId id="313"/>
            <p14:sldId id="314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 horzBarState="maximized">
    <p:restoredLeft sz="14997" autoAdjust="0"/>
    <p:restoredTop sz="72752" autoAdjust="0"/>
  </p:normalViewPr>
  <p:slideViewPr>
    <p:cSldViewPr>
      <p:cViewPr varScale="1">
        <p:scale>
          <a:sx n="166" d="100"/>
          <a:sy n="166" d="100"/>
        </p:scale>
        <p:origin x="168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5128" y="6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presentation on the Type System.</a:t>
            </a:r>
          </a:p>
          <a:p>
            <a:r>
              <a:rPr lang="en-US" dirty="0"/>
              <a:t>My name is Staffan Gustafsson, a software developer,</a:t>
            </a:r>
          </a:p>
          <a:p>
            <a:r>
              <a:rPr lang="en-US"/>
              <a:t>working </a:t>
            </a:r>
            <a:r>
              <a:rPr lang="en-US" dirty="0"/>
              <a:t>at DICE in Stockholm, Sweden, where we create computer games such as Battlefield and Star Wars Battlefront. </a:t>
            </a:r>
          </a:p>
          <a:p>
            <a:r>
              <a:rPr lang="en-US" dirty="0"/>
              <a:t>I spend most of my time there reading and writing C++, C#, python an of course: PowerShell</a:t>
            </a:r>
          </a:p>
          <a:p>
            <a:r>
              <a:rPr lang="en-US" dirty="0"/>
              <a:t>On my spare time, I try to contribute to PowerShell on </a:t>
            </a:r>
            <a:r>
              <a:rPr lang="en-US" dirty="0" err="1"/>
              <a:t>github</a:t>
            </a:r>
            <a:r>
              <a:rPr lang="en-US" dirty="0"/>
              <a:t>, mostly fixing issues that I have found annoying in my personal use of it.</a:t>
            </a:r>
          </a:p>
          <a:p>
            <a:r>
              <a:rPr lang="en-US" dirty="0"/>
              <a:t>But without further ado let’s look at the agenda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7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heart of a </a:t>
            </a:r>
            <a:r>
              <a:rPr lang="en-US" dirty="0" err="1"/>
              <a:t>powershell</a:t>
            </a:r>
            <a:r>
              <a:rPr lang="en-US" dirty="0"/>
              <a:t> session, there is the </a:t>
            </a:r>
            <a:r>
              <a:rPr lang="en-US" dirty="0" err="1"/>
              <a:t>ExecutionContext</a:t>
            </a:r>
            <a:r>
              <a:rPr lang="en-US" dirty="0"/>
              <a:t>.</a:t>
            </a:r>
          </a:p>
          <a:p>
            <a:r>
              <a:rPr lang="en-US" dirty="0"/>
              <a:t>Among it’s members are </a:t>
            </a:r>
            <a:r>
              <a:rPr lang="en-US" dirty="0" err="1"/>
              <a:t>SessionState</a:t>
            </a:r>
            <a:r>
              <a:rPr lang="en-US" dirty="0"/>
              <a:t> and </a:t>
            </a:r>
            <a:r>
              <a:rPr lang="en-US" dirty="0" err="1"/>
              <a:t>TypeTable</a:t>
            </a:r>
            <a:endParaRPr lang="en-US" dirty="0"/>
          </a:p>
          <a:p>
            <a:r>
              <a:rPr lang="en-US" dirty="0"/>
              <a:t>That Type table is type data registry that I talked about earlier.</a:t>
            </a:r>
          </a:p>
          <a:p>
            <a:endParaRPr lang="en-US" dirty="0"/>
          </a:p>
          <a:p>
            <a:r>
              <a:rPr lang="en-US" dirty="0"/>
              <a:t>There is also the curated $</a:t>
            </a:r>
            <a:r>
              <a:rPr lang="en-US" dirty="0" err="1"/>
              <a:t>ExecutionContext</a:t>
            </a:r>
            <a:r>
              <a:rPr lang="en-US" dirty="0"/>
              <a:t>, which in reality is</a:t>
            </a:r>
            <a:br>
              <a:rPr lang="en-US" dirty="0"/>
            </a:br>
            <a:r>
              <a:rPr lang="en-US" dirty="0"/>
              <a:t>of the type </a:t>
            </a:r>
            <a:r>
              <a:rPr lang="en-US" dirty="0" err="1"/>
              <a:t>EngineIntrinsics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engine adds all or most of it’s </a:t>
            </a:r>
            <a:r>
              <a:rPr lang="en-US" dirty="0" err="1"/>
              <a:t>typedata</a:t>
            </a:r>
            <a:r>
              <a:rPr lang="en-US" dirty="0"/>
              <a:t> via code.</a:t>
            </a:r>
          </a:p>
          <a:p>
            <a:r>
              <a:rPr lang="en-US" dirty="0"/>
              <a:t>There used to be a lot types.ps1xml files but the startup</a:t>
            </a:r>
            <a:br>
              <a:rPr lang="en-US" dirty="0"/>
            </a:br>
            <a:r>
              <a:rPr lang="en-US" dirty="0"/>
              <a:t>cost of parsing all the xml was to high.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Enough talk – Where is the code?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is what make </a:t>
            </a:r>
            <a:r>
              <a:rPr lang="en-US" dirty="0" err="1"/>
              <a:t>powershell</a:t>
            </a:r>
            <a:r>
              <a:rPr lang="en-US" dirty="0"/>
              <a:t> usable, and also what makes it different from </a:t>
            </a:r>
            <a:br>
              <a:rPr lang="en-US" dirty="0"/>
            </a:br>
            <a:r>
              <a:rPr lang="en-US" dirty="0"/>
              <a:t>any other environment I’ve used.</a:t>
            </a:r>
          </a:p>
          <a:p>
            <a:r>
              <a:rPr lang="en-US" dirty="0"/>
              <a:t>When you pass something of a specific type to a parameter that has specified a </a:t>
            </a:r>
            <a:br>
              <a:rPr lang="en-US" dirty="0"/>
            </a:br>
            <a:r>
              <a:rPr lang="en-US" dirty="0"/>
              <a:t>different type, PowerShell tries hard, _really_ hard, to convert what you have</a:t>
            </a:r>
            <a:br>
              <a:rPr lang="en-US" dirty="0"/>
            </a:br>
            <a:r>
              <a:rPr lang="en-US" dirty="0"/>
              <a:t>to what the parameter wants.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ConvertCheckingForCustomConverter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– The custom converter may have been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removed from the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typedata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PSPropertyAdapter</a:t>
            </a:r>
            <a:r>
              <a:rPr lang="en-US" dirty="0"/>
              <a:t> is a bit limited. In only exposes a safer subset of the </a:t>
            </a:r>
            <a:br>
              <a:rPr lang="en-US" dirty="0"/>
            </a:br>
            <a:r>
              <a:rPr lang="en-US" dirty="0"/>
              <a:t>build it adapters functionality (Properties only)</a:t>
            </a:r>
          </a:p>
          <a:p>
            <a:r>
              <a:rPr lang="en-US" dirty="0"/>
              <a:t>However, it was enough for me to scratch my own issues.</a:t>
            </a:r>
          </a:p>
          <a:p>
            <a:endParaRPr lang="en-US" dirty="0"/>
          </a:p>
          <a:p>
            <a:r>
              <a:rPr lang="en-US" dirty="0"/>
              <a:t>Meta build system – </a:t>
            </a:r>
            <a:r>
              <a:rPr lang="en-US" dirty="0" err="1"/>
              <a:t>Nant</a:t>
            </a:r>
            <a:endParaRPr lang="en-US" dirty="0"/>
          </a:p>
          <a:p>
            <a:r>
              <a:rPr lang="en-US" dirty="0"/>
              <a:t>Generates C++ project files. I try to understand them.</a:t>
            </a:r>
          </a:p>
          <a:p>
            <a:r>
              <a:rPr lang="en-US" dirty="0" err="1"/>
              <a:t>MSBuild</a:t>
            </a:r>
            <a:r>
              <a:rPr lang="en-US" dirty="0"/>
              <a:t> provides </a:t>
            </a:r>
            <a:r>
              <a:rPr lang="en-US" dirty="0" err="1"/>
              <a:t>api:s</a:t>
            </a:r>
            <a:r>
              <a:rPr lang="en-US" dirty="0"/>
              <a:t> to </a:t>
            </a:r>
          </a:p>
          <a:p>
            <a:r>
              <a:rPr lang="en-US" dirty="0"/>
              <a:t>So, let create an adapted view of this object model.</a:t>
            </a:r>
          </a:p>
          <a:p>
            <a:endParaRPr lang="en-US" dirty="0"/>
          </a:p>
          <a:p>
            <a:r>
              <a:rPr lang="en-US" dirty="0"/>
              <a:t>But Enough Talk! Where is the code?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Enough talk – Where is the code?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today we are going to look briefly on general usage of type systems</a:t>
            </a:r>
          </a:p>
          <a:p>
            <a:r>
              <a:rPr lang="en-US" dirty="0"/>
              <a:t>and  then quickly move on to PowerShell where we will look at</a:t>
            </a:r>
          </a:p>
          <a:p>
            <a:r>
              <a:rPr lang="en-US" dirty="0"/>
              <a:t>The Adapted type system, The extended type system and what role </a:t>
            </a:r>
            <a:r>
              <a:rPr lang="en-US" dirty="0" err="1"/>
              <a:t>PSObject</a:t>
            </a:r>
            <a:r>
              <a:rPr lang="en-US" dirty="0"/>
              <a:t> plays in these.</a:t>
            </a:r>
          </a:p>
          <a:p>
            <a:r>
              <a:rPr lang="en-US" dirty="0"/>
              <a:t>We are going to look at how we can use Add-Member to manipulate objects, how the system uses a type data registry and how that affects the system.</a:t>
            </a:r>
          </a:p>
          <a:p>
            <a:r>
              <a:rPr lang="en-US" dirty="0"/>
              <a:t>We will also look into some of the things you can to with Update-Member. I will specifically not touch on the aspects of it that concerns serialization.</a:t>
            </a:r>
          </a:p>
          <a:p>
            <a:endParaRPr lang="en-US" dirty="0"/>
          </a:p>
          <a:p>
            <a:r>
              <a:rPr lang="en-US" dirty="0"/>
              <a:t>And finally, we will fly fast over Type </a:t>
            </a:r>
            <a:r>
              <a:rPr lang="en-US" dirty="0" err="1"/>
              <a:t>Convertions</a:t>
            </a:r>
            <a:r>
              <a:rPr lang="en-US" dirty="0"/>
              <a:t> and have a look on how you can create a custom type adapter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3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aim is to prevent operations expecting a certain kind of value from being used with values for which that operation does not make sense.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type system annotates a type to each computed value. In PowerShell, we inherit the basics from .NET where each object has an object header with a reference to it’s type.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top of that, PowerShell creates additional abstractions to unify several underlying systems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Being an interactive shell adds a new aspect to this, and that is that we need to be able to convert quite freely between different types for usability reasons.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ATS</a:t>
            </a:r>
          </a:p>
          <a:p>
            <a:pPr lvl="1"/>
            <a:r>
              <a:rPr lang="sv-SE" dirty="0"/>
              <a:t>What the ATS </a:t>
            </a:r>
            <a:r>
              <a:rPr lang="sv-SE" dirty="0" err="1"/>
              <a:t>does</a:t>
            </a:r>
            <a:r>
              <a:rPr lang="sv-SE" dirty="0"/>
              <a:t> is </a:t>
            </a:r>
            <a:r>
              <a:rPr lang="sv-SE" dirty="0" err="1"/>
              <a:t>provide</a:t>
            </a:r>
            <a:r>
              <a:rPr lang="sv-SE" dirty="0"/>
              <a:t> a </a:t>
            </a:r>
            <a:r>
              <a:rPr lang="sv-SE" dirty="0" err="1"/>
              <a:t>unified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accessing</a:t>
            </a:r>
            <a:r>
              <a:rPr lang="sv-SE" dirty="0"/>
              <a:t> the </a:t>
            </a:r>
            <a:r>
              <a:rPr lang="sv-SE" dirty="0" err="1"/>
              <a:t>properties</a:t>
            </a:r>
            <a:r>
              <a:rPr lang="sv-SE" dirty="0"/>
              <a:t> and </a:t>
            </a:r>
            <a:r>
              <a:rPr lang="sv-SE" dirty="0" err="1"/>
              <a:t>methods</a:t>
            </a:r>
            <a:r>
              <a:rPr lang="sv-SE" dirty="0"/>
              <a:t>,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underlying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frameworks</a:t>
            </a:r>
            <a:r>
              <a:rPr lang="sv-SE" dirty="0"/>
              <a:t>  </a:t>
            </a:r>
            <a:r>
              <a:rPr lang="sv-SE" dirty="0" err="1"/>
              <a:t>regardless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underlying</a:t>
            </a:r>
            <a:r>
              <a:rPr lang="sv-SE" dirty="0"/>
              <a:t> </a:t>
            </a:r>
            <a:r>
              <a:rPr lang="sv-SE" dirty="0" err="1"/>
              <a:t>differences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It </a:t>
            </a:r>
            <a:r>
              <a:rPr lang="sv-SE" dirty="0" err="1"/>
              <a:t>projects</a:t>
            </a:r>
            <a:r>
              <a:rPr lang="sv-SE" dirty="0"/>
              <a:t> the </a:t>
            </a:r>
            <a:r>
              <a:rPr lang="sv-SE" dirty="0" err="1"/>
              <a:t>underlying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a common PowerShell </a:t>
            </a:r>
            <a:r>
              <a:rPr lang="sv-SE" dirty="0" err="1"/>
              <a:t>model</a:t>
            </a:r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object</a:t>
            </a:r>
            <a:r>
              <a:rPr lang="sv-SE" dirty="0"/>
              <a:t> that </a:t>
            </a:r>
            <a:r>
              <a:rPr lang="sv-SE" dirty="0" err="1"/>
              <a:t>powershell</a:t>
            </a:r>
            <a:r>
              <a:rPr lang="sv-SE" dirty="0"/>
              <a:t> gets, it looks up an adapter for that </a:t>
            </a:r>
            <a:r>
              <a:rPr lang="sv-SE" dirty="0" err="1"/>
              <a:t>type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&lt;TABLE&gt;</a:t>
            </a:r>
          </a:p>
          <a:p>
            <a:pPr lvl="1"/>
            <a:r>
              <a:rPr lang="sv-SE" dirty="0"/>
              <a:t>Common for the </a:t>
            </a:r>
            <a:r>
              <a:rPr lang="sv-SE" dirty="0" err="1"/>
              <a:t>underlying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systems is that they all have </a:t>
            </a:r>
            <a:r>
              <a:rPr lang="sv-SE" dirty="0" err="1"/>
              <a:t>ways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querying</a:t>
            </a:r>
            <a:r>
              <a:rPr lang="sv-SE" dirty="0"/>
              <a:t> for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 and </a:t>
            </a:r>
            <a:r>
              <a:rPr lang="sv-SE" dirty="0" err="1"/>
              <a:t>methods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All the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underying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still </a:t>
            </a:r>
            <a:r>
              <a:rPr lang="sv-SE" dirty="0" err="1"/>
              <a:t>available</a:t>
            </a:r>
            <a:r>
              <a:rPr lang="sv-SE" dirty="0"/>
              <a:t>, just not </a:t>
            </a:r>
            <a:r>
              <a:rPr lang="sv-SE" dirty="0" err="1"/>
              <a:t>visible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The </a:t>
            </a:r>
            <a:r>
              <a:rPr lang="sv-SE" dirty="0" err="1"/>
              <a:t>glue</a:t>
            </a:r>
            <a:r>
              <a:rPr lang="sv-SE" dirty="0"/>
              <a:t> that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you </a:t>
            </a:r>
            <a:r>
              <a:rPr lang="sv-SE" dirty="0" err="1"/>
              <a:t>expect</a:t>
            </a:r>
            <a:r>
              <a:rPr lang="sv-SE" dirty="0"/>
              <a:t> a </a:t>
            </a:r>
            <a:r>
              <a:rPr lang="sv-SE" dirty="0" err="1"/>
              <a:t>property</a:t>
            </a:r>
            <a:r>
              <a:rPr lang="sv-SE" dirty="0"/>
              <a:t> with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Path</a:t>
            </a:r>
            <a:r>
              <a:rPr lang="sv-SE" dirty="0"/>
              <a:t>, and all I have is a </a:t>
            </a:r>
            <a:r>
              <a:rPr lang="sv-SE" dirty="0" err="1"/>
              <a:t>Fullname</a:t>
            </a:r>
            <a:r>
              <a:rPr lang="sv-SE" dirty="0"/>
              <a:t>. </a:t>
            </a:r>
            <a:r>
              <a:rPr lang="sv-SE" dirty="0" err="1"/>
              <a:t>Add</a:t>
            </a:r>
            <a:r>
              <a:rPr lang="sv-SE" dirty="0"/>
              <a:t> an </a:t>
            </a:r>
            <a:r>
              <a:rPr lang="sv-SE" dirty="0" err="1"/>
              <a:t>AliasProperty</a:t>
            </a:r>
            <a:r>
              <a:rPr lang="sv-SE" dirty="0"/>
              <a:t> with the </a:t>
            </a:r>
            <a:r>
              <a:rPr lang="sv-SE" dirty="0" err="1"/>
              <a:t>extended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system From </a:t>
            </a:r>
            <a:r>
              <a:rPr lang="sv-SE" dirty="0" err="1"/>
              <a:t>Fullname</a:t>
            </a:r>
            <a:r>
              <a:rPr lang="sv-SE" dirty="0"/>
              <a:t> to </a:t>
            </a:r>
            <a:r>
              <a:rPr lang="sv-SE" dirty="0" err="1"/>
              <a:t>Path</a:t>
            </a:r>
            <a:r>
              <a:rPr lang="sv-SE" dirty="0"/>
              <a:t>, and </a:t>
            </a:r>
            <a:r>
              <a:rPr lang="sv-SE" dirty="0" err="1"/>
              <a:t>everybody</a:t>
            </a:r>
            <a:r>
              <a:rPr lang="sv-SE" dirty="0"/>
              <a:t> is happy.</a:t>
            </a:r>
          </a:p>
          <a:p>
            <a:r>
              <a:rPr lang="sv-SE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PSObject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The </a:t>
            </a:r>
            <a:r>
              <a:rPr lang="sv-SE" dirty="0" err="1"/>
              <a:t>entry</a:t>
            </a:r>
            <a:r>
              <a:rPr lang="sv-SE" dirty="0"/>
              <a:t> </a:t>
            </a:r>
            <a:r>
              <a:rPr lang="sv-SE" dirty="0" err="1"/>
              <a:t>point</a:t>
            </a:r>
            <a:r>
              <a:rPr lang="sv-SE" dirty="0"/>
              <a:t> to the </a:t>
            </a:r>
            <a:r>
              <a:rPr lang="sv-SE" dirty="0" err="1"/>
              <a:t>whole</a:t>
            </a:r>
            <a:r>
              <a:rPr lang="sv-SE" dirty="0"/>
              <a:t> system, </a:t>
            </a:r>
            <a:r>
              <a:rPr lang="sv-SE" dirty="0" err="1"/>
              <a:t>keeping</a:t>
            </a:r>
            <a:r>
              <a:rPr lang="sv-SE" dirty="0"/>
              <a:t>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what adapter to </a:t>
            </a:r>
            <a:r>
              <a:rPr lang="sv-SE" dirty="0" err="1"/>
              <a:t>use</a:t>
            </a:r>
            <a:r>
              <a:rPr lang="sv-SE" dirty="0"/>
              <a:t> and what </a:t>
            </a:r>
            <a:r>
              <a:rPr lang="sv-SE" dirty="0" err="1"/>
              <a:t>dynamic</a:t>
            </a:r>
            <a:r>
              <a:rPr lang="sv-SE" dirty="0"/>
              <a:t> </a:t>
            </a:r>
            <a:r>
              <a:rPr lang="sv-SE" dirty="0" err="1"/>
              <a:t>members</a:t>
            </a:r>
            <a:r>
              <a:rPr lang="sv-SE" dirty="0"/>
              <a:t> that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added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 </a:t>
            </a:r>
            <a:r>
              <a:rPr lang="sv-SE" dirty="0" err="1"/>
              <a:t>PSObject</a:t>
            </a:r>
            <a:r>
              <a:rPr lang="sv-SE" dirty="0"/>
              <a:t> is </a:t>
            </a:r>
            <a:r>
              <a:rPr lang="sv-SE" dirty="0" err="1"/>
              <a:t>where</a:t>
            </a:r>
            <a:r>
              <a:rPr lang="sv-SE" dirty="0"/>
              <a:t> it all </a:t>
            </a:r>
            <a:r>
              <a:rPr lang="sv-SE" dirty="0" err="1"/>
              <a:t>begins</a:t>
            </a:r>
            <a:r>
              <a:rPr lang="sv-SE" dirty="0"/>
              <a:t>.</a:t>
            </a:r>
          </a:p>
          <a:p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It </a:t>
            </a:r>
            <a:r>
              <a:rPr lang="sv-SE" dirty="0" err="1"/>
              <a:t>contains</a:t>
            </a:r>
            <a:r>
              <a:rPr lang="sv-SE" dirty="0"/>
              <a:t> a </a:t>
            </a:r>
            <a:r>
              <a:rPr lang="sv-SE" dirty="0" err="1"/>
              <a:t>reference</a:t>
            </a:r>
            <a:r>
              <a:rPr lang="sv-SE" dirty="0"/>
              <a:t> to the </a:t>
            </a:r>
            <a:r>
              <a:rPr lang="sv-SE" dirty="0" err="1"/>
              <a:t>object</a:t>
            </a:r>
            <a:r>
              <a:rPr lang="sv-SE" dirty="0"/>
              <a:t> from the </a:t>
            </a:r>
            <a:r>
              <a:rPr lang="sv-SE" dirty="0" err="1"/>
              <a:t>underlying</a:t>
            </a:r>
            <a:r>
              <a:rPr lang="sv-SE" dirty="0"/>
              <a:t> </a:t>
            </a:r>
            <a:r>
              <a:rPr lang="sv-SE" dirty="0" err="1"/>
              <a:t>typesystem</a:t>
            </a:r>
            <a:r>
              <a:rPr lang="sv-SE" dirty="0"/>
              <a:t> that it </a:t>
            </a:r>
            <a:r>
              <a:rPr lang="sv-SE" dirty="0" err="1"/>
              <a:t>abstacts</a:t>
            </a:r>
            <a:r>
              <a:rPr lang="sv-SE" dirty="0"/>
              <a:t>,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BaseObject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lookup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members</a:t>
            </a:r>
            <a:r>
              <a:rPr lang="sv-SE" dirty="0"/>
              <a:t> and the </a:t>
            </a:r>
            <a:r>
              <a:rPr lang="sv-SE" dirty="0" err="1"/>
              <a:t>dynamically</a:t>
            </a:r>
            <a:r>
              <a:rPr lang="sv-SE" dirty="0"/>
              <a:t> </a:t>
            </a:r>
            <a:r>
              <a:rPr lang="sv-SE" dirty="0" err="1"/>
              <a:t>added</a:t>
            </a:r>
            <a:r>
              <a:rPr lang="sv-SE" dirty="0"/>
              <a:t> </a:t>
            </a:r>
            <a:r>
              <a:rPr lang="sv-SE" dirty="0" err="1"/>
              <a:t>members</a:t>
            </a:r>
            <a:r>
              <a:rPr lang="sv-S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And it has a </a:t>
            </a:r>
            <a:r>
              <a:rPr lang="sv-SE" dirty="0" err="1"/>
              <a:t>reference</a:t>
            </a:r>
            <a:r>
              <a:rPr lang="sv-SE" dirty="0"/>
              <a:t> to the adapter that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deemed</a:t>
            </a:r>
            <a:r>
              <a:rPr lang="sv-SE" dirty="0"/>
              <a:t> </a:t>
            </a:r>
            <a:r>
              <a:rPr lang="sv-SE" dirty="0" err="1"/>
              <a:t>appropriate</a:t>
            </a:r>
            <a:r>
              <a:rPr lang="sv-SE" dirty="0"/>
              <a:t> for the </a:t>
            </a:r>
            <a:r>
              <a:rPr lang="sv-SE" dirty="0" err="1"/>
              <a:t>wrapped</a:t>
            </a:r>
            <a:r>
              <a:rPr lang="sv-SE" dirty="0"/>
              <a:t> </a:t>
            </a:r>
            <a:r>
              <a:rPr lang="sv-SE" dirty="0" err="1"/>
              <a:t>baseobject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PSMemberSets</a:t>
            </a:r>
            <a:r>
              <a:rPr lang="sv-SE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PowerShell </a:t>
            </a:r>
            <a:r>
              <a:rPr lang="sv-SE" dirty="0" err="1"/>
              <a:t>uses</a:t>
            </a:r>
            <a:r>
              <a:rPr lang="sv-SE" dirty="0"/>
              <a:t> a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named</a:t>
            </a:r>
            <a:r>
              <a:rPr lang="sv-SE" dirty="0"/>
              <a:t> </a:t>
            </a:r>
            <a:r>
              <a:rPr lang="sv-SE" dirty="0" err="1"/>
              <a:t>PSMemberInfo</a:t>
            </a:r>
            <a:r>
              <a:rPr lang="sv-SE" dirty="0"/>
              <a:t> to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 and </a:t>
            </a:r>
            <a:r>
              <a:rPr lang="sv-SE" dirty="0" err="1"/>
              <a:t>methods</a:t>
            </a:r>
            <a:r>
              <a:rPr lang="sv-SE" dirty="0"/>
              <a:t> from the </a:t>
            </a:r>
            <a:r>
              <a:rPr lang="sv-SE" dirty="0" err="1"/>
              <a:t>adapted</a:t>
            </a:r>
            <a:r>
              <a:rPr lang="sv-SE" dirty="0"/>
              <a:t> </a:t>
            </a:r>
            <a:r>
              <a:rPr lang="sv-SE" dirty="0" err="1"/>
              <a:t>types</a:t>
            </a:r>
            <a:r>
              <a:rPr lang="sv-S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Membersets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 special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memberinfo</a:t>
            </a:r>
            <a:r>
              <a:rPr lang="sv-SE" dirty="0"/>
              <a:t>, that </a:t>
            </a: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to other </a:t>
            </a:r>
            <a:r>
              <a:rPr lang="sv-SE" dirty="0" err="1"/>
              <a:t>methods</a:t>
            </a:r>
            <a:r>
              <a:rPr lang="sv-SE" dirty="0"/>
              <a:t> and </a:t>
            </a:r>
            <a:r>
              <a:rPr lang="sv-SE" dirty="0" err="1"/>
              <a:t>properties</a:t>
            </a:r>
            <a:endParaRPr lang="sv-SE" dirty="0"/>
          </a:p>
          <a:p>
            <a:endParaRPr lang="sv-SE" dirty="0"/>
          </a:p>
          <a:p>
            <a:r>
              <a:rPr lang="sv-SE" dirty="0"/>
              <a:t>There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five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in </a:t>
            </a:r>
            <a:r>
              <a:rPr lang="sv-SE" dirty="0" err="1"/>
              <a:t>membersets</a:t>
            </a:r>
            <a:endParaRPr lang="sv-SE" dirty="0"/>
          </a:p>
          <a:p>
            <a:r>
              <a:rPr lang="sv-S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to </a:t>
            </a:r>
            <a:r>
              <a:rPr lang="sv-SE" dirty="0" err="1"/>
              <a:t>view</a:t>
            </a:r>
            <a:r>
              <a:rPr lang="sv-SE" dirty="0"/>
              <a:t>, understand and </a:t>
            </a:r>
            <a:r>
              <a:rPr lang="sv-SE" dirty="0" err="1"/>
              <a:t>manipulate</a:t>
            </a:r>
            <a:r>
              <a:rPr lang="sv-SE" dirty="0"/>
              <a:t> the different </a:t>
            </a:r>
            <a:r>
              <a:rPr lang="sv-SE" dirty="0" err="1"/>
              <a:t>aspects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ETS and ATS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Add-Member</a:t>
            </a:r>
            <a:r>
              <a:rPr lang="sv-SE" dirty="0"/>
              <a:t> is what we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members</a:t>
            </a:r>
            <a:r>
              <a:rPr lang="sv-SE" dirty="0"/>
              <a:t> to the </a:t>
            </a:r>
            <a:r>
              <a:rPr lang="sv-SE" dirty="0" err="1"/>
              <a:t>Extended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/>
              <a:t>An </a:t>
            </a:r>
            <a:r>
              <a:rPr lang="sv-SE" dirty="0" err="1"/>
              <a:t>aliasproperty</a:t>
            </a:r>
            <a:r>
              <a:rPr lang="sv-SE" dirty="0"/>
              <a:t> </a:t>
            </a:r>
            <a:r>
              <a:rPr lang="sv-SE" dirty="0" err="1"/>
              <a:t>references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</a:t>
            </a:r>
            <a:r>
              <a:rPr lang="sv-SE" dirty="0" err="1"/>
              <a:t>property</a:t>
            </a:r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Noteproperty</a:t>
            </a:r>
            <a:r>
              <a:rPr lang="sv-SE" dirty="0"/>
              <a:t> is just a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attached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  <a:p>
            <a:r>
              <a:rPr lang="sv-SE" dirty="0"/>
              <a:t>A script </a:t>
            </a:r>
            <a:r>
              <a:rPr lang="sv-SE" dirty="0" err="1"/>
              <a:t>property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have </a:t>
            </a:r>
            <a:r>
              <a:rPr lang="sv-SE" dirty="0" err="1"/>
              <a:t>two</a:t>
            </a:r>
            <a:r>
              <a:rPr lang="sv-SE" dirty="0"/>
              <a:t> scriptblocks </a:t>
            </a:r>
            <a:r>
              <a:rPr lang="sv-SE" dirty="0" err="1"/>
              <a:t>attached</a:t>
            </a:r>
            <a:r>
              <a:rPr lang="sv-SE" dirty="0"/>
              <a:t> to it. </a:t>
            </a:r>
          </a:p>
          <a:p>
            <a:r>
              <a:rPr lang="sv-SE" dirty="0"/>
              <a:t>It </a:t>
            </a:r>
            <a:r>
              <a:rPr lang="sv-SE" dirty="0" err="1"/>
              <a:t>does</a:t>
            </a:r>
            <a:r>
              <a:rPr lang="sv-SE" dirty="0"/>
              <a:t> not have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associated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CodeProperty</a:t>
            </a:r>
            <a:r>
              <a:rPr lang="sv-SE" dirty="0"/>
              <a:t> is a </a:t>
            </a:r>
            <a:r>
              <a:rPr lang="sv-SE" dirty="0" err="1"/>
              <a:t>reference</a:t>
            </a:r>
            <a:r>
              <a:rPr lang="sv-SE" dirty="0"/>
              <a:t> to </a:t>
            </a:r>
            <a:r>
              <a:rPr lang="sv-SE" dirty="0" err="1"/>
              <a:t>Methods</a:t>
            </a:r>
            <a:r>
              <a:rPr lang="sv-SE" dirty="0"/>
              <a:t> with special </a:t>
            </a:r>
            <a:r>
              <a:rPr lang="sv-SE" dirty="0" err="1"/>
              <a:t>signatures</a:t>
            </a:r>
            <a:r>
              <a:rPr lang="sv-SE" dirty="0"/>
              <a:t>, </a:t>
            </a:r>
          </a:p>
          <a:p>
            <a:r>
              <a:rPr lang="sv-SE" dirty="0"/>
              <a:t>The getter </a:t>
            </a:r>
            <a:r>
              <a:rPr lang="sv-SE" dirty="0" err="1"/>
              <a:t>should</a:t>
            </a:r>
            <a:r>
              <a:rPr lang="sv-SE" dirty="0"/>
              <a:t> accept a </a:t>
            </a:r>
            <a:r>
              <a:rPr lang="sv-SE" dirty="0" err="1"/>
              <a:t>PSObject</a:t>
            </a:r>
            <a:r>
              <a:rPr lang="sv-SE" dirty="0"/>
              <a:t> as </a:t>
            </a:r>
            <a:r>
              <a:rPr lang="sv-SE" dirty="0" err="1"/>
              <a:t>it’s</a:t>
            </a:r>
            <a:r>
              <a:rPr lang="sv-SE" dirty="0"/>
              <a:t> only parameter</a:t>
            </a:r>
          </a:p>
          <a:p>
            <a:r>
              <a:rPr lang="sv-SE" dirty="0"/>
              <a:t>The setter </a:t>
            </a:r>
            <a:r>
              <a:rPr lang="sv-SE" dirty="0" err="1"/>
              <a:t>should</a:t>
            </a:r>
            <a:r>
              <a:rPr lang="sv-SE" dirty="0"/>
              <a:t> accept </a:t>
            </a:r>
            <a:r>
              <a:rPr lang="sv-SE" dirty="0" err="1"/>
              <a:t>two</a:t>
            </a:r>
            <a:r>
              <a:rPr lang="sv-SE" dirty="0"/>
              <a:t> parameters, a </a:t>
            </a:r>
            <a:r>
              <a:rPr lang="sv-SE" dirty="0" err="1"/>
              <a:t>PSObject</a:t>
            </a:r>
            <a:r>
              <a:rPr lang="sv-SE" dirty="0"/>
              <a:t> and a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same </a:t>
            </a:r>
            <a:r>
              <a:rPr lang="sv-SE" dirty="0" err="1"/>
              <a:t>type</a:t>
            </a:r>
            <a:endParaRPr lang="sv-SE" dirty="0"/>
          </a:p>
          <a:p>
            <a:r>
              <a:rPr lang="sv-SE" dirty="0"/>
              <a:t>as the getters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endParaRPr lang="sv-S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Enough talk – Where is the code?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Presentation</a:t>
            </a:r>
            <a:r>
              <a:rPr lang="en-US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/>
              <a:t>Presenter</a:t>
            </a:r>
            <a:r>
              <a:rPr lang="en-US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/>
              <a:t>Presentation</a:t>
            </a:r>
            <a:r>
              <a:rPr lang="en-US" dirty="0"/>
              <a:t> </a:t>
            </a:r>
            <a:r>
              <a:rPr lang="en-US" dirty="0" err="1"/>
              <a:t>Subtitle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Textmasterformat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Klicken Sie, um die Formate des Vorlagentextes zu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>
                <a:solidFill>
                  <a:schemeClr val="bg1"/>
                </a:solidFill>
                <a:effectLst/>
                <a:latin typeface="+mn-lt"/>
              </a:rPr>
              <a:t>release pipeline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The Type System</a:t>
            </a:r>
          </a:p>
          <a:p>
            <a:pPr algn="ctr" fontAlgn="auto">
              <a:spcAft>
                <a:spcPts val="0"/>
              </a:spcAft>
            </a:pP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Staffan Gustafsson</a:t>
            </a: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DICE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Update-</a:t>
            </a:r>
            <a:r>
              <a:rPr lang="en-US" dirty="0" err="1"/>
              <a:t>TypeData</a:t>
            </a:r>
            <a:endParaRPr lang="en-US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Manipulates session </a:t>
            </a:r>
            <a:r>
              <a:rPr lang="en-US" dirty="0" err="1"/>
              <a:t>TypeData</a:t>
            </a:r>
            <a:r>
              <a:rPr lang="en-US" dirty="0"/>
              <a:t>, not instances</a:t>
            </a:r>
          </a:p>
          <a:p>
            <a:r>
              <a:rPr lang="en-US" dirty="0"/>
              <a:t>Let’s us add a property to all instances of a type</a:t>
            </a:r>
          </a:p>
          <a:p>
            <a:r>
              <a:rPr lang="en-US" dirty="0"/>
              <a:t>Excellent when working with data sets where we want to parse info in another property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TypeData</a:t>
            </a:r>
            <a:endParaRPr lang="en-US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Keeps track of type system extensions</a:t>
            </a:r>
          </a:p>
          <a:p>
            <a:pPr lvl="1"/>
            <a:r>
              <a:rPr lang="en-US" dirty="0"/>
              <a:t>Property extension</a:t>
            </a:r>
          </a:p>
          <a:p>
            <a:pPr lvl="1"/>
            <a:r>
              <a:rPr lang="en-US" dirty="0"/>
              <a:t>Method extensions</a:t>
            </a:r>
          </a:p>
          <a:p>
            <a:pPr lvl="1"/>
            <a:r>
              <a:rPr lang="en-US" dirty="0"/>
              <a:t>Display properties</a:t>
            </a:r>
          </a:p>
          <a:p>
            <a:pPr lvl="1"/>
            <a:r>
              <a:rPr lang="en-US" dirty="0" err="1"/>
              <a:t>Membersets</a:t>
            </a:r>
            <a:endParaRPr lang="en-US" dirty="0"/>
          </a:p>
          <a:p>
            <a:pPr lvl="1"/>
            <a:r>
              <a:rPr lang="en-US" dirty="0"/>
              <a:t>Serialization information</a:t>
            </a:r>
          </a:p>
          <a:p>
            <a:pPr lvl="1"/>
            <a:r>
              <a:rPr lang="en-US" dirty="0" err="1"/>
              <a:t>Convertions</a:t>
            </a:r>
            <a:r>
              <a:rPr lang="en-US" dirty="0"/>
              <a:t> between types</a:t>
            </a:r>
          </a:p>
          <a:p>
            <a:pPr lvl="1"/>
            <a:r>
              <a:rPr lang="en-US" dirty="0"/>
              <a:t>Custom adapters</a:t>
            </a:r>
          </a:p>
          <a:p>
            <a:r>
              <a:rPr lang="en-US" dirty="0"/>
              <a:t>Can be added with xml - *.types.ps1xml</a:t>
            </a:r>
          </a:p>
          <a:p>
            <a:pPr lvl="1"/>
            <a:r>
              <a:rPr lang="en-US" dirty="0"/>
              <a:t>or with </a:t>
            </a:r>
            <a:r>
              <a:rPr lang="en-US" dirty="0" err="1"/>
              <a:t>TypeData</a:t>
            </a:r>
            <a:r>
              <a:rPr lang="en-US" dirty="0"/>
              <a:t>[]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Update-</a:t>
            </a:r>
            <a:r>
              <a:rPr lang="en-US" sz="6600" dirty="0" err="1"/>
              <a:t>TypeData</a:t>
            </a:r>
            <a:endParaRPr lang="en-US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type data</a:t>
            </a:r>
          </a:p>
        </p:txBody>
      </p:sp>
    </p:spTree>
    <p:extLst>
      <p:ext uri="{BB962C8B-B14F-4D97-AF65-F5344CB8AC3E}">
        <p14:creationId xmlns:p14="http://schemas.microsoft.com/office/powerpoint/2010/main" val="35187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Here’s what PowerShell tries for you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Direct assignment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Language-based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Parse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Static Create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Constructor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Cast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IConvertible</a:t>
            </a:r>
            <a:r>
              <a:rPr lang="en-US" dirty="0"/>
              <a:t>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IDictionary</a:t>
            </a:r>
            <a:r>
              <a:rPr lang="en-US" dirty="0"/>
              <a:t>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PSObject</a:t>
            </a:r>
            <a:r>
              <a:rPr lang="en-US" dirty="0"/>
              <a:t> property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TypeConverter</a:t>
            </a:r>
            <a:r>
              <a:rPr lang="en-US" dirty="0"/>
              <a:t> conversion*</a:t>
            </a:r>
          </a:p>
          <a:p>
            <a:pPr marL="57150" indent="0">
              <a:buNone/>
            </a:pPr>
            <a:endParaRPr lang="en-US" sz="900" dirty="0"/>
          </a:p>
          <a:p>
            <a:pPr marL="57150" indent="0">
              <a:buNone/>
            </a:pPr>
            <a:endParaRPr lang="en-US" sz="900" dirty="0"/>
          </a:p>
          <a:p>
            <a:pPr marL="57150" indent="0">
              <a:buNone/>
            </a:pPr>
            <a:r>
              <a:rPr lang="en-US" sz="900" dirty="0"/>
              <a:t>https://blogs.msdn.microsoft.com/powershell/2013/06/11/understanding-powershells-type-conversion-magic</a:t>
            </a:r>
            <a:br>
              <a:rPr lang="en-US" sz="900" dirty="0"/>
            </a:br>
            <a:endParaRPr lang="en-US" sz="900" dirty="0"/>
          </a:p>
          <a:p>
            <a:pPr marL="57150" indent="0">
              <a:buNone/>
            </a:pPr>
            <a:r>
              <a:rPr lang="fr-FR" sz="900" dirty="0"/>
              <a:t>src/System.Management.Automation/engine/LanguagePrimitives.cs:5216 (FigureConversion)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5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Type Adaptor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PSPropertyAdapter</a:t>
            </a:r>
            <a:r>
              <a:rPr lang="en-US" dirty="0"/>
              <a:t> is part of the implementation of </a:t>
            </a:r>
            <a:r>
              <a:rPr lang="en-US" dirty="0" err="1"/>
              <a:t>ThirdPartyAdapter</a:t>
            </a:r>
            <a:r>
              <a:rPr lang="en-US" dirty="0"/>
              <a:t> – one of the built-in type adapters </a:t>
            </a:r>
          </a:p>
          <a:p>
            <a:r>
              <a:rPr lang="en-US" dirty="0"/>
              <a:t>To use – there are only a few simple 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inherit your custom adapter from </a:t>
            </a:r>
            <a:r>
              <a:rPr lang="en-US" dirty="0" err="1"/>
              <a:t>PSPropertyAdapter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Register your custom adapter with </a:t>
            </a:r>
            <a:br>
              <a:rPr lang="en-US" dirty="0"/>
            </a:br>
            <a:r>
              <a:rPr lang="en-US" dirty="0"/>
              <a:t>Update-</a:t>
            </a:r>
            <a:r>
              <a:rPr lang="en-US" dirty="0" err="1"/>
              <a:t>TypeData</a:t>
            </a:r>
            <a:r>
              <a:rPr lang="en-US" dirty="0"/>
              <a:t> -</a:t>
            </a:r>
            <a:r>
              <a:rPr lang="en-US" dirty="0" err="1"/>
              <a:t>TypeAdapter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???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3200" dirty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10324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Custom adapter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an adaptation of </a:t>
            </a:r>
            <a:r>
              <a:rPr lang="en-US" dirty="0" err="1"/>
              <a:t>MSBuild</a:t>
            </a:r>
            <a:r>
              <a:rPr lang="en-US" dirty="0"/>
              <a:t> project file object model</a:t>
            </a:r>
          </a:p>
          <a:p>
            <a:r>
              <a:rPr lang="en-US" dirty="0"/>
              <a:t>Targeted towards C++ projects (.</a:t>
            </a:r>
            <a:r>
              <a:rPr lang="en-US" dirty="0" err="1"/>
              <a:t>vcxproj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Also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142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PSObject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root of the type system abstraction</a:t>
            </a:r>
          </a:p>
          <a:p>
            <a:r>
              <a:rPr lang="en-US" dirty="0"/>
              <a:t>Adaptive Type System </a:t>
            </a:r>
          </a:p>
          <a:p>
            <a:pPr lvl="1"/>
            <a:r>
              <a:rPr lang="en-US" dirty="0"/>
              <a:t>provides a unified view of the underlying object frameworks</a:t>
            </a:r>
          </a:p>
          <a:p>
            <a:r>
              <a:rPr lang="en-US" dirty="0"/>
              <a:t>Extended Type System</a:t>
            </a:r>
          </a:p>
          <a:p>
            <a:pPr lvl="1"/>
            <a:r>
              <a:rPr lang="en-US" dirty="0"/>
              <a:t>Allows for adding dynamic members</a:t>
            </a:r>
          </a:p>
          <a:p>
            <a:r>
              <a:rPr lang="en-US" dirty="0"/>
              <a:t>All provided for your pleasure and much is available for tweaking</a:t>
            </a:r>
          </a:p>
        </p:txBody>
      </p:sp>
    </p:spTree>
    <p:extLst>
      <p:ext uri="{BB962C8B-B14F-4D97-AF65-F5344CB8AC3E}">
        <p14:creationId xmlns:p14="http://schemas.microsoft.com/office/powerpoint/2010/main" val="2990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Now</a:t>
            </a:r>
            <a:r>
              <a:rPr lang="en-US" dirty="0"/>
              <a:t>: 15 min break</a:t>
            </a:r>
          </a:p>
          <a:p>
            <a:endParaRPr lang="en-US" dirty="0"/>
          </a:p>
          <a:p>
            <a:r>
              <a:rPr lang="en-US" dirty="0"/>
              <a:t>Grab a </a:t>
            </a:r>
            <a:r>
              <a:rPr lang="en-US" dirty="0" err="1"/>
              <a:t>coffee</a:t>
            </a:r>
            <a:endParaRPr lang="en-US" dirty="0"/>
          </a:p>
          <a:p>
            <a:r>
              <a:rPr lang="en-US" dirty="0" err="1"/>
              <a:t>Stay</a:t>
            </a:r>
            <a:r>
              <a:rPr lang="en-US" dirty="0"/>
              <a:t> </a:t>
            </a:r>
            <a:r>
              <a:rPr lang="en-US" dirty="0" err="1"/>
              <a:t>here</a:t>
            </a:r>
            <a:r>
              <a:rPr lang="en-US" dirty="0"/>
              <a:t>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enjoy</a:t>
            </a:r>
            <a:r>
              <a:rPr lang="en-US" dirty="0"/>
              <a:t> </a:t>
            </a:r>
            <a:r>
              <a:rPr lang="en-US" dirty="0" err="1"/>
              <a:t>next</a:t>
            </a:r>
            <a:r>
              <a:rPr lang="en-US" dirty="0"/>
              <a:t> </a:t>
            </a:r>
            <a:r>
              <a:rPr lang="en-US" dirty="0" err="1"/>
              <a:t>presentation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track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err="1"/>
              <a:t>switch</a:t>
            </a:r>
            <a:r>
              <a:rPr lang="en-US" dirty="0"/>
              <a:t>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another</a:t>
            </a:r>
            <a:r>
              <a:rPr lang="en-US" dirty="0"/>
              <a:t> </a:t>
            </a:r>
            <a:r>
              <a:rPr lang="en-US" dirty="0" err="1"/>
              <a:t>room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Ask</a:t>
            </a:r>
            <a:r>
              <a:rPr lang="en-US" dirty="0"/>
              <a:t> </a:t>
            </a:r>
            <a:r>
              <a:rPr lang="en-US" dirty="0" err="1"/>
              <a:t>me</a:t>
            </a:r>
            <a:r>
              <a:rPr lang="en-US" dirty="0"/>
              <a:t> </a:t>
            </a:r>
            <a:r>
              <a:rPr lang="en-US" dirty="0" err="1"/>
              <a:t>questions</a:t>
            </a:r>
            <a:r>
              <a:rPr lang="en-US" dirty="0"/>
              <a:t>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meet</a:t>
            </a:r>
            <a:r>
              <a:rPr lang="en-US" dirty="0"/>
              <a:t> </a:t>
            </a:r>
            <a:r>
              <a:rPr lang="en-US" dirty="0" err="1"/>
              <a:t>me</a:t>
            </a:r>
            <a:r>
              <a:rPr lang="en-US" dirty="0"/>
              <a:t> in a </a:t>
            </a:r>
            <a:r>
              <a:rPr lang="en-US" dirty="0" err="1"/>
              <a:t>breakout</a:t>
            </a:r>
            <a:r>
              <a:rPr lang="en-US" dirty="0"/>
              <a:t> </a:t>
            </a:r>
            <a:r>
              <a:rPr lang="en-US" dirty="0" err="1"/>
              <a:t>session</a:t>
            </a:r>
            <a:r>
              <a:rPr lang="en-US" dirty="0"/>
              <a:t> </a:t>
            </a:r>
            <a:r>
              <a:rPr lang="en-US" dirty="0" err="1"/>
              <a:t>room</a:t>
            </a:r>
            <a:r>
              <a:rPr lang="en-US" dirty="0"/>
              <a:t> </a:t>
            </a:r>
            <a:r>
              <a:rPr lang="en-US" dirty="0" err="1"/>
              <a:t>afterwards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Staffan Gustafsson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Daytime: working at DICE, making AAA games such as Battlefield and Star Wars Battlefront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After hours: Fighting crimes a secret identity and a really cool outfit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Software Engineer with an interest in languages, debuggers and automation</a:t>
            </a:r>
          </a:p>
          <a:p>
            <a:pPr fontAlgn="auto">
              <a:spcAft>
                <a:spcPts val="0"/>
              </a:spcAft>
            </a:pPr>
            <a:r>
              <a:rPr lang="en-US" sz="2000" dirty="0" err="1">
                <a:effectLst/>
              </a:rPr>
              <a:t>Github</a:t>
            </a:r>
            <a:r>
              <a:rPr lang="en-US" sz="2000" dirty="0">
                <a:effectLst/>
              </a:rPr>
              <a:t>:@</a:t>
            </a:r>
            <a:r>
              <a:rPr lang="en-US" sz="2000" dirty="0" err="1">
                <a:effectLst/>
              </a:rPr>
              <a:t>powercode</a:t>
            </a:r>
            <a:endParaRPr lang="en-US" sz="2000" dirty="0">
              <a:effectLst/>
            </a:endParaRPr>
          </a:p>
          <a:p>
            <a:pPr fontAlgn="auto">
              <a:spcAft>
                <a:spcPts val="0"/>
              </a:spcAft>
            </a:pPr>
            <a:r>
              <a:rPr lang="en-US" sz="2000" dirty="0">
                <a:effectLst/>
              </a:rPr>
              <a:t>Twitter: </a:t>
            </a:r>
            <a:r>
              <a:rPr lang="en-US" sz="2000" dirty="0" err="1">
                <a:effectLst/>
              </a:rPr>
              <a:t>StaffanGson</a:t>
            </a:r>
            <a:endParaRPr lang="en-US" sz="2000" dirty="0">
              <a:effectLst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overview	</a:t>
            </a:r>
          </a:p>
          <a:p>
            <a:r>
              <a:rPr lang="en-US" dirty="0"/>
              <a:t>ATS, ETS and </a:t>
            </a:r>
            <a:r>
              <a:rPr lang="en-US" dirty="0" err="1"/>
              <a:t>PSObject</a:t>
            </a:r>
            <a:endParaRPr lang="en-US" dirty="0"/>
          </a:p>
          <a:p>
            <a:r>
              <a:rPr lang="en-US" dirty="0"/>
              <a:t>Add-Member</a:t>
            </a:r>
          </a:p>
          <a:p>
            <a:r>
              <a:rPr lang="en-US" dirty="0" err="1"/>
              <a:t>TypeData</a:t>
            </a:r>
            <a:endParaRPr lang="en-US" dirty="0"/>
          </a:p>
          <a:p>
            <a:r>
              <a:rPr lang="en-US" dirty="0"/>
              <a:t>Update-</a:t>
            </a:r>
            <a:r>
              <a:rPr lang="en-US" dirty="0" err="1"/>
              <a:t>TypeData</a:t>
            </a:r>
            <a:endParaRPr lang="en-US" dirty="0"/>
          </a:p>
          <a:p>
            <a:r>
              <a:rPr lang="en-US" dirty="0"/>
              <a:t>Type Adapters / Type Converters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purpose: reduce bugs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Enforce contracts between different actors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Checks that different parts has been connected in a consistent way</a:t>
            </a:r>
          </a:p>
          <a:p>
            <a:r>
              <a:rPr lang="en-US" dirty="0">
                <a:latin typeface="Consolas" panose="020B0609020204030204" pitchFamily="49" charset="0"/>
              </a:rPr>
              <a:t>Gives each value a type</a:t>
            </a:r>
          </a:p>
          <a:p>
            <a:r>
              <a:rPr lang="en-US" dirty="0"/>
              <a:t>PowerShell has a dynamic type system, on top of the .</a:t>
            </a:r>
            <a:r>
              <a:rPr lang="en-US"/>
              <a:t>NET static type </a:t>
            </a:r>
            <a:r>
              <a:rPr lang="en-US" dirty="0"/>
              <a:t>system</a:t>
            </a:r>
          </a:p>
          <a:p>
            <a:r>
              <a:rPr lang="en-US" dirty="0"/>
              <a:t>Mash up of underlying type systems</a:t>
            </a:r>
          </a:p>
          <a:p>
            <a:r>
              <a:rPr lang="en-US" dirty="0"/>
              <a:t>In PowerShell: also help with conversion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ATS, ETS and </a:t>
            </a:r>
            <a:r>
              <a:rPr lang="en-US" dirty="0" err="1"/>
              <a:t>PSObject</a:t>
            </a:r>
            <a:endParaRPr lang="en-US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The Adapted Type System (ATS)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Allows objects from other object frameworks to be surfaced as first class members in PowerShell</a:t>
            </a:r>
          </a:p>
          <a:p>
            <a:r>
              <a:rPr lang="en-US" dirty="0"/>
              <a:t>The Extended Type System (ETS)</a:t>
            </a:r>
          </a:p>
          <a:p>
            <a:pPr lvl="1"/>
            <a:r>
              <a:rPr lang="en-US" dirty="0"/>
              <a:t>Allows additional dynamic members to be added</a:t>
            </a:r>
          </a:p>
          <a:p>
            <a:r>
              <a:rPr lang="en-US" dirty="0" err="1">
                <a:effectLst/>
              </a:rPr>
              <a:t>PSObject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"allows for a consistent view of any object within the PowerShell environment”</a:t>
            </a:r>
          </a:p>
          <a:p>
            <a:pPr lvl="1"/>
            <a:r>
              <a:rPr lang="en-US" dirty="0">
                <a:effectLst/>
              </a:rPr>
              <a:t>Mostly transparent</a:t>
            </a: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1C5434AF-B6D5-49F0-89C1-93C440BC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8028"/>
              </p:ext>
            </p:extLst>
          </p:nvPr>
        </p:nvGraphicFramePr>
        <p:xfrm>
          <a:off x="395536" y="2420888"/>
          <a:ext cx="8496944" cy="365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600">
                  <a:extLst>
                    <a:ext uri="{9D8B030D-6E8A-4147-A177-3AD203B41FA5}">
                      <a16:colId xmlns:a16="http://schemas.microsoft.com/office/drawing/2014/main" val="342575447"/>
                    </a:ext>
                  </a:extLst>
                </a:gridCol>
                <a:gridCol w="5560344">
                  <a:extLst>
                    <a:ext uri="{9D8B030D-6E8A-4147-A177-3AD203B41FA5}">
                      <a16:colId xmlns:a16="http://schemas.microsoft.com/office/drawing/2014/main" val="4129023847"/>
                    </a:ext>
                  </a:extLst>
                </a:gridCol>
              </a:tblGrid>
              <a:tr h="542445">
                <a:tc>
                  <a:txBody>
                    <a:bodyPr/>
                    <a:lstStyle/>
                    <a:p>
                      <a:r>
                        <a:rPr lang="en-US" dirty="0"/>
                        <a:t>PS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17159"/>
                  </a:ext>
                </a:extLst>
              </a:tr>
              <a:tr h="37735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CimInstanceAdapter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Microsoft.Management.Infrastructure.CimInstance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415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err="1"/>
                        <a:t>DataViewAdapter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System.Data.DataView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93076"/>
                  </a:ext>
                </a:extLst>
              </a:tr>
              <a:tr h="19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DataRowViewAdapter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System.Data.DataRowView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35041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en-US" dirty="0" err="1"/>
                        <a:t>XmlNodeAdapter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System.Xml.XmlNode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7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PSObjectAdapter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System.Management.Automation.PSObject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673"/>
                  </a:ext>
                </a:extLst>
              </a:tr>
              <a:tr h="311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PSMemberSetAdapter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System.Management.Automation.PSMemberSet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17828"/>
                  </a:ext>
                </a:extLst>
              </a:tr>
              <a:tr h="3314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ComAdapter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System.__</a:t>
                      </a:r>
                      <a:r>
                        <a:rPr lang="en-US" dirty="0" err="1"/>
                        <a:t>ComObject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20806"/>
                  </a:ext>
                </a:extLst>
              </a:tr>
              <a:tr h="542445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DotNetAdapter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0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6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PSObject</a:t>
            </a:r>
            <a:endParaRPr lang="en-US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BaseObject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The wrapped object</a:t>
            </a:r>
          </a:p>
          <a:p>
            <a:r>
              <a:rPr lang="en-US" dirty="0">
                <a:latin typeface="Consolas" panose="020B0609020204030204" pitchFamily="49" charset="0"/>
              </a:rPr>
              <a:t>Collections of metadata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Properties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names</a:t>
            </a:r>
          </a:p>
          <a:p>
            <a:r>
              <a:rPr lang="en-US" dirty="0">
                <a:latin typeface="Consolas" panose="020B0609020204030204" pitchFamily="49" charset="0"/>
              </a:rPr>
              <a:t>The adapter for the </a:t>
            </a:r>
            <a:r>
              <a:rPr lang="en-US" dirty="0" err="1">
                <a:latin typeface="Consolas" panose="020B0609020204030204" pitchFamily="49" charset="0"/>
              </a:rPr>
              <a:t>BaseObject</a:t>
            </a:r>
            <a:r>
              <a:rPr lang="en-US" dirty="0">
                <a:latin typeface="Consolas" panose="020B0609020204030204" pitchFamily="49" charset="0"/>
              </a:rPr>
              <a:t>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PSObject</a:t>
            </a:r>
            <a:r>
              <a:rPr lang="en-US" dirty="0"/>
              <a:t> - </a:t>
            </a:r>
            <a:r>
              <a:rPr lang="en-US" dirty="0" err="1"/>
              <a:t>MemberSets</a:t>
            </a:r>
            <a:endParaRPr lang="en-US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psobject</a:t>
            </a:r>
            <a:endParaRPr lang="en-US" dirty="0"/>
          </a:p>
          <a:p>
            <a:pPr lvl="1"/>
            <a:r>
              <a:rPr lang="en-US" dirty="0"/>
              <a:t>A view of the common base of the type system </a:t>
            </a:r>
          </a:p>
          <a:p>
            <a:r>
              <a:rPr lang="en-US" dirty="0" err="1"/>
              <a:t>psbase</a:t>
            </a:r>
            <a:endParaRPr lang="en-US" dirty="0"/>
          </a:p>
          <a:p>
            <a:pPr lvl="1"/>
            <a:r>
              <a:rPr lang="en-US" dirty="0"/>
              <a:t>A view of the wrapped object</a:t>
            </a:r>
          </a:p>
          <a:p>
            <a:r>
              <a:rPr lang="en-US" dirty="0" err="1"/>
              <a:t>psadapted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view of the base object after the type adaptation</a:t>
            </a:r>
          </a:p>
          <a:p>
            <a:r>
              <a:rPr lang="en-US" dirty="0" err="1"/>
              <a:t>psextended</a:t>
            </a:r>
            <a:endParaRPr lang="en-US" dirty="0"/>
          </a:p>
          <a:p>
            <a:pPr lvl="1"/>
            <a:r>
              <a:rPr lang="en-US" dirty="0"/>
              <a:t>View of the members added to the extended type system</a:t>
            </a:r>
          </a:p>
          <a:p>
            <a:r>
              <a:rPr lang="en-US" dirty="0" err="1"/>
              <a:t>PSStandardMembers</a:t>
            </a:r>
            <a:endParaRPr lang="en-US" dirty="0"/>
          </a:p>
          <a:p>
            <a:pPr lvl="1"/>
            <a:r>
              <a:rPr lang="en-US" dirty="0"/>
              <a:t>controls default display behavior, like </a:t>
            </a:r>
            <a:r>
              <a:rPr lang="en-US" dirty="0" err="1"/>
              <a:t>DefaultDisplayProperty</a:t>
            </a:r>
            <a:r>
              <a:rPr lang="en-US" dirty="0"/>
              <a:t>, </a:t>
            </a:r>
            <a:r>
              <a:rPr lang="en-US" dirty="0" err="1"/>
              <a:t>DefaultDisplayPropertySet</a:t>
            </a:r>
            <a:r>
              <a:rPr lang="en-US" dirty="0"/>
              <a:t> and </a:t>
            </a:r>
            <a:r>
              <a:rPr lang="en-US" dirty="0" err="1"/>
              <a:t>DefaultKeyPropertySet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/>
              <a:t>PSObject</a:t>
            </a:r>
            <a:endParaRPr lang="en-US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how objects get adapted</a:t>
            </a:r>
          </a:p>
          <a:p>
            <a:r>
              <a:rPr lang="en-US" dirty="0" err="1"/>
              <a:t>PSMemberSets</a:t>
            </a:r>
            <a:endParaRPr lang="en-US" dirty="0"/>
          </a:p>
          <a:p>
            <a:r>
              <a:rPr lang="en-US" dirty="0"/>
              <a:t>Get-Member -View</a:t>
            </a:r>
          </a:p>
        </p:txBody>
      </p:sp>
    </p:spTree>
    <p:extLst>
      <p:ext uri="{BB962C8B-B14F-4D97-AF65-F5344CB8AC3E}">
        <p14:creationId xmlns:p14="http://schemas.microsoft.com/office/powerpoint/2010/main" val="14383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Add-Member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Manipulates object </a:t>
            </a:r>
            <a:r>
              <a:rPr lang="en-US" b="1" dirty="0">
                <a:latin typeface="Consolas" panose="020B0609020204030204" pitchFamily="49" charset="0"/>
              </a:rPr>
              <a:t>instances</a:t>
            </a:r>
          </a:p>
          <a:p>
            <a:r>
              <a:rPr lang="en-US" dirty="0">
                <a:latin typeface="Consolas" panose="020B0609020204030204" pitchFamily="49" charset="0"/>
              </a:rPr>
              <a:t>Adds properties or methods to existing objects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AliasPropety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NoteProperty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ScriptProperty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CodeProperty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ScriptMethod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CodeMethod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Add-Member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Manipulation of </a:t>
            </a:r>
            <a:r>
              <a:rPr lang="en-US"/>
              <a:t>object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17899</TotalTime>
  <Words>1352</Words>
  <Application>Microsoft Office PowerPoint</Application>
  <PresentationFormat>Bildspel på skärmen (4:3)</PresentationFormat>
  <Paragraphs>246</Paragraphs>
  <Slides>19</Slides>
  <Notes>15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19</vt:i4>
      </vt:variant>
    </vt:vector>
  </HeadingPairs>
  <TitlesOfParts>
    <vt:vector size="27" baseType="lpstr">
      <vt:lpstr>Arial</vt:lpstr>
      <vt:lpstr>Consolas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PowerPoint-presentation</vt:lpstr>
      <vt:lpstr>Agenda</vt:lpstr>
      <vt:lpstr>What is a type system</vt:lpstr>
      <vt:lpstr>ATS, ETS and PSObject</vt:lpstr>
      <vt:lpstr>PSObject</vt:lpstr>
      <vt:lpstr>PSObject - MemberSets</vt:lpstr>
      <vt:lpstr>PSObject</vt:lpstr>
      <vt:lpstr>Add-Member</vt:lpstr>
      <vt:lpstr>Add-Member</vt:lpstr>
      <vt:lpstr>Update-TypeData</vt:lpstr>
      <vt:lpstr>TypeData</vt:lpstr>
      <vt:lpstr>Update-TypeData</vt:lpstr>
      <vt:lpstr>Type Conversion</vt:lpstr>
      <vt:lpstr>Type Adaptor</vt:lpstr>
      <vt:lpstr>Custom adapter</vt:lpstr>
      <vt:lpstr>Summary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Staffan Gustafsson</dc:creator>
  <dc:description>(C) Dr. Tobias Weltner</dc:description>
  <cp:lastModifiedBy>Staffan Gustafsson</cp:lastModifiedBy>
  <cp:revision>389</cp:revision>
  <dcterms:created xsi:type="dcterms:W3CDTF">2007-07-20T07:41:41Z</dcterms:created>
  <dcterms:modified xsi:type="dcterms:W3CDTF">2018-04-21T14:43:37Z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