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809" r:id="rId2"/>
    <p:sldMasterId id="2147483812" r:id="rId3"/>
  </p:sldMasterIdLst>
  <p:notesMasterIdLst>
    <p:notesMasterId r:id="rId21"/>
  </p:notesMasterIdLst>
  <p:handoutMasterIdLst>
    <p:handoutMasterId r:id="rId22"/>
  </p:handoutMasterIdLst>
  <p:sldIdLst>
    <p:sldId id="319" r:id="rId4"/>
    <p:sldId id="320" r:id="rId5"/>
    <p:sldId id="305" r:id="rId6"/>
    <p:sldId id="321" r:id="rId7"/>
    <p:sldId id="323" r:id="rId8"/>
    <p:sldId id="324" r:id="rId9"/>
    <p:sldId id="325" r:id="rId10"/>
    <p:sldId id="281" r:id="rId11"/>
    <p:sldId id="326" r:id="rId12"/>
    <p:sldId id="327" r:id="rId13"/>
    <p:sldId id="328" r:id="rId14"/>
    <p:sldId id="329" r:id="rId15"/>
    <p:sldId id="330" r:id="rId16"/>
    <p:sldId id="331" r:id="rId17"/>
    <p:sldId id="302" r:id="rId18"/>
    <p:sldId id="313" r:id="rId19"/>
    <p:sldId id="314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54179" autoAdjust="0"/>
  </p:normalViewPr>
  <p:slideViewPr>
    <p:cSldViewPr>
      <p:cViewPr varScale="1">
        <p:scale>
          <a:sx n="40" d="100"/>
          <a:sy n="40" d="100"/>
        </p:scale>
        <p:origin x="18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0" d="100"/>
          <a:sy n="50" d="100"/>
        </p:scale>
        <p:origin x="2672" y="4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2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 “</a:t>
            </a:r>
            <a:r>
              <a:rPr lang="en-US" i="1" dirty="0" err="1">
                <a:effectLst/>
              </a:rPr>
              <a:t>SynchronousExecuteEnumerate</a:t>
            </a:r>
            <a:r>
              <a:rPr lang="en-US" dirty="0"/>
              <a:t>” starts the execution </a:t>
            </a:r>
            <a:r>
              <a:rPr lang="en-US"/>
              <a:t>of the </a:t>
            </a:r>
            <a:r>
              <a:rPr lang="en-US" dirty="0"/>
              <a:t>pipeline processor.</a:t>
            </a:r>
          </a:p>
          <a:p>
            <a:endParaRPr lang="en-US" dirty="0"/>
          </a:p>
          <a:p>
            <a:r>
              <a:rPr lang="en-US" dirty="0"/>
              <a:t>It first calls “</a:t>
            </a:r>
            <a:r>
              <a:rPr lang="en-US" dirty="0" err="1"/>
              <a:t>DoPrepare</a:t>
            </a:r>
            <a:r>
              <a:rPr lang="en-US" dirty="0"/>
              <a:t>” on every command processor in this pipeline, to have them setting up context information, binding parameters.</a:t>
            </a:r>
          </a:p>
          <a:p>
            <a:r>
              <a:rPr lang="en-US" dirty="0"/>
              <a:t>Then it calls “</a:t>
            </a:r>
            <a:r>
              <a:rPr lang="en-US" dirty="0" err="1"/>
              <a:t>DoBegin</a:t>
            </a:r>
            <a:r>
              <a:rPr lang="en-US" dirty="0"/>
              <a:t>” on every command processor, to allow them to initialize.</a:t>
            </a:r>
          </a:p>
          <a:p>
            <a:r>
              <a:rPr lang="en-US" dirty="0"/>
              <a:t>Next, it calls “</a:t>
            </a:r>
            <a:r>
              <a:rPr lang="en-US" dirty="0" err="1"/>
              <a:t>DoExecute</a:t>
            </a:r>
            <a:r>
              <a:rPr lang="en-US" dirty="0"/>
              <a:t>” on the first command processor.</a:t>
            </a:r>
          </a:p>
          <a:p>
            <a:r>
              <a:rPr lang="en-US" dirty="0"/>
              <a:t>If it produces any output, great, that will drive the “</a:t>
            </a:r>
            <a:r>
              <a:rPr lang="en-US" dirty="0" err="1"/>
              <a:t>DoExecute</a:t>
            </a:r>
            <a:r>
              <a:rPr lang="en-US" dirty="0"/>
              <a:t>” method from downstream commands to run.</a:t>
            </a:r>
          </a:p>
          <a:p>
            <a:r>
              <a:rPr lang="en-US" dirty="0"/>
              <a:t>If it doesn’t produce anything, it’s fine, it just means that the “</a:t>
            </a:r>
            <a:r>
              <a:rPr lang="en-US" dirty="0" err="1"/>
              <a:t>DoExecute</a:t>
            </a:r>
            <a:r>
              <a:rPr lang="en-US" dirty="0"/>
              <a:t>” methods from downstream commands might not be invoked.</a:t>
            </a:r>
          </a:p>
          <a:p>
            <a:r>
              <a:rPr lang="en-US" dirty="0"/>
              <a:t>At last, it calls “</a:t>
            </a:r>
            <a:r>
              <a:rPr lang="en-US" dirty="0" err="1"/>
              <a:t>DoComplete</a:t>
            </a:r>
            <a:r>
              <a:rPr lang="en-US" dirty="0"/>
              <a:t>” on every command processor, to wrap up the execution.</a:t>
            </a:r>
          </a:p>
          <a:p>
            <a:endParaRPr lang="en-US" dirty="0"/>
          </a:p>
          <a:p>
            <a:r>
              <a:rPr lang="en-US" dirty="0"/>
              <a:t>Be noted that output may be produced from “</a:t>
            </a:r>
            <a:r>
              <a:rPr lang="en-US" dirty="0" err="1"/>
              <a:t>DoBegin</a:t>
            </a:r>
            <a:r>
              <a:rPr lang="en-US" dirty="0"/>
              <a:t>” when running a begin block in script, or a </a:t>
            </a:r>
            <a:r>
              <a:rPr lang="en-US" dirty="0" err="1"/>
              <a:t>BeginProcessing</a:t>
            </a:r>
            <a:r>
              <a:rPr lang="en-US" dirty="0"/>
              <a:t> method.</a:t>
            </a:r>
          </a:p>
          <a:p>
            <a:r>
              <a:rPr lang="en-US" dirty="0"/>
              <a:t>The output will be also written to the output pipe,</a:t>
            </a:r>
          </a:p>
          <a:p>
            <a:r>
              <a:rPr lang="en-US" dirty="0"/>
              <a:t>which will trigger the “</a:t>
            </a:r>
            <a:r>
              <a:rPr lang="en-US" dirty="0" err="1"/>
              <a:t>DoExecute</a:t>
            </a:r>
            <a:r>
              <a:rPr lang="en-US" dirty="0"/>
              <a:t>” method of the downstream command.</a:t>
            </a:r>
          </a:p>
          <a:p>
            <a:endParaRPr lang="en-US" dirty="0"/>
          </a:p>
          <a:p>
            <a:r>
              <a:rPr lang="en-US" dirty="0"/>
              <a:t>However, by that time, the “Begin” block or the “</a:t>
            </a:r>
            <a:r>
              <a:rPr lang="en-US" dirty="0" err="1"/>
              <a:t>BeginProcessing</a:t>
            </a:r>
            <a:r>
              <a:rPr lang="en-US" dirty="0"/>
              <a:t>” method of the downstream command hasn’t been run yet .</a:t>
            </a:r>
          </a:p>
          <a:p>
            <a:r>
              <a:rPr lang="en-US" dirty="0"/>
              <a:t>which means it hasn’t been initialized.</a:t>
            </a:r>
          </a:p>
          <a:p>
            <a:r>
              <a:rPr lang="en-US" dirty="0"/>
              <a:t>The solution to that problem is to call “</a:t>
            </a:r>
            <a:r>
              <a:rPr lang="en-US" dirty="0" err="1"/>
              <a:t>DoBegin</a:t>
            </a:r>
            <a:r>
              <a:rPr lang="en-US" dirty="0"/>
              <a:t>” in “</a:t>
            </a:r>
            <a:r>
              <a:rPr lang="en-US" dirty="0" err="1"/>
              <a:t>DoExecute</a:t>
            </a:r>
            <a:r>
              <a:rPr lang="en-US" dirty="0"/>
              <a:t>”, if the “</a:t>
            </a:r>
            <a:r>
              <a:rPr lang="en-US" dirty="0" err="1"/>
              <a:t>DoBegin</a:t>
            </a:r>
            <a:r>
              <a:rPr lang="en-US" dirty="0"/>
              <a:t>” method hasn’t run yet.</a:t>
            </a:r>
          </a:p>
          <a:p>
            <a:endParaRPr lang="en-US" dirty="0"/>
          </a:p>
          <a:p>
            <a:r>
              <a:rPr lang="en-US" dirty="0"/>
              <a:t>Similarly, output may be produced from “</a:t>
            </a:r>
            <a:r>
              <a:rPr lang="en-US" dirty="0" err="1"/>
              <a:t>DoComplete</a:t>
            </a:r>
            <a:r>
              <a:rPr lang="en-US" dirty="0"/>
              <a:t>”,</a:t>
            </a:r>
          </a:p>
          <a:p>
            <a:r>
              <a:rPr lang="en-US" dirty="0"/>
              <a:t>which will also trigger the “</a:t>
            </a:r>
            <a:r>
              <a:rPr lang="en-US" dirty="0" err="1"/>
              <a:t>DoExecute</a:t>
            </a:r>
            <a:r>
              <a:rPr lang="en-US" dirty="0"/>
              <a:t>” method of the downstream command,</a:t>
            </a:r>
          </a:p>
          <a:p>
            <a:r>
              <a:rPr lang="en-US" dirty="0"/>
              <a:t>but by that time, “</a:t>
            </a:r>
            <a:r>
              <a:rPr lang="en-US" dirty="0" err="1"/>
              <a:t>DoBegin</a:t>
            </a:r>
            <a:r>
              <a:rPr lang="en-US" dirty="0"/>
              <a:t>” has already run for all command processors, so it’s 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1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script we are about to run only has the End block, so its execution starts when “</a:t>
            </a:r>
            <a:r>
              <a:rPr lang="en-US" dirty="0" err="1"/>
              <a:t>DoComplete</a:t>
            </a:r>
            <a:r>
              <a:rPr lang="en-US" dirty="0"/>
              <a:t>” is called on the script command processor.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Now let’s explore how a script gets to run behind the scene.</a:t>
            </a:r>
          </a:p>
          <a:p>
            <a:endParaRPr lang="en-US" dirty="0"/>
          </a:p>
          <a:p>
            <a:r>
              <a:rPr lang="en-US" dirty="0"/>
              <a:t>In order to execute a script block, it needs to be compiled first.</a:t>
            </a:r>
          </a:p>
          <a:p>
            <a:r>
              <a:rPr lang="en-US" dirty="0"/>
              <a:t>Given an abstract syntax tree, the PowerShell compiler will visit every node and generate code for it.</a:t>
            </a:r>
          </a:p>
          <a:p>
            <a:r>
              <a:rPr lang="en-US" dirty="0"/>
              <a:t>The generated code is represented in a LINQ expression tree.</a:t>
            </a:r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For our simple script here, the generated expression block would be something like this.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The compiler leverages the DLR heavily in the code. It uses “</a:t>
            </a:r>
            <a:r>
              <a:rPr lang="en-US" dirty="0" err="1"/>
              <a:t>DynamicExpressions</a:t>
            </a:r>
            <a:r>
              <a:rPr lang="en-US" dirty="0"/>
              <a:t> + </a:t>
            </a:r>
            <a:r>
              <a:rPr lang="en-US" dirty="0" err="1"/>
              <a:t>CallSiteBinders</a:t>
            </a:r>
            <a:r>
              <a:rPr lang="en-US" dirty="0"/>
              <a:t>” to handle most of the dynamic binding operations like member access, method invocation, indexing, binary operations and etc.</a:t>
            </a:r>
          </a:p>
          <a:p>
            <a:r>
              <a:rPr lang="en-US" dirty="0"/>
              <a:t>Every </a:t>
            </a:r>
            <a:r>
              <a:rPr lang="en-US" dirty="0" err="1"/>
              <a:t>CallSiteBinder</a:t>
            </a:r>
            <a:r>
              <a:rPr lang="en-US" dirty="0"/>
              <a:t> has a “</a:t>
            </a:r>
            <a:r>
              <a:rPr lang="en-US" dirty="0" err="1"/>
              <a:t>FallBack</a:t>
            </a:r>
            <a:r>
              <a:rPr lang="en-US" dirty="0"/>
              <a:t>*” method, and that’s where dynamic binding happens.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Take the </a:t>
            </a:r>
            <a:r>
              <a:rPr lang="en-US" dirty="0" err="1"/>
              <a:t>PSGetMemberBinder</a:t>
            </a:r>
            <a:r>
              <a:rPr lang="en-US" dirty="0"/>
              <a:t> as an instance. It has a method named “</a:t>
            </a:r>
            <a:r>
              <a:rPr lang="en-US" dirty="0" err="1"/>
              <a:t>FallbackGetMember</a:t>
            </a:r>
            <a:r>
              <a:rPr lang="en-US" dirty="0"/>
              <a:t>”, which is responsible for generating the real code for a property access operation like “$</a:t>
            </a:r>
            <a:r>
              <a:rPr lang="en-US" dirty="0" err="1"/>
              <a:t>file.Name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Let’s look at $</a:t>
            </a:r>
            <a:r>
              <a:rPr lang="en-US" dirty="0" err="1"/>
              <a:t>file.Name</a:t>
            </a:r>
            <a:r>
              <a:rPr lang="en-US" dirty="0"/>
              <a:t>. For such a </a:t>
            </a:r>
            <a:r>
              <a:rPr lang="en-US" dirty="0" err="1"/>
              <a:t>MemberExpressionAst</a:t>
            </a:r>
            <a:r>
              <a:rPr lang="en-US" dirty="0"/>
              <a:t>, compiler will generate code roughly like this.</a:t>
            </a:r>
          </a:p>
          <a:p>
            <a:r>
              <a:rPr lang="en-US" dirty="0"/>
              <a:t>Get the value of $file,</a:t>
            </a:r>
          </a:p>
          <a:p>
            <a:r>
              <a:rPr lang="en-US" dirty="0"/>
              <a:t>get a static binder instance based on the member name and whether it’s an instance member.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return a dynamic expression with the binder and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It’s worth mentioning here that a binder for a particular operation is static and shared across the PowerShell process.</a:t>
            </a:r>
          </a:p>
          <a:p>
            <a:r>
              <a:rPr lang="en-US" dirty="0"/>
              <a:t>So if we need to do the same binding operation, the same binder will be used.</a:t>
            </a:r>
          </a:p>
          <a:p>
            <a:endParaRPr lang="en-US" dirty="0"/>
          </a:p>
          <a:p>
            <a:r>
              <a:rPr lang="en-US" dirty="0"/>
              <a:t>When the dynamic expression gets to run, it will ask the binder, “hey, what am I supposed to do?”</a:t>
            </a:r>
          </a:p>
          <a:p>
            <a:r>
              <a:rPr lang="en-US" dirty="0"/>
              <a:t>The binder then will call its </a:t>
            </a:r>
            <a:r>
              <a:rPr lang="en-US" dirty="0" err="1"/>
              <a:t>FallbackGetMember</a:t>
            </a:r>
            <a:r>
              <a:rPr lang="en-US" dirty="0"/>
              <a:t> method with the value of $file,</a:t>
            </a:r>
          </a:p>
          <a:p>
            <a:r>
              <a:rPr lang="en-US" dirty="0"/>
              <a:t>do the late binding, then return an expression and say “here is the real code, go run it”.</a:t>
            </a:r>
          </a:p>
          <a:p>
            <a:endParaRPr lang="en-US" dirty="0"/>
          </a:p>
          <a:p>
            <a:r>
              <a:rPr lang="en-US" dirty="0"/>
              <a:t>So you can see that the </a:t>
            </a:r>
            <a:r>
              <a:rPr lang="en-US" dirty="0" err="1"/>
              <a:t>CallSiteBinder</a:t>
            </a:r>
            <a:r>
              <a:rPr lang="en-US" dirty="0"/>
              <a:t> provides us a clean way to organize the dynamic binding code.</a:t>
            </a:r>
          </a:p>
          <a:p>
            <a:r>
              <a:rPr lang="en-US" dirty="0"/>
              <a:t>And furthermore, it also makes the late binding much faster thanks to its binding result caching.</a:t>
            </a:r>
          </a:p>
          <a:p>
            <a:r>
              <a:rPr lang="en-US" dirty="0"/>
              <a:t>A binder is able to cache 128 binding results.</a:t>
            </a:r>
          </a:p>
          <a:p>
            <a:r>
              <a:rPr lang="en-US" dirty="0"/>
              <a:t>When a “</a:t>
            </a:r>
            <a:r>
              <a:rPr lang="en-US" dirty="0" err="1"/>
              <a:t>FallBack</a:t>
            </a:r>
            <a:r>
              <a:rPr lang="en-US" dirty="0"/>
              <a:t>*” method produces an expression, it also produces the restriction for using that expression, usually based on the types of the arguments passed to the “</a:t>
            </a:r>
            <a:r>
              <a:rPr lang="en-US" dirty="0" err="1"/>
              <a:t>FallBack</a:t>
            </a:r>
            <a:r>
              <a:rPr lang="en-US" dirty="0"/>
              <a:t>*” method.</a:t>
            </a:r>
          </a:p>
          <a:p>
            <a:r>
              <a:rPr lang="en-US" dirty="0"/>
              <a:t>The restriction and expression will then be inserted in the binder’s cache like a key value pair.</a:t>
            </a:r>
          </a:p>
          <a:p>
            <a:endParaRPr lang="en-US" dirty="0"/>
          </a:p>
          <a:p>
            <a:r>
              <a:rPr lang="en-US" dirty="0"/>
              <a:t>Say later, there comes another member expression $</a:t>
            </a:r>
            <a:r>
              <a:rPr lang="en-US" dirty="0" err="1"/>
              <a:t>anotherFile.Name</a:t>
            </a:r>
            <a:r>
              <a:rPr lang="en-US" dirty="0"/>
              <a:t> and we assume the value of $</a:t>
            </a:r>
            <a:r>
              <a:rPr lang="en-US" dirty="0" err="1"/>
              <a:t>anotherFile</a:t>
            </a:r>
            <a:r>
              <a:rPr lang="en-US" dirty="0"/>
              <a:t> is of the same type as $file,</a:t>
            </a:r>
          </a:p>
          <a:p>
            <a:r>
              <a:rPr lang="en-US" dirty="0"/>
              <a:t>Then the ‘</a:t>
            </a:r>
            <a:r>
              <a:rPr lang="en-US" dirty="0" err="1"/>
              <a:t>PSGetMemberBinder</a:t>
            </a:r>
            <a:r>
              <a:rPr lang="en-US" dirty="0"/>
              <a:t>’ will not call its “</a:t>
            </a:r>
            <a:r>
              <a:rPr lang="en-US" dirty="0" err="1"/>
              <a:t>FallBackGetMember</a:t>
            </a:r>
            <a:r>
              <a:rPr lang="en-US" dirty="0"/>
              <a:t>” method again. Instead, the binder will find a match in its cache, and return the corresponding expression immediately.</a:t>
            </a:r>
          </a:p>
          <a:p>
            <a:r>
              <a:rPr lang="en-US" dirty="0"/>
              <a:t>This avoids duplicate binding resolutions for operations of the same category, and therefore it makes the script run much faster.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Now we have an expression tree representing the operations in the End block of this script,</a:t>
            </a:r>
          </a:p>
          <a:p>
            <a:r>
              <a:rPr lang="en-US" dirty="0"/>
              <a:t>but expression tree is still data, it’s code-as-data. So how do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2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is: turn the expression tree into a delegate of executable code.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Let’s see what we have on hand, an Expression Tree representing the actions to perform, and the runtime environment to perform the actions on.</a:t>
            </a:r>
          </a:p>
          <a:p>
            <a:endParaRPr lang="en-US" dirty="0"/>
          </a:p>
          <a:p>
            <a:r>
              <a:rPr lang="en-US" dirty="0"/>
              <a:t>The runtime environment is represented by the “</a:t>
            </a:r>
            <a:r>
              <a:rPr lang="en-US" dirty="0" err="1"/>
              <a:t>FunctionContext</a:t>
            </a:r>
            <a:r>
              <a:rPr lang="en-US" dirty="0"/>
              <a:t>” type, including things like</a:t>
            </a:r>
          </a:p>
          <a:p>
            <a:r>
              <a:rPr lang="en-US" dirty="0"/>
              <a:t>the script block that is being compiled, </a:t>
            </a:r>
          </a:p>
          <a:p>
            <a:r>
              <a:rPr lang="en-US" dirty="0"/>
              <a:t>the ExecutionContext that refers to other components in the Runspace,</a:t>
            </a:r>
          </a:p>
          <a:p>
            <a:r>
              <a:rPr lang="en-US" dirty="0"/>
              <a:t>the pipes where streams are going to be written to, and so on and so forth.</a:t>
            </a:r>
          </a:p>
          <a:p>
            <a:endParaRPr lang="en-US" dirty="0"/>
          </a:p>
          <a:p>
            <a:r>
              <a:rPr lang="en-US" dirty="0"/>
              <a:t>So it’s natural that we can combine these two into a lambda expression, </a:t>
            </a:r>
          </a:p>
          <a:p>
            <a:r>
              <a:rPr lang="en-US" dirty="0"/>
              <a:t>which represents a set of operations based on a context parameter.</a:t>
            </a:r>
          </a:p>
          <a:p>
            <a:r>
              <a:rPr lang="en-US" dirty="0"/>
              <a:t>Now, finally, we have a lambda expression that represent a delegate for the End block of the script.</a:t>
            </a:r>
          </a:p>
          <a:p>
            <a:endParaRPr lang="en-US" dirty="0"/>
          </a:p>
          <a:p>
            <a:r>
              <a:rPr lang="en-US" dirty="0"/>
              <a:t>But, it’s still an expression, a data, so again, how do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8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course, we need to generate a real delegate with executable code from the expression.</a:t>
            </a:r>
          </a:p>
          <a:p>
            <a:endParaRPr lang="en-US" dirty="0"/>
          </a:p>
          <a:p>
            <a:r>
              <a:rPr lang="en-US" dirty="0"/>
              <a:t>There are two approaches to do it.</a:t>
            </a:r>
          </a:p>
          <a:p>
            <a:r>
              <a:rPr lang="en-US" dirty="0"/>
              <a:t>The first one, compile the lambda expression directly into IL by calling the ”Compile” method on the lambda expression.</a:t>
            </a:r>
          </a:p>
          <a:p>
            <a:r>
              <a:rPr lang="en-US" dirty="0"/>
              <a:t>This will produce a delegate pointing to the IL code.</a:t>
            </a:r>
          </a:p>
          <a:p>
            <a:endParaRPr lang="en-US" dirty="0"/>
          </a:p>
          <a:p>
            <a:r>
              <a:rPr lang="en-US" dirty="0"/>
              <a:t>This approach can generate very efficient executable code, but on the other hand, the compilation to IL is very expensive.</a:t>
            </a:r>
          </a:p>
          <a:p>
            <a:r>
              <a:rPr lang="en-US" dirty="0"/>
              <a:t>which means it’s very expensive to generate the delegate in the first place.</a:t>
            </a:r>
          </a:p>
          <a:p>
            <a:endParaRPr lang="en-US" dirty="0"/>
          </a:p>
          <a:p>
            <a:r>
              <a:rPr lang="en-US" dirty="0"/>
              <a:t>The second one, run with an interpreter.</a:t>
            </a:r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PowerShell uses the same interpreter that is used by LINQ Expression in .NET.</a:t>
            </a:r>
          </a:p>
          <a:p>
            <a:r>
              <a:rPr lang="en-US" dirty="0"/>
              <a:t>The code was copied to PowerShell in version 3 with some PowerShell specific changes.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Given a lambda expression, the interpreter visits every expression node in its body and emit instructions.</a:t>
            </a:r>
          </a:p>
          <a:p>
            <a:r>
              <a:rPr lang="en-US" dirty="0"/>
              <a:t>Every instruction has a Run method, which contains the </a:t>
            </a:r>
            <a:r>
              <a:rPr lang="en-US" dirty="0" err="1"/>
              <a:t>c#</a:t>
            </a:r>
            <a:r>
              <a:rPr lang="en-US" dirty="0"/>
              <a:t> code that will execute when the instruction runs.</a:t>
            </a:r>
          </a:p>
          <a:p>
            <a:r>
              <a:rPr lang="en-US" dirty="0"/>
              <a:t>Instructions work in a way as if they are on a single-stack evaluator.</a:t>
            </a:r>
          </a:p>
          <a:p>
            <a:r>
              <a:rPr lang="en-US" dirty="0"/>
              <a:t>The Run method may read, remove or add data to or from the stack, call methods, and copy variables to or from the stack.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Here is an example. This is the Run method from the “</a:t>
            </a:r>
            <a:r>
              <a:rPr lang="en-US" dirty="0" err="1"/>
              <a:t>NewArray</a:t>
            </a:r>
            <a:r>
              <a:rPr lang="en-US" dirty="0"/>
              <a:t>” instruction.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After all instructions are generated, the interpreter will create a delegate,</a:t>
            </a:r>
          </a:p>
          <a:p>
            <a:r>
              <a:rPr lang="en-US" dirty="0"/>
              <a:t>which essentially points to an instance method of the interpreter.</a:t>
            </a:r>
          </a:p>
          <a:p>
            <a:r>
              <a:rPr lang="en-US" dirty="0"/>
              <a:t>That method will create a stack and execute the instructions one by one when it’s invoked.</a:t>
            </a:r>
          </a:p>
          <a:p>
            <a:endParaRPr lang="en-US" dirty="0"/>
          </a:p>
          <a:p>
            <a:r>
              <a:rPr lang="en-US" dirty="0"/>
              <a:t>This approach generates less efficient executable code, but on the other hand, it’s less expensive to generate the delegate.</a:t>
            </a:r>
          </a:p>
          <a:p>
            <a:endParaRPr lang="en-US" dirty="0"/>
          </a:p>
          <a:p>
            <a:r>
              <a:rPr lang="en-US" dirty="0"/>
              <a:t>PowerShell takes advantage of both approaches.</a:t>
            </a:r>
          </a:p>
          <a:p>
            <a:r>
              <a:rPr lang="en-US" dirty="0"/>
              <a:t>By default, PowerShell runs the lambda expression with the interpreter.</a:t>
            </a:r>
          </a:p>
          <a:p>
            <a:r>
              <a:rPr lang="en-US" dirty="0"/>
              <a:t>This is because it’s too expensive to always compile the lambda expression to IL.</a:t>
            </a:r>
          </a:p>
          <a:p>
            <a:endParaRPr lang="en-US" dirty="0"/>
          </a:p>
          <a:p>
            <a:r>
              <a:rPr lang="en-US" dirty="0"/>
              <a:t>However, we do want more efficient executable code for hot script that runs many times.</a:t>
            </a:r>
          </a:p>
          <a:p>
            <a:r>
              <a:rPr lang="en-US" dirty="0"/>
              <a:t>So PowerShell introduces a threshold, if the script is not too large (it has less than 300 statements)</a:t>
            </a:r>
          </a:p>
          <a:p>
            <a:r>
              <a:rPr lang="en-US" dirty="0"/>
              <a:t>and the interpreter-based delegate runs more than 32 times,</a:t>
            </a:r>
          </a:p>
          <a:p>
            <a:r>
              <a:rPr lang="en-US" dirty="0"/>
              <a:t>then the lambda expression will be compiled into IL and the IL delegate will be used for subsequent executions.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23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now, a delegate with executable code has been generated for the End block of the script.</a:t>
            </a:r>
          </a:p>
          <a:p>
            <a:r>
              <a:rPr lang="en-US" dirty="0"/>
              <a:t>The delegate will be invoked to perform the operations defined in the script.</a:t>
            </a:r>
          </a:p>
          <a:p>
            <a:endParaRPr lang="en-US" dirty="0"/>
          </a:p>
          <a:p>
            <a:r>
              <a:rPr lang="en-US" dirty="0"/>
              <a:t>The delegate will also be kept in the current script block,</a:t>
            </a:r>
          </a:p>
          <a:p>
            <a:r>
              <a:rPr lang="en-US" dirty="0"/>
              <a:t>so the next time you invoke the same script block, PowerShell can directly use the delegate without having to compile it again.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Of course, the execution of our script will generate output – files and directories,</a:t>
            </a:r>
          </a:p>
          <a:p>
            <a:r>
              <a:rPr lang="en-US" dirty="0"/>
              <a:t>which will be written to the output pipe and drive the downstream command to execute.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Then the “</a:t>
            </a:r>
            <a:r>
              <a:rPr lang="en-US" dirty="0" err="1"/>
              <a:t>ProcessRecord</a:t>
            </a:r>
            <a:r>
              <a:rPr lang="en-US" dirty="0"/>
              <a:t>” method of Out-Default will run, to render the output onto the console, based on the pre-defined formatting.</a:t>
            </a:r>
          </a:p>
          <a:p>
            <a:endParaRPr lang="en-US" dirty="0"/>
          </a:p>
          <a:p>
            <a:r>
              <a:rPr lang="en-US" dirty="0"/>
              <a:t>OK, we are done, that is what happens when you run this script from PowerShell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85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0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5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40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my name is Dongbo Wang. I’m a developer in PowerShell team and also a maintainer of the PowerShell repository on Github.</a:t>
            </a:r>
          </a:p>
          <a:p>
            <a:r>
              <a:rPr lang="en-US" dirty="0"/>
              <a:t>I have been working on PowerShell for over 7 years, but this is my first time standing on a stage and give a talk about it, so, please bear with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96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about the design and implementation of some key components of PowerShell engine.</a:t>
            </a:r>
          </a:p>
          <a:p>
            <a:r>
              <a:rPr lang="en-US" dirty="0"/>
              <a:t>We will look at each of those components by inspecting and walking through the execution process of a simple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6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diagram, is an overview of what happens when you are running a simple script from PowerShell console.</a:t>
            </a:r>
          </a:p>
          <a:p>
            <a:r>
              <a:rPr lang="en-US" dirty="0"/>
              <a:t>The script is trivial, we assign a string value to a variable $path, and then run ‘</a:t>
            </a:r>
            <a:r>
              <a:rPr lang="en-US" dirty="0" err="1"/>
              <a:t>dir</a:t>
            </a:r>
            <a:r>
              <a:rPr lang="en-US" dirty="0"/>
              <a:t> $path’.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After you press ‘Enter’, this is what the console host does.</a:t>
            </a:r>
          </a:p>
          <a:p>
            <a:r>
              <a:rPr lang="en-US" dirty="0"/>
              <a:t>The host will read user input from the console,</a:t>
            </a:r>
          </a:p>
          <a:p>
            <a:r>
              <a:rPr lang="en-US" dirty="0"/>
              <a:t>then creates a pipeline object with 2 commands. </a:t>
            </a:r>
          </a:p>
          <a:p>
            <a:r>
              <a:rPr lang="en-US" dirty="0"/>
              <a:t>The first command is the input string, the second command is Out-Default.</a:t>
            </a:r>
          </a:p>
          <a:p>
            <a:endParaRPr lang="en-US" dirty="0"/>
          </a:p>
          <a:p>
            <a:r>
              <a:rPr lang="en-US" dirty="0"/>
              <a:t>Out-Default is a secrete cmdlet in PowerShell.</a:t>
            </a:r>
          </a:p>
          <a:p>
            <a:r>
              <a:rPr lang="en-US" dirty="0"/>
              <a:t>Whenever you run anything from the PowerShell console, out-default will be appended to the end of pipeline.</a:t>
            </a:r>
          </a:p>
          <a:p>
            <a:r>
              <a:rPr lang="en-US" dirty="0"/>
              <a:t>It takes input from the pipeline, including the results and possible error records produced from the user input script,</a:t>
            </a:r>
          </a:p>
          <a:p>
            <a:r>
              <a:rPr lang="en-US" dirty="0"/>
              <a:t>and then it renders them onto the console, in the pre-defined format,</a:t>
            </a:r>
          </a:p>
          <a:p>
            <a:r>
              <a:rPr lang="en-US" dirty="0"/>
              <a:t>so it works closely with the formatting system.</a:t>
            </a:r>
          </a:p>
          <a:p>
            <a:endParaRPr lang="en-US" dirty="0"/>
          </a:p>
          <a:p>
            <a:r>
              <a:rPr lang="en-US" dirty="0"/>
              <a:t>Finally, console host calls ‘Invoke()’ on the pipeline, to start a new thread.</a:t>
            </a:r>
          </a:p>
          <a:p>
            <a:r>
              <a:rPr lang="en-US" dirty="0"/>
              <a:t>We call the new thread “pipeline execution thread”,</a:t>
            </a:r>
          </a:p>
          <a:p>
            <a:r>
              <a:rPr lang="en-US" dirty="0"/>
              <a:t>which will resolve text commands into command processors and create a pipeline processor to run them all.</a:t>
            </a:r>
          </a:p>
          <a:p>
            <a:endParaRPr lang="en-US" dirty="0"/>
          </a:p>
          <a:p>
            <a:r>
              <a:rPr lang="en-US" dirty="0"/>
              <a:t>OK, question comes up – what is a command processor?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4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processor is where a command executes in PowerShell.</a:t>
            </a:r>
          </a:p>
          <a:p>
            <a:r>
              <a:rPr lang="en-US" dirty="0"/>
              <a:t>There are three command processors in PowerShell, each covers a different set of commands.</a:t>
            </a:r>
          </a:p>
          <a:p>
            <a:endParaRPr lang="en-US" dirty="0"/>
          </a:p>
          <a:p>
            <a:r>
              <a:rPr lang="en-US" dirty="0"/>
              <a:t>The first one, the type name is ”CommandProcessor”. Well, the name is a little too general, </a:t>
            </a:r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in fact, it only handles C# cmdlets and advanced functions.</a:t>
            </a:r>
          </a:p>
          <a:p>
            <a:endParaRPr lang="en-US" dirty="0"/>
          </a:p>
          <a:p>
            <a:r>
              <a:rPr lang="en-US" dirty="0"/>
              <a:t>Advanced functions are also known as ‘script cmdlets’.</a:t>
            </a:r>
          </a:p>
          <a:p>
            <a:r>
              <a:rPr lang="en-US" dirty="0"/>
              <a:t>They are essentially functions and scripts declared with the ‘</a:t>
            </a:r>
            <a:r>
              <a:rPr lang="en-US" dirty="0" err="1"/>
              <a:t>CmdletBinding</a:t>
            </a:r>
            <a:r>
              <a:rPr lang="en-US" dirty="0"/>
              <a:t>’ attribute or ‘Parameter’ attribute.</a:t>
            </a:r>
          </a:p>
          <a:p>
            <a:endParaRPr lang="en-US" dirty="0"/>
          </a:p>
          <a:p>
            <a:r>
              <a:rPr lang="en-US" dirty="0"/>
              <a:t>This set of commands have common parameter support from the runtime, like “Verbose”, “</a:t>
            </a:r>
            <a:r>
              <a:rPr lang="en-US" dirty="0" err="1"/>
              <a:t>WarningAction</a:t>
            </a:r>
            <a:r>
              <a:rPr lang="en-US" dirty="0"/>
              <a:t>” and etc.</a:t>
            </a:r>
          </a:p>
          <a:p>
            <a:r>
              <a:rPr lang="en-US" dirty="0"/>
              <a:t>and they have full access to all parameter binding features, like parameter sets, dynamic parameters, pipeline parameters and etc.</a:t>
            </a:r>
          </a:p>
          <a:p>
            <a:endParaRPr lang="en-US" dirty="0"/>
          </a:p>
          <a:p>
            <a:r>
              <a:rPr lang="en-US" dirty="0"/>
              <a:t>Well, you may wonder, one is in C# code, in IL binaries, and the other is script,</a:t>
            </a:r>
          </a:p>
          <a:p>
            <a:r>
              <a:rPr lang="en-US" dirty="0"/>
              <a:t>so how come these two are put in the same bucket?</a:t>
            </a:r>
          </a:p>
          <a:p>
            <a:r>
              <a:rPr lang="en-US" dirty="0"/>
              <a:t>It turns out internally advanced functions are represented by a special C# cmdlet type, named ‘</a:t>
            </a:r>
            <a:r>
              <a:rPr lang="en-US" dirty="0" err="1"/>
              <a:t>PSScriptCmdlet</a:t>
            </a:r>
            <a:r>
              <a:rPr lang="en-US" dirty="0"/>
              <a:t>’.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As you can see from the screenshot, it’s an internal type, it derives from the type ‘PSCmdlet’, the same as any regular C# cmdlets.</a:t>
            </a:r>
          </a:p>
          <a:p>
            <a:r>
              <a:rPr lang="en-US" dirty="0"/>
              <a:t>The Begin, Process and End blocks are mapped to the </a:t>
            </a:r>
            <a:r>
              <a:rPr lang="en-US" dirty="0" err="1"/>
              <a:t>BeginProcessing</a:t>
            </a:r>
            <a:r>
              <a:rPr lang="en-US" dirty="0"/>
              <a:t>, </a:t>
            </a:r>
            <a:r>
              <a:rPr lang="en-US" dirty="0" err="1"/>
              <a:t>ProcessRecord</a:t>
            </a:r>
            <a:r>
              <a:rPr lang="en-US" dirty="0"/>
              <a:t> and </a:t>
            </a:r>
            <a:r>
              <a:rPr lang="en-US" dirty="0" err="1"/>
              <a:t>EndProcessing</a:t>
            </a:r>
            <a:r>
              <a:rPr lang="en-US" dirty="0"/>
              <a:t> methods correspondingly.</a:t>
            </a:r>
          </a:p>
          <a:p>
            <a:r>
              <a:rPr lang="en-US" dirty="0"/>
              <a:t>This is why advanced function is also called script cmdlet, because internally, they are cmdlets.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The second one is “</a:t>
            </a:r>
            <a:r>
              <a:rPr lang="en-US" dirty="0" err="1"/>
              <a:t>ScriptCommandProcessor</a:t>
            </a:r>
            <a:r>
              <a:rPr lang="en-US" dirty="0"/>
              <a:t>”.</a:t>
            </a:r>
          </a:p>
          <a:p>
            <a:r>
              <a:rPr lang="en-US" dirty="0"/>
              <a:t>It handles simple scripts, which are essentially functions and scripts without the ‘</a:t>
            </a:r>
            <a:r>
              <a:rPr lang="en-US" dirty="0" err="1"/>
              <a:t>CmdletBinding</a:t>
            </a:r>
            <a:r>
              <a:rPr lang="en-US" dirty="0"/>
              <a:t>’ and ‘Parameter’ attributes.</a:t>
            </a:r>
          </a:p>
          <a:p>
            <a:r>
              <a:rPr lang="en-US" dirty="0"/>
              <a:t>This set of commands do not have common parameters,</a:t>
            </a:r>
          </a:p>
          <a:p>
            <a:r>
              <a:rPr lang="en-US" dirty="0"/>
              <a:t>and the restricted parameter binding rules are applied to them.</a:t>
            </a:r>
          </a:p>
          <a:p>
            <a:r>
              <a:rPr lang="en-US" dirty="0"/>
              <a:t>For example, you cannot use dynamic parameters with them.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The last one is NativeCommandProcessor.</a:t>
            </a:r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It handles native executables.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8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execute a command, 4 key methods are implemented by every command processor.</a:t>
            </a:r>
          </a:p>
          <a:p>
            <a:r>
              <a:rPr lang="en-US" dirty="0"/>
              <a:t>They are </a:t>
            </a:r>
            <a:r>
              <a:rPr lang="en-US" dirty="0" err="1"/>
              <a:t>DoPrepare</a:t>
            </a:r>
            <a:r>
              <a:rPr lang="en-US" dirty="0"/>
              <a:t>, </a:t>
            </a:r>
            <a:r>
              <a:rPr lang="en-US" dirty="0" err="1"/>
              <a:t>DoBegin</a:t>
            </a:r>
            <a:r>
              <a:rPr lang="en-US" dirty="0"/>
              <a:t>, </a:t>
            </a:r>
            <a:r>
              <a:rPr lang="en-US" dirty="0" err="1"/>
              <a:t>DoExecute</a:t>
            </a:r>
            <a:r>
              <a:rPr lang="en-US" dirty="0"/>
              <a:t> and </a:t>
            </a:r>
            <a:r>
              <a:rPr lang="en-US" dirty="0" err="1"/>
              <a:t>DoComplete</a:t>
            </a:r>
            <a:r>
              <a:rPr lang="en-US" dirty="0"/>
              <a:t>.</a:t>
            </a:r>
          </a:p>
          <a:p>
            <a:r>
              <a:rPr lang="en-US" dirty="0"/>
              <a:t>They basically represent the lifecycle of a command execution.</a:t>
            </a:r>
          </a:p>
          <a:p>
            <a:endParaRPr lang="en-US" dirty="0"/>
          </a:p>
          <a:p>
            <a:r>
              <a:rPr lang="en-US" dirty="0" err="1"/>
              <a:t>DoPrepare</a:t>
            </a:r>
            <a:r>
              <a:rPr lang="en-US" dirty="0"/>
              <a:t> runs only once before </a:t>
            </a:r>
            <a:r>
              <a:rPr lang="en-US" dirty="0" err="1"/>
              <a:t>DoBegin</a:t>
            </a:r>
            <a:r>
              <a:rPr lang="en-US" dirty="0"/>
              <a:t>.</a:t>
            </a:r>
          </a:p>
          <a:p>
            <a:r>
              <a:rPr lang="en-US" dirty="0"/>
              <a:t>It will set up context information and do parameter bindings.</a:t>
            </a:r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For NativeCommandProcessor, it will also start the executable process,</a:t>
            </a:r>
          </a:p>
          <a:p>
            <a:r>
              <a:rPr lang="en-US" dirty="0"/>
              <a:t>and redirect standard input, output and error streams as needed.</a:t>
            </a:r>
          </a:p>
          <a:p>
            <a:endParaRPr lang="en-US" dirty="0"/>
          </a:p>
          <a:p>
            <a:r>
              <a:rPr lang="en-US" dirty="0" err="1"/>
              <a:t>DoBegin</a:t>
            </a:r>
            <a:r>
              <a:rPr lang="en-US" dirty="0"/>
              <a:t> runs only once before </a:t>
            </a:r>
            <a:r>
              <a:rPr lang="en-US" dirty="0" err="1"/>
              <a:t>DoExecute</a:t>
            </a:r>
            <a:r>
              <a:rPr lang="en-US" dirty="0"/>
              <a:t>, allowing the command to initialize itself.</a:t>
            </a:r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For the CommandProcessor type, it runs the </a:t>
            </a:r>
            <a:r>
              <a:rPr lang="en-US" dirty="0" err="1"/>
              <a:t>BeginProcessing</a:t>
            </a:r>
            <a:r>
              <a:rPr lang="en-US" dirty="0"/>
              <a:t> method of the cmdlet.</a:t>
            </a:r>
          </a:p>
          <a:p>
            <a:r>
              <a:rPr lang="en-US" dirty="0"/>
              <a:t>For the </a:t>
            </a:r>
            <a:r>
              <a:rPr lang="en-US" dirty="0" err="1"/>
              <a:t>ScriptCommandProcessor</a:t>
            </a:r>
            <a:r>
              <a:rPr lang="en-US" dirty="0"/>
              <a:t>, it runs the Begin block</a:t>
            </a:r>
          </a:p>
          <a:p>
            <a:r>
              <a:rPr lang="en-US" dirty="0"/>
              <a:t>The native command processor has been already setup in the </a:t>
            </a:r>
            <a:r>
              <a:rPr lang="en-US" dirty="0" err="1"/>
              <a:t>DoPrepare</a:t>
            </a:r>
            <a:r>
              <a:rPr lang="en-US" dirty="0"/>
              <a:t> method, so it does nothing here.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 err="1"/>
              <a:t>DoExecute</a:t>
            </a:r>
            <a:r>
              <a:rPr lang="en-US" dirty="0"/>
              <a:t> runs 0 or multiple times, depending on its position in the pipeline and whether there is input from the pipeline.</a:t>
            </a:r>
          </a:p>
          <a:p>
            <a:r>
              <a:rPr lang="en-US" dirty="0"/>
              <a:t>If it’s the first command in the pipeline, then </a:t>
            </a:r>
            <a:r>
              <a:rPr lang="en-US" dirty="0" err="1"/>
              <a:t>DoExecute</a:t>
            </a:r>
            <a:r>
              <a:rPr lang="en-US" dirty="0"/>
              <a:t> will be called at least once.</a:t>
            </a:r>
          </a:p>
          <a:p>
            <a:r>
              <a:rPr lang="en-US" dirty="0"/>
              <a:t>If it’s in the middle of a pipeline, then it’s totally driven by the pipeline input.</a:t>
            </a:r>
          </a:p>
          <a:p>
            <a:r>
              <a:rPr lang="en-US" dirty="0"/>
              <a:t>If there is no input from pipeline, </a:t>
            </a:r>
            <a:r>
              <a:rPr lang="en-US" dirty="0" err="1"/>
              <a:t>DoExecute</a:t>
            </a:r>
            <a:r>
              <a:rPr lang="en-US" dirty="0"/>
              <a:t> may never be called.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For the CommandProcessor, it will read the input, bind pipeline parameters,</a:t>
            </a:r>
          </a:p>
          <a:p>
            <a:r>
              <a:rPr lang="en-US" dirty="0"/>
              <a:t>and then run the </a:t>
            </a:r>
            <a:r>
              <a:rPr lang="en-US" dirty="0" err="1"/>
              <a:t>ProcessRecord</a:t>
            </a:r>
            <a:r>
              <a:rPr lang="en-US" dirty="0"/>
              <a:t> method of the cmdlet.</a:t>
            </a:r>
          </a:p>
          <a:p>
            <a:endParaRPr lang="en-US" dirty="0"/>
          </a:p>
          <a:p>
            <a:r>
              <a:rPr lang="en-US" dirty="0"/>
              <a:t>For the </a:t>
            </a:r>
            <a:r>
              <a:rPr lang="en-US" dirty="0" err="1"/>
              <a:t>ScriptCommandProcessor</a:t>
            </a:r>
            <a:r>
              <a:rPr lang="en-US" dirty="0"/>
              <a:t>, it will read the input, bind it to $_, and then run the Process block.</a:t>
            </a:r>
          </a:p>
          <a:p>
            <a:r>
              <a:rPr lang="en-US" dirty="0"/>
              <a:t>For the NativeCommandProcessor, it will feed the pipeline input to the redirected input stream of the executable process.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 err="1"/>
              <a:t>DoComplete</a:t>
            </a:r>
            <a:r>
              <a:rPr lang="en-US" dirty="0"/>
              <a:t> runs only once after </a:t>
            </a:r>
            <a:r>
              <a:rPr lang="en-US" dirty="0" err="1"/>
              <a:t>DoExecute</a:t>
            </a:r>
            <a:r>
              <a:rPr lang="en-US" dirty="0"/>
              <a:t>, allowing the command to wrap up its execution.</a:t>
            </a:r>
          </a:p>
          <a:p>
            <a:r>
              <a:rPr lang="en-US" dirty="0"/>
              <a:t>For the CommandProcessor, it will call the </a:t>
            </a:r>
            <a:r>
              <a:rPr lang="en-US" dirty="0" err="1"/>
              <a:t>EndProcessing</a:t>
            </a:r>
            <a:r>
              <a:rPr lang="en-US" dirty="0"/>
              <a:t> method of the cmdlet</a:t>
            </a:r>
          </a:p>
          <a:p>
            <a:r>
              <a:rPr lang="en-US" dirty="0"/>
              <a:t>For the </a:t>
            </a:r>
            <a:r>
              <a:rPr lang="en-US" dirty="0" err="1"/>
              <a:t>ScriptCommandProcessor</a:t>
            </a:r>
            <a:r>
              <a:rPr lang="en-US" dirty="0"/>
              <a:t>, it will call the End block.</a:t>
            </a:r>
          </a:p>
          <a:p>
            <a:r>
              <a:rPr lang="en-US" dirty="0"/>
              <a:t>For the NativeCommandProcessor, it will wait for the process to exit and do some cleanup work.</a:t>
            </a:r>
          </a:p>
          <a:p>
            <a:endParaRPr lang="en-US" dirty="0"/>
          </a:p>
          <a:p>
            <a:r>
              <a:rPr lang="en-US" dirty="0"/>
              <a:t>Now we have the basic ideas about the command processor, what they are, what they do,</a:t>
            </a:r>
          </a:p>
          <a:p>
            <a:r>
              <a:rPr lang="en-US" dirty="0"/>
              <a:t>It’s time to see how a command gets resolved to a command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2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the console host, the commands in the pipeline object are in the form of text,</a:t>
            </a:r>
          </a:p>
          <a:p>
            <a:r>
              <a:rPr lang="en-US" dirty="0"/>
              <a:t>It’s either a string of the script read from the console, or a command name</a:t>
            </a:r>
          </a:p>
          <a:p>
            <a:endParaRPr lang="en-US" dirty="0"/>
          </a:p>
          <a:p>
            <a:r>
              <a:rPr lang="en-US" dirty="0"/>
              <a:t>In the pipeline execution thread, those strings need to be resolved to the corresponding command processors.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For a string of script, parser will kick in and parse the text into an abstract syntax tree, which will be used to create a script block.</a:t>
            </a:r>
          </a:p>
          <a:p>
            <a:r>
              <a:rPr lang="en-US" dirty="0"/>
              <a:t>And then, a script command processor is constructed with the script block.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For a command name, things are relatively complex. The command discovery component will kick in to resolve the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0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discovery is the component where PowerShell searches for a command based on the given name.</a:t>
            </a:r>
          </a:p>
          <a:p>
            <a:endParaRPr lang="en-US" dirty="0"/>
          </a:p>
          <a:p>
            <a:r>
              <a:rPr lang="en-US" dirty="0"/>
              <a:t>The search algorithm looks </a:t>
            </a:r>
            <a:r>
              <a:rPr lang="en-US" dirty="0" err="1"/>
              <a:t>roughtly</a:t>
            </a:r>
            <a:r>
              <a:rPr lang="en-US" dirty="0"/>
              <a:t> like this.</a:t>
            </a:r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First, the pre-lookup event handle will be triggered, if it’s set.</a:t>
            </a:r>
          </a:p>
          <a:p>
            <a:r>
              <a:rPr lang="en-US" dirty="0"/>
              <a:t>In the handler, you can decide which command to return as the result, and tell the search to stop.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If the search is not stopped, then, PowerShell will look up the command through the scope chain.</a:t>
            </a:r>
          </a:p>
          <a:p>
            <a:endParaRPr lang="en-US" dirty="0"/>
          </a:p>
          <a:p>
            <a:r>
              <a:rPr lang="en-US" dirty="0"/>
              <a:t>PowerShell is dynamic scoping, functions, aliases, </a:t>
            </a:r>
            <a:r>
              <a:rPr lang="en-US" dirty="0" err="1"/>
              <a:t>cmdelts</a:t>
            </a:r>
            <a:r>
              <a:rPr lang="en-US" dirty="0"/>
              <a:t>, and variables are all stored in scopes.</a:t>
            </a:r>
          </a:p>
          <a:p>
            <a:r>
              <a:rPr lang="en-US" dirty="0"/>
              <a:t>In this step, the search will start from the immediate scope, then the parent scope and so on, until reaching the global scope.</a:t>
            </a:r>
          </a:p>
          <a:p>
            <a:r>
              <a:rPr lang="en-US" dirty="0"/>
              <a:t>The preference order of command types during search is alias, function, cmdlet, .ps1 files, and application.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If the command is not found after this step,</a:t>
            </a:r>
          </a:p>
          <a:p>
            <a:r>
              <a:rPr lang="en-US" dirty="0"/>
              <a:t>module discovery will be triggered to look for the command from modules available in the module path.</a:t>
            </a:r>
          </a:p>
          <a:p>
            <a:endParaRPr lang="en-US" dirty="0"/>
          </a:p>
          <a:p>
            <a:r>
              <a:rPr lang="en-US" dirty="0"/>
              <a:t>This involves module analysis to get the exported commands from available modules.</a:t>
            </a:r>
          </a:p>
          <a:p>
            <a:r>
              <a:rPr lang="en-US" dirty="0"/>
              <a:t>PowerShell tries the lightweight analysis first, </a:t>
            </a:r>
          </a:p>
          <a:p>
            <a:r>
              <a:rPr lang="en-US" dirty="0"/>
              <a:t>basically reading metadata from module manifest to find exported module members,</a:t>
            </a:r>
          </a:p>
          <a:p>
            <a:r>
              <a:rPr lang="en-US" dirty="0"/>
              <a:t>or parsing script modules and analyze the AST to find exported members.</a:t>
            </a:r>
          </a:p>
          <a:p>
            <a:endParaRPr lang="en-US" dirty="0"/>
          </a:p>
          <a:p>
            <a:r>
              <a:rPr lang="en-US" dirty="0"/>
              <a:t>If it has to, PowerShell will fall back to the heavy weight analysis, by calling ‘Import-Module -</a:t>
            </a:r>
            <a:r>
              <a:rPr lang="en-US" dirty="0" err="1"/>
              <a:t>ListAvailable</a:t>
            </a:r>
            <a:r>
              <a:rPr lang="en-US" dirty="0"/>
              <a:t>’,</a:t>
            </a:r>
          </a:p>
          <a:p>
            <a:r>
              <a:rPr lang="en-US" dirty="0"/>
              <a:t>which essentially goes through all the processing of importing a module without actually loading its elements.</a:t>
            </a:r>
          </a:p>
          <a:p>
            <a:r>
              <a:rPr lang="en-US" dirty="0"/>
              <a:t>The lightweight analysis usually is sufficient in the most of the common scenarios.</a:t>
            </a:r>
          </a:p>
          <a:p>
            <a:endParaRPr lang="en-US" dirty="0"/>
          </a:p>
          <a:p>
            <a:r>
              <a:rPr lang="en-US" dirty="0"/>
              <a:t>The module analysis produces a table of commands exported from modules.</a:t>
            </a:r>
          </a:p>
          <a:p>
            <a:r>
              <a:rPr lang="en-US" dirty="0"/>
              <a:t>This result is cached in the PowerShell process, so the same modules don’t need to be analyzed again in a later command discovery search.</a:t>
            </a:r>
          </a:p>
          <a:p>
            <a:endParaRPr lang="en-US" dirty="0"/>
          </a:p>
          <a:p>
            <a:r>
              <a:rPr lang="en-US" dirty="0"/>
              <a:t>Furthermore, PowerShell attempts to serialize the cache to a file, so that other PowerShell process can benefit from it.</a:t>
            </a:r>
          </a:p>
          <a:p>
            <a:r>
              <a:rPr lang="en-US" dirty="0"/>
              <a:t>PowerShell tries to make this serialization/de-serialization as simple and efficient as possible.</a:t>
            </a:r>
          </a:p>
          <a:p>
            <a:r>
              <a:rPr lang="en-US" dirty="0"/>
              <a:t>A serialization request is triggered when there is any update to the cache.</a:t>
            </a:r>
          </a:p>
          <a:p>
            <a:r>
              <a:rPr lang="en-US" dirty="0"/>
              <a:t>However, the writing operation is held until the cache becomes relatively stable, which means when there are less frequent changes to the cache.</a:t>
            </a:r>
          </a:p>
          <a:p>
            <a:endParaRPr lang="en-US" dirty="0"/>
          </a:p>
          <a:p>
            <a:r>
              <a:rPr lang="en-US" dirty="0"/>
              <a:t>Writing to the file happens in a Task, in a completely asynchronous way.</a:t>
            </a:r>
          </a:p>
          <a:p>
            <a:r>
              <a:rPr lang="en-US" dirty="0"/>
              <a:t>Instead of using </a:t>
            </a:r>
            <a:r>
              <a:rPr lang="en-US" dirty="0" err="1"/>
              <a:t>Mutext</a:t>
            </a:r>
            <a:r>
              <a:rPr lang="en-US" dirty="0"/>
              <a:t> to guard the file read/write access, PowerShell read/write the file only depending on the file lock.</a:t>
            </a:r>
          </a:p>
          <a:p>
            <a:r>
              <a:rPr lang="en-US" dirty="0"/>
              <a:t>If it’s able to open the file, great, read the cached results and benefit from them, or write the updated cache to the file to share with other processes.</a:t>
            </a:r>
          </a:p>
          <a:p>
            <a:endParaRPr lang="en-US" dirty="0"/>
          </a:p>
          <a:p>
            <a:r>
              <a:rPr lang="en-US" dirty="0"/>
              <a:t>If it’s not able to open the file, say it’s being used by another PowerShell process,</a:t>
            </a:r>
          </a:p>
          <a:p>
            <a:r>
              <a:rPr lang="en-US" dirty="0"/>
              <a:t>then for the reading operation, it will try 2 more times with a 25ms interval, because we really want to skip the module analysis if it’s possible.</a:t>
            </a:r>
          </a:p>
          <a:p>
            <a:r>
              <a:rPr lang="en-US" dirty="0"/>
              <a:t>But, it will give up after 2 more tries, and turn to module analysis.</a:t>
            </a:r>
          </a:p>
          <a:p>
            <a:endParaRPr lang="en-US" dirty="0"/>
          </a:p>
          <a:p>
            <a:r>
              <a:rPr lang="en-US" dirty="0"/>
              <a:t>For the writing operation, it will just skip this write, because an update to the cache can always trigger another serialization request.</a:t>
            </a:r>
          </a:p>
          <a:p>
            <a:endParaRPr lang="en-US" dirty="0"/>
          </a:p>
          <a:p>
            <a:r>
              <a:rPr lang="en-US" dirty="0"/>
              <a:t>After the whole process of module-discovery, we get back a table of commands exported from available modules.</a:t>
            </a:r>
          </a:p>
          <a:p>
            <a:r>
              <a:rPr lang="en-US" dirty="0"/>
              <a:t>If we find the target command in the table, awesome, we auto-load the module and return the result.</a:t>
            </a:r>
          </a:p>
          <a:p>
            <a:r>
              <a:rPr lang="en-US" dirty="0"/>
              <a:t>If not, then we give up.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If the command is found, a post-lookup event handler will be triggered, if it’s set.</a:t>
            </a:r>
          </a:p>
          <a:p>
            <a:r>
              <a:rPr lang="en-US" dirty="0"/>
              <a:t>The found command will be passed to the handler, </a:t>
            </a:r>
          </a:p>
          <a:p>
            <a:r>
              <a:rPr lang="en-US" dirty="0"/>
              <a:t>and you can change the result in the handler by setting the ‘Command’ property on the event arg.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If the command is not found, a command-not-found event handler will be triggered, if it’s set.</a:t>
            </a:r>
          </a:p>
          <a:p>
            <a:r>
              <a:rPr lang="en-US" dirty="0"/>
              <a:t>Again, you can decide which command to return as the result in this handler.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If the command discovery search is successful, we will get back a </a:t>
            </a:r>
            <a:r>
              <a:rPr lang="en-US" dirty="0" err="1"/>
              <a:t>CommandInfo</a:t>
            </a:r>
            <a:r>
              <a:rPr lang="en-US" dirty="0"/>
              <a:t> object representing the command.</a:t>
            </a:r>
          </a:p>
          <a:p>
            <a:r>
              <a:rPr lang="en-US" dirty="0"/>
              <a:t>Based on the command type of the </a:t>
            </a:r>
            <a:r>
              <a:rPr lang="en-US" dirty="0" err="1"/>
              <a:t>CommandInfo</a:t>
            </a:r>
            <a:r>
              <a:rPr lang="en-US" dirty="0"/>
              <a:t> object, the appropriate command processor will be created with the </a:t>
            </a:r>
            <a:r>
              <a:rPr lang="en-US" dirty="0" err="1"/>
              <a:t>CommandInfo</a:t>
            </a:r>
            <a:r>
              <a:rPr lang="en-US" dirty="0"/>
              <a:t>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1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now that both commands have been resolved, a pipeline processor will be created to chain them together with pipes and start the execution.</a:t>
            </a:r>
          </a:p>
          <a:p>
            <a:r>
              <a:rPr lang="en-US" dirty="0"/>
              <a:t>Pipes are where a command processor writes out streams to, such as the output stream, error stream, warning and etc.</a:t>
            </a:r>
          </a:p>
          <a:p>
            <a:r>
              <a:rPr lang="en-US" dirty="0"/>
              <a:t>When adding a command processor to the pipeline processor, the command processor will be set as the downstream command in the previous command processor’s output pipe.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So in our example here, the Out-Default will be set as the downstream command in the script command processor’s output pipe.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PressKey</a:t>
            </a:r>
            <a:r>
              <a:rPr lang="en-US" dirty="0"/>
              <a:t>]</a:t>
            </a:r>
          </a:p>
          <a:p>
            <a:r>
              <a:rPr lang="en-US" dirty="0"/>
              <a:t>When the script runs and produces any results, the result objects will be added to its output pipe, </a:t>
            </a:r>
          </a:p>
          <a:p>
            <a:r>
              <a:rPr lang="en-US" dirty="0"/>
              <a:t>which will trigger a call to the ‘</a:t>
            </a:r>
            <a:r>
              <a:rPr lang="en-US" dirty="0" err="1"/>
              <a:t>DoExecute</a:t>
            </a:r>
            <a:r>
              <a:rPr lang="en-US" dirty="0"/>
              <a:t>()’ method on the downstream command processor.</a:t>
            </a:r>
          </a:p>
          <a:p>
            <a:endParaRPr lang="en-US" dirty="0"/>
          </a:p>
          <a:p>
            <a:r>
              <a:rPr lang="en-US" dirty="0"/>
              <a:t>The ‘</a:t>
            </a:r>
            <a:r>
              <a:rPr lang="en-US" dirty="0" err="1"/>
              <a:t>DoExecute</a:t>
            </a:r>
            <a:r>
              <a:rPr lang="en-US" dirty="0"/>
              <a:t>’ method will then read the object from the pipe, do pipeline parameter binding, </a:t>
            </a:r>
          </a:p>
          <a:p>
            <a:r>
              <a:rPr lang="en-US" dirty="0"/>
              <a:t>and eventually call ‘</a:t>
            </a:r>
            <a:r>
              <a:rPr lang="en-US" dirty="0" err="1"/>
              <a:t>ProcessRecord</a:t>
            </a:r>
            <a:r>
              <a:rPr lang="en-US" dirty="0"/>
              <a:t>’ of the out-default command.</a:t>
            </a:r>
          </a:p>
          <a:p>
            <a:endParaRPr lang="en-US" dirty="0"/>
          </a:p>
          <a:p>
            <a:r>
              <a:rPr lang="en-US" dirty="0"/>
              <a:t>This is how two or multiple commands are chained in the pipeline;</a:t>
            </a:r>
          </a:p>
          <a:p>
            <a:r>
              <a:rPr lang="en-US" dirty="0"/>
              <a:t>This is how the output of one command flows to the next and triggers its execution;</a:t>
            </a:r>
          </a:p>
          <a:p>
            <a:r>
              <a:rPr lang="en-US" dirty="0"/>
              <a:t>And this is also why we say the ‘</a:t>
            </a:r>
            <a:r>
              <a:rPr lang="en-US" dirty="0" err="1"/>
              <a:t>DoExecute</a:t>
            </a:r>
            <a:r>
              <a:rPr lang="en-US" dirty="0"/>
              <a:t>’ method is driven by the pipeline input,</a:t>
            </a:r>
          </a:p>
          <a:p>
            <a:r>
              <a:rPr lang="en-US" dirty="0"/>
              <a:t>because if nothing is written to the pipe, then this method will never be invoked for a downstream command.</a:t>
            </a:r>
          </a:p>
          <a:p>
            <a:endParaRPr lang="en-US" dirty="0"/>
          </a:p>
          <a:p>
            <a:r>
              <a:rPr lang="en-US" dirty="0"/>
              <a:t>Now, let’s back up a little bit, and see how a pipeline processor starts an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1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-38101" y="-58878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681471" y="2410824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PowerShell Engine Internals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3356991"/>
            <a:ext cx="7772400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Dongbo Wang</a:t>
            </a:r>
          </a:p>
          <a:p>
            <a:pPr algn="ctr" fontAlgn="auto"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PowerShell Maintainer</a:t>
            </a: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dongbow@microsoft.com</a:t>
            </a: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Microsoft Corp.</a:t>
            </a:r>
            <a:endParaRPr lang="en-US" sz="180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PipelineProcessor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8448-8C15-4413-87C1-BF938083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en-US" dirty="0" err="1">
                <a:effectLst/>
              </a:rPr>
              <a:t>SynchronousExecuteEnumerate</a:t>
            </a:r>
            <a:r>
              <a:rPr lang="en-US" dirty="0">
                <a:effectLst/>
              </a:rPr>
              <a:t> (object input)</a:t>
            </a:r>
          </a:p>
          <a:p>
            <a:pPr lvl="1"/>
            <a:r>
              <a:rPr lang="en-US" dirty="0">
                <a:effectLst/>
              </a:rPr>
              <a:t>Call “</a:t>
            </a:r>
            <a:r>
              <a:rPr lang="en-US" i="1" dirty="0" err="1">
                <a:effectLst/>
              </a:rPr>
              <a:t>DoPrepare</a:t>
            </a:r>
            <a:r>
              <a:rPr lang="en-US" dirty="0">
                <a:effectLst/>
              </a:rPr>
              <a:t>” on every command processor</a:t>
            </a:r>
          </a:p>
          <a:p>
            <a:pPr lvl="1"/>
            <a:r>
              <a:rPr lang="en-US" dirty="0">
                <a:effectLst/>
              </a:rPr>
              <a:t>Call “</a:t>
            </a:r>
            <a:r>
              <a:rPr lang="en-US" i="1" dirty="0" err="1">
                <a:effectLst/>
              </a:rPr>
              <a:t>DoBegin</a:t>
            </a:r>
            <a:r>
              <a:rPr lang="en-US" dirty="0">
                <a:effectLst/>
              </a:rPr>
              <a:t>” on every command processor</a:t>
            </a:r>
          </a:p>
          <a:p>
            <a:pPr lvl="1"/>
            <a:r>
              <a:rPr lang="en-US" dirty="0">
                <a:effectLst/>
              </a:rPr>
              <a:t>Call “</a:t>
            </a:r>
            <a:r>
              <a:rPr lang="en-US" i="1" dirty="0" err="1">
                <a:effectLst/>
              </a:rPr>
              <a:t>DoExecute</a:t>
            </a:r>
            <a:r>
              <a:rPr lang="en-US" dirty="0">
                <a:effectLst/>
              </a:rPr>
              <a:t>” on the first command processor</a:t>
            </a:r>
          </a:p>
          <a:p>
            <a:pPr lvl="1"/>
            <a:r>
              <a:rPr lang="en-US" dirty="0"/>
              <a:t>Call “</a:t>
            </a:r>
            <a:r>
              <a:rPr lang="en-US" i="1" dirty="0" err="1"/>
              <a:t>DoComplete</a:t>
            </a:r>
            <a:r>
              <a:rPr lang="en-US" dirty="0"/>
              <a:t>” on every command processor</a:t>
            </a:r>
          </a:p>
          <a:p>
            <a:r>
              <a:rPr lang="en-US" dirty="0"/>
              <a:t>“</a:t>
            </a:r>
            <a:r>
              <a:rPr lang="en-US" i="1" dirty="0" err="1"/>
              <a:t>DoExecute</a:t>
            </a:r>
            <a:r>
              <a:rPr lang="en-US" dirty="0"/>
              <a:t>” may run “</a:t>
            </a:r>
            <a:r>
              <a:rPr lang="en-US" i="1" dirty="0" err="1"/>
              <a:t>DoBegin</a:t>
            </a:r>
            <a:r>
              <a:rPr lang="en-US" dirty="0"/>
              <a:t>”, if it hasn’t run yet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</a:t>
            </a:r>
            <a:r>
              <a:rPr lang="en-US" sz="1800" dirty="0" err="1"/>
              <a:t>System.Management.Automation</a:t>
            </a:r>
            <a:r>
              <a:rPr lang="en-US" sz="1800" dirty="0"/>
              <a:t>/engine/</a:t>
            </a:r>
            <a:r>
              <a:rPr lang="en-US" sz="1800" dirty="0" err="1"/>
              <a:t>pipeline.cs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341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Compiler: Code Generation</a:t>
            </a:r>
          </a:p>
        </p:txBody>
      </p:sp>
      <p:pic>
        <p:nvPicPr>
          <p:cNvPr id="655" name="Content Placeholder 654">
            <a:extLst>
              <a:ext uri="{FF2B5EF4-FFF2-40B4-BE49-F238E27FC236}">
                <a16:creationId xmlns:a16="http://schemas.microsoft.com/office/drawing/2014/main" id="{0B5C10F7-0EB3-48C1-8CEE-11755BCE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46990" cy="4968552"/>
          </a:xfrm>
          <a:solidFill>
            <a:schemeClr val="bg1"/>
          </a:solidFill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8B4359-3165-4E2B-B329-787060DD92A7}"/>
              </a:ext>
            </a:extLst>
          </p:cNvPr>
          <p:cNvSpPr/>
          <p:nvPr/>
        </p:nvSpPr>
        <p:spPr bwMode="auto">
          <a:xfrm>
            <a:off x="3131840" y="3573016"/>
            <a:ext cx="1728192" cy="216024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830C8B-61F7-4B4C-B682-BCDE4BF96299}"/>
              </a:ext>
            </a:extLst>
          </p:cNvPr>
          <p:cNvSpPr/>
          <p:nvPr/>
        </p:nvSpPr>
        <p:spPr bwMode="auto">
          <a:xfrm>
            <a:off x="791202" y="3933056"/>
            <a:ext cx="7453205" cy="2736304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61ED6D5-2526-4D82-8A32-97AC5A8320F8}"/>
              </a:ext>
            </a:extLst>
          </p:cNvPr>
          <p:cNvSpPr/>
          <p:nvPr/>
        </p:nvSpPr>
        <p:spPr bwMode="auto">
          <a:xfrm>
            <a:off x="1194694" y="4401108"/>
            <a:ext cx="6761681" cy="1800200"/>
          </a:xfrm>
          <a:prstGeom prst="wedgeRoundRectCallout">
            <a:avLst>
              <a:gd name="adj1" fmla="val -19904"/>
              <a:gd name="adj2" fmla="val -42003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Dynamic Language Runtime</a:t>
            </a:r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DynamicExpression.Dynamic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PSBinaryOperationBinder.Get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(et), …)</a:t>
            </a:r>
          </a:p>
          <a:p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DynamicExpression.Dynamic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PSEnumerableBinder.Get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(), …)</a:t>
            </a:r>
          </a:p>
          <a:p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DynamicExpression.Dynamic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PSUnaryOperationBinder.Get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ExpressionType.Not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), …)</a:t>
            </a:r>
          </a:p>
          <a:p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DynamicExpression.Dynamic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PSGetMemberBinder.Get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(…), …)</a:t>
            </a:r>
          </a:p>
          <a:p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DynamicExpression.Dynamic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PSGetDynamicMemberBinder.Get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(…), …)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… …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E414F3-4C0F-4A6A-823B-7E1EB1B0C70F}"/>
              </a:ext>
            </a:extLst>
          </p:cNvPr>
          <p:cNvSpPr/>
          <p:nvPr/>
        </p:nvSpPr>
        <p:spPr bwMode="auto">
          <a:xfrm>
            <a:off x="813442" y="4401108"/>
            <a:ext cx="7430965" cy="1800200"/>
          </a:xfrm>
          <a:prstGeom prst="wedgeRoundRectCallout">
            <a:avLst>
              <a:gd name="adj1" fmla="val -19904"/>
              <a:gd name="adj2" fmla="val -42003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=&gt;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var target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Expression.Call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VariableOps_GetVaraibleValue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, “file”);</a:t>
            </a:r>
            <a:endParaRPr lang="en-US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var binder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PSGetMemberBinder.Get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memberName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: “Name”,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isInstance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: true);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return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DynamicExpression.Dynamic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(binder, target);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PSGetMemberBinder.FallbackGetMember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(target) =&gt;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Expression.Property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targetExpression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PropertyInfo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{Name})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92F2B0-C87C-4EB8-9BBC-3DA68D1AD94B}"/>
              </a:ext>
            </a:extLst>
          </p:cNvPr>
          <p:cNvSpPr/>
          <p:nvPr/>
        </p:nvSpPr>
        <p:spPr bwMode="auto">
          <a:xfrm>
            <a:off x="3194114" y="4149080"/>
            <a:ext cx="4771998" cy="648072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DB1D3-2F67-49FB-A109-3F00CF3EB16E}"/>
              </a:ext>
            </a:extLst>
          </p:cNvPr>
          <p:cNvSpPr/>
          <p:nvPr/>
        </p:nvSpPr>
        <p:spPr bwMode="auto">
          <a:xfrm>
            <a:off x="1691680" y="4005064"/>
            <a:ext cx="1008112" cy="891716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Compiler: Expression to Delegate</a:t>
            </a:r>
          </a:p>
        </p:txBody>
      </p:sp>
      <p:pic>
        <p:nvPicPr>
          <p:cNvPr id="655" name="Content Placeholder 654">
            <a:extLst>
              <a:ext uri="{FF2B5EF4-FFF2-40B4-BE49-F238E27FC236}">
                <a16:creationId xmlns:a16="http://schemas.microsoft.com/office/drawing/2014/main" id="{0B5C10F7-0EB3-48C1-8CEE-11755BCE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46990" cy="4968552"/>
          </a:xfrm>
          <a:solidFill>
            <a:schemeClr val="bg1"/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830C8B-61F7-4B4C-B682-BCDE4BF96299}"/>
              </a:ext>
            </a:extLst>
          </p:cNvPr>
          <p:cNvSpPr/>
          <p:nvPr/>
        </p:nvSpPr>
        <p:spPr bwMode="auto">
          <a:xfrm>
            <a:off x="791202" y="3933056"/>
            <a:ext cx="7453205" cy="2736304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115F43-3AC8-4E4F-B198-5C8A18CBFB4F}"/>
              </a:ext>
            </a:extLst>
          </p:cNvPr>
          <p:cNvSpPr/>
          <p:nvPr/>
        </p:nvSpPr>
        <p:spPr bwMode="auto">
          <a:xfrm>
            <a:off x="1691680" y="4005064"/>
            <a:ext cx="1008112" cy="891716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85EACB-2E03-4AB0-B9F2-0B0EF8CA7D0F}"/>
              </a:ext>
            </a:extLst>
          </p:cNvPr>
          <p:cNvGrpSpPr/>
          <p:nvPr/>
        </p:nvGrpSpPr>
        <p:grpSpPr>
          <a:xfrm>
            <a:off x="712501" y="4869160"/>
            <a:ext cx="7718998" cy="1584177"/>
            <a:chOff x="10044608" y="1988840"/>
            <a:chExt cx="7718998" cy="1584177"/>
          </a:xfrm>
        </p:grpSpPr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B1D8A6DE-7EF3-40BF-AD4C-F3A9CADE9CF2}"/>
                </a:ext>
              </a:extLst>
            </p:cNvPr>
            <p:cNvSpPr/>
            <p:nvPr/>
          </p:nvSpPr>
          <p:spPr bwMode="auto">
            <a:xfrm>
              <a:off x="10044608" y="1988840"/>
              <a:ext cx="7560840" cy="1584177"/>
            </a:xfrm>
            <a:prstGeom prst="wedgeRoundRectCallout">
              <a:avLst>
                <a:gd name="adj1" fmla="val -21559"/>
                <a:gd name="adj2" fmla="val -62670"/>
                <a:gd name="adj3" fmla="val 16667"/>
              </a:avLst>
            </a:prstGeom>
            <a:solidFill>
              <a:schemeClr val="bg1">
                <a:lumMod val="95000"/>
                <a:alpha val="8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FF4500"/>
                </a:solidFill>
                <a:latin typeface="Lucida Console" panose="020B0609040504020204" pitchFamily="49" charset="0"/>
              </a:endParaRPr>
            </a:p>
            <a:p>
              <a:r>
                <a:rPr lang="en-US" sz="1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</a:t>
              </a:r>
            </a:p>
            <a:p>
              <a:endPara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A4DF2-80B6-4A43-9982-AFA6FB21DFD5}"/>
                </a:ext>
              </a:extLst>
            </p:cNvPr>
            <p:cNvSpPr txBox="1"/>
            <p:nvPr/>
          </p:nvSpPr>
          <p:spPr>
            <a:xfrm>
              <a:off x="10116633" y="2330877"/>
              <a:ext cx="18001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// Action to perform</a:t>
              </a:r>
            </a:p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Expression Block {</a:t>
              </a:r>
            </a:p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    …</a:t>
              </a:r>
            </a:p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28" name="Plus Sign 27">
              <a:extLst>
                <a:ext uri="{FF2B5EF4-FFF2-40B4-BE49-F238E27FC236}">
                  <a16:creationId xmlns:a16="http://schemas.microsoft.com/office/drawing/2014/main" id="{62E26D87-A3A4-42FD-BE85-DAF3DFD3D2E8}"/>
                </a:ext>
              </a:extLst>
            </p:cNvPr>
            <p:cNvSpPr/>
            <p:nvPr/>
          </p:nvSpPr>
          <p:spPr bwMode="auto">
            <a:xfrm>
              <a:off x="11844808" y="2535287"/>
              <a:ext cx="407827" cy="389657"/>
            </a:xfrm>
            <a:prstGeom prst="mathPlu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0449E-786F-4DEC-AEA4-007C3523B83A}"/>
                </a:ext>
              </a:extLst>
            </p:cNvPr>
            <p:cNvSpPr txBox="1"/>
            <p:nvPr/>
          </p:nvSpPr>
          <p:spPr>
            <a:xfrm>
              <a:off x="12276839" y="2330877"/>
              <a:ext cx="16771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// Runtime context</a:t>
              </a:r>
            </a:p>
            <a:p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FunctionContext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 {</a:t>
              </a:r>
            </a:p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    …</a:t>
              </a:r>
            </a:p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5C70635D-4839-489E-9022-040D6C7FAEE5}"/>
                </a:ext>
              </a:extLst>
            </p:cNvPr>
            <p:cNvSpPr/>
            <p:nvPr/>
          </p:nvSpPr>
          <p:spPr bwMode="auto">
            <a:xfrm>
              <a:off x="10143419" y="2204864"/>
              <a:ext cx="1707190" cy="1152128"/>
            </a:xfrm>
            <a:prstGeom prst="flowChartAlternateProcess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61D0DB7-E86B-470E-85ED-CB260AC16CE8}"/>
                </a:ext>
              </a:extLst>
            </p:cNvPr>
            <p:cNvSpPr/>
            <p:nvPr/>
          </p:nvSpPr>
          <p:spPr bwMode="auto">
            <a:xfrm>
              <a:off x="12276874" y="2204864"/>
              <a:ext cx="1689812" cy="1152128"/>
            </a:xfrm>
            <a:prstGeom prst="flowChartAlternateProcess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31" name="Equals 30">
              <a:extLst>
                <a:ext uri="{FF2B5EF4-FFF2-40B4-BE49-F238E27FC236}">
                  <a16:creationId xmlns:a16="http://schemas.microsoft.com/office/drawing/2014/main" id="{A9A69F89-8614-44B7-A98B-364F2B163276}"/>
                </a:ext>
              </a:extLst>
            </p:cNvPr>
            <p:cNvSpPr/>
            <p:nvPr/>
          </p:nvSpPr>
          <p:spPr bwMode="auto">
            <a:xfrm>
              <a:off x="14005048" y="2535287"/>
              <a:ext cx="360057" cy="389657"/>
            </a:xfrm>
            <a:prstGeom prst="mathEqua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1F9B77-356E-48C3-8781-42B0BDFE994B}"/>
                </a:ext>
              </a:extLst>
            </p:cNvPr>
            <p:cNvSpPr txBox="1"/>
            <p:nvPr/>
          </p:nvSpPr>
          <p:spPr>
            <a:xfrm>
              <a:off x="14365088" y="2564904"/>
              <a:ext cx="3398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accent6">
                      <a:lumMod val="75000"/>
                    </a:schemeClr>
                  </a:solidFill>
                </a:rPr>
                <a:t>Expression&lt;Action&lt;</a:t>
              </a:r>
              <a:r>
                <a:rPr lang="en-US" sz="1400" u="sng" dirty="0" err="1">
                  <a:solidFill>
                    <a:schemeClr val="accent6">
                      <a:lumMod val="75000"/>
                    </a:schemeClr>
                  </a:solidFill>
                </a:rPr>
                <a:t>FunctionContext</a:t>
              </a:r>
              <a:r>
                <a:rPr lang="en-US" sz="1400" u="sng" dirty="0">
                  <a:solidFill>
                    <a:schemeClr val="accent6">
                      <a:lumMod val="75000"/>
                    </a:schemeClr>
                  </a:solidFill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Compiler: Expression to Delegate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55CC7-661E-4B00-8C51-D8A318B3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Lambda expression into IL</a:t>
            </a:r>
          </a:p>
          <a:p>
            <a:pPr lvl="1"/>
            <a:r>
              <a:rPr lang="en-US" dirty="0"/>
              <a:t>Expression&lt;Action&lt;</a:t>
            </a:r>
            <a:r>
              <a:rPr lang="en-US" dirty="0" err="1"/>
              <a:t>FunctionContext</a:t>
            </a:r>
            <a:r>
              <a:rPr lang="en-US" dirty="0"/>
              <a:t>&gt;&gt;.Compile()</a:t>
            </a:r>
          </a:p>
          <a:p>
            <a:pPr lvl="1"/>
            <a:r>
              <a:rPr lang="en-US" dirty="0"/>
              <a:t>Pros: Generate very fast executable code</a:t>
            </a:r>
          </a:p>
          <a:p>
            <a:pPr lvl="1"/>
            <a:r>
              <a:rPr lang="en-US" dirty="0"/>
              <a:t>Cons: Compilation to IL is very expensive</a:t>
            </a:r>
          </a:p>
          <a:p>
            <a:r>
              <a:rPr lang="en-US" dirty="0"/>
              <a:t>Run with an interpreter</a:t>
            </a:r>
          </a:p>
          <a:p>
            <a:pPr lvl="1"/>
            <a:r>
              <a:rPr lang="en-US" dirty="0"/>
              <a:t>Expression tree to instructions</a:t>
            </a:r>
          </a:p>
          <a:p>
            <a:pPr lvl="1"/>
            <a:r>
              <a:rPr lang="en-US" dirty="0"/>
              <a:t>Return an delegate that points to an instance method</a:t>
            </a:r>
          </a:p>
          <a:p>
            <a:pPr lvl="2"/>
            <a:r>
              <a:rPr lang="en-US" dirty="0"/>
              <a:t>Create the evaluation stack</a:t>
            </a:r>
          </a:p>
          <a:p>
            <a:pPr lvl="2"/>
            <a:r>
              <a:rPr lang="en-US" dirty="0"/>
              <a:t>Run the instructions</a:t>
            </a:r>
          </a:p>
          <a:p>
            <a:endParaRPr lang="en-US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CC531F0-EB8D-49FF-8E31-7D6E4D993426}"/>
              </a:ext>
            </a:extLst>
          </p:cNvPr>
          <p:cNvSpPr/>
          <p:nvPr/>
        </p:nvSpPr>
        <p:spPr bwMode="auto">
          <a:xfrm>
            <a:off x="856517" y="4441330"/>
            <a:ext cx="7603915" cy="2084013"/>
          </a:xfrm>
          <a:prstGeom prst="wedgeRoundRectCallout">
            <a:avLst>
              <a:gd name="adj1" fmla="val -20783"/>
              <a:gd name="adj2" fmla="val -61595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System/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Linq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/Expressions/Interpreter/:</a:t>
            </a:r>
          </a:p>
          <a:p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http://source.dot.net/#System.Linq.Expressions/System/Linq/Expressions/Interpreter/LightCompiler.cs,c54887f1bd1d5a56  </a:t>
            </a:r>
          </a:p>
          <a:p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System.Management.Automation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/engine/interpreter:</a:t>
            </a:r>
          </a:p>
          <a:p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https://github.com/PowerShell/PowerShell/blob/master/src/System.Management.Automation/engine/interpreter/LightCompiler.cs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3EA34F8-6B07-49FB-8FEB-42CA3191FEE0}"/>
              </a:ext>
            </a:extLst>
          </p:cNvPr>
          <p:cNvSpPr/>
          <p:nvPr/>
        </p:nvSpPr>
        <p:spPr bwMode="auto">
          <a:xfrm>
            <a:off x="856517" y="2708920"/>
            <a:ext cx="7603915" cy="3456384"/>
          </a:xfrm>
          <a:prstGeom prst="wedgeRoundRectCallout">
            <a:avLst>
              <a:gd name="adj1" fmla="val -20783"/>
              <a:gd name="adj2" fmla="val -49686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NewArrayBoundsInstruction</a:t>
            </a: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InterpretedFrame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frame)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lengths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[_rank];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_rank - </a:t>
            </a:r>
            <a:r>
              <a:rPr lang="en-US" sz="160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lengths[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frame.Pop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Array.CreateInstance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lengths);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frame.Push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(array);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DACE8-5D15-4E9A-BD3E-DC57456A06DB}"/>
              </a:ext>
            </a:extLst>
          </p:cNvPr>
          <p:cNvGrpSpPr/>
          <p:nvPr/>
        </p:nvGrpSpPr>
        <p:grpSpPr>
          <a:xfrm>
            <a:off x="1259632" y="2780928"/>
            <a:ext cx="5904656" cy="1777996"/>
            <a:chOff x="7452319" y="4465008"/>
            <a:chExt cx="5904656" cy="1777996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8C35812C-FEBC-4FA6-8B4B-FE2A59EAF77D}"/>
                </a:ext>
              </a:extLst>
            </p:cNvPr>
            <p:cNvSpPr/>
            <p:nvPr/>
          </p:nvSpPr>
          <p:spPr bwMode="auto">
            <a:xfrm>
              <a:off x="7452319" y="4465008"/>
              <a:ext cx="5904656" cy="1777996"/>
            </a:xfrm>
            <a:prstGeom prst="wedgeRoundRectCallout">
              <a:avLst>
                <a:gd name="adj1" fmla="val -22110"/>
                <a:gd name="adj2" fmla="val 62569"/>
                <a:gd name="adj3" fmla="val 16667"/>
              </a:avLst>
            </a:prstGeom>
            <a:solidFill>
              <a:schemeClr val="bg1">
                <a:lumMod val="95000"/>
                <a:alpha val="8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75A5B2-53C4-45E4-9BAA-4617EE79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6235" y="4626022"/>
              <a:ext cx="507682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5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Finish Pipeline Execution</a:t>
            </a:r>
          </a:p>
        </p:txBody>
      </p:sp>
      <p:pic>
        <p:nvPicPr>
          <p:cNvPr id="655" name="Content Placeholder 654">
            <a:extLst>
              <a:ext uri="{FF2B5EF4-FFF2-40B4-BE49-F238E27FC236}">
                <a16:creationId xmlns:a16="http://schemas.microsoft.com/office/drawing/2014/main" id="{0B5C10F7-0EB3-48C1-8CEE-11755BCE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46990" cy="4968552"/>
          </a:xfrm>
          <a:solidFill>
            <a:schemeClr val="bg1"/>
          </a:solidFill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830C8B-61F7-4B4C-B682-BCDE4BF96299}"/>
              </a:ext>
            </a:extLst>
          </p:cNvPr>
          <p:cNvSpPr/>
          <p:nvPr/>
        </p:nvSpPr>
        <p:spPr bwMode="auto">
          <a:xfrm>
            <a:off x="3491881" y="4869160"/>
            <a:ext cx="4248472" cy="1152128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4A9A23C-6EAD-4F53-88CE-66C05A02A2D4}"/>
              </a:ext>
            </a:extLst>
          </p:cNvPr>
          <p:cNvSpPr/>
          <p:nvPr/>
        </p:nvSpPr>
        <p:spPr bwMode="auto">
          <a:xfrm>
            <a:off x="2843807" y="3501008"/>
            <a:ext cx="4608513" cy="1152128"/>
          </a:xfrm>
          <a:prstGeom prst="wedgeRoundRectCallout">
            <a:avLst>
              <a:gd name="adj1" fmla="val 20325"/>
              <a:gd name="adj2" fmla="val 64789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End { … }  =&gt; Action&lt;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FunctionContext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EndBlock</a:t>
            </a:r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// Keep the delegate in the script block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_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scriptBlock.EndBlock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EndBlock</a:t>
            </a:r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E48F7E8-9D1D-4B20-AB75-B754F3570BDA}"/>
              </a:ext>
            </a:extLst>
          </p:cNvPr>
          <p:cNvSpPr/>
          <p:nvPr/>
        </p:nvSpPr>
        <p:spPr bwMode="auto">
          <a:xfrm>
            <a:off x="3912968" y="4077072"/>
            <a:ext cx="3795213" cy="1152128"/>
          </a:xfrm>
          <a:prstGeom prst="wedgeRoundRectCallout">
            <a:avLst>
              <a:gd name="adj1" fmla="val -21563"/>
              <a:gd name="adj2" fmla="val -68590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outputPipe.Add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FileInfo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][1])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outputPipe.Add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FileInfo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][2])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outputPipe.Add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DirectoryInfo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][3])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…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041E009-C43F-4743-97B9-C88CBFCD848F}"/>
              </a:ext>
            </a:extLst>
          </p:cNvPr>
          <p:cNvSpPr/>
          <p:nvPr/>
        </p:nvSpPr>
        <p:spPr>
          <a:xfrm>
            <a:off x="5113063" y="3224782"/>
            <a:ext cx="648072" cy="614934"/>
          </a:xfrm>
          <a:prstGeom prst="arc">
            <a:avLst>
              <a:gd name="adj1" fmla="val 10987918"/>
              <a:gd name="adj2" fmla="val 134594"/>
            </a:avLst>
          </a:prstGeom>
          <a:ln w="381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0A2AE-8569-4CF4-B588-3577854632AD}"/>
              </a:ext>
            </a:extLst>
          </p:cNvPr>
          <p:cNvCxnSpPr>
            <a:cxnSpLocks/>
          </p:cNvCxnSpPr>
          <p:nvPr/>
        </p:nvCxnSpPr>
        <p:spPr>
          <a:xfrm flipV="1">
            <a:off x="7409308" y="2481091"/>
            <a:ext cx="0" cy="65987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Inspected the execution of a script from PS console</a:t>
            </a:r>
          </a:p>
          <a:p>
            <a:r>
              <a:rPr lang="de-DE" dirty="0"/>
              <a:t>Talked about some key components involved</a:t>
            </a:r>
          </a:p>
          <a:p>
            <a:pPr lvl="1"/>
            <a:r>
              <a:rPr lang="de-DE" dirty="0"/>
              <a:t>Command Processor</a:t>
            </a:r>
          </a:p>
          <a:p>
            <a:pPr lvl="1"/>
            <a:r>
              <a:rPr lang="de-DE" dirty="0"/>
              <a:t>Command Discovery</a:t>
            </a:r>
          </a:p>
          <a:p>
            <a:pPr lvl="1"/>
            <a:r>
              <a:rPr lang="de-DE" dirty="0"/>
              <a:t>Pipeline Processor</a:t>
            </a:r>
          </a:p>
          <a:p>
            <a:pPr lvl="1"/>
            <a:r>
              <a:rPr lang="de-DE" dirty="0"/>
              <a:t>Compiler</a:t>
            </a:r>
          </a:p>
          <a:p>
            <a:pPr lvl="1"/>
            <a:r>
              <a:rPr lang="de-DE"/>
              <a:t>Interpreter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3357080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</a:rPr>
              <a:t>PowerShell Engine Internals</a:t>
            </a: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Dongbo Wang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Overall architecture from E2E point of view</a:t>
            </a:r>
          </a:p>
          <a:p>
            <a:pPr lvl="1"/>
            <a:r>
              <a:rPr lang="de-DE" dirty="0"/>
              <a:t>Walk through the execution workflow</a:t>
            </a:r>
          </a:p>
          <a:p>
            <a:pPr lvl="1"/>
            <a:r>
              <a:rPr lang="de-DE" dirty="0"/>
              <a:t>Deep dive into involved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Architecture from an E2E view</a:t>
            </a:r>
          </a:p>
        </p:txBody>
      </p:sp>
      <p:pic>
        <p:nvPicPr>
          <p:cNvPr id="655" name="Content Placeholder 654">
            <a:extLst>
              <a:ext uri="{FF2B5EF4-FFF2-40B4-BE49-F238E27FC236}">
                <a16:creationId xmlns:a16="http://schemas.microsoft.com/office/drawing/2014/main" id="{0B5C10F7-0EB3-48C1-8CEE-11755BCE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46990" cy="4968552"/>
          </a:xfrm>
          <a:solidFill>
            <a:schemeClr val="bg1"/>
          </a:solidFill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476092-4614-4D63-834E-5594E9786AD3}"/>
              </a:ext>
            </a:extLst>
          </p:cNvPr>
          <p:cNvSpPr/>
          <p:nvPr/>
        </p:nvSpPr>
        <p:spPr bwMode="auto">
          <a:xfrm>
            <a:off x="782406" y="2708920"/>
            <a:ext cx="7173970" cy="2952328"/>
          </a:xfrm>
          <a:prstGeom prst="wedgeRoundRectCallout">
            <a:avLst>
              <a:gd name="adj1" fmla="val -31827"/>
              <a:gd name="adj2" fmla="val -64702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From Microsoft.PowerShell.ConsoleHost.dll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ReadLineFromConsole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CreatePipeline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 : Commands[2]</a:t>
            </a:r>
          </a:p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"$path = 'c:\';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$path"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"Out-Default"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Start a pipeline execution thread, which resolves commands to</a:t>
            </a: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CommandProcessor’s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create a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PipelineProcessor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execute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pipeline.Invoke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86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Command Processor</a:t>
            </a:r>
          </a:p>
        </p:txBody>
      </p:sp>
      <p:pic>
        <p:nvPicPr>
          <p:cNvPr id="655" name="Content Placeholder 654">
            <a:extLst>
              <a:ext uri="{FF2B5EF4-FFF2-40B4-BE49-F238E27FC236}">
                <a16:creationId xmlns:a16="http://schemas.microsoft.com/office/drawing/2014/main" id="{0B5C10F7-0EB3-48C1-8CEE-11755BCE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46990" cy="4968552"/>
          </a:xfrm>
          <a:solidFill>
            <a:schemeClr val="bg1"/>
          </a:solidFill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6A47975-294E-4B71-96A2-01DDF62677A8}"/>
              </a:ext>
            </a:extLst>
          </p:cNvPr>
          <p:cNvSpPr/>
          <p:nvPr/>
        </p:nvSpPr>
        <p:spPr bwMode="auto">
          <a:xfrm>
            <a:off x="906663" y="2492896"/>
            <a:ext cx="7200800" cy="2880320"/>
          </a:xfrm>
          <a:prstGeom prst="wedgeRoundRectCallout">
            <a:avLst>
              <a:gd name="adj1" fmla="val -20643"/>
              <a:gd name="adj2" fmla="val 50231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C# cmdlet and advanced scripts</a:t>
            </a:r>
            <a:endParaRPr lang="en-US" sz="14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CommandProcessor :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CommandProcessorBase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simple scripts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ScriptCommandProcessor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CommandProcessorBase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native executables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NativeCommandProcessor :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CommandProcessorBase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AF0462-E262-441E-AE39-3149F854C897}"/>
              </a:ext>
            </a:extLst>
          </p:cNvPr>
          <p:cNvGrpSpPr/>
          <p:nvPr/>
        </p:nvGrpSpPr>
        <p:grpSpPr>
          <a:xfrm>
            <a:off x="1403648" y="3573016"/>
            <a:ext cx="4873984" cy="2232248"/>
            <a:chOff x="1403648" y="620689"/>
            <a:chExt cx="4873984" cy="223224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8557CC3B-2072-487D-B53F-558A602F1043}"/>
                </a:ext>
              </a:extLst>
            </p:cNvPr>
            <p:cNvSpPr/>
            <p:nvPr/>
          </p:nvSpPr>
          <p:spPr bwMode="auto">
            <a:xfrm>
              <a:off x="1403648" y="620689"/>
              <a:ext cx="4873984" cy="2232248"/>
            </a:xfrm>
            <a:prstGeom prst="wedgeRoundRectCallout">
              <a:avLst>
                <a:gd name="adj1" fmla="val -21808"/>
                <a:gd name="adj2" fmla="val -57699"/>
                <a:gd name="adj3" fmla="val 16667"/>
              </a:avLst>
            </a:prstGeom>
            <a:solidFill>
              <a:schemeClr val="bg1">
                <a:lumMod val="95000"/>
                <a:alpha val="8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4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Cmdlet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(verb, noun)</a:t>
              </a:r>
            </a:p>
            <a:p>
              <a:r>
                <a:rPr lang="en-US" sz="14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ForEachObjectCommand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PSCmdlet</a:t>
              </a:r>
              <a:endPara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/>
            </a:p>
            <a:p>
              <a:r>
                <a:rPr lang="en-US" sz="1200" dirty="0">
                  <a:solidFill>
                    <a:srgbClr val="006400"/>
                  </a:solidFill>
                  <a:effectLst/>
                  <a:latin typeface="Lucida Console" panose="020B0609040504020204" pitchFamily="49" charset="0"/>
                  <a:cs typeface="Segoe UI" panose="020B0502040204020203" pitchFamily="34" charset="0"/>
                </a:rPr>
                <a:t># Backed by ‘</a:t>
              </a:r>
              <a:r>
                <a:rPr lang="en-US" sz="1200" dirty="0" err="1">
                  <a:solidFill>
                    <a:srgbClr val="006400"/>
                  </a:solidFill>
                  <a:effectLst/>
                  <a:latin typeface="Lucida Console" panose="020B0609040504020204" pitchFamily="49" charset="0"/>
                  <a:cs typeface="Segoe UI" panose="020B0502040204020203" pitchFamily="34" charset="0"/>
                </a:rPr>
                <a:t>S.M.A.PSScriptCmdlet</a:t>
              </a:r>
              <a:r>
                <a:rPr lang="en-US" sz="1200" dirty="0">
                  <a:solidFill>
                    <a:srgbClr val="006400"/>
                  </a:solidFill>
                  <a:effectLst/>
                  <a:latin typeface="Lucida Console" panose="020B0609040504020204" pitchFamily="49" charset="0"/>
                  <a:cs typeface="Segoe UI" panose="020B0502040204020203" pitchFamily="34" charset="0"/>
                </a:rPr>
                <a:t>’ internally</a:t>
              </a:r>
              <a:endParaRPr lang="en-US" sz="1200" dirty="0"/>
            </a:p>
            <a:p>
              <a:r>
                <a:rPr lang="en-US" sz="1400" dirty="0">
                  <a:solidFill>
                    <a:srgbClr val="00008B"/>
                  </a:solidFill>
                  <a:latin typeface="Lucida Console" panose="020B0609040504020204" pitchFamily="49" charset="0"/>
                </a:rPr>
                <a:t>function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8A2BE2"/>
                  </a:solidFill>
                  <a:latin typeface="Lucida Console" panose="020B0609040504020204" pitchFamily="49" charset="0"/>
                </a:rPr>
                <a:t>verb-noun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  </a:t>
              </a:r>
              <a:r>
                <a:rPr lang="en-US" sz="1400" dirty="0">
                  <a:solidFill>
                    <a:srgbClr val="A9A9A9"/>
                  </a:solidFill>
                  <a:latin typeface="Lucida Console" panose="020B0609040504020204" pitchFamily="49" charset="0"/>
                </a:rPr>
                <a:t>[</a:t>
              </a:r>
              <a:r>
                <a:rPr lang="en-US" sz="1400" dirty="0" err="1">
                  <a:solidFill>
                    <a:srgbClr val="00BFFF"/>
                  </a:solidFill>
                  <a:latin typeface="Lucida Console" panose="020B0609040504020204" pitchFamily="49" charset="0"/>
                </a:rPr>
                <a:t>CmdletBinding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()</a:t>
              </a:r>
              <a:r>
                <a:rPr lang="en-US" sz="1400" dirty="0">
                  <a:solidFill>
                    <a:srgbClr val="A9A9A9"/>
                  </a:solidFill>
                  <a:latin typeface="Lucida Console" panose="020B0609040504020204" pitchFamily="49" charset="0"/>
                </a:rPr>
                <a:t>]</a:t>
              </a:r>
              <a:endParaRPr lang="en-US" sz="14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  </a:t>
              </a:r>
              <a:r>
                <a:rPr lang="en-US" sz="1400" dirty="0" err="1">
                  <a:solidFill>
                    <a:srgbClr val="00008B"/>
                  </a:solidFill>
                  <a:latin typeface="Lucida Console" panose="020B0609040504020204" pitchFamily="49" charset="0"/>
                </a:rPr>
                <a:t>param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}</a:t>
              </a:r>
            </a:p>
            <a:p>
              <a:r>
                <a:rPr lang="en-US" sz="1400" dirty="0">
                  <a:solidFill>
                    <a:srgbClr val="006400"/>
                  </a:solidFill>
                  <a:latin typeface="Lucida Console" panose="020B0609040504020204" pitchFamily="49" charset="0"/>
                </a:rPr>
                <a:t># script body</a:t>
              </a:r>
              <a:endParaRPr lang="en-US" sz="14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EF5D4-02CC-4952-81BD-C09D81179B9D}"/>
                </a:ext>
              </a:extLst>
            </p:cNvPr>
            <p:cNvSpPr txBox="1"/>
            <p:nvPr/>
          </p:nvSpPr>
          <p:spPr>
            <a:xfrm>
              <a:off x="4138896" y="1587446"/>
              <a:ext cx="2017280" cy="126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Lucida Console" panose="020B0609040504020204" pitchFamily="49" charset="0"/>
                </a:rPr>
                <a:t>param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</a:t>
              </a:r>
              <a:r>
                <a:rPr lang="en-US" sz="1400" dirty="0">
                  <a:solidFill>
                    <a:srgbClr val="A9A9A9"/>
                  </a:solidFill>
                  <a:latin typeface="Lucida Console" panose="020B0609040504020204" pitchFamily="49" charset="0"/>
                </a:rPr>
                <a:t>[</a:t>
              </a:r>
              <a:r>
                <a:rPr lang="en-US" sz="1400" dirty="0">
                  <a:solidFill>
                    <a:srgbClr val="00BFFF"/>
                  </a:solidFill>
                  <a:latin typeface="Lucida Console" panose="020B0609040504020204" pitchFamily="49" charset="0"/>
                </a:rPr>
                <a:t>Parameter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()</a:t>
              </a:r>
              <a:r>
                <a:rPr lang="en-US" sz="1400" dirty="0">
                  <a:solidFill>
                    <a:srgbClr val="A9A9A9"/>
                  </a:solidFill>
                  <a:latin typeface="Lucida Console" panose="020B0609040504020204" pitchFamily="49" charset="0"/>
                </a:rPr>
                <a:t>]</a:t>
              </a:r>
              <a:endParaRPr lang="en-US" sz="14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</a:t>
              </a:r>
              <a:r>
                <a:rPr lang="en-US" sz="1400" dirty="0">
                  <a:solidFill>
                    <a:srgbClr val="FF4500"/>
                  </a:solidFill>
                  <a:latin typeface="Lucida Console" panose="020B0609040504020204" pitchFamily="49" charset="0"/>
                </a:rPr>
                <a:t>$Param</a:t>
              </a:r>
              <a:endParaRPr lang="en-US" sz="14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6400"/>
                  </a:solidFill>
                  <a:latin typeface="Lucida Console" panose="020B0609040504020204" pitchFamily="49" charset="0"/>
                </a:rPr>
                <a:t># script body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2D9764-C76E-43BA-8900-E8D8C7B883BD}"/>
              </a:ext>
            </a:extLst>
          </p:cNvPr>
          <p:cNvGrpSpPr/>
          <p:nvPr/>
        </p:nvGrpSpPr>
        <p:grpSpPr>
          <a:xfrm>
            <a:off x="1403648" y="4185084"/>
            <a:ext cx="4873984" cy="1476164"/>
            <a:chOff x="2132112" y="4400025"/>
            <a:chExt cx="4968552" cy="2304255"/>
          </a:xfrm>
        </p:grpSpPr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D3CE301F-271B-43E0-92C8-D62EBA98D8D2}"/>
                </a:ext>
              </a:extLst>
            </p:cNvPr>
            <p:cNvSpPr/>
            <p:nvPr/>
          </p:nvSpPr>
          <p:spPr bwMode="auto">
            <a:xfrm>
              <a:off x="2132112" y="4400025"/>
              <a:ext cx="4968552" cy="2304255"/>
            </a:xfrm>
            <a:prstGeom prst="wedgeRoundRectCallout">
              <a:avLst>
                <a:gd name="adj1" fmla="val -21808"/>
                <a:gd name="adj2" fmla="val -57699"/>
                <a:gd name="adj3" fmla="val 16667"/>
              </a:avLst>
            </a:prstGeom>
            <a:solidFill>
              <a:schemeClr val="bg1">
                <a:lumMod val="95000"/>
                <a:alpha val="8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  <a:p>
              <a:r>
                <a:rPr lang="en-US" sz="1400" dirty="0">
                  <a:solidFill>
                    <a:srgbClr val="00008B"/>
                  </a:solidFill>
                  <a:latin typeface="Lucida Console" panose="020B0609040504020204" pitchFamily="49" charset="0"/>
                </a:rPr>
                <a:t>function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8A2BE2"/>
                  </a:solidFill>
                  <a:latin typeface="Lucida Console" panose="020B0609040504020204" pitchFamily="49" charset="0"/>
                </a:rPr>
                <a:t>verb-noun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  </a:t>
              </a:r>
              <a:r>
                <a:rPr lang="en-US" sz="1400" dirty="0" err="1">
                  <a:solidFill>
                    <a:srgbClr val="00008B"/>
                  </a:solidFill>
                  <a:latin typeface="Lucida Console" panose="020B0609040504020204" pitchFamily="49" charset="0"/>
                </a:rPr>
                <a:t>param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}</a:t>
              </a:r>
            </a:p>
            <a:p>
              <a:r>
                <a:rPr lang="en-US" sz="1400" dirty="0">
                  <a:solidFill>
                    <a:srgbClr val="006400"/>
                  </a:solidFill>
                  <a:latin typeface="Lucida Console" panose="020B0609040504020204" pitchFamily="49" charset="0"/>
                </a:rPr>
                <a:t># script body</a:t>
              </a:r>
              <a:endParaRPr lang="en-US" sz="14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12A24-3E04-4C80-8039-D9A3A103D806}"/>
                </a:ext>
              </a:extLst>
            </p:cNvPr>
            <p:cNvSpPr txBox="1"/>
            <p:nvPr/>
          </p:nvSpPr>
          <p:spPr>
            <a:xfrm>
              <a:off x="4757365" y="4863685"/>
              <a:ext cx="1841052" cy="1489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Lucida Console" panose="020B0609040504020204" pitchFamily="49" charset="0"/>
                </a:rPr>
                <a:t>param</a:t>
              </a:r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  </a:t>
              </a:r>
              <a:r>
                <a:rPr lang="en-US" sz="1400" dirty="0">
                  <a:solidFill>
                    <a:srgbClr val="FF4500"/>
                  </a:solidFill>
                  <a:latin typeface="Lucida Console" panose="020B0609040504020204" pitchFamily="49" charset="0"/>
                </a:rPr>
                <a:t>$Param</a:t>
              </a:r>
              <a:endParaRPr lang="en-US" sz="14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rgbClr val="006400"/>
                  </a:solidFill>
                  <a:latin typeface="Lucida Console" panose="020B0609040504020204" pitchFamily="49" charset="0"/>
                </a:rPr>
                <a:t># script body </a:t>
              </a:r>
            </a:p>
          </p:txBody>
        </p:sp>
      </p:grp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B9A9405-647A-4B80-B1F0-8844F062D471}"/>
              </a:ext>
            </a:extLst>
          </p:cNvPr>
          <p:cNvSpPr/>
          <p:nvPr/>
        </p:nvSpPr>
        <p:spPr bwMode="auto">
          <a:xfrm>
            <a:off x="1403648" y="4869160"/>
            <a:ext cx="4873984" cy="864096"/>
          </a:xfrm>
          <a:prstGeom prst="wedgeRoundRectCallout">
            <a:avLst>
              <a:gd name="adj1" fmla="val -21808"/>
              <a:gd name="adj2" fmla="val -57699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Ping.exe, git,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ifconfig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CA8B7A-E472-452A-B7D4-6F9F73A9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501008"/>
            <a:ext cx="6120680" cy="8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Command Processor</a:t>
            </a:r>
          </a:p>
        </p:txBody>
      </p:sp>
      <p:pic>
        <p:nvPicPr>
          <p:cNvPr id="655" name="Content Placeholder 654">
            <a:extLst>
              <a:ext uri="{FF2B5EF4-FFF2-40B4-BE49-F238E27FC236}">
                <a16:creationId xmlns:a16="http://schemas.microsoft.com/office/drawing/2014/main" id="{0B5C10F7-0EB3-48C1-8CEE-11755BCE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46990" cy="4968552"/>
          </a:xfrm>
          <a:solidFill>
            <a:schemeClr val="bg1"/>
          </a:solidFill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6A47975-294E-4B71-96A2-01DDF62677A8}"/>
              </a:ext>
            </a:extLst>
          </p:cNvPr>
          <p:cNvSpPr/>
          <p:nvPr/>
        </p:nvSpPr>
        <p:spPr bwMode="auto">
          <a:xfrm>
            <a:off x="899592" y="2060848"/>
            <a:ext cx="7200800" cy="4464496"/>
          </a:xfrm>
          <a:prstGeom prst="wedgeRoundRectCallout">
            <a:avLst>
              <a:gd name="adj1" fmla="val -20643"/>
              <a:gd name="adj2" fmla="val 50231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DoPrepare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IDictionary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psDefaultParameterValues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Setup context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 parameter binding</a:t>
            </a:r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DoBegin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Called once before '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DoExecute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DoExecute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Called 0 or N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Driven by pipeline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DoComplete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Called once after '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DoExecute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Wrap up the execution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F26CD5F-8C7B-4586-A8F3-78EB251942CC}"/>
              </a:ext>
            </a:extLst>
          </p:cNvPr>
          <p:cNvSpPr/>
          <p:nvPr/>
        </p:nvSpPr>
        <p:spPr bwMode="auto">
          <a:xfrm>
            <a:off x="1187624" y="3717032"/>
            <a:ext cx="5191647" cy="1080120"/>
          </a:xfrm>
          <a:prstGeom prst="wedgeRoundRectCallout">
            <a:avLst>
              <a:gd name="adj1" fmla="val -21808"/>
              <a:gd name="adj2" fmla="val -57699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CommandProcessor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Run </a:t>
            </a:r>
            <a:r>
              <a:rPr lang="en-US" sz="1400" i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BegineProcessing()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on the cmdlet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ScriptCommandProcessor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Run </a:t>
            </a:r>
            <a:r>
              <a:rPr lang="en-US" sz="1400" i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Begin {..}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block</a:t>
            </a:r>
            <a:endParaRPr lang="en-US" sz="140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26D0B1C-A962-4DFD-B872-D89DC7C50DD5}"/>
              </a:ext>
            </a:extLst>
          </p:cNvPr>
          <p:cNvSpPr/>
          <p:nvPr/>
        </p:nvSpPr>
        <p:spPr bwMode="auto">
          <a:xfrm>
            <a:off x="1180554" y="4437112"/>
            <a:ext cx="5191647" cy="1944216"/>
          </a:xfrm>
          <a:prstGeom prst="wedgeRoundRectCallout">
            <a:avLst>
              <a:gd name="adj1" fmla="val -22159"/>
              <a:gd name="adj2" fmla="val -59074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CommandProcessor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Pipeline parameter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Run </a:t>
            </a:r>
            <a:r>
              <a:rPr lang="en-US" sz="1400" i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ProcessRecord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on the cmdlet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ScriptCommandProcessor</a:t>
            </a:r>
            <a:endParaRPr lang="en-US" sz="140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Bind pipeline input to '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$_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Run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Process {..}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NativeCommandProcessor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Feed pipeline input to stdin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C48815F-F8DD-42BD-B059-65C9ACECF03F}"/>
              </a:ext>
            </a:extLst>
          </p:cNvPr>
          <p:cNvSpPr/>
          <p:nvPr/>
        </p:nvSpPr>
        <p:spPr bwMode="auto">
          <a:xfrm>
            <a:off x="1184089" y="3134850"/>
            <a:ext cx="5191647" cy="1806318"/>
          </a:xfrm>
          <a:prstGeom prst="wedgeRoundRectCallout">
            <a:avLst>
              <a:gd name="adj1" fmla="val -27922"/>
              <a:gd name="adj2" fmla="val 55568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CommandProcessor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Run </a:t>
            </a:r>
            <a:r>
              <a:rPr lang="en-US" sz="1400" i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EndProcessing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on the cmdlet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ScriptCommandProcessor</a:t>
            </a:r>
            <a:endParaRPr lang="en-US" sz="140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Run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End {..}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NativeCommandProcessor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Wait for the executable process to exit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 further cleanup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E964FED-C970-4C67-89DD-2FD4A8C1FB8B}"/>
              </a:ext>
            </a:extLst>
          </p:cNvPr>
          <p:cNvSpPr/>
          <p:nvPr/>
        </p:nvSpPr>
        <p:spPr bwMode="auto">
          <a:xfrm>
            <a:off x="1181138" y="3215941"/>
            <a:ext cx="5191647" cy="861131"/>
          </a:xfrm>
          <a:prstGeom prst="wedgeRoundRectCallout">
            <a:avLst>
              <a:gd name="adj1" fmla="val -21621"/>
              <a:gd name="adj2" fmla="val -63347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NativeCommandProcessor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Start the executable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Redirect stdin/stdout/stderr as needed</a:t>
            </a:r>
          </a:p>
        </p:txBody>
      </p:sp>
    </p:spTree>
    <p:extLst>
      <p:ext uri="{BB962C8B-B14F-4D97-AF65-F5344CB8AC3E}">
        <p14:creationId xmlns:p14="http://schemas.microsoft.com/office/powerpoint/2010/main" val="117740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Command Resolution</a:t>
            </a:r>
          </a:p>
        </p:txBody>
      </p:sp>
      <p:pic>
        <p:nvPicPr>
          <p:cNvPr id="655" name="Content Placeholder 654">
            <a:extLst>
              <a:ext uri="{FF2B5EF4-FFF2-40B4-BE49-F238E27FC236}">
                <a16:creationId xmlns:a16="http://schemas.microsoft.com/office/drawing/2014/main" id="{0B5C10F7-0EB3-48C1-8CEE-11755BCE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46990" cy="4968552"/>
          </a:xfrm>
          <a:solidFill>
            <a:schemeClr val="bg1"/>
          </a:solidFill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6A47975-294E-4B71-96A2-01DDF62677A8}"/>
              </a:ext>
            </a:extLst>
          </p:cNvPr>
          <p:cNvSpPr/>
          <p:nvPr/>
        </p:nvSpPr>
        <p:spPr bwMode="auto">
          <a:xfrm>
            <a:off x="899592" y="2852936"/>
            <a:ext cx="7200800" cy="3240360"/>
          </a:xfrm>
          <a:prstGeom prst="wedgeRoundRectCallout">
            <a:avLst>
              <a:gd name="adj1" fmla="val -20643"/>
              <a:gd name="adj2" fmla="val 50231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From the 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ConsoleHost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thread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CreatePipeline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 : Commands[2]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"$path = 'c:\';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$path" 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user input string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"Out-Default"              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command name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From the pipeline execution thread</a:t>
            </a:r>
          </a:p>
          <a:p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Command[0] =&gt;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ScriptCommandProcessor</a:t>
            </a: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Command[1] =&gt;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CommandProcessor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F6488A-F8C8-4BC5-A5D5-A7D43B70DC2A}"/>
              </a:ext>
            </a:extLst>
          </p:cNvPr>
          <p:cNvSpPr/>
          <p:nvPr/>
        </p:nvSpPr>
        <p:spPr bwMode="auto">
          <a:xfrm>
            <a:off x="683568" y="2492896"/>
            <a:ext cx="2088232" cy="936104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9E4866-4C84-4BD8-8556-6A69FCD3BCE1}"/>
              </a:ext>
            </a:extLst>
          </p:cNvPr>
          <p:cNvSpPr/>
          <p:nvPr/>
        </p:nvSpPr>
        <p:spPr bwMode="auto">
          <a:xfrm>
            <a:off x="844264" y="3573016"/>
            <a:ext cx="4375808" cy="216024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98A2EE-473C-4D7D-B1D0-DBC33F9D6906}"/>
              </a:ext>
            </a:extLst>
          </p:cNvPr>
          <p:cNvSpPr/>
          <p:nvPr/>
        </p:nvSpPr>
        <p:spPr bwMode="auto">
          <a:xfrm>
            <a:off x="5724128" y="3573016"/>
            <a:ext cx="2448272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Command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8448-8C15-4413-87C1-BF938083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en-US" dirty="0"/>
              <a:t>Run pre-lookup action before lookup starts</a:t>
            </a:r>
          </a:p>
          <a:p>
            <a:r>
              <a:rPr lang="en-US" dirty="0"/>
              <a:t>Walk up the scope chain to search</a:t>
            </a:r>
          </a:p>
          <a:p>
            <a:pPr lvl="1"/>
            <a:r>
              <a:rPr lang="en-US" dirty="0"/>
              <a:t>Alias, function, cmdlet, .ps1, application</a:t>
            </a:r>
          </a:p>
          <a:p>
            <a:pPr lvl="1"/>
            <a:r>
              <a:rPr lang="en-US" dirty="0"/>
              <a:t>Look up native executables in PWD and PATH</a:t>
            </a:r>
          </a:p>
          <a:p>
            <a:r>
              <a:rPr lang="en-US" dirty="0"/>
              <a:t>Module auto-discovery and auto-loading</a:t>
            </a:r>
          </a:p>
          <a:p>
            <a:r>
              <a:rPr lang="en-US" dirty="0"/>
              <a:t>Run post-lookup action if command is found</a:t>
            </a:r>
          </a:p>
          <a:p>
            <a:r>
              <a:rPr lang="en-US" dirty="0"/>
              <a:t>Run command-not-found action otherwise</a:t>
            </a:r>
          </a:p>
          <a:p>
            <a:endParaRPr lang="en-US" dirty="0"/>
          </a:p>
          <a:p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</a:t>
            </a:r>
            <a:r>
              <a:rPr lang="en-US" sz="1800" dirty="0" err="1"/>
              <a:t>System.Management.Automation</a:t>
            </a:r>
            <a:r>
              <a:rPr lang="en-US" sz="1800" dirty="0"/>
              <a:t>/engine/</a:t>
            </a:r>
            <a:r>
              <a:rPr lang="en-US" sz="1800" dirty="0" err="1"/>
              <a:t>CommandDiscovery.cs</a:t>
            </a:r>
            <a:endParaRPr lang="en-US" sz="18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6DC16F8-77BD-4704-A00C-06E2D15C35E9}"/>
              </a:ext>
            </a:extLst>
          </p:cNvPr>
          <p:cNvSpPr/>
          <p:nvPr/>
        </p:nvSpPr>
        <p:spPr bwMode="auto">
          <a:xfrm>
            <a:off x="899592" y="2587972"/>
            <a:ext cx="6120680" cy="1633116"/>
          </a:xfrm>
          <a:prstGeom prst="wedgeRoundRectCallout">
            <a:avLst>
              <a:gd name="adj1" fmla="val -21823"/>
              <a:gd name="adj2" fmla="val -63106"/>
              <a:gd name="adj3" fmla="val 16667"/>
            </a:avLst>
          </a:prstGeom>
          <a:solidFill>
            <a:schemeClr val="bg1">
              <a:lumMod val="95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#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System.EventHandler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&lt;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CommandLookupEventArgs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&gt;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ExecutionContext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InvokeCommand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PreCommandLookupAction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 stop the search and set a result command in the 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CommandLookupEventArgs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.StopSearch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CommandLookupEventArgs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.Command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CommandInfo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85A8010-F454-4F05-A5E4-A3FE7CA98311}"/>
              </a:ext>
            </a:extLst>
          </p:cNvPr>
          <p:cNvSpPr/>
          <p:nvPr/>
        </p:nvSpPr>
        <p:spPr bwMode="auto">
          <a:xfrm>
            <a:off x="899592" y="3933056"/>
            <a:ext cx="6120680" cy="1116124"/>
          </a:xfrm>
          <a:prstGeom prst="wedgeRoundRectCallout">
            <a:avLst>
              <a:gd name="adj1" fmla="val -20648"/>
              <a:gd name="adj2" fmla="val -61017"/>
              <a:gd name="adj3" fmla="val 16667"/>
            </a:avLst>
          </a:prstGeom>
          <a:solidFill>
            <a:schemeClr val="bg1">
              <a:lumMod val="95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 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Starting from ‘</a:t>
            </a:r>
            <a:r>
              <a:rPr lang="en-US" sz="1800" i="1" dirty="0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EngineSessionState.CurrentScope</a:t>
            </a:r>
            <a:r>
              <a:rPr lang="en-US" sz="1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Walk up until reaching global scope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A85C2B1-4474-4555-A94D-12FEF3DC4348}"/>
              </a:ext>
            </a:extLst>
          </p:cNvPr>
          <p:cNvSpPr/>
          <p:nvPr/>
        </p:nvSpPr>
        <p:spPr bwMode="auto">
          <a:xfrm>
            <a:off x="899592" y="4505743"/>
            <a:ext cx="6120680" cy="2268252"/>
          </a:xfrm>
          <a:prstGeom prst="wedgeRoundRectCallout">
            <a:avLst>
              <a:gd name="adj1" fmla="val -20144"/>
              <a:gd name="adj2" fmla="val -56967"/>
              <a:gd name="adj3" fmla="val 16667"/>
            </a:avLst>
          </a:prstGeom>
          <a:solidFill>
            <a:schemeClr val="bg1">
              <a:lumMod val="95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Search modules in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env:PSModulePath</a:t>
            </a:r>
            <a:endParaRPr lang="en-US" sz="14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Analyze modules – exported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‘.psd1’ metadata, ‘.psm1’ AST analysis – lightweight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Import-Module</a:t>
            </a:r>
            <a:r>
              <a:rPr lang="en-US" sz="1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ListAvailable</a:t>
            </a:r>
            <a:r>
              <a:rPr lang="en-US" sz="1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 – heavyweight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Serialize analysis cache to file to share across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Hold the serialization until cache is relative 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Serialize to file asynchronously via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Read/write the file in a best-effort way to avoid mutex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769F4E0-EA5D-42F7-B861-52852B92B56B}"/>
              </a:ext>
            </a:extLst>
          </p:cNvPr>
          <p:cNvSpPr/>
          <p:nvPr/>
        </p:nvSpPr>
        <p:spPr bwMode="auto">
          <a:xfrm>
            <a:off x="899592" y="4973795"/>
            <a:ext cx="6264696" cy="1047493"/>
          </a:xfrm>
          <a:prstGeom prst="wedgeRoundRectCallout">
            <a:avLst>
              <a:gd name="adj1" fmla="val -21827"/>
              <a:gd name="adj2" fmla="val -65496"/>
              <a:gd name="adj3" fmla="val 16667"/>
            </a:avLst>
          </a:prstGeom>
          <a:solidFill>
            <a:schemeClr val="bg1">
              <a:lumMod val="95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#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System.EventHandler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&lt;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CommandLookupEventArgs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&gt;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ExecutionContext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InvokeCommand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PostCommandLookupAction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CommandLookupEventArgs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.Command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CommandInfo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ACECBA9-20BB-415C-94E2-95C8E1959B1E}"/>
              </a:ext>
            </a:extLst>
          </p:cNvPr>
          <p:cNvSpPr/>
          <p:nvPr/>
        </p:nvSpPr>
        <p:spPr bwMode="auto">
          <a:xfrm>
            <a:off x="899592" y="5517231"/>
            <a:ext cx="6120680" cy="1008113"/>
          </a:xfrm>
          <a:prstGeom prst="wedgeRoundRectCallout">
            <a:avLst>
              <a:gd name="adj1" fmla="val -21991"/>
              <a:gd name="adj2" fmla="val -60741"/>
              <a:gd name="adj3" fmla="val 16667"/>
            </a:avLst>
          </a:prstGeom>
          <a:solidFill>
            <a:schemeClr val="bg1">
              <a:lumMod val="95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#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System.EventHandler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&lt;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CommandLookupEventArgs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&gt;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ExecutionContext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InvokeCommand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CommandNotFoundAction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CommandLookupEventArgs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.Command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CommandInfo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CBE0183-864A-4918-B79C-634D0613A379}"/>
              </a:ext>
            </a:extLst>
          </p:cNvPr>
          <p:cNvSpPr/>
          <p:nvPr/>
        </p:nvSpPr>
        <p:spPr bwMode="auto">
          <a:xfrm>
            <a:off x="907440" y="2041157"/>
            <a:ext cx="5976664" cy="3456384"/>
          </a:xfrm>
          <a:prstGeom prst="wedgeRoundRectCallout">
            <a:avLst>
              <a:gd name="adj1" fmla="val -20643"/>
              <a:gd name="adj2" fmla="val 50231"/>
              <a:gd name="adj3" fmla="val 16667"/>
            </a:avLst>
          </a:prstGeom>
          <a:solidFill>
            <a:schemeClr val="bg1">
              <a:lumMod val="95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Pseudo code</a:t>
            </a:r>
            <a:endParaRPr lang="en-US" sz="140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commandInfo.CommandType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CommandTypes.Application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NativeCommandProcessor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CommandTypes.Cmdlet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new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CommandProcessor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CommandTypes.Function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when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UsesCmdletBinding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CommandTypes.Script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when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UsesCmdletBinding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return new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CommandProcessor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CommandTypes.Filter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CommandTypes.Function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CommandTypes.Script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return new 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ScriptCommandProcessor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Architecture from an E2E view</a:t>
            </a:r>
          </a:p>
        </p:txBody>
      </p:sp>
      <p:pic>
        <p:nvPicPr>
          <p:cNvPr id="655" name="Content Placeholder 654">
            <a:extLst>
              <a:ext uri="{FF2B5EF4-FFF2-40B4-BE49-F238E27FC236}">
                <a16:creationId xmlns:a16="http://schemas.microsoft.com/office/drawing/2014/main" id="{0B5C10F7-0EB3-48C1-8CEE-11755BCE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46990" cy="4968552"/>
          </a:xfrm>
          <a:solidFill>
            <a:schemeClr val="bg1"/>
          </a:solidFill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404C68-F8CD-4D3C-AB6E-85B4F81FAAA4}"/>
              </a:ext>
            </a:extLst>
          </p:cNvPr>
          <p:cNvSpPr/>
          <p:nvPr/>
        </p:nvSpPr>
        <p:spPr bwMode="auto">
          <a:xfrm>
            <a:off x="755576" y="3429000"/>
            <a:ext cx="7517116" cy="504056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A0BB746-D766-4AD0-8A30-E4327E2AA1BE}"/>
              </a:ext>
            </a:extLst>
          </p:cNvPr>
          <p:cNvSpPr/>
          <p:nvPr/>
        </p:nvSpPr>
        <p:spPr bwMode="auto">
          <a:xfrm>
            <a:off x="1475656" y="3933056"/>
            <a:ext cx="6624736" cy="1800200"/>
          </a:xfrm>
          <a:prstGeom prst="wedgeRoundRectCallout">
            <a:avLst>
              <a:gd name="adj1" fmla="val -19104"/>
              <a:gd name="adj2" fmla="val -55990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outputPipe.AddToPipe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outputResult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endParaRPr lang="en-US" sz="1200" dirty="0">
              <a:solidFill>
                <a:srgbClr val="0000FF"/>
              </a:solidFill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void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AddToPipe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object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obj) {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ObjectQueue.Enqueue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(obj);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if 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DownstreamCmdlet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!= null &amp;&amp;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ObjectQueue.Count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&gt;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OutBufferCount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DownstreamCmdlet.</a:t>
            </a:r>
            <a:r>
              <a:rPr lang="en-US" sz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DoExecute</a:t>
            </a: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02E9976-164B-4B70-A699-C247E5F63D93}"/>
              </a:ext>
            </a:extLst>
          </p:cNvPr>
          <p:cNvSpPr/>
          <p:nvPr/>
        </p:nvSpPr>
        <p:spPr bwMode="auto">
          <a:xfrm>
            <a:off x="2166803" y="3933056"/>
            <a:ext cx="4680520" cy="1080120"/>
          </a:xfrm>
          <a:prstGeom prst="wedgeRoundRectCallout">
            <a:avLst>
              <a:gd name="adj1" fmla="val -21456"/>
              <a:gd name="adj2" fmla="val -58860"/>
              <a:gd name="adj3" fmla="val 16667"/>
            </a:avLst>
          </a:prstGeom>
          <a:solidFill>
            <a:schemeClr val="bg1">
              <a:lumMod val="95000"/>
              <a:alpha val="8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Pipe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internal </a:t>
            </a:r>
            <a:r>
              <a:rPr lang="en-US" sz="12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CommandProcessorBase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DownstreamCmdlet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…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OutputPipe.DownstreamCmdlet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CommandProcessor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{out-default}</a:t>
            </a:r>
          </a:p>
          <a:p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8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5142</Words>
  <Application>Microsoft Office PowerPoint</Application>
  <PresentationFormat>On-screen Show (4:3)</PresentationFormat>
  <Paragraphs>604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Lucida Console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 Presentation</vt:lpstr>
      <vt:lpstr>PowerPoint Presentation</vt:lpstr>
      <vt:lpstr>Agenda</vt:lpstr>
      <vt:lpstr>Architecture from an E2E view</vt:lpstr>
      <vt:lpstr>Command Processor</vt:lpstr>
      <vt:lpstr>Command Processor</vt:lpstr>
      <vt:lpstr>Command Resolution</vt:lpstr>
      <vt:lpstr>Command Discovery</vt:lpstr>
      <vt:lpstr>Architecture from an E2E view</vt:lpstr>
      <vt:lpstr>PipelineProcessor</vt:lpstr>
      <vt:lpstr>Compiler: Code Generation</vt:lpstr>
      <vt:lpstr>Compiler: Expression to Delegate</vt:lpstr>
      <vt:lpstr>Compiler: Expression to Delegate (cont.)</vt:lpstr>
      <vt:lpstr>Finish Pipeline Execution</vt:lpstr>
      <vt:lpstr>Summary</vt:lpstr>
      <vt:lpstr>Next Steps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2018-04-19T22:15:25Z</dcterms:created>
  <dcterms:modified xsi:type="dcterms:W3CDTF">2018-04-19T22:31:14Z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dongbow@microsoft.com</vt:lpwstr>
  </property>
  <property fmtid="{D5CDD505-2E9C-101B-9397-08002B2CF9AE}" pid="5" name="MSIP_Label_f42aa342-8706-4288-bd11-ebb85995028c_SetDate">
    <vt:lpwstr>2018-04-19T22:31:11.5661100Z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