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[REQUIRED SLIDE]</a:t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2e8cf95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02e8cf95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02e8cf957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2e8cf95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02e8cf95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02e8cf957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2e8cf9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02e8cf9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02e8cf9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2e8cf95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802e8cf95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02e8cf957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2e8cf957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802e8cf957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02e8cf957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2e8cf957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802e8cf957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02e8cf957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2e8cf9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802e8cf9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802e8cf9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02e8cf95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802e8cf95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802e8cf95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[REQUIRED SLIDE]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2e8cf95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02e8cf95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02e8cf95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2e8cf95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802e8cf95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02e8cf95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2e8cf95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02e8cf95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02e8cf957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2e8cf95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02e8cf95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02e8cf95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02e8cf95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02e8cf95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02e8cf957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2e8cf957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02e8cf957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02e8cf957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rst Title Slide">
  <p:cSld name="First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12975" y="2384385"/>
            <a:ext cx="10950133" cy="23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7200"/>
              <a:buFont typeface="Arial"/>
              <a:buNone/>
              <a:defRPr sz="7200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12976" y="4826643"/>
            <a:ext cx="10950132" cy="12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612976" y="393539"/>
            <a:ext cx="4419800" cy="142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PowerShell Conference Europe 2020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Internet, World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June 2-3, 2020</a:t>
            </a:r>
            <a:endParaRPr b="0" i="0" sz="2000" u="none" cap="none" strike="noStrike">
              <a:solidFill>
                <a:srgbClr val="0F4C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without bulleted tex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with bulleted text">
  <p:cSld name="Two Content with bullete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out bulleted text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216152" y="365125"/>
            <a:ext cx="101284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837052" y="632760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bulleted text">
  <p:cSld name="Comparison with bullete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without bulleted text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9178724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 with bulleted text">
  <p:cSld name="Content with Caption with bulleted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94481" y="3992337"/>
            <a:ext cx="10764456" cy="2541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694481" y="1900372"/>
            <a:ext cx="107644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9600" u="none" cap="none" strike="noStrike">
              <a:solidFill>
                <a:srgbClr val="0F4C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8889357" y="6327085"/>
            <a:ext cx="393539" cy="3935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terials slide">
  <p:cSld name="Materials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>
            <a:off x="694481" y="1900372"/>
            <a:ext cx="107644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rPr>
              <a:t>Slides + DEMO code</a:t>
            </a:r>
            <a:endParaRPr/>
          </a:p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8889357" y="6327085"/>
            <a:ext cx="393539" cy="39353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525517" y="4358538"/>
            <a:ext cx="11140966" cy="1005840"/>
          </a:xfrm>
          <a:prstGeom prst="rect">
            <a:avLst/>
          </a:prstGeom>
          <a:solidFill>
            <a:srgbClr val="F2F2F2">
              <a:alpha val="74901"/>
            </a:srgbClr>
          </a:solidFill>
          <a:ln cap="flat" cmpd="sng" w="9525">
            <a:solidFill>
              <a:srgbClr val="0F4C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Start-Process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-FilePath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https://github.com/psconfeu/2020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Non-bulleted tex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216152" y="365125"/>
            <a:ext cx="10219481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9178724" y="6327648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onsors">
  <p:cSld name="Sponsor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YourTwitterHandle</a:t>
            </a:r>
            <a:endParaRPr b="0" i="0" sz="1800" u="none" cap="none" strike="noStrike">
              <a:solidFill>
                <a:srgbClr val="0F4C8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0" y="646480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729" y="3414392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16" y="3414392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/>
        </p:nvSpPr>
        <p:spPr>
          <a:xfrm>
            <a:off x="8686800" y="6211520"/>
            <a:ext cx="2667000" cy="572052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7" name="Google Shape;47;p7"/>
          <p:cNvGrpSpPr/>
          <p:nvPr/>
        </p:nvGrpSpPr>
        <p:grpSpPr>
          <a:xfrm>
            <a:off x="8483779" y="3605236"/>
            <a:ext cx="2680558" cy="2190063"/>
            <a:chOff x="8483779" y="3497994"/>
            <a:chExt cx="2680558" cy="2190063"/>
          </a:xfrm>
        </p:grpSpPr>
        <p:pic>
          <p:nvPicPr>
            <p:cNvPr id="48" name="Google Shape;4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83779" y="3497994"/>
              <a:ext cx="2653990" cy="19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7"/>
            <p:cNvSpPr txBox="1"/>
            <p:nvPr/>
          </p:nvSpPr>
          <p:spPr>
            <a:xfrm>
              <a:off x="8541942" y="5380280"/>
              <a:ext cx="26223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powershell.one</a:t>
              </a:r>
              <a:endParaRPr/>
            </a:p>
          </p:txBody>
        </p:sp>
      </p:grpSp>
      <p:pic>
        <p:nvPicPr>
          <p:cNvPr id="50" name="Google Shape;5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">
  <p:cSld name="Code 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50471" y="165791"/>
            <a:ext cx="11887200" cy="5609976"/>
          </a:xfrm>
          <a:prstGeom prst="rect">
            <a:avLst/>
          </a:prstGeom>
          <a:solidFill>
            <a:srgbClr val="F2F2F2">
              <a:alpha val="74901"/>
            </a:srgbClr>
          </a:solidFill>
          <a:ln cap="flat" cmpd="sng" w="9525">
            <a:solidFill>
              <a:srgbClr val="5882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838200" y="365125"/>
            <a:ext cx="190918" cy="780769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9180576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5C7D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-754808">
            <a:off x="2038965" y="-4610010"/>
            <a:ext cx="13293389" cy="12491330"/>
          </a:xfrm>
          <a:prstGeom prst="rect">
            <a:avLst/>
          </a:prstGeom>
          <a:blipFill rotWithShape="1">
            <a:blip r:embed="rId1">
              <a:alphaModFix amt="2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5C7D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215342" y="365125"/>
            <a:ext cx="10138458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F4C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423686"/>
            <a:ext cx="10515600" cy="475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-969892">
            <a:off x="3416083" y="1015061"/>
            <a:ext cx="5570527" cy="5570527"/>
          </a:xfrm>
          <a:prstGeom prst="rect">
            <a:avLst/>
          </a:prstGeom>
          <a:blipFill rotWithShape="1">
            <a:blip r:embed="rId1">
              <a:alphaModFix amt="18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180576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F4C8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8889357" y="6327085"/>
            <a:ext cx="393600" cy="393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612975" y="2384385"/>
            <a:ext cx="10950133" cy="235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7200"/>
              <a:buFont typeface="Arial"/>
              <a:buNone/>
            </a:pPr>
            <a:r>
              <a:rPr lang="en-US" sz="6100"/>
              <a:t>Don't be scared of calling APIs!</a:t>
            </a:r>
            <a:endParaRPr sz="61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612976" y="4826643"/>
            <a:ext cx="10950132" cy="129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Graziella Iezzi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838200" y="142368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Authentication (Jira, </a:t>
            </a:r>
            <a:r>
              <a:rPr lang="en-US"/>
              <a:t>BlueJeans</a:t>
            </a:r>
            <a:r>
              <a:rPr lang="en-US"/>
              <a:t>, Slack, Trello)</a:t>
            </a:r>
            <a:endParaRPr/>
          </a:p>
        </p:txBody>
      </p:sp>
      <p:sp>
        <p:nvSpPr>
          <p:cNvPr id="209" name="Google Shape;209;p30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38200" y="2142609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Pagination (Slack, Workplace, GitHub)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838200" y="295563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 data - why and what to do with it (Workplace)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879600" y="3732009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 deprovisioning (Trello)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91950" y="4499434"/>
            <a:ext cx="10515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Grant user permissions (BlueJeans)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838200" y="1423682"/>
            <a:ext cx="105156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Basic authentication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username and password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encoded in base64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838200" y="3122450"/>
            <a:ext cx="105975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Bearer Token: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a string representing an access authorization issued to the client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TLS is mandatory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if generated programmatically they are returned in a JSON format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can be send in the header, the body or in query string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Pagination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38200" y="1423684"/>
            <a:ext cx="105156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“it is the concept of dividing the results into different pages”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919400" y="2631750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Some t</a:t>
            </a:r>
            <a:r>
              <a:rPr lang="en-US" sz="2800">
                <a:solidFill>
                  <a:schemeClr val="dk1"/>
                </a:solidFill>
              </a:rPr>
              <a:t>ypes of pagination: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919475" y="31250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none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919475" y="36584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Offset / Seek / Keyset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919475" y="41918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Cursor / Relay Cursor 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919475" y="4725225"/>
            <a:ext cx="10434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Relation link in the response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Use Case: Workplace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838200" y="1423679"/>
            <a:ext cx="10515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“Can you give me t</a:t>
            </a:r>
            <a:r>
              <a:rPr i="1" lang="en-US"/>
              <a:t>he list of the members in this group?”</a:t>
            </a:r>
            <a:endParaRPr i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8643">
            <a:off x="10662325" y="4603775"/>
            <a:ext cx="1015125" cy="10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838200" y="3936375"/>
            <a:ext cx="10597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Is there an endpoint for it?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How do I use dates in PowerShell?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How do I send an email in PowerShell?... with an attachment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58100" y="1899175"/>
            <a:ext cx="104958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</a:rPr>
              <a:t>	“... only the ones that joined in the last week?”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838250" y="2361000"/>
            <a:ext cx="105156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</a:rPr>
              <a:t>		</a:t>
            </a:r>
            <a:r>
              <a:rPr i="1" lang="en-US" sz="2300">
                <a:solidFill>
                  <a:schemeClr val="dk1"/>
                </a:solidFill>
              </a:rPr>
              <a:t>“... can you add the department they are from?”</a:t>
            </a:r>
            <a:endParaRPr i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858225" y="2798125"/>
            <a:ext cx="10495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300">
                <a:solidFill>
                  <a:schemeClr val="dk1"/>
                </a:solidFill>
              </a:rPr>
              <a:t>			</a:t>
            </a:r>
            <a:r>
              <a:rPr i="1" lang="en-US" sz="2100">
                <a:solidFill>
                  <a:schemeClr val="dk1"/>
                </a:solidFill>
              </a:rPr>
              <a:t>“... can you send it to me by email every week?”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 Case: Trello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38200" y="1423683"/>
            <a:ext cx="10515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Emails not exposed in the API (not even in the interface)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838200" y="3078275"/>
            <a:ext cx="10597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Deprovision couldn’t be fully automated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837675" y="4426725"/>
            <a:ext cx="1051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… also, with time you improve your knowledge, so update your scripts!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Use case: BlueJeans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838200" y="1423683"/>
            <a:ext cx="105156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Setting up additional permissions for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838200" y="3323450"/>
            <a:ext cx="10597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Most of the times you need to get the real user identifier before you can run the 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38200" y="1423682"/>
            <a:ext cx="105156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APIs are an amazing tool, but you need to understand how they work</a:t>
            </a:r>
            <a:endParaRPr/>
          </a:p>
        </p:txBody>
      </p:sp>
      <p:sp>
        <p:nvSpPr>
          <p:cNvPr id="275" name="Google Shape;275;p36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838075" y="3262525"/>
            <a:ext cx="10515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PowerShell provides you with amazing cmdlets, but you still need to pay attention to the data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893450" y="4798700"/>
            <a:ext cx="104604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Keep your tokens safe!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9180576" y="6327649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@lunagra80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about_Speaker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838200" y="1423675"/>
            <a:ext cx="103488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Business Applications Engineer @ Booking.com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PowerShell amateur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I feel seen by this meme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Sometimes I have to accept my faith and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just work like this!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5675">
            <a:off x="8271697" y="2331826"/>
            <a:ext cx="3534233" cy="265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26075">
            <a:off x="423244" y="3686596"/>
            <a:ext cx="3339216" cy="250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idx="11" type="ftr"/>
          </p:nvPr>
        </p:nvSpPr>
        <p:spPr>
          <a:xfrm>
            <a:off x="9178723" y="63270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YourTwitterHandle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2943594" y="5804672"/>
            <a:ext cx="6304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Delegate sign-up opens November 2020 at https://psconf.eu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16152" y="365125"/>
            <a:ext cx="10219481" cy="780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How to insert your Twitter handle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57809" y="1423686"/>
            <a:ext cx="11688417" cy="4122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1. On the </a:t>
            </a:r>
            <a:r>
              <a:rPr b="1" lang="en-US" sz="2590"/>
              <a:t>Insert</a:t>
            </a:r>
            <a:r>
              <a:rPr lang="en-US" sz="2590"/>
              <a:t> tab, select </a:t>
            </a:r>
            <a:r>
              <a:rPr b="1" lang="en-US" sz="2590"/>
              <a:t>Header &amp; Footer</a:t>
            </a:r>
            <a:r>
              <a:rPr lang="en-US" sz="2590"/>
              <a:t>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2. On the </a:t>
            </a:r>
            <a:r>
              <a:rPr b="1" lang="en-US" sz="2590"/>
              <a:t>Slide</a:t>
            </a:r>
            <a:r>
              <a:rPr lang="en-US" sz="2590"/>
              <a:t> tab, check the </a:t>
            </a:r>
            <a:r>
              <a:rPr b="1" lang="en-US" sz="2590"/>
              <a:t>Footer</a:t>
            </a:r>
            <a:r>
              <a:rPr lang="en-US" sz="2590"/>
              <a:t> box.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3. In the box below </a:t>
            </a:r>
            <a:r>
              <a:rPr b="1" lang="en-US" sz="2590"/>
              <a:t>Footer</a:t>
            </a:r>
            <a:r>
              <a:rPr lang="en-US" sz="2590"/>
              <a:t>, type your Twitter handle (e.g. @PSConfEU).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4. To prevent the footer from appearing on the title slide, check the </a:t>
            </a:r>
            <a:r>
              <a:rPr b="1" lang="en-US" sz="2590"/>
              <a:t>Don't show on title slide </a:t>
            </a:r>
            <a:r>
              <a:rPr lang="en-US" sz="2590"/>
              <a:t>box.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5. Click </a:t>
            </a:r>
            <a:r>
              <a:rPr b="1" lang="en-US" sz="2590"/>
              <a:t>Apply to All </a:t>
            </a:r>
            <a:r>
              <a:rPr lang="en-US" sz="2590"/>
              <a:t>button.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9178724" y="6327648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YourTwitterHandle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838200" y="1423684"/>
            <a:ext cx="10515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an API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837675" y="2132000"/>
            <a:ext cx="10598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Invoke-RestMethod, Invoke-WebRequest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830850" y="2878575"/>
            <a:ext cx="10598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Authentication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844475" y="3636175"/>
            <a:ext cx="10584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Pagination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830850" y="4352550"/>
            <a:ext cx="105228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Examples about how to get and send data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844475" y="5123400"/>
            <a:ext cx="105093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What’s an API?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838200" y="1423685"/>
            <a:ext cx="1051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Application Programming Interfac</a:t>
            </a:r>
            <a:r>
              <a:rPr lang="en-US"/>
              <a:t>e</a:t>
            </a:r>
            <a:endParaRPr i="1"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44275" y="2533351"/>
            <a:ext cx="105156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700"/>
              <a:t>“</a:t>
            </a:r>
            <a:r>
              <a:rPr i="1" lang="en-US" sz="2700"/>
              <a:t>a set of endpoints that allows you </a:t>
            </a:r>
            <a:endParaRPr i="1" sz="27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700"/>
              <a:t>to interact with a specific web application</a:t>
            </a:r>
            <a:r>
              <a:rPr i="1" lang="en-US" sz="2700"/>
              <a:t>”</a:t>
            </a:r>
            <a:endParaRPr i="1"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03975" y="4136873"/>
            <a:ext cx="105156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Endpoints are w</a:t>
            </a:r>
            <a:r>
              <a:rPr lang="en-US"/>
              <a:t>eb-based (HTTP and HTTPS) functions. The interaction is mostly possible through JSON or XML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APIs different standards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423675"/>
            <a:ext cx="10515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REST - Representational State Transfer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</a:t>
            </a:r>
            <a:r>
              <a:rPr lang="en-US" sz="2200"/>
              <a:t>he architectural style that defines the constraints about how the API can be developed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838150" y="2566575"/>
            <a:ext cx="105975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SCIM - System for Cross-domain Identity Management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Implements the identity management (i.e. users and groups) defined in the REST definition providing a schema and an HTTP-based protocol </a:t>
            </a:r>
            <a:endParaRPr sz="1000"/>
          </a:p>
        </p:txBody>
      </p:sp>
      <p:sp>
        <p:nvSpPr>
          <p:cNvPr id="167" name="Google Shape;167;p26"/>
          <p:cNvSpPr txBox="1"/>
          <p:nvPr/>
        </p:nvSpPr>
        <p:spPr>
          <a:xfrm>
            <a:off x="838150" y="3788475"/>
            <a:ext cx="10597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Graph API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Models the data in terms of nodes and edges, where the edges represent the relationship between nodes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38150" y="5007675"/>
            <a:ext cx="105975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Open API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Defines a standard, programming language-agnostic interface description for REST APIs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/>
              <a:t>What to know before calling an API</a:t>
            </a:r>
            <a:endParaRPr sz="37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423684"/>
            <a:ext cx="10515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Authentication: which kind is used</a:t>
            </a:r>
            <a:endParaRPr/>
          </a:p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838200" y="2029475"/>
            <a:ext cx="10219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Methods ( GET, POST, PUT, PATCH, DELETE, etc): what action do you need to do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838200" y="3156500"/>
            <a:ext cx="102870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Headers: what additional information (Content-Type, Authentication, etc) do you need to pass to the endpoint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838200" y="4405375"/>
            <a:ext cx="10219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Body: what data do you need to send to the endpoint, and what’s the expected format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PowerShell </a:t>
            </a:r>
            <a:r>
              <a:rPr lang="en-US"/>
              <a:t>Cmdlets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838200" y="14236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Invoke-WebRequest</a:t>
            </a:r>
            <a:endParaRPr/>
          </a:p>
        </p:txBody>
      </p:sp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838200" y="26428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Invoke-RestMethod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838200" y="20332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“Gets content from a web page on the internet”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838200" y="3252485"/>
            <a:ext cx="10515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“Sends an HTTP or HTTPS request to a RESTful web service”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838200" y="4341125"/>
            <a:ext cx="105975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Both can send an HTTP/HTTPS requests to a web page or web service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Both have a set of similar 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216152" y="365125"/>
            <a:ext cx="102195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C81"/>
              </a:buClr>
              <a:buSzPts val="4400"/>
              <a:buFont typeface="Arial"/>
              <a:buNone/>
            </a:pPr>
            <a:r>
              <a:rPr lang="en-US"/>
              <a:t>Where are they different?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38200" y="1423684"/>
            <a:ext cx="10515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/>
              <a:t>“they parse the data before presenting the response differently”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</p:txBody>
      </p:sp>
      <p:sp>
        <p:nvSpPr>
          <p:cNvPr id="199" name="Google Shape;199;p29"/>
          <p:cNvSpPr txBox="1"/>
          <p:nvPr>
            <p:ph idx="11" type="ftr"/>
          </p:nvPr>
        </p:nvSpPr>
        <p:spPr>
          <a:xfrm>
            <a:off x="9178724" y="6327648"/>
            <a:ext cx="274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@lunagra80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885350" y="2397625"/>
            <a:ext cx="105504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Invoke-WebRequest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Returns data in an HTML format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Output is </a:t>
            </a:r>
            <a:r>
              <a:rPr lang="en-US" sz="2200">
                <a:solidFill>
                  <a:schemeClr val="dk1"/>
                </a:solidFill>
              </a:rPr>
              <a:t>Microsoft.PowerShell.Commands.BasicHtmlWebResponseObject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885350" y="4081050"/>
            <a:ext cx="104685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Invoke-RestMethod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Sends requests to REST web services that return richly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structured data (i.e. JSON, XML)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Output is </a:t>
            </a:r>
            <a:r>
              <a:rPr lang="en-US" sz="2200">
                <a:solidFill>
                  <a:schemeClr val="dk1"/>
                </a:solidFill>
              </a:rPr>
              <a:t>System.Int64, System.String, System.Xml.XmlDocument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