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 id="2147483665" r:id="rId4"/>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12192000"/>
  <p:notesSz cx="6858000" cy="9144000"/>
  <p:embeddedFontLst>
    <p:embeddedFont>
      <p:font typeface="Play"/>
      <p:regular r:id="rId33"/>
      <p:bold r:id="rId34"/>
    </p:embeddedFont>
    <p:embeddedFont>
      <p:font typeface="Quattrocento Sans"/>
      <p:regular r:id="rId35"/>
      <p:bold r:id="rId36"/>
      <p:italic r:id="rId37"/>
      <p:boldItalic r:id="rId38"/>
    </p:embeddedFont>
    <p:embeddedFont>
      <p:font typeface="Stardos Stencil"/>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tardosStencil-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lay-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QuattrocentoSans-regular.fntdata"/><Relationship Id="rId12" Type="http://schemas.openxmlformats.org/officeDocument/2006/relationships/slide" Target="slides/slide5.xml"/><Relationship Id="rId34" Type="http://schemas.openxmlformats.org/officeDocument/2006/relationships/font" Target="fonts/Play-bold.fntdata"/><Relationship Id="rId15" Type="http://schemas.openxmlformats.org/officeDocument/2006/relationships/slide" Target="slides/slide8.xml"/><Relationship Id="rId37" Type="http://schemas.openxmlformats.org/officeDocument/2006/relationships/font" Target="fonts/QuattrocentoSans-italic.fntdata"/><Relationship Id="rId14" Type="http://schemas.openxmlformats.org/officeDocument/2006/relationships/slide" Target="slides/slide7.xml"/><Relationship Id="rId36" Type="http://schemas.openxmlformats.org/officeDocument/2006/relationships/font" Target="fonts/QuattrocentoSans-bold.fntdata"/><Relationship Id="rId17" Type="http://schemas.openxmlformats.org/officeDocument/2006/relationships/slide" Target="slides/slide10.xml"/><Relationship Id="rId39" Type="http://schemas.openxmlformats.org/officeDocument/2006/relationships/font" Target="fonts/StardosStencil-regular.fntdata"/><Relationship Id="rId16" Type="http://schemas.openxmlformats.org/officeDocument/2006/relationships/slide" Target="slides/slide9.xml"/><Relationship Id="rId38" Type="http://schemas.openxmlformats.org/officeDocument/2006/relationships/font" Target="fonts/QuattrocentoSa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 name="Google Shape;7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6c632f90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e6c632f90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3e687253a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73e687253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73e687253a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73e687253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3e687253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73e687253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6c632f902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e6c632f902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3e687253a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73e687253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3e687253a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73e687253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3e687253a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73e687253a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3e687253a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73e687253a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3e687253a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73e687253a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3e687253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73e687253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3e687253a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73e687253a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3e687253a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73e687253a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7acede0b6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e7acede0b6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7acede0b6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e7acede0b6_2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835b15e1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e835b15e1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white">
  <p:cSld name="only white">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3"/>
          <p:cNvSpPr txBox="1"/>
          <p:nvPr>
            <p:ph type="title"/>
          </p:nvPr>
        </p:nvSpPr>
        <p:spPr>
          <a:xfrm>
            <a:off x="838200" y="365125"/>
            <a:ext cx="97332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B2B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rgbClr val="346297"/>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rgbClr val="346297"/>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4"/>
          <p:cNvSpPr txBox="1"/>
          <p:nvPr>
            <p:ph type="title"/>
          </p:nvPr>
        </p:nvSpPr>
        <p:spPr>
          <a:xfrm>
            <a:off x="839788" y="365125"/>
            <a:ext cx="972153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B2B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rgbClr val="346297"/>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rgbClr val="346297"/>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rgbClr val="346297"/>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rgbClr val="346297"/>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5"/>
          <p:cNvSpPr txBox="1"/>
          <p:nvPr>
            <p:ph type="title"/>
          </p:nvPr>
        </p:nvSpPr>
        <p:spPr>
          <a:xfrm>
            <a:off x="838200" y="365125"/>
            <a:ext cx="97332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B2B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B2B46"/>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rgbClr val="346297"/>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3" name="Google Shape;53;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rgbClr val="346297"/>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B2B46"/>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p:nvPr>
            <p:ph idx="2" type="pic"/>
          </p:nvPr>
        </p:nvSpPr>
        <p:spPr>
          <a:xfrm>
            <a:off x="5183188" y="987425"/>
            <a:ext cx="6172200" cy="4873625"/>
          </a:xfrm>
          <a:prstGeom prst="rect">
            <a:avLst/>
          </a:prstGeom>
          <a:noFill/>
          <a:ln>
            <a:noFill/>
          </a:ln>
        </p:spPr>
      </p:sp>
      <p:sp>
        <p:nvSpPr>
          <p:cNvPr id="57" name="Google Shape;57;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rgbClr val="346297"/>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18"/>
          <p:cNvSpPr txBox="1"/>
          <p:nvPr>
            <p:ph type="title"/>
          </p:nvPr>
        </p:nvSpPr>
        <p:spPr>
          <a:xfrm>
            <a:off x="838200" y="365125"/>
            <a:ext cx="97332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B2B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rgbClr val="346297"/>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osition personnalisée">
  <p:cSld name="Disposition personnalisée">
    <p:spTree>
      <p:nvGrpSpPr>
        <p:cNvPr id="65" name="Shape 65"/>
        <p:cNvGrpSpPr/>
        <p:nvPr/>
      </p:nvGrpSpPr>
      <p:grpSpPr>
        <a:xfrm>
          <a:off x="0" y="0"/>
          <a:ext cx="0" cy="0"/>
          <a:chOff x="0" y="0"/>
          <a:chExt cx="0" cy="0"/>
        </a:xfrm>
      </p:grpSpPr>
      <p:sp>
        <p:nvSpPr>
          <p:cNvPr id="66" name="Google Shape;66;p20"/>
          <p:cNvSpPr txBox="1"/>
          <p:nvPr>
            <p:ph idx="1" type="body"/>
          </p:nvPr>
        </p:nvSpPr>
        <p:spPr>
          <a:xfrm>
            <a:off x="3467314" y="1852863"/>
            <a:ext cx="7886486" cy="4324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20"/>
          <p:cNvSpPr txBox="1"/>
          <p:nvPr>
            <p:ph type="title"/>
          </p:nvPr>
        </p:nvSpPr>
        <p:spPr>
          <a:xfrm>
            <a:off x="3467313" y="324853"/>
            <a:ext cx="7886485"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B2B46"/>
              </a:buClr>
              <a:buSzPts val="5400"/>
              <a:buFont typeface="Calibri"/>
              <a:buNone/>
              <a:defRPr b="1" i="0" sz="5400" u="none" cap="none" strike="noStrike">
                <a:solidFill>
                  <a:srgbClr val="3B2B4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black">
  <p:cSld name="only black">
    <p:bg>
      <p:bgPr>
        <a:solidFill>
          <a:srgbClr val="000000"/>
        </a:solidFill>
      </p:bgPr>
    </p:bg>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blue">
  <p:cSld name="only blue">
    <p:bg>
      <p:bgPr>
        <a:solidFill>
          <a:srgbClr val="346297"/>
        </a:solid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st slide">
  <p:cSld name="1st slide">
    <p:spTree>
      <p:nvGrpSpPr>
        <p:cNvPr id="14" name="Shape 1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st slide">
  <p:cSld name="1st slide">
    <p:spTree>
      <p:nvGrpSpPr>
        <p:cNvPr id="19" name="Shape 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973328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B2B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rgbClr val="346297"/>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B2B46"/>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3B2B46"/>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rgbClr val="346297"/>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slideLayout" Target="../slideLayouts/slideLayout5.xml"/><Relationship Id="rId5"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image" Target="../media/image13.png"/><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slideLayout" Target="../slideLayouts/slideLayout10.xml"/><Relationship Id="rId15" Type="http://schemas.openxmlformats.org/officeDocument/2006/relationships/theme" Target="../theme/theme5.xml"/><Relationship Id="rId14" Type="http://schemas.openxmlformats.org/officeDocument/2006/relationships/slideLayout" Target="../slideLayouts/slideLayout1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2.png"/><Relationship Id="rId3" Type="http://schemas.openxmlformats.org/officeDocument/2006/relationships/slideLayout" Target="../slideLayouts/slideLayout16.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0" y="1"/>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5000"/>
              <a:buFont typeface="Stardos Stencil"/>
              <a:buNone/>
            </a:pPr>
            <a:r>
              <a:rPr b="0" i="0" lang="en-US" sz="25000" u="none" cap="none" strike="noStrike">
                <a:solidFill>
                  <a:schemeClr val="dk1"/>
                </a:solidFill>
                <a:latin typeface="Stardos Stencil"/>
                <a:ea typeface="Stardos Stencil"/>
                <a:cs typeface="Stardos Stencil"/>
                <a:sym typeface="Stardos Stencil"/>
              </a:rPr>
              <a:t> </a:t>
            </a:r>
            <a:endParaRPr b="0" i="0" sz="25000" u="none" cap="none" strike="noStrike">
              <a:solidFill>
                <a:schemeClr val="dk1"/>
              </a:solidFill>
              <a:latin typeface="Stardos Stencil"/>
              <a:ea typeface="Stardos Stencil"/>
              <a:cs typeface="Stardos Stencil"/>
              <a:sym typeface="Stardos Stenci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pic>
        <p:nvPicPr>
          <p:cNvPr descr="Une image contenant texte&#10;&#10;Description générée automatiquement" id="16" name="Google Shape;16;p6"/>
          <p:cNvPicPr preferRelativeResize="0"/>
          <p:nvPr/>
        </p:nvPicPr>
        <p:blipFill rotWithShape="1">
          <a:blip r:embed="rId1">
            <a:alphaModFix/>
          </a:blip>
          <a:srcRect b="0" l="0" r="0" t="0"/>
          <a:stretch/>
        </p:blipFill>
        <p:spPr>
          <a:xfrm>
            <a:off x="1184" y="0"/>
            <a:ext cx="12189631" cy="6858000"/>
          </a:xfrm>
          <a:prstGeom prst="rect">
            <a:avLst/>
          </a:prstGeom>
          <a:noFill/>
          <a:ln>
            <a:noFill/>
          </a:ln>
        </p:spPr>
      </p:pic>
      <p:pic>
        <p:nvPicPr>
          <p:cNvPr id="17" name="Google Shape;17;p6"/>
          <p:cNvPicPr preferRelativeResize="0"/>
          <p:nvPr/>
        </p:nvPicPr>
        <p:blipFill rotWithShape="1">
          <a:blip r:embed="rId2">
            <a:alphaModFix/>
          </a:blip>
          <a:srcRect b="0" l="0" r="0" t="0"/>
          <a:stretch/>
        </p:blipFill>
        <p:spPr>
          <a:xfrm>
            <a:off x="4010591" y="137310"/>
            <a:ext cx="4166241" cy="1426795"/>
          </a:xfrm>
          <a:prstGeom prst="rect">
            <a:avLst/>
          </a:prstGeom>
          <a:noFill/>
          <a:ln>
            <a:noFill/>
          </a:ln>
        </p:spPr>
      </p:pic>
      <p:pic>
        <p:nvPicPr>
          <p:cNvPr descr="Une image contenant Graphique, graphisme, Police, conception&#10;&#10;Description générée automatiquement" id="18" name="Google Shape;18;p6"/>
          <p:cNvPicPr preferRelativeResize="0"/>
          <p:nvPr/>
        </p:nvPicPr>
        <p:blipFill rotWithShape="1">
          <a:blip r:embed="rId3">
            <a:alphaModFix/>
          </a:blip>
          <a:srcRect b="0" l="0" r="0" t="0"/>
          <a:stretch/>
        </p:blipFill>
        <p:spPr>
          <a:xfrm>
            <a:off x="351859" y="6085270"/>
            <a:ext cx="2677091" cy="63544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pic>
        <p:nvPicPr>
          <p:cNvPr descr="Une image contenant texte&#10;&#10;Description générée automatiquement" id="21" name="Google Shape;21;p8"/>
          <p:cNvPicPr preferRelativeResize="0"/>
          <p:nvPr/>
        </p:nvPicPr>
        <p:blipFill rotWithShape="1">
          <a:blip r:embed="rId1">
            <a:alphaModFix/>
          </a:blip>
          <a:srcRect b="0" l="0" r="0" t="0"/>
          <a:stretch/>
        </p:blipFill>
        <p:spPr>
          <a:xfrm>
            <a:off x="2369" y="0"/>
            <a:ext cx="12189631" cy="6858000"/>
          </a:xfrm>
          <a:prstGeom prst="rect">
            <a:avLst/>
          </a:prstGeom>
          <a:noFill/>
          <a:ln>
            <a:noFill/>
          </a:ln>
        </p:spPr>
      </p:pic>
      <p:sp>
        <p:nvSpPr>
          <p:cNvPr id="22" name="Google Shape;22;p8"/>
          <p:cNvSpPr txBox="1"/>
          <p:nvPr>
            <p:ph type="title"/>
          </p:nvPr>
        </p:nvSpPr>
        <p:spPr>
          <a:xfrm>
            <a:off x="838200" y="365125"/>
            <a:ext cx="973328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B2B46"/>
              </a:buClr>
              <a:buSzPts val="5400"/>
              <a:buFont typeface="Calibri"/>
              <a:buNone/>
              <a:defRPr b="1" i="0" sz="5400" u="none" cap="none" strike="noStrike">
                <a:solidFill>
                  <a:srgbClr val="3B2B4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57200" lvl="0" marL="457200" marR="0" rtl="0" algn="l">
              <a:lnSpc>
                <a:spcPct val="90000"/>
              </a:lnSpc>
              <a:spcBef>
                <a:spcPts val="1000"/>
              </a:spcBef>
              <a:spcAft>
                <a:spcPts val="0"/>
              </a:spcAft>
              <a:buClr>
                <a:schemeClr val="dk1"/>
              </a:buClr>
              <a:buSzPts val="3600"/>
              <a:buFont typeface="Noto Sans Symbols"/>
              <a:buChar char="▪"/>
              <a:defRPr b="0" i="0" sz="3600" u="none" cap="none" strike="noStrike">
                <a:solidFill>
                  <a:schemeClr val="dk1"/>
                </a:solidFill>
                <a:latin typeface="Calibri"/>
                <a:ea typeface="Calibri"/>
                <a:cs typeface="Calibri"/>
                <a:sym typeface="Calibri"/>
              </a:defRPr>
            </a:lvl1pPr>
            <a:lvl2pPr indent="-431800" lvl="1" marL="914400" marR="0" rtl="0" algn="l">
              <a:lnSpc>
                <a:spcPct val="90000"/>
              </a:lnSpc>
              <a:spcBef>
                <a:spcPts val="500"/>
              </a:spcBef>
              <a:spcAft>
                <a:spcPts val="0"/>
              </a:spcAft>
              <a:buClr>
                <a:srgbClr val="346297"/>
              </a:buClr>
              <a:buSzPts val="3200"/>
              <a:buFont typeface="Noto Sans Symbols"/>
              <a:buChar char="▪"/>
              <a:defRPr b="0" i="0" sz="3200" u="none" cap="none" strike="noStrike">
                <a:solidFill>
                  <a:srgbClr val="346297"/>
                </a:solidFill>
                <a:latin typeface="Calibri"/>
                <a:ea typeface="Calibri"/>
                <a:cs typeface="Calibri"/>
                <a:sym typeface="Calibri"/>
              </a:defRPr>
            </a:lvl2pPr>
            <a:lvl3pPr indent="-406400" lvl="2" marL="1371600" marR="0" rtl="0" algn="l">
              <a:lnSpc>
                <a:spcPct val="90000"/>
              </a:lnSpc>
              <a:spcBef>
                <a:spcPts val="5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3pPr>
            <a:lvl4pPr indent="-381000" lvl="3" marL="18288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8"/>
          <p:cNvSpPr txBox="1"/>
          <p:nvPr/>
        </p:nvSpPr>
        <p:spPr>
          <a:xfrm>
            <a:off x="7001787" y="6335963"/>
            <a:ext cx="2273968"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346296"/>
                </a:solidFill>
                <a:latin typeface="Calibri"/>
                <a:ea typeface="Calibri"/>
                <a:cs typeface="Calibri"/>
                <a:sym typeface="Calibri"/>
              </a:rPr>
              <a:t>@</a:t>
            </a:r>
            <a:r>
              <a:rPr b="1" lang="en-US" sz="1800">
                <a:solidFill>
                  <a:srgbClr val="346296"/>
                </a:solidFill>
                <a:latin typeface="Calibri"/>
                <a:ea typeface="Calibri"/>
                <a:cs typeface="Calibri"/>
                <a:sym typeface="Calibri"/>
              </a:rPr>
              <a:t>BoreanJordan</a:t>
            </a:r>
            <a:endParaRPr b="1" sz="1800">
              <a:solidFill>
                <a:srgbClr val="346296"/>
              </a:solidFill>
              <a:latin typeface="Calibri"/>
              <a:ea typeface="Calibri"/>
              <a:cs typeface="Calibri"/>
              <a:sym typeface="Calibri"/>
            </a:endParaRPr>
          </a:p>
        </p:txBody>
      </p:sp>
      <p:pic>
        <p:nvPicPr>
          <p:cNvPr id="25" name="Google Shape;25;p8"/>
          <p:cNvPicPr preferRelativeResize="0"/>
          <p:nvPr/>
        </p:nvPicPr>
        <p:blipFill rotWithShape="1">
          <a:blip r:embed="rId2">
            <a:alphaModFix/>
          </a:blip>
          <a:srcRect b="0" l="0" r="0" t="0"/>
          <a:stretch/>
        </p:blipFill>
        <p:spPr>
          <a:xfrm>
            <a:off x="10822738" y="196674"/>
            <a:ext cx="1062038" cy="904875"/>
          </a:xfrm>
          <a:prstGeom prst="rect">
            <a:avLst/>
          </a:prstGeom>
          <a:noFill/>
          <a:ln>
            <a:noFill/>
          </a:ln>
        </p:spPr>
      </p:pic>
      <p:pic>
        <p:nvPicPr>
          <p:cNvPr descr="Une image contenant Graphique, graphisme, Police, conception&#10;&#10;Description générée automatiquement" id="26" name="Google Shape;26;p8"/>
          <p:cNvPicPr preferRelativeResize="0"/>
          <p:nvPr/>
        </p:nvPicPr>
        <p:blipFill rotWithShape="1">
          <a:blip r:embed="rId3">
            <a:alphaModFix/>
          </a:blip>
          <a:srcRect b="0" l="0" r="0" t="0"/>
          <a:stretch/>
        </p:blipFill>
        <p:spPr>
          <a:xfrm>
            <a:off x="10715325" y="1147877"/>
            <a:ext cx="1266793" cy="300691"/>
          </a:xfrm>
          <a:prstGeom prst="rect">
            <a:avLst/>
          </a:prstGeom>
          <a:noFill/>
          <a:ln>
            <a:noFill/>
          </a:ln>
        </p:spPr>
      </p:pic>
      <p:pic>
        <p:nvPicPr>
          <p:cNvPr descr="Une image contenant capture d’écran, ligne, Graphique, Bleu électrique&#10;&#10;Description générée automatiquement" id="27" name="Google Shape;27;p8"/>
          <p:cNvPicPr preferRelativeResize="0"/>
          <p:nvPr/>
        </p:nvPicPr>
        <p:blipFill rotWithShape="1">
          <a:blip r:embed="rId4">
            <a:alphaModFix/>
          </a:blip>
          <a:srcRect b="0" l="0" r="0" t="0"/>
          <a:stretch/>
        </p:blipFill>
        <p:spPr>
          <a:xfrm>
            <a:off x="6663043" y="6367194"/>
            <a:ext cx="342783" cy="35075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pic>
        <p:nvPicPr>
          <p:cNvPr descr="Une image contenant texte&#10;&#10;Description générée automatiquement" id="62" name="Google Shape;62;p19"/>
          <p:cNvPicPr preferRelativeResize="0"/>
          <p:nvPr/>
        </p:nvPicPr>
        <p:blipFill rotWithShape="1">
          <a:blip r:embed="rId1">
            <a:alphaModFix/>
          </a:blip>
          <a:srcRect b="0" l="0" r="0" t="0"/>
          <a:stretch/>
        </p:blipFill>
        <p:spPr>
          <a:xfrm>
            <a:off x="2369" y="0"/>
            <a:ext cx="12189631" cy="6858000"/>
          </a:xfrm>
          <a:prstGeom prst="rect">
            <a:avLst/>
          </a:prstGeom>
          <a:noFill/>
          <a:ln>
            <a:noFill/>
          </a:ln>
        </p:spPr>
      </p:pic>
      <p:sp>
        <p:nvSpPr>
          <p:cNvPr id="63" name="Google Shape;63;p19"/>
          <p:cNvSpPr txBox="1"/>
          <p:nvPr/>
        </p:nvSpPr>
        <p:spPr>
          <a:xfrm>
            <a:off x="7001787" y="6335963"/>
            <a:ext cx="2273968"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rgbClr val="346296"/>
                </a:solidFill>
                <a:latin typeface="Calibri"/>
                <a:ea typeface="Calibri"/>
                <a:cs typeface="Calibri"/>
                <a:sym typeface="Calibri"/>
              </a:rPr>
              <a:t>@</a:t>
            </a:r>
            <a:r>
              <a:rPr b="1" lang="en-US" sz="1800">
                <a:solidFill>
                  <a:srgbClr val="346296"/>
                </a:solidFill>
                <a:latin typeface="Calibri"/>
                <a:ea typeface="Calibri"/>
                <a:cs typeface="Calibri"/>
                <a:sym typeface="Calibri"/>
              </a:rPr>
              <a:t>BoreanJordan</a:t>
            </a:r>
            <a:endParaRPr/>
          </a:p>
        </p:txBody>
      </p:sp>
      <p:pic>
        <p:nvPicPr>
          <p:cNvPr descr="Une image contenant capture d’écran, ligne, Graphique, Bleu électrique&#10;&#10;Description générée automatiquement" id="64" name="Google Shape;64;p19"/>
          <p:cNvPicPr preferRelativeResize="0"/>
          <p:nvPr/>
        </p:nvPicPr>
        <p:blipFill rotWithShape="1">
          <a:blip r:embed="rId2">
            <a:alphaModFix/>
          </a:blip>
          <a:srcRect b="0" l="0" r="0" t="0"/>
          <a:stretch/>
        </p:blipFill>
        <p:spPr>
          <a:xfrm>
            <a:off x="6663043" y="6367194"/>
            <a:ext cx="342783" cy="35075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hyperlink" Target="https://synedgy-my.sharepoint.com/personal/gaelcolas_synedgy_com/_layouts/15/onedrive.aspx?ct=1674823707727&amp;or=Teams%2DHL&amp;ga=1&amp;id=%2Fpersonal%2Fgaelcolas%5Fsynedgy%5Fcom%2FDocuments%2Fshared%2FSpeakersOfPSConfEU23" TargetMode="Externa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1"/>
          <p:cNvSpPr txBox="1"/>
          <p:nvPr/>
        </p:nvSpPr>
        <p:spPr>
          <a:xfrm>
            <a:off x="1524000" y="4271395"/>
            <a:ext cx="9144000" cy="631759"/>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3B2B46"/>
              </a:buClr>
              <a:buSzPts val="4400"/>
              <a:buFont typeface="Arial"/>
              <a:buNone/>
            </a:pPr>
            <a:r>
              <a:rPr b="1" i="1" lang="en-US" sz="4400">
                <a:solidFill>
                  <a:srgbClr val="3B2B46"/>
                </a:solidFill>
                <a:latin typeface="Quattrocento Sans"/>
                <a:ea typeface="Quattrocento Sans"/>
                <a:cs typeface="Quattrocento Sans"/>
                <a:sym typeface="Quattrocento Sans"/>
              </a:rPr>
              <a:t>Jordan Borean</a:t>
            </a:r>
            <a:endParaRPr b="1" i="1" sz="4400" u="none" cap="none" strike="noStrike">
              <a:solidFill>
                <a:srgbClr val="3B2B46"/>
              </a:solidFill>
              <a:latin typeface="Quattrocento Sans"/>
              <a:ea typeface="Quattrocento Sans"/>
              <a:cs typeface="Quattrocento Sans"/>
              <a:sym typeface="Quattrocento Sans"/>
            </a:endParaRPr>
          </a:p>
        </p:txBody>
      </p:sp>
      <p:cxnSp>
        <p:nvCxnSpPr>
          <p:cNvPr id="74" name="Google Shape;74;p21"/>
          <p:cNvCxnSpPr/>
          <p:nvPr/>
        </p:nvCxnSpPr>
        <p:spPr>
          <a:xfrm>
            <a:off x="3867150" y="4089400"/>
            <a:ext cx="4508500" cy="0"/>
          </a:xfrm>
          <a:prstGeom prst="straightConnector1">
            <a:avLst/>
          </a:prstGeom>
          <a:noFill/>
          <a:ln cap="flat" cmpd="sng" w="9525">
            <a:solidFill>
              <a:srgbClr val="3B2B46"/>
            </a:solidFill>
            <a:prstDash val="solid"/>
            <a:miter lim="800000"/>
            <a:headEnd len="sm" w="sm" type="none"/>
            <a:tailEnd len="sm" w="sm" type="none"/>
          </a:ln>
        </p:spPr>
      </p:cxnSp>
      <p:sp>
        <p:nvSpPr>
          <p:cNvPr id="75" name="Google Shape;75;p21"/>
          <p:cNvSpPr txBox="1"/>
          <p:nvPr>
            <p:ph type="title"/>
          </p:nvPr>
        </p:nvSpPr>
        <p:spPr>
          <a:xfrm>
            <a:off x="863600" y="2672840"/>
            <a:ext cx="10515600" cy="1325563"/>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346296"/>
              </a:buClr>
              <a:buSzPts val="6000"/>
              <a:buFont typeface="Quattrocento Sans"/>
              <a:buNone/>
            </a:pPr>
            <a:r>
              <a:rPr b="1" i="0" lang="en-US" sz="6000" u="none" cap="none" strike="noStrike">
                <a:solidFill>
                  <a:srgbClr val="346296"/>
                </a:solidFill>
                <a:latin typeface="Quattrocento Sans"/>
                <a:ea typeface="Quattrocento Sans"/>
                <a:cs typeface="Quattrocento Sans"/>
                <a:sym typeface="Quattrocento Sans"/>
              </a:rPr>
              <a:t>Next Up:</a:t>
            </a:r>
            <a:endParaRPr b="1" i="0" sz="6000" u="none" cap="none" strike="noStrike">
              <a:solidFill>
                <a:srgbClr val="346296"/>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SzPts val="1800"/>
              <a:buChar char="▪"/>
            </a:pPr>
            <a:r>
              <a:rPr lang="en-US"/>
              <a:t> A way to extend the functionality of Ansible</a:t>
            </a:r>
            <a:endParaRPr/>
          </a:p>
          <a:p>
            <a:pPr indent="-114300" lvl="0" marL="228600" rtl="0" algn="l">
              <a:lnSpc>
                <a:spcPct val="90000"/>
              </a:lnSpc>
              <a:spcBef>
                <a:spcPts val="1000"/>
              </a:spcBef>
              <a:spcAft>
                <a:spcPts val="0"/>
              </a:spcAft>
              <a:buSzPts val="1800"/>
              <a:buChar char="▪"/>
            </a:pPr>
            <a:r>
              <a:rPr lang="en-US"/>
              <a:t> Comes in many different types</a:t>
            </a:r>
            <a:endParaRPr/>
          </a:p>
          <a:p>
            <a:pPr indent="-114300" lvl="0" marL="228600" rtl="0" algn="l">
              <a:lnSpc>
                <a:spcPct val="90000"/>
              </a:lnSpc>
              <a:spcBef>
                <a:spcPts val="1000"/>
              </a:spcBef>
              <a:spcAft>
                <a:spcPts val="0"/>
              </a:spcAft>
              <a:buSzPts val="1800"/>
              <a:buChar char="▪"/>
            </a:pPr>
            <a:r>
              <a:rPr lang="en-US"/>
              <a:t> Except for modules, plugins must be written in Python</a:t>
            </a:r>
            <a:endParaRPr/>
          </a:p>
          <a:p>
            <a:pPr indent="-114300" lvl="0" marL="228600" rtl="0" algn="l">
              <a:lnSpc>
                <a:spcPct val="90000"/>
              </a:lnSpc>
              <a:spcBef>
                <a:spcPts val="1000"/>
              </a:spcBef>
              <a:spcAft>
                <a:spcPts val="0"/>
              </a:spcAft>
              <a:buSzPts val="1800"/>
              <a:buChar char="▪"/>
            </a:pPr>
            <a:r>
              <a:rPr lang="en-US"/>
              <a:t> Ansible has some builtin plugins but is moving towards a distributed set of collections</a:t>
            </a:r>
            <a:endParaRPr/>
          </a:p>
          <a:p>
            <a:pPr indent="0" lvl="0" marL="0" rtl="0" algn="l">
              <a:lnSpc>
                <a:spcPct val="90000"/>
              </a:lnSpc>
              <a:spcBef>
                <a:spcPts val="1000"/>
              </a:spcBef>
              <a:spcAft>
                <a:spcPts val="0"/>
              </a:spcAft>
              <a:buNone/>
            </a:pPr>
            <a:r>
              <a:t/>
            </a:r>
            <a:endParaRPr/>
          </a:p>
        </p:txBody>
      </p:sp>
      <p:sp>
        <p:nvSpPr>
          <p:cNvPr id="134" name="Google Shape;134;p30"/>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Plugin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1"/>
          <p:cNvPicPr preferRelativeResize="0"/>
          <p:nvPr/>
        </p:nvPicPr>
        <p:blipFill>
          <a:blip r:embed="rId3">
            <a:alphaModFix/>
          </a:blip>
          <a:stretch>
            <a:fillRect/>
          </a:stretch>
        </p:blipFill>
        <p:spPr>
          <a:xfrm>
            <a:off x="2052850" y="155650"/>
            <a:ext cx="8086300" cy="6089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SzPts val="1800"/>
              <a:buChar char="▪"/>
            </a:pPr>
            <a:r>
              <a:rPr lang="en-US"/>
              <a:t> Roles are the old way of packaging Ansible content</a:t>
            </a:r>
            <a:endParaRPr/>
          </a:p>
          <a:p>
            <a:pPr indent="-114300" lvl="0" marL="228600" rtl="0" algn="l">
              <a:lnSpc>
                <a:spcPct val="90000"/>
              </a:lnSpc>
              <a:spcBef>
                <a:spcPts val="1000"/>
              </a:spcBef>
              <a:spcAft>
                <a:spcPts val="0"/>
              </a:spcAft>
              <a:buSzPts val="1800"/>
              <a:buChar char="▪"/>
            </a:pPr>
            <a:r>
              <a:rPr lang="en-US"/>
              <a:t> Collections introduced in Ansible 2.9</a:t>
            </a:r>
            <a:endParaRPr/>
          </a:p>
          <a:p>
            <a:pPr indent="-114300" lvl="0" marL="228600" rtl="0" algn="l">
              <a:lnSpc>
                <a:spcPct val="90000"/>
              </a:lnSpc>
              <a:spcBef>
                <a:spcPts val="1000"/>
              </a:spcBef>
              <a:spcAft>
                <a:spcPts val="0"/>
              </a:spcAft>
              <a:buSzPts val="1800"/>
              <a:buChar char="▪"/>
            </a:pPr>
            <a:r>
              <a:rPr lang="en-US"/>
              <a:t> Better support for packaging all Ansible plugins</a:t>
            </a:r>
            <a:endParaRPr/>
          </a:p>
          <a:p>
            <a:pPr indent="-114300" lvl="0" marL="228600" rtl="0" algn="l">
              <a:lnSpc>
                <a:spcPct val="90000"/>
              </a:lnSpc>
              <a:spcBef>
                <a:spcPts val="1000"/>
              </a:spcBef>
              <a:spcAft>
                <a:spcPts val="0"/>
              </a:spcAft>
              <a:buSzPts val="1800"/>
              <a:buChar char="▪"/>
            </a:pPr>
            <a:r>
              <a:rPr lang="en-US"/>
              <a:t> Managed by the </a:t>
            </a:r>
            <a:r>
              <a:rPr lang="en-US">
                <a:latin typeface="Courier New"/>
                <a:ea typeface="Courier New"/>
                <a:cs typeface="Courier New"/>
                <a:sym typeface="Courier New"/>
              </a:rPr>
              <a:t>ansible-galaxy</a:t>
            </a:r>
            <a:r>
              <a:rPr lang="en-US"/>
              <a:t> command</a:t>
            </a:r>
            <a:endParaRPr/>
          </a:p>
        </p:txBody>
      </p:sp>
      <p:sp>
        <p:nvSpPr>
          <p:cNvPr id="145" name="Google Shape;145;p32"/>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Roles and Collections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SzPts val="1800"/>
              <a:buChar char="▪"/>
            </a:pPr>
            <a:r>
              <a:rPr lang="en-US"/>
              <a:t> Executed on the target host</a:t>
            </a:r>
            <a:endParaRPr/>
          </a:p>
          <a:p>
            <a:pPr indent="-114300" lvl="0" marL="228600" rtl="0" algn="l">
              <a:lnSpc>
                <a:spcPct val="90000"/>
              </a:lnSpc>
              <a:spcBef>
                <a:spcPts val="1000"/>
              </a:spcBef>
              <a:spcAft>
                <a:spcPts val="0"/>
              </a:spcAft>
              <a:buSzPts val="1800"/>
              <a:buChar char="▪"/>
            </a:pPr>
            <a:r>
              <a:rPr lang="en-US"/>
              <a:t> Typically Python for *nix and PowerShell for Windows</a:t>
            </a:r>
            <a:endParaRPr/>
          </a:p>
          <a:p>
            <a:pPr indent="-114300" lvl="0" marL="228600" rtl="0" algn="l">
              <a:lnSpc>
                <a:spcPct val="90000"/>
              </a:lnSpc>
              <a:spcBef>
                <a:spcPts val="1000"/>
              </a:spcBef>
              <a:spcAft>
                <a:spcPts val="0"/>
              </a:spcAft>
              <a:buSzPts val="1800"/>
              <a:buChar char="▪"/>
            </a:pPr>
            <a:r>
              <a:rPr lang="en-US"/>
              <a:t> Can be in any language, even binaries</a:t>
            </a:r>
            <a:endParaRPr/>
          </a:p>
          <a:p>
            <a:pPr indent="-114300" lvl="0" marL="228600" rtl="0" algn="l">
              <a:lnSpc>
                <a:spcPct val="90000"/>
              </a:lnSpc>
              <a:spcBef>
                <a:spcPts val="1000"/>
              </a:spcBef>
              <a:spcAft>
                <a:spcPts val="0"/>
              </a:spcAft>
              <a:buSzPts val="1800"/>
              <a:buChar char="▪"/>
            </a:pPr>
            <a:r>
              <a:rPr lang="en-US"/>
              <a:t> Typically manage 1 resource idempotently</a:t>
            </a:r>
            <a:endParaRPr/>
          </a:p>
        </p:txBody>
      </p:sp>
      <p:sp>
        <p:nvSpPr>
          <p:cNvPr id="151" name="Google Shape;151;p33"/>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Modules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831850" y="529389"/>
            <a:ext cx="10515600" cy="1004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B2B46"/>
              </a:buClr>
              <a:buSzPts val="6000"/>
              <a:buFont typeface="Calibri"/>
              <a:buNone/>
            </a:pPr>
            <a:r>
              <a:rPr lang="en-US"/>
              <a:t>Demo</a:t>
            </a:r>
            <a:endParaRPr/>
          </a:p>
        </p:txBody>
      </p:sp>
      <p:sp>
        <p:nvSpPr>
          <p:cNvPr id="157" name="Google Shape;157;p34"/>
          <p:cNvSpPr txBox="1"/>
          <p:nvPr>
            <p:ph idx="1" type="body"/>
          </p:nvPr>
        </p:nvSpPr>
        <p:spPr>
          <a:xfrm>
            <a:off x="831850" y="1653758"/>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Writing a module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SzPts val="1800"/>
              <a:buChar char="▪"/>
            </a:pPr>
            <a:r>
              <a:rPr lang="en-US"/>
              <a:t> Check Mode == -WhatIf</a:t>
            </a:r>
            <a:endParaRPr/>
          </a:p>
          <a:p>
            <a:pPr indent="-114300" lvl="0" marL="228600" rtl="0" algn="l">
              <a:lnSpc>
                <a:spcPct val="90000"/>
              </a:lnSpc>
              <a:spcBef>
                <a:spcPts val="1000"/>
              </a:spcBef>
              <a:spcAft>
                <a:spcPts val="0"/>
              </a:spcAft>
              <a:buSzPts val="1800"/>
              <a:buChar char="▪"/>
            </a:pPr>
            <a:r>
              <a:rPr lang="en-US"/>
              <a:t> Diff Output returns more details for what has changed</a:t>
            </a:r>
            <a:endParaRPr/>
          </a:p>
          <a:p>
            <a:pPr indent="-114300" lvl="0" marL="228600" rtl="0" algn="l">
              <a:lnSpc>
                <a:spcPct val="90000"/>
              </a:lnSpc>
              <a:spcBef>
                <a:spcPts val="1000"/>
              </a:spcBef>
              <a:spcAft>
                <a:spcPts val="0"/>
              </a:spcAft>
              <a:buSzPts val="1800"/>
              <a:buChar char="▪"/>
            </a:pPr>
            <a:r>
              <a:rPr lang="en-US"/>
              <a:t> Check mode is important to support</a:t>
            </a:r>
            <a:endParaRPr/>
          </a:p>
          <a:p>
            <a:pPr indent="-114300" lvl="0" marL="228600" rtl="0" algn="l">
              <a:lnSpc>
                <a:spcPct val="90000"/>
              </a:lnSpc>
              <a:spcBef>
                <a:spcPts val="1000"/>
              </a:spcBef>
              <a:spcAft>
                <a:spcPts val="0"/>
              </a:spcAft>
              <a:buSzPts val="1800"/>
              <a:buChar char="▪"/>
            </a:pPr>
            <a:r>
              <a:rPr lang="en-US"/>
              <a:t> Diff is typically a nice to have</a:t>
            </a:r>
            <a:endParaRPr/>
          </a:p>
        </p:txBody>
      </p:sp>
      <p:sp>
        <p:nvSpPr>
          <p:cNvPr id="163" name="Google Shape;163;p35"/>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Check Mode and Diff Output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6"/>
          <p:cNvSpPr txBox="1"/>
          <p:nvPr>
            <p:ph type="title"/>
          </p:nvPr>
        </p:nvSpPr>
        <p:spPr>
          <a:xfrm>
            <a:off x="831850" y="529389"/>
            <a:ext cx="10515600" cy="1004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B2B46"/>
              </a:buClr>
              <a:buSzPts val="6000"/>
              <a:buFont typeface="Calibri"/>
              <a:buNone/>
            </a:pPr>
            <a:r>
              <a:rPr lang="en-US"/>
              <a:t>Demo</a:t>
            </a:r>
            <a:endParaRPr/>
          </a:p>
        </p:txBody>
      </p:sp>
      <p:sp>
        <p:nvSpPr>
          <p:cNvPr id="169" name="Google Shape;169;p36"/>
          <p:cNvSpPr txBox="1"/>
          <p:nvPr>
            <p:ph idx="1" type="body"/>
          </p:nvPr>
        </p:nvSpPr>
        <p:spPr>
          <a:xfrm>
            <a:off x="831850" y="1653758"/>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Adding Check Mode Support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SzPts val="1800"/>
              <a:buChar char="▪"/>
            </a:pPr>
            <a:r>
              <a:rPr lang="en-US"/>
              <a:t> Very important to implement properly</a:t>
            </a:r>
            <a:endParaRPr/>
          </a:p>
          <a:p>
            <a:pPr indent="-114300" lvl="0" marL="228600" rtl="0" algn="l">
              <a:lnSpc>
                <a:spcPct val="90000"/>
              </a:lnSpc>
              <a:spcBef>
                <a:spcPts val="1000"/>
              </a:spcBef>
              <a:spcAft>
                <a:spcPts val="0"/>
              </a:spcAft>
              <a:buSzPts val="1800"/>
              <a:buChar char="▪"/>
            </a:pPr>
            <a:r>
              <a:rPr lang="en-US"/>
              <a:t> Written as YAML</a:t>
            </a:r>
            <a:endParaRPr/>
          </a:p>
          <a:p>
            <a:pPr indent="-114300" lvl="0" marL="228600" rtl="0" algn="l">
              <a:lnSpc>
                <a:spcPct val="90000"/>
              </a:lnSpc>
              <a:spcBef>
                <a:spcPts val="1000"/>
              </a:spcBef>
              <a:spcAft>
                <a:spcPts val="0"/>
              </a:spcAft>
              <a:buSzPts val="1800"/>
              <a:buChar char="▪"/>
            </a:pPr>
            <a:r>
              <a:rPr lang="en-US"/>
              <a:t> Contains documentation, examples, and return info</a:t>
            </a:r>
            <a:endParaRPr/>
          </a:p>
          <a:p>
            <a:pPr indent="-114300" lvl="0" marL="228600" rtl="0" algn="l">
              <a:lnSpc>
                <a:spcPct val="90000"/>
              </a:lnSpc>
              <a:spcBef>
                <a:spcPts val="1000"/>
              </a:spcBef>
              <a:spcAft>
                <a:spcPts val="0"/>
              </a:spcAft>
              <a:buSzPts val="1800"/>
              <a:buChar char="▪"/>
            </a:pPr>
            <a:r>
              <a:rPr lang="en-US"/>
              <a:t> There are tests to check your docs and module spec match</a:t>
            </a:r>
            <a:endParaRPr/>
          </a:p>
        </p:txBody>
      </p:sp>
      <p:sp>
        <p:nvSpPr>
          <p:cNvPr id="175" name="Google Shape;175;p37"/>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Documentation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type="title"/>
          </p:nvPr>
        </p:nvSpPr>
        <p:spPr>
          <a:xfrm>
            <a:off x="831850" y="529389"/>
            <a:ext cx="10515600" cy="1004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B2B46"/>
              </a:buClr>
              <a:buSzPts val="6000"/>
              <a:buFont typeface="Calibri"/>
              <a:buNone/>
            </a:pPr>
            <a:r>
              <a:rPr lang="en-US"/>
              <a:t>Demo</a:t>
            </a:r>
            <a:endParaRPr/>
          </a:p>
        </p:txBody>
      </p:sp>
      <p:sp>
        <p:nvSpPr>
          <p:cNvPr id="181" name="Google Shape;181;p38"/>
          <p:cNvSpPr txBox="1"/>
          <p:nvPr>
            <p:ph idx="1" type="body"/>
          </p:nvPr>
        </p:nvSpPr>
        <p:spPr>
          <a:xfrm>
            <a:off x="831850" y="1653758"/>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Adding Documentation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SzPts val="1800"/>
              <a:buChar char="▪"/>
            </a:pPr>
            <a:r>
              <a:rPr lang="en-US"/>
              <a:t> All provided through </a:t>
            </a:r>
            <a:r>
              <a:rPr lang="en-US">
                <a:latin typeface="Courier New"/>
                <a:ea typeface="Courier New"/>
                <a:cs typeface="Courier New"/>
                <a:sym typeface="Courier New"/>
              </a:rPr>
              <a:t>ansible-test</a:t>
            </a:r>
            <a:endParaRPr>
              <a:latin typeface="Courier New"/>
              <a:ea typeface="Courier New"/>
              <a:cs typeface="Courier New"/>
              <a:sym typeface="Courier New"/>
            </a:endParaRPr>
          </a:p>
          <a:p>
            <a:pPr indent="-114300" lvl="0" marL="228600" rtl="0" algn="l">
              <a:lnSpc>
                <a:spcPct val="90000"/>
              </a:lnSpc>
              <a:spcBef>
                <a:spcPts val="1000"/>
              </a:spcBef>
              <a:spcAft>
                <a:spcPts val="0"/>
              </a:spcAft>
              <a:buSzPts val="1800"/>
              <a:buChar char="▪"/>
            </a:pPr>
            <a:r>
              <a:rPr lang="en-US"/>
              <a:t> For Windows we can do sanity and integration tests</a:t>
            </a:r>
            <a:endParaRPr/>
          </a:p>
          <a:p>
            <a:pPr indent="-114300" lvl="0" marL="228600" rtl="0" algn="l">
              <a:lnSpc>
                <a:spcPct val="90000"/>
              </a:lnSpc>
              <a:spcBef>
                <a:spcPts val="1000"/>
              </a:spcBef>
              <a:spcAft>
                <a:spcPts val="0"/>
              </a:spcAft>
              <a:buSzPts val="1800"/>
              <a:buChar char="▪"/>
            </a:pPr>
            <a:r>
              <a:rPr lang="en-US"/>
              <a:t> Sanity covers simple linting, doc checks, and more</a:t>
            </a:r>
            <a:endParaRPr/>
          </a:p>
          <a:p>
            <a:pPr indent="-114300" lvl="0" marL="228600" rtl="0" algn="l">
              <a:lnSpc>
                <a:spcPct val="90000"/>
              </a:lnSpc>
              <a:spcBef>
                <a:spcPts val="1000"/>
              </a:spcBef>
              <a:spcAft>
                <a:spcPts val="0"/>
              </a:spcAft>
              <a:buSzPts val="1800"/>
              <a:buChar char="▪"/>
            </a:pPr>
            <a:r>
              <a:rPr lang="en-US"/>
              <a:t> Integration tests are written as Ansible tasks to run</a:t>
            </a:r>
            <a:endParaRPr/>
          </a:p>
        </p:txBody>
      </p:sp>
      <p:sp>
        <p:nvSpPr>
          <p:cNvPr id="187" name="Google Shape;187;p39"/>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2"/>
          <p:cNvSpPr txBox="1"/>
          <p:nvPr/>
        </p:nvSpPr>
        <p:spPr>
          <a:xfrm>
            <a:off x="838200" y="365125"/>
            <a:ext cx="973328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Play"/>
              <a:buNone/>
            </a:pPr>
            <a:r>
              <a:rPr b="0" i="0" lang="en-US" sz="4400" u="none" cap="none" strike="noStrike">
                <a:solidFill>
                  <a:schemeClr val="dk1"/>
                </a:solidFill>
                <a:latin typeface="Play"/>
                <a:ea typeface="Play"/>
                <a:cs typeface="Play"/>
                <a:sym typeface="Play"/>
              </a:rPr>
              <a:t>3</a:t>
            </a:r>
            <a:endParaRPr b="0" i="0" sz="4400" u="none" cap="none" strike="noStrike">
              <a:solidFill>
                <a:schemeClr val="dk1"/>
              </a:solidFill>
              <a:latin typeface="Play"/>
              <a:ea typeface="Play"/>
              <a:cs typeface="Play"/>
              <a:sym typeface="Play"/>
            </a:endParaRPr>
          </a:p>
        </p:txBody>
      </p:sp>
      <p:sp>
        <p:nvSpPr>
          <p:cNvPr id="82" name="Google Shape;82;p22"/>
          <p:cNvSpPr txBox="1"/>
          <p:nvPr>
            <p:ph type="title"/>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5000"/>
              <a:buFont typeface="Stardos Stencil"/>
              <a:buNone/>
            </a:pPr>
            <a:r>
              <a:rPr lang="en-US" sz="25000">
                <a:solidFill>
                  <a:schemeClr val="lt1"/>
                </a:solidFill>
                <a:latin typeface="Stardos Stencil"/>
                <a:ea typeface="Stardos Stencil"/>
                <a:cs typeface="Stardos Stencil"/>
                <a:sym typeface="Stardos Stencil"/>
              </a:rPr>
              <a:t>3</a:t>
            </a:r>
            <a:endParaRPr sz="25000">
              <a:solidFill>
                <a:schemeClr val="lt1"/>
              </a:solidFill>
              <a:latin typeface="Stardos Stencil"/>
              <a:ea typeface="Stardos Stencil"/>
              <a:cs typeface="Stardos Stencil"/>
              <a:sym typeface="Stardos Stencil"/>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0"/>
          <p:cNvSpPr txBox="1"/>
          <p:nvPr>
            <p:ph type="title"/>
          </p:nvPr>
        </p:nvSpPr>
        <p:spPr>
          <a:xfrm>
            <a:off x="831850" y="529389"/>
            <a:ext cx="10515600" cy="1004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B2B46"/>
              </a:buClr>
              <a:buSzPts val="6000"/>
              <a:buFont typeface="Calibri"/>
              <a:buNone/>
            </a:pPr>
            <a:r>
              <a:rPr lang="en-US"/>
              <a:t>Demo</a:t>
            </a:r>
            <a:endParaRPr/>
          </a:p>
        </p:txBody>
      </p:sp>
      <p:sp>
        <p:nvSpPr>
          <p:cNvPr id="193" name="Google Shape;193;p40"/>
          <p:cNvSpPr txBox="1"/>
          <p:nvPr>
            <p:ph idx="1" type="body"/>
          </p:nvPr>
        </p:nvSpPr>
        <p:spPr>
          <a:xfrm>
            <a:off x="831850" y="1653758"/>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Writing tests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1"/>
          <p:cNvSpPr txBox="1"/>
          <p:nvPr>
            <p:ph idx="1" type="body"/>
          </p:nvPr>
        </p:nvSpPr>
        <p:spPr>
          <a:xfrm>
            <a:off x="838200" y="1825625"/>
            <a:ext cx="6225600" cy="43512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SzPts val="1800"/>
              <a:buChar char="▪"/>
            </a:pPr>
            <a:r>
              <a:rPr lang="en-US"/>
              <a:t> A step higher than modules</a:t>
            </a:r>
            <a:endParaRPr/>
          </a:p>
          <a:p>
            <a:pPr indent="-114300" lvl="0" marL="228600" rtl="0" algn="l">
              <a:lnSpc>
                <a:spcPct val="90000"/>
              </a:lnSpc>
              <a:spcBef>
                <a:spcPts val="1000"/>
              </a:spcBef>
              <a:spcAft>
                <a:spcPts val="0"/>
              </a:spcAft>
              <a:buSzPts val="1800"/>
              <a:buChar char="▪"/>
            </a:pPr>
            <a:r>
              <a:rPr lang="en-US"/>
              <a:t> Executed on the Ansible host</a:t>
            </a:r>
            <a:endParaRPr/>
          </a:p>
          <a:p>
            <a:pPr indent="-114300" lvl="0" marL="228600" rtl="0" algn="l">
              <a:lnSpc>
                <a:spcPct val="90000"/>
              </a:lnSpc>
              <a:spcBef>
                <a:spcPts val="1000"/>
              </a:spcBef>
              <a:spcAft>
                <a:spcPts val="0"/>
              </a:spcAft>
              <a:buSzPts val="1800"/>
              <a:buChar char="▪"/>
            </a:pPr>
            <a:r>
              <a:rPr lang="en-US"/>
              <a:t> Can execute 0..many modules</a:t>
            </a:r>
            <a:endParaRPr/>
          </a:p>
          <a:p>
            <a:pPr indent="-114300" lvl="0" marL="228600" rtl="0" algn="l">
              <a:lnSpc>
                <a:spcPct val="90000"/>
              </a:lnSpc>
              <a:spcBef>
                <a:spcPts val="1000"/>
              </a:spcBef>
              <a:spcAft>
                <a:spcPts val="0"/>
              </a:spcAft>
              <a:buSzPts val="1800"/>
              <a:buChar char="▪"/>
            </a:pPr>
            <a:r>
              <a:rPr lang="en-US"/>
              <a:t> Written in Python</a:t>
            </a:r>
            <a:endParaRPr/>
          </a:p>
        </p:txBody>
      </p:sp>
      <p:sp>
        <p:nvSpPr>
          <p:cNvPr id="199" name="Google Shape;199;p41"/>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Action Plugins</a:t>
            </a:r>
            <a:endParaRPr/>
          </a:p>
        </p:txBody>
      </p:sp>
      <p:pic>
        <p:nvPicPr>
          <p:cNvPr id="200" name="Google Shape;200;p41"/>
          <p:cNvPicPr preferRelativeResize="0"/>
          <p:nvPr/>
        </p:nvPicPr>
        <p:blipFill>
          <a:blip r:embed="rId3">
            <a:alphaModFix/>
          </a:blip>
          <a:stretch>
            <a:fillRect/>
          </a:stretch>
        </p:blipFill>
        <p:spPr>
          <a:xfrm>
            <a:off x="7637867" y="1783475"/>
            <a:ext cx="2933534" cy="4435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2"/>
          <p:cNvSpPr txBox="1"/>
          <p:nvPr>
            <p:ph type="title"/>
          </p:nvPr>
        </p:nvSpPr>
        <p:spPr>
          <a:xfrm>
            <a:off x="831850" y="529389"/>
            <a:ext cx="10515600" cy="1004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B2B46"/>
              </a:buClr>
              <a:buSzPts val="6000"/>
              <a:buFont typeface="Calibri"/>
              <a:buNone/>
            </a:pPr>
            <a:r>
              <a:rPr lang="en-US"/>
              <a:t>Demo</a:t>
            </a:r>
            <a:endParaRPr/>
          </a:p>
        </p:txBody>
      </p:sp>
      <p:sp>
        <p:nvSpPr>
          <p:cNvPr id="206" name="Google Shape;206;p42"/>
          <p:cNvSpPr txBox="1"/>
          <p:nvPr>
            <p:ph idx="1" type="body"/>
          </p:nvPr>
        </p:nvSpPr>
        <p:spPr>
          <a:xfrm>
            <a:off x="831850" y="1653758"/>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Writing an Action Plugin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idx="1" type="body"/>
          </p:nvPr>
        </p:nvSpPr>
        <p:spPr>
          <a:xfrm>
            <a:off x="838200" y="1825625"/>
            <a:ext cx="10082700" cy="4351200"/>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SzPts val="1800"/>
              <a:buChar char="▪"/>
            </a:pPr>
            <a:r>
              <a:rPr lang="en-US"/>
              <a:t> Share code between modules</a:t>
            </a:r>
            <a:endParaRPr/>
          </a:p>
          <a:p>
            <a:pPr indent="-114300" lvl="0" marL="228600" rtl="0" algn="l">
              <a:lnSpc>
                <a:spcPct val="90000"/>
              </a:lnSpc>
              <a:spcBef>
                <a:spcPts val="1000"/>
              </a:spcBef>
              <a:spcAft>
                <a:spcPts val="0"/>
              </a:spcAft>
              <a:buSzPts val="1800"/>
              <a:buChar char="▪"/>
            </a:pPr>
            <a:r>
              <a:rPr lang="en-US"/>
              <a:t> Only supported for Python and PowerShell modules</a:t>
            </a:r>
            <a:endParaRPr/>
          </a:p>
          <a:p>
            <a:pPr indent="-114300" lvl="0" marL="228600" rtl="0" algn="l">
              <a:lnSpc>
                <a:spcPct val="90000"/>
              </a:lnSpc>
              <a:spcBef>
                <a:spcPts val="1000"/>
              </a:spcBef>
              <a:spcAft>
                <a:spcPts val="0"/>
              </a:spcAft>
              <a:buSzPts val="1800"/>
              <a:buChar char="▪"/>
            </a:pPr>
            <a:r>
              <a:rPr lang="en-US"/>
              <a:t> PowerShell can use both PowerShell and C# utils</a:t>
            </a:r>
            <a:endParaRPr/>
          </a:p>
        </p:txBody>
      </p:sp>
      <p:sp>
        <p:nvSpPr>
          <p:cNvPr id="212" name="Google Shape;212;p43"/>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Module Utils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4"/>
          <p:cNvSpPr txBox="1"/>
          <p:nvPr>
            <p:ph type="title"/>
          </p:nvPr>
        </p:nvSpPr>
        <p:spPr>
          <a:xfrm>
            <a:off x="831850" y="529389"/>
            <a:ext cx="10515600" cy="1004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B2B46"/>
              </a:buClr>
              <a:buSzPts val="6000"/>
              <a:buFont typeface="Calibri"/>
              <a:buNone/>
            </a:pPr>
            <a:r>
              <a:rPr lang="en-US"/>
              <a:t>Demo</a:t>
            </a:r>
            <a:endParaRPr/>
          </a:p>
        </p:txBody>
      </p:sp>
      <p:sp>
        <p:nvSpPr>
          <p:cNvPr id="218" name="Google Shape;218;p44"/>
          <p:cNvSpPr txBox="1"/>
          <p:nvPr>
            <p:ph idx="1" type="body"/>
          </p:nvPr>
        </p:nvSpPr>
        <p:spPr>
          <a:xfrm>
            <a:off x="831850" y="1653758"/>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Module Utils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nvSpPr>
        <p:spPr>
          <a:xfrm>
            <a:off x="831850" y="529389"/>
            <a:ext cx="10515600" cy="100463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3B2B46"/>
              </a:buClr>
              <a:buSzPts val="6000"/>
              <a:buFont typeface="Calibri"/>
              <a:buNone/>
            </a:pPr>
            <a:r>
              <a:rPr b="1" i="0" lang="en-US" sz="6000" u="none" cap="none" strike="noStrike">
                <a:solidFill>
                  <a:srgbClr val="3B2B46"/>
                </a:solidFill>
                <a:latin typeface="Calibri"/>
                <a:ea typeface="Calibri"/>
                <a:cs typeface="Calibri"/>
                <a:sym typeface="Calibri"/>
              </a:rPr>
              <a:t>Q&amp;A</a:t>
            </a:r>
            <a:endParaRPr/>
          </a:p>
        </p:txBody>
      </p:sp>
      <p:sp>
        <p:nvSpPr>
          <p:cNvPr id="224" name="Google Shape;224;p45"/>
          <p:cNvSpPr txBox="1"/>
          <p:nvPr/>
        </p:nvSpPr>
        <p:spPr>
          <a:xfrm>
            <a:off x="831850" y="1653758"/>
            <a:ext cx="10515600" cy="150018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888888"/>
              </a:buClr>
              <a:buSzPts val="2400"/>
              <a:buFont typeface="Arial"/>
              <a:buNone/>
            </a:pPr>
            <a:r>
              <a:rPr b="0" i="0" lang="en-US" sz="2400" u="none" cap="none" strike="noStrike">
                <a:solidFill>
                  <a:srgbClr val="888888"/>
                </a:solidFill>
                <a:latin typeface="Calibri"/>
                <a:ea typeface="Calibri"/>
                <a:cs typeface="Calibri"/>
                <a:sym typeface="Calibri"/>
              </a:rPr>
              <a:t>15 minutes</a:t>
            </a:r>
            <a:endParaRPr/>
          </a:p>
        </p:txBody>
      </p:sp>
      <p:pic>
        <p:nvPicPr>
          <p:cNvPr id="225" name="Google Shape;225;p45"/>
          <p:cNvPicPr preferRelativeResize="0"/>
          <p:nvPr/>
        </p:nvPicPr>
        <p:blipFill rotWithShape="1">
          <a:blip r:embed="rId3">
            <a:alphaModFix/>
          </a:blip>
          <a:srcRect b="0" l="0" r="0" t="0"/>
          <a:stretch/>
        </p:blipFill>
        <p:spPr>
          <a:xfrm>
            <a:off x="2731477" y="1770873"/>
            <a:ext cx="6729046" cy="359174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3"/>
          <p:cNvSpPr txBox="1"/>
          <p:nvPr>
            <p:ph type="title"/>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5000"/>
              <a:buFont typeface="Stardos Stencil"/>
              <a:buNone/>
            </a:pPr>
            <a:r>
              <a:rPr lang="en-US" sz="25000">
                <a:solidFill>
                  <a:schemeClr val="lt1"/>
                </a:solidFill>
                <a:latin typeface="Stardos Stencil"/>
                <a:ea typeface="Stardos Stencil"/>
                <a:cs typeface="Stardos Stencil"/>
                <a:sym typeface="Stardos Stencil"/>
              </a:rPr>
              <a:t>2</a:t>
            </a:r>
            <a:endParaRPr sz="25000">
              <a:solidFill>
                <a:schemeClr val="lt1"/>
              </a:solidFill>
              <a:latin typeface="Stardos Stencil"/>
              <a:ea typeface="Stardos Stencil"/>
              <a:cs typeface="Stardos Stencil"/>
              <a:sym typeface="Stardos Stencil"/>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4"/>
          <p:cNvSpPr txBox="1"/>
          <p:nvPr>
            <p:ph type="title"/>
          </p:nvPr>
        </p:nvSpPr>
        <p:spPr>
          <a:xfrm>
            <a:off x="0" y="0"/>
            <a:ext cx="12192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25000"/>
              <a:buFont typeface="Stardos Stencil"/>
              <a:buNone/>
            </a:pPr>
            <a:r>
              <a:rPr lang="en-US" sz="25000">
                <a:solidFill>
                  <a:schemeClr val="dk1"/>
                </a:solidFill>
                <a:latin typeface="Stardos Stencil"/>
                <a:ea typeface="Stardos Stencil"/>
                <a:cs typeface="Stardos Stencil"/>
                <a:sym typeface="Stardos Stencil"/>
              </a:rPr>
              <a:t>1</a:t>
            </a:r>
            <a:endParaRPr sz="25000">
              <a:solidFill>
                <a:schemeClr val="dk1"/>
              </a:solidFill>
              <a:latin typeface="Stardos Stencil"/>
              <a:ea typeface="Stardos Stencil"/>
              <a:cs typeface="Stardos Stencil"/>
              <a:sym typeface="Stardos Stencil"/>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1524000" y="4271395"/>
            <a:ext cx="9144000" cy="631759"/>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rgbClr val="3B2B46"/>
              </a:buClr>
              <a:buSzPts val="4400"/>
              <a:buFont typeface="Arial"/>
              <a:buNone/>
            </a:pPr>
            <a:r>
              <a:rPr b="1" i="1" lang="en-US" sz="4400">
                <a:solidFill>
                  <a:srgbClr val="3B2B46"/>
                </a:solidFill>
                <a:latin typeface="Calibri"/>
                <a:ea typeface="Calibri"/>
                <a:cs typeface="Calibri"/>
                <a:sym typeface="Calibri"/>
              </a:rPr>
              <a:t>Jordan Borean</a:t>
            </a:r>
            <a:endParaRPr b="1" i="1" sz="4400" u="none" cap="none" strike="noStrike">
              <a:solidFill>
                <a:srgbClr val="3B2B46"/>
              </a:solidFill>
              <a:latin typeface="Calibri"/>
              <a:ea typeface="Calibri"/>
              <a:cs typeface="Calibri"/>
              <a:sym typeface="Calibri"/>
            </a:endParaRPr>
          </a:p>
        </p:txBody>
      </p:sp>
      <p:cxnSp>
        <p:nvCxnSpPr>
          <p:cNvPr id="100" name="Google Shape;100;p25"/>
          <p:cNvCxnSpPr/>
          <p:nvPr/>
        </p:nvCxnSpPr>
        <p:spPr>
          <a:xfrm>
            <a:off x="3867150" y="4089400"/>
            <a:ext cx="4508500" cy="0"/>
          </a:xfrm>
          <a:prstGeom prst="straightConnector1">
            <a:avLst/>
          </a:prstGeom>
          <a:noFill/>
          <a:ln cap="flat" cmpd="sng" w="9525">
            <a:solidFill>
              <a:srgbClr val="3B2B46"/>
            </a:solidFill>
            <a:prstDash val="solid"/>
            <a:miter lim="800000"/>
            <a:headEnd len="sm" w="sm" type="none"/>
            <a:tailEnd len="sm" w="sm" type="none"/>
          </a:ln>
        </p:spPr>
      </p:cxnSp>
      <p:sp>
        <p:nvSpPr>
          <p:cNvPr id="101" name="Google Shape;101;p25"/>
          <p:cNvSpPr txBox="1"/>
          <p:nvPr>
            <p:ph type="title"/>
          </p:nvPr>
        </p:nvSpPr>
        <p:spPr>
          <a:xfrm>
            <a:off x="838200" y="2666707"/>
            <a:ext cx="10515600" cy="1325563"/>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0"/>
              </a:spcBef>
              <a:spcAft>
                <a:spcPts val="300"/>
              </a:spcAft>
              <a:buClr>
                <a:schemeClr val="dk1"/>
              </a:buClr>
              <a:buSzPts val="1100"/>
              <a:buFont typeface="Arial"/>
              <a:buNone/>
            </a:pPr>
            <a:r>
              <a:rPr b="1" lang="en-US" sz="6000">
                <a:solidFill>
                  <a:srgbClr val="326198"/>
                </a:solidFill>
                <a:latin typeface="Calibri"/>
                <a:ea typeface="Calibri"/>
                <a:cs typeface="Calibri"/>
                <a:sym typeface="Calibri"/>
              </a:rPr>
              <a:t>Writing your own Ansible PowerShell Module</a:t>
            </a:r>
            <a:endParaRPr b="1" sz="6000">
              <a:solidFill>
                <a:srgbClr val="346296"/>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Une image contenant texte, Police, logo, Graphique&#10;&#10;Description générée automatiquement" id="106" name="Google Shape;106;p26"/>
          <p:cNvPicPr preferRelativeResize="0"/>
          <p:nvPr/>
        </p:nvPicPr>
        <p:blipFill rotWithShape="1">
          <a:blip r:embed="rId3">
            <a:alphaModFix/>
          </a:blip>
          <a:srcRect b="0" l="0" r="0" t="0"/>
          <a:stretch/>
        </p:blipFill>
        <p:spPr>
          <a:xfrm>
            <a:off x="1454266" y="2500447"/>
            <a:ext cx="9288075" cy="2302011"/>
          </a:xfrm>
          <a:prstGeom prst="rect">
            <a:avLst/>
          </a:prstGeom>
          <a:noFill/>
          <a:ln>
            <a:noFill/>
          </a:ln>
        </p:spPr>
      </p:pic>
      <p:sp>
        <p:nvSpPr>
          <p:cNvPr id="107" name="Google Shape;107;p26"/>
          <p:cNvSpPr txBox="1"/>
          <p:nvPr>
            <p:ph idx="4294967295" type="title"/>
          </p:nvPr>
        </p:nvSpPr>
        <p:spPr>
          <a:xfrm>
            <a:off x="1009061" y="630961"/>
            <a:ext cx="973328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6296"/>
              </a:buClr>
              <a:buSzPts val="4000"/>
              <a:buFont typeface="Calibri"/>
              <a:buNone/>
            </a:pPr>
            <a:r>
              <a:rPr b="1" lang="en-US" sz="4000">
                <a:solidFill>
                  <a:srgbClr val="346296"/>
                </a:solidFill>
                <a:latin typeface="Calibri"/>
                <a:ea typeface="Calibri"/>
                <a:cs typeface="Calibri"/>
                <a:sym typeface="Calibri"/>
              </a:rPr>
              <a:t>Many thanks to our sponsors: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nvSpPr>
        <p:spPr>
          <a:xfrm>
            <a:off x="3467314" y="1852863"/>
            <a:ext cx="7886486" cy="43241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3200"/>
              <a:buFont typeface="Noto Sans Symbols"/>
              <a:buChar char="▪"/>
            </a:pPr>
            <a:r>
              <a:rPr lang="en-US" sz="3200">
                <a:solidFill>
                  <a:schemeClr val="dk1"/>
                </a:solidFill>
                <a:latin typeface="Calibri"/>
                <a:ea typeface="Calibri"/>
                <a:cs typeface="Calibri"/>
                <a:sym typeface="Calibri"/>
              </a:rPr>
              <a:t>Software Engineer for Red Hat</a:t>
            </a:r>
            <a:endParaRPr sz="32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Works on Ansible, specializes in Windows integrations</a:t>
            </a:r>
            <a:endParaRPr sz="32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Enjoys working with Python, PowerShell, and C#</a:t>
            </a:r>
            <a:endParaRPr sz="32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Loves a bike ride and just learning new things</a:t>
            </a:r>
            <a:endParaRPr sz="3200">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Dislikes aliases in scripts</a:t>
            </a:r>
            <a:endParaRPr sz="3200">
              <a:solidFill>
                <a:schemeClr val="dk1"/>
              </a:solidFill>
              <a:latin typeface="Calibri"/>
              <a:ea typeface="Calibri"/>
              <a:cs typeface="Calibri"/>
              <a:sym typeface="Calibri"/>
            </a:endParaRPr>
          </a:p>
        </p:txBody>
      </p:sp>
      <p:sp>
        <p:nvSpPr>
          <p:cNvPr id="113" name="Google Shape;113;p27"/>
          <p:cNvSpPr txBox="1"/>
          <p:nvPr/>
        </p:nvSpPr>
        <p:spPr>
          <a:xfrm>
            <a:off x="478971" y="3991429"/>
            <a:ext cx="2760183"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You can download your shield here:</a:t>
            </a:r>
            <a:endParaRPr/>
          </a:p>
          <a:p>
            <a:pPr indent="0" lvl="0" marL="0" marR="0" rtl="0" algn="ctr">
              <a:spcBef>
                <a:spcPts val="0"/>
              </a:spcBef>
              <a:spcAft>
                <a:spcPts val="0"/>
              </a:spcAft>
              <a:buNone/>
            </a:pPr>
            <a:r>
              <a:rPr b="0" i="0" lang="en-US" sz="1800" u="sng" cap="none" strike="noStrike">
                <a:solidFill>
                  <a:schemeClr val="hlink"/>
                </a:solidFill>
                <a:latin typeface="Calibri"/>
                <a:ea typeface="Calibri"/>
                <a:cs typeface="Calibri"/>
                <a:sym typeface="Calibri"/>
                <a:hlinkClick r:id="rId3"/>
              </a:rPr>
              <a:t>Speakers shields</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If any problem with you shield, please contact us at </a:t>
            </a:r>
            <a:r>
              <a:rPr b="1" i="1" lang="en-US" sz="1800" u="none" cap="none" strike="noStrike">
                <a:solidFill>
                  <a:srgbClr val="3B2B46"/>
                </a:solidFill>
                <a:latin typeface="Calibri"/>
                <a:ea typeface="Calibri"/>
                <a:cs typeface="Calibri"/>
                <a:sym typeface="Calibri"/>
              </a:rPr>
              <a:t>contact@psconf.eu</a:t>
            </a:r>
            <a:endParaRPr/>
          </a:p>
        </p:txBody>
      </p:sp>
      <p:sp>
        <p:nvSpPr>
          <p:cNvPr id="114" name="Google Shape;114;p27"/>
          <p:cNvSpPr txBox="1"/>
          <p:nvPr>
            <p:ph type="title"/>
          </p:nvPr>
        </p:nvSpPr>
        <p:spPr>
          <a:xfrm>
            <a:off x="3467312" y="324852"/>
            <a:ext cx="7886485"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46296"/>
              </a:buClr>
              <a:buSzPts val="6600"/>
              <a:buFont typeface="Calibri"/>
              <a:buNone/>
            </a:pPr>
            <a:r>
              <a:rPr lang="en-US" sz="6600">
                <a:solidFill>
                  <a:srgbClr val="346296"/>
                </a:solidFill>
              </a:rPr>
              <a:t>Jordan Borean	</a:t>
            </a:r>
            <a:endParaRPr sz="6600">
              <a:solidFill>
                <a:srgbClr val="346296"/>
              </a:solidFill>
              <a:latin typeface="Calibri"/>
              <a:ea typeface="Calibri"/>
              <a:cs typeface="Calibri"/>
              <a:sym typeface="Calibri"/>
            </a:endParaRPr>
          </a:p>
        </p:txBody>
      </p:sp>
      <p:pic>
        <p:nvPicPr>
          <p:cNvPr id="115" name="Google Shape;115;p27"/>
          <p:cNvPicPr preferRelativeResize="0"/>
          <p:nvPr/>
        </p:nvPicPr>
        <p:blipFill>
          <a:blip r:embed="rId4">
            <a:alphaModFix/>
          </a:blip>
          <a:stretch>
            <a:fillRect/>
          </a:stretch>
        </p:blipFill>
        <p:spPr>
          <a:xfrm>
            <a:off x="277813" y="324850"/>
            <a:ext cx="3162511" cy="31625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838200" y="365125"/>
            <a:ext cx="973328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Signup</a:t>
            </a:r>
            <a:endParaRPr/>
          </a:p>
        </p:txBody>
      </p:sp>
      <p:sp>
        <p:nvSpPr>
          <p:cNvPr id="121" name="Google Shape;121;p28"/>
          <p:cNvSpPr txBox="1"/>
          <p:nvPr>
            <p:ph idx="1" type="body"/>
          </p:nvPr>
        </p:nvSpPr>
        <p:spPr>
          <a:xfrm>
            <a:off x="3156950" y="5214850"/>
            <a:ext cx="5095800" cy="1216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None/>
            </a:pPr>
            <a:r>
              <a:rPr lang="en-US">
                <a:highlight>
                  <a:srgbClr val="FFFFFF"/>
                </a:highlight>
              </a:rPr>
              <a:t>https://bit.ly/PSConfEU</a:t>
            </a:r>
            <a:endParaRPr>
              <a:highlight>
                <a:srgbClr val="FFFFFF"/>
              </a:highlight>
            </a:endParaRPr>
          </a:p>
        </p:txBody>
      </p:sp>
      <p:pic>
        <p:nvPicPr>
          <p:cNvPr id="122" name="Google Shape;122;p28"/>
          <p:cNvPicPr preferRelativeResize="0"/>
          <p:nvPr/>
        </p:nvPicPr>
        <p:blipFill>
          <a:blip r:embed="rId3">
            <a:alphaModFix/>
          </a:blip>
          <a:stretch>
            <a:fillRect/>
          </a:stretch>
        </p:blipFill>
        <p:spPr>
          <a:xfrm>
            <a:off x="3360224" y="621675"/>
            <a:ext cx="4689250" cy="468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838200" y="365125"/>
            <a:ext cx="97332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B2B46"/>
              </a:buClr>
              <a:buSzPts val="5400"/>
              <a:buFont typeface="Calibri"/>
              <a:buNone/>
            </a:pPr>
            <a:r>
              <a:rPr lang="en-US"/>
              <a:t>What is Ansible</a:t>
            </a:r>
            <a:endParaRPr/>
          </a:p>
        </p:txBody>
      </p:sp>
      <p:sp>
        <p:nvSpPr>
          <p:cNvPr id="128" name="Google Shape;128;p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None/>
            </a:pPr>
            <a:r>
              <a:rPr i="1" lang="en-US">
                <a:highlight>
                  <a:srgbClr val="FFFFFF"/>
                </a:highlight>
              </a:rPr>
              <a:t>“Ansible is an open source IT automation engine that automates provisioning, configuration management, application deployment, orchestration, and many other IT processes. It is free to use, and the project benefits from the experience and intelligence of its thousands of contributors.”</a:t>
            </a:r>
            <a:endParaRPr i="1">
              <a:highlight>
                <a:srgbClr val="FFFFFF"/>
              </a:highlight>
            </a:endParaRPr>
          </a:p>
          <a:p>
            <a:pPr indent="0" lvl="0" marL="0" rtl="0" algn="l">
              <a:lnSpc>
                <a:spcPct val="90000"/>
              </a:lnSpc>
              <a:spcBef>
                <a:spcPts val="1000"/>
              </a:spcBef>
              <a:spcAft>
                <a:spcPts val="0"/>
              </a:spcAft>
              <a:buNone/>
            </a:pPr>
            <a:r>
              <a:rPr i="1" lang="en-US" sz="1600">
                <a:highlight>
                  <a:srgbClr val="FFFFFF"/>
                </a:highlight>
              </a:rPr>
              <a:t>https://ansible.com</a:t>
            </a:r>
            <a:endParaRPr i="1" sz="1600">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peaker's slid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ontent">
  <a:themeElements>
    <a:clrScheme name="PSConfEU">
      <a:dk1>
        <a:srgbClr val="000000"/>
      </a:dk1>
      <a:lt1>
        <a:srgbClr val="FFFFFF"/>
      </a:lt1>
      <a:dk2>
        <a:srgbClr val="44546A"/>
      </a:dk2>
      <a:lt2>
        <a:srgbClr val="E7E6E6"/>
      </a:lt2>
      <a:accent1>
        <a:srgbClr val="326198"/>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