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  <p:sldMasterId id="2147483665" r:id="rId4"/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92000"/>
  <p:notesSz cx="6858000" cy="9144000"/>
  <p:embeddedFontLst>
    <p:embeddedFont>
      <p:font typeface="Play"/>
      <p:regular r:id="rId25"/>
      <p:bold r:id="rId26"/>
    </p:embeddedFont>
    <p:embeddedFont>
      <p:font typeface="Quattrocento Sans"/>
      <p:regular r:id="rId27"/>
      <p:bold r:id="rId28"/>
      <p:italic r:id="rId29"/>
      <p:boldItalic r:id="rId30"/>
    </p:embeddedFont>
    <p:embeddedFont>
      <p:font typeface="Stardos Stencil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Play-bold.fntdata"/><Relationship Id="rId25" Type="http://schemas.openxmlformats.org/officeDocument/2006/relationships/font" Target="fonts/Play-regular.fntdata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Quattrocento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tardosStencil-regular.fntdata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StardosStencil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6c632f90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e6c632f90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3b192ce7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e3b192ce7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3b192ce73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e3b192ce73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6c632f90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e6c632f90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6c632f90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e6c632f90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3dc15ef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73dc15ef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6c632f90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e6c632f90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white">
  <p:cSld name="only whit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839788" y="365125"/>
            <a:ext cx="97215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>
  <p:cSld name="Disposition personnalisé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black">
  <p:cSld name="only black">
    <p:bg>
      <p:bgPr>
        <a:solidFill>
          <a:srgbClr val="0000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blue">
  <p:cSld name="only blue">
    <p:bg>
      <p:bgPr>
        <a:solidFill>
          <a:srgbClr val="3462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st slide">
  <p:cSld name="1st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st slide">
  <p:cSld name="1s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1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0"/>
              <a:buFont typeface="Stardos Stencil"/>
              <a:buNone/>
            </a:pPr>
            <a:r>
              <a:rPr b="0" i="0" lang="en-US" sz="25000" u="none" cap="none" strike="noStrike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 </a:t>
            </a:r>
            <a:endParaRPr b="0" i="0" sz="25000" u="none" cap="none" strike="noStrike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&#10;&#10;Description générée automatiquement" id="16" name="Google Shape;16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4" y="0"/>
            <a:ext cx="1218963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10591" y="137310"/>
            <a:ext cx="4166241" cy="1426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Graphique, graphisme, Police, conception&#10;&#10;Description générée automatiquement" id="18" name="Google Shape;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859" y="6085270"/>
            <a:ext cx="2677091" cy="63544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&#10;&#10;Description générée automatiquement" id="21" name="Google Shape;21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69" y="0"/>
            <a:ext cx="121896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46297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rgbClr val="3462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8"/>
          <p:cNvSpPr txBox="1"/>
          <p:nvPr/>
        </p:nvSpPr>
        <p:spPr>
          <a:xfrm>
            <a:off x="7001787" y="6335963"/>
            <a:ext cx="22739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lang="en-US" sz="1800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BoreanJordan</a:t>
            </a:r>
            <a:endParaRPr b="1" sz="1800">
              <a:solidFill>
                <a:srgbClr val="3462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2738" y="196674"/>
            <a:ext cx="1062038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Graphique, graphisme, Police, conception&#10;&#10;Description générée automatiquement" id="26" name="Google Shape;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25" y="1147877"/>
            <a:ext cx="1266793" cy="300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, ligne, Graphique, Bleu électrique&#10;&#10;Description générée automatiquement" id="27" name="Google Shape;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3043" y="6367194"/>
            <a:ext cx="342783" cy="35075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&#10;&#10;Description générée automatiquement" id="62" name="Google Shape;62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69" y="0"/>
            <a:ext cx="1218963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 txBox="1"/>
          <p:nvPr/>
        </p:nvSpPr>
        <p:spPr>
          <a:xfrm>
            <a:off x="7001787" y="6335963"/>
            <a:ext cx="22739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b="1" lang="en-US" sz="1800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BoreanJordan</a:t>
            </a:r>
            <a:endParaRPr/>
          </a:p>
        </p:txBody>
      </p:sp>
      <p:pic>
        <p:nvPicPr>
          <p:cNvPr descr="Une image contenant capture d’écran, ligne, Graphique, Bleu électrique&#10;&#10;Description générée automatiquement" id="64" name="Google Shape;6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63043" y="6367194"/>
            <a:ext cx="342783" cy="35075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jborean93/RemoteForg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ynedgy-my.sharepoint.com/personal/gaelcolas_synedgy_com/_layouts/15/onedrive.aspx?ct=1674823707727&amp;or=Teams%2DHL&amp;ga=1&amp;id=%2Fpersonal%2Fgaelcolas%5Fsynedgy%5Fcom%2FDocuments%2Fshared%2FSpeakersOfPSConfEU23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/>
        </p:nvSpPr>
        <p:spPr>
          <a:xfrm>
            <a:off x="1524000" y="4271395"/>
            <a:ext cx="9144000" cy="631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4400"/>
              <a:buFont typeface="Arial"/>
              <a:buNone/>
            </a:pPr>
            <a:r>
              <a:rPr b="1" i="1" lang="en-US" sz="4400">
                <a:solidFill>
                  <a:srgbClr val="3B2B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Jordan Borean</a:t>
            </a:r>
            <a:endParaRPr b="1" i="1" sz="4400" u="none" cap="none" strike="noStrike">
              <a:solidFill>
                <a:srgbClr val="3B2B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4" name="Google Shape;74;p21"/>
          <p:cNvCxnSpPr/>
          <p:nvPr/>
        </p:nvCxnSpPr>
        <p:spPr>
          <a:xfrm>
            <a:off x="3867150" y="4089400"/>
            <a:ext cx="4508500" cy="0"/>
          </a:xfrm>
          <a:prstGeom prst="straightConnector1">
            <a:avLst/>
          </a:prstGeom>
          <a:noFill/>
          <a:ln cap="flat" cmpd="sng" w="9525">
            <a:solidFill>
              <a:srgbClr val="3B2B4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21"/>
          <p:cNvSpPr txBox="1"/>
          <p:nvPr>
            <p:ph type="title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296"/>
              </a:buClr>
              <a:buSzPts val="6000"/>
              <a:buFont typeface="Quattrocento Sans"/>
              <a:buNone/>
            </a:pPr>
            <a:r>
              <a:rPr b="1" i="0" lang="en-US" sz="6000" u="none" cap="none" strike="noStrike">
                <a:solidFill>
                  <a:srgbClr val="3462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Next Up:</a:t>
            </a:r>
            <a:endParaRPr b="1" i="0" sz="6000" u="none" cap="none" strike="noStrike">
              <a:solidFill>
                <a:srgbClr val="34629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831850" y="529389"/>
            <a:ext cx="10515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831850" y="1653758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PSRemoting Cmdlets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How It Works</a:t>
            </a:r>
            <a:endParaRPr/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Protocol Docs - MS-PSRP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WinRM vs OutOfProc transports</a:t>
            </a:r>
            <a:r>
              <a:rPr lang="en-US"/>
              <a:t> 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Messages are CLIXML serialized objects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Normal Output Streams Output/Error/Verbose/etc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Host interaction through a limited set of methods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831850" y="529389"/>
            <a:ext cx="10515600" cy="1004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831850" y="165375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PSRemoting Traffic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Custom Transports</a:t>
            </a:r>
            <a:endParaRPr/>
          </a:p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New feature in 7.3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Based on OutOfProc transport model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API is somewhat cumbersome, but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Enter RemoteForge!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Remote Forge</a:t>
            </a:r>
            <a:endParaRPr/>
          </a:p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New module I’ve been working on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Still a WIP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Exposes an easier API for transport authors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Also provides an easier API for users of transports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831850" y="529389"/>
            <a:ext cx="10515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831850" y="1653758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RemoteForge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Future</a:t>
            </a:r>
            <a:endParaRPr/>
          </a:p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Still need to nail down the UX for end users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Hoping to end up with a PSProvider/SecretManagement like interface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Potential transports ideas; psexec, RDP, S3/Azure Files, PSRemoting to JSON adapter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https://github.com/jborean93/RemoteForge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831850" y="529389"/>
            <a:ext cx="10515600" cy="1004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sp>
        <p:nvSpPr>
          <p:cNvPr id="175" name="Google Shape;175;p37"/>
          <p:cNvSpPr txBox="1"/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 minutes</a:t>
            </a:r>
            <a:endParaRPr/>
          </a:p>
        </p:txBody>
      </p:sp>
      <p:pic>
        <p:nvPicPr>
          <p:cNvPr id="176" name="Google Shape;1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1477" y="1770873"/>
            <a:ext cx="6729046" cy="359174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/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3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Font typeface="Stardos Stencil"/>
              <a:buNone/>
            </a:pPr>
            <a:r>
              <a:rPr lang="en-US" sz="250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3</a:t>
            </a:r>
            <a:endParaRPr sz="25000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Font typeface="Stardos Stencil"/>
              <a:buNone/>
            </a:pPr>
            <a:r>
              <a:rPr lang="en-US" sz="250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2</a:t>
            </a:r>
            <a:endParaRPr sz="25000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0"/>
              <a:buFont typeface="Stardos Stencil"/>
              <a:buNone/>
            </a:pPr>
            <a:r>
              <a:rPr lang="en-US" sz="25000">
                <a:solidFill>
                  <a:schemeClr val="dk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1</a:t>
            </a:r>
            <a:endParaRPr sz="25000">
              <a:solidFill>
                <a:schemeClr val="dk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524000" y="4271395"/>
            <a:ext cx="9144000" cy="631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4400"/>
              <a:buFont typeface="Arial"/>
              <a:buNone/>
            </a:pPr>
            <a:r>
              <a:rPr b="1" i="1" lang="en-US" sz="4400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rPr>
              <a:t>Jordan Borean</a:t>
            </a:r>
            <a:endParaRPr b="1" i="1" sz="4400" u="none" cap="none" strike="noStrike">
              <a:solidFill>
                <a:srgbClr val="3B2B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5"/>
          <p:cNvCxnSpPr/>
          <p:nvPr/>
        </p:nvCxnSpPr>
        <p:spPr>
          <a:xfrm>
            <a:off x="3867150" y="4089400"/>
            <a:ext cx="4508500" cy="0"/>
          </a:xfrm>
          <a:prstGeom prst="straightConnector1">
            <a:avLst/>
          </a:prstGeom>
          <a:noFill/>
          <a:ln cap="flat" cmpd="sng" w="9525">
            <a:solidFill>
              <a:srgbClr val="3B2B4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5"/>
          <p:cNvSpPr txBox="1"/>
          <p:nvPr>
            <p:ph type="title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296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PowerShell Remoting Demystified</a:t>
            </a:r>
            <a:endParaRPr b="1" i="0" sz="6000" u="none" cap="none" strike="noStrike">
              <a:solidFill>
                <a:srgbClr val="3462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, Police, logo, Graphique&#10;&#10;Description générée automatiquement" id="106" name="Google Shape;1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266" y="2500447"/>
            <a:ext cx="9288075" cy="230201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 txBox="1"/>
          <p:nvPr>
            <p:ph idx="4294967295" type="title"/>
          </p:nvPr>
        </p:nvSpPr>
        <p:spPr>
          <a:xfrm>
            <a:off x="1009061" y="630961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296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346296"/>
                </a:solidFill>
                <a:latin typeface="Calibri"/>
                <a:ea typeface="Calibri"/>
                <a:cs typeface="Calibri"/>
                <a:sym typeface="Calibri"/>
              </a:rPr>
              <a:t>Many thanks to our sponsors: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 for Red Hat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on Ansible, specializes in Windows integrations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Enjoys working with Python, PowerShell, and C#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Loves a bike ride and just learning new things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Thinks about Ancient Rome twice a day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7"/>
          <p:cNvSpPr txBox="1"/>
          <p:nvPr/>
        </p:nvSpPr>
        <p:spPr>
          <a:xfrm>
            <a:off x="478971" y="3991429"/>
            <a:ext cx="276018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download your shield here: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Speakers shields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problem with you shield, please contact us at </a:t>
            </a:r>
            <a:r>
              <a:rPr b="1" i="1" lang="en-US" sz="1800" u="none" cap="none" strike="noStrike">
                <a:solidFill>
                  <a:srgbClr val="3B2B46"/>
                </a:solidFill>
                <a:latin typeface="Calibri"/>
                <a:ea typeface="Calibri"/>
                <a:cs typeface="Calibri"/>
                <a:sym typeface="Calibri"/>
              </a:rPr>
              <a:t>contact@psconf.eu</a:t>
            </a:r>
            <a:endParaRPr/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3467312" y="324852"/>
            <a:ext cx="78864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6296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346296"/>
                </a:solidFill>
              </a:rPr>
              <a:t>Jordan Borean	</a:t>
            </a:r>
            <a:endParaRPr sz="6600">
              <a:solidFill>
                <a:srgbClr val="3462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13" y="324850"/>
            <a:ext cx="3162511" cy="316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PowerShell Remoting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Introduced in PowerShell 2.0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Extended in 5.1 with Hyper-V, Containers, Named Pipes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Extended in 6.0 with SSH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Extended in 7.3 with Custom Transports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Invoke-Command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Enter-PSSession, Enter-PSHostProcess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New-PSSession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Start-Job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Just Enough Administration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.NET API through System.Management.Automation</a:t>
            </a:r>
            <a:endParaRPr/>
          </a:p>
        </p:txBody>
      </p:sp>
      <p:sp>
        <p:nvSpPr>
          <p:cNvPr id="127" name="Google Shape;127;p29"/>
          <p:cNvSpPr txBox="1"/>
          <p:nvPr>
            <p:ph type="title"/>
          </p:nvPr>
        </p:nvSpPr>
        <p:spPr>
          <a:xfrm>
            <a:off x="838200" y="365125"/>
            <a:ext cx="9733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B2B46"/>
              </a:buClr>
              <a:buSzPts val="5400"/>
              <a:buFont typeface="Calibri"/>
              <a:buNone/>
            </a:pPr>
            <a:r>
              <a:rPr lang="en-US"/>
              <a:t>Cmdlets and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">
  <a:themeElements>
    <a:clrScheme name="PSConf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peaker's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