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30"/>
  </p:notesMasterIdLst>
  <p:handoutMasterIdLst>
    <p:handoutMasterId r:id="rId31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80" r:id="rId16"/>
    <p:sldId id="283" r:id="rId17"/>
    <p:sldId id="263" r:id="rId18"/>
    <p:sldId id="264" r:id="rId19"/>
    <p:sldId id="274" r:id="rId20"/>
    <p:sldId id="266" r:id="rId21"/>
    <p:sldId id="275" r:id="rId22"/>
    <p:sldId id="276" r:id="rId23"/>
    <p:sldId id="277" r:id="rId24"/>
    <p:sldId id="279" r:id="rId25"/>
    <p:sldId id="278" r:id="rId26"/>
    <p:sldId id="281" r:id="rId27"/>
    <p:sldId id="282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80"/>
            <p14:sldId id="283"/>
            <p14:sldId id="263"/>
            <p14:sldId id="264"/>
            <p14:sldId id="274"/>
            <p14:sldId id="266"/>
            <p14:sldId id="275"/>
            <p14:sldId id="276"/>
            <p14:sldId id="277"/>
            <p14:sldId id="279"/>
            <p14:sldId id="278"/>
            <p14:sldId id="281"/>
            <p14:sldId id="28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751EB-121D-451B-A924-82DE3B8EBF3E}" v="33" dt="2024-06-24T12:51:03.186"/>
    <p1510:client id="{CD75C7A6-BAC4-4E34-A174-91462AF74403}" v="287" dt="2024-06-24T12:23:5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0856" autoAdjust="0"/>
  </p:normalViewPr>
  <p:slideViewPr>
    <p:cSldViewPr snapToGrid="0">
      <p:cViewPr varScale="1">
        <p:scale>
          <a:sx n="90" d="100"/>
          <a:sy n="90" d="100"/>
        </p:scale>
        <p:origin x="8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2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9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8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5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06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CCCA1A86-84F6-61BC-265D-986050007E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9" y="6085270"/>
            <a:ext cx="2677091" cy="6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9637077" y="6301886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@raimundandree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33" y="6333117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9574336" y="6371457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@raimundandree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930E345-9F23-9F70-8149-3EF195727F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5" y="1147877"/>
            <a:ext cx="1266793" cy="300691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92" y="6402688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csjones/AzureSignTool" TargetMode="External"/><Relationship Id="rId2" Type="http://schemas.openxmlformats.org/officeDocument/2006/relationships/hyperlink" Target="https://www.appviewx.com/blogs/11-ways-to-defend-the-software-supply-chain-from-code-signing-abus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raandree/raandreeSamplerTest1" TargetMode="External"/><Relationship Id="rId5" Type="http://schemas.openxmlformats.org/officeDocument/2006/relationships/hyperlink" Target="https://github.com/gaelcolas/Sampler" TargetMode="External"/><Relationship Id="rId4" Type="http://schemas.openxmlformats.org/officeDocument/2006/relationships/hyperlink" Target="https://github.com/dotnet/sig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andre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yfactor.com/education-center/what-is-code-sig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Raimund Andree</a:t>
            </a: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 Everything about code signing and how not to use it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Code Signing is not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fix coding bugs</a:t>
            </a:r>
            <a:endParaRPr lang="en-US" b="1" dirty="0"/>
          </a:p>
          <a:p>
            <a:r>
              <a:rPr lang="en-US" dirty="0"/>
              <a:t>It does not guarantee software quality</a:t>
            </a:r>
          </a:p>
          <a:p>
            <a:r>
              <a:rPr lang="en-US" dirty="0"/>
              <a:t>It should guarantee the code’s author but does not always do</a:t>
            </a:r>
          </a:p>
        </p:txBody>
      </p:sp>
    </p:spTree>
    <p:extLst>
      <p:ext uri="{BB962C8B-B14F-4D97-AF65-F5344CB8AC3E}">
        <p14:creationId xmlns:p14="http://schemas.microsoft.com/office/powerpoint/2010/main" val="21304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do these names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8DE9-2079-E03F-78A8-7FE2D8B2F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004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Adobe 2012, D-Link 2015 and 2018, ASUS 2019, Nvidia 2022, GitHub 2022, </a:t>
            </a:r>
            <a:r>
              <a:rPr lang="en-GB" dirty="0" err="1"/>
              <a:t>AnyDesk</a:t>
            </a:r>
            <a:r>
              <a:rPr lang="en-GB" dirty="0"/>
              <a:t> 2024, …</a:t>
            </a:r>
          </a:p>
          <a:p>
            <a:r>
              <a:rPr lang="en-GB" dirty="0"/>
              <a:t>Know the risk!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A91FC-7201-1CC2-5DD9-73A57EC5089E}"/>
              </a:ext>
            </a:extLst>
          </p:cNvPr>
          <p:cNvSpPr txBox="1"/>
          <p:nvPr/>
        </p:nvSpPr>
        <p:spPr>
          <a:xfrm>
            <a:off x="838200" y="3746201"/>
            <a:ext cx="104093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effectLst/>
                <a:latin typeface="degular"/>
              </a:rPr>
              <a:t>“Organizations experienced an average of 4 incidents </a:t>
            </a:r>
            <a:r>
              <a:rPr lang="en-US" sz="2800" b="0" dirty="0">
                <a:solidFill>
                  <a:srgbClr val="FF0000"/>
                </a:solidFill>
                <a:effectLst/>
                <a:latin typeface="degular"/>
              </a:rPr>
              <a:t>involving the misuse of code signing keys and certificates</a:t>
            </a:r>
            <a:r>
              <a:rPr lang="en-US" sz="2800" b="0" dirty="0">
                <a:effectLst/>
                <a:latin typeface="degular"/>
              </a:rPr>
              <a:t> in the past two years. The average cost for these incidents was $15 million.” – 2019 </a:t>
            </a:r>
            <a:r>
              <a:rPr lang="en-US" sz="2800" b="0" dirty="0" err="1">
                <a:effectLst/>
                <a:latin typeface="degular"/>
              </a:rPr>
              <a:t>Ponemon</a:t>
            </a:r>
            <a:r>
              <a:rPr lang="en-US" sz="2800" b="0" dirty="0">
                <a:effectLst/>
                <a:latin typeface="degular"/>
              </a:rPr>
              <a:t> Report, The Impact of Unsecured Digital Identities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3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3917651" cy="1724338"/>
          </a:xfrm>
        </p:spPr>
        <p:txBody>
          <a:bodyPr>
            <a:normAutofit fontScale="90000"/>
          </a:bodyPr>
          <a:lstStyle/>
          <a:p>
            <a:r>
              <a:rPr lang="en-GB" dirty="0"/>
              <a:t>DON’T sign locally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3" y="988765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Signing Flow</a:t>
            </a:r>
          </a:p>
        </p:txBody>
      </p:sp>
      <p:pic>
        <p:nvPicPr>
          <p:cNvPr id="5" name="Content Placeholder 4" descr="A green and white rectangle with a white arrow&#10;&#10;Description automatically generated">
            <a:extLst>
              <a:ext uri="{FF2B5EF4-FFF2-40B4-BE49-F238E27FC236}">
                <a16:creationId xmlns:a16="http://schemas.microsoft.com/office/drawing/2014/main" id="{F5E364E9-1E79-C3E0-75FC-84448BAC8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56" y="1831539"/>
            <a:ext cx="1400133" cy="1308535"/>
          </a:xfrm>
        </p:spPr>
      </p:pic>
      <p:pic>
        <p:nvPicPr>
          <p:cNvPr id="7" name="Picture 6" descr="A red and white rectangular object with a white arrow&#10;&#10;Description automatically generated">
            <a:extLst>
              <a:ext uri="{FF2B5EF4-FFF2-40B4-BE49-F238E27FC236}">
                <a16:creationId xmlns:a16="http://schemas.microsoft.com/office/drawing/2014/main" id="{E91C49CC-7B52-5C8C-6ACE-935A5EF3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0" y="1800213"/>
            <a:ext cx="1400133" cy="1308535"/>
          </a:xfrm>
          <a:prstGeom prst="rect">
            <a:avLst/>
          </a:prstGeom>
        </p:spPr>
      </p:pic>
      <p:pic>
        <p:nvPicPr>
          <p:cNvPr id="4" name="Picture 3" descr="A stamp with a face&#10;&#10;Description automatically generated with medium confidence">
            <a:extLst>
              <a:ext uri="{FF2B5EF4-FFF2-40B4-BE49-F238E27FC236}">
                <a16:creationId xmlns:a16="http://schemas.microsoft.com/office/drawing/2014/main" id="{62812878-E0EB-40A5-106C-5F79CF3DF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64" y="2657115"/>
            <a:ext cx="662620" cy="965918"/>
          </a:xfrm>
          <a:prstGeom prst="rect">
            <a:avLst/>
          </a:prstGeom>
        </p:spPr>
      </p:pic>
      <p:pic>
        <p:nvPicPr>
          <p:cNvPr id="8" name="Picture 7" descr="A blue and white rectangle with a white arrow&#10;&#10;Description automatically generated">
            <a:extLst>
              <a:ext uri="{FF2B5EF4-FFF2-40B4-BE49-F238E27FC236}">
                <a16:creationId xmlns:a16="http://schemas.microsoft.com/office/drawing/2014/main" id="{BE9A7D43-E7A1-2D15-23CA-17C27F082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87" y="1806011"/>
            <a:ext cx="1400133" cy="13085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8CE366-78E8-6FA1-9558-1934608F9DA3}"/>
              </a:ext>
            </a:extLst>
          </p:cNvPr>
          <p:cNvSpPr txBox="1"/>
          <p:nvPr/>
        </p:nvSpPr>
        <p:spPr>
          <a:xfrm>
            <a:off x="397512" y="3179297"/>
            <a:ext cx="6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90611F-26E4-912E-9DA2-202CBF129384}"/>
              </a:ext>
            </a:extLst>
          </p:cNvPr>
          <p:cNvSpPr txBox="1"/>
          <p:nvPr/>
        </p:nvSpPr>
        <p:spPr>
          <a:xfrm>
            <a:off x="3996087" y="3194074"/>
            <a:ext cx="159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 Digest</a:t>
            </a:r>
          </a:p>
        </p:txBody>
      </p:sp>
      <p:pic>
        <p:nvPicPr>
          <p:cNvPr id="10" name="Picture 9" descr="A yellow sun with blue ribbons&#10;&#10;Description automatically generated">
            <a:extLst>
              <a:ext uri="{FF2B5EF4-FFF2-40B4-BE49-F238E27FC236}">
                <a16:creationId xmlns:a16="http://schemas.microsoft.com/office/drawing/2014/main" id="{4AAC7BB5-0FB0-8988-0349-68CC5A016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87" y="4338301"/>
            <a:ext cx="1168422" cy="1168422"/>
          </a:xfrm>
          <a:prstGeom prst="rect">
            <a:avLst/>
          </a:prstGeom>
        </p:spPr>
      </p:pic>
      <p:pic>
        <p:nvPicPr>
          <p:cNvPr id="21" name="Picture 20" descr="A blue computer screen with white arrows&#10;&#10;Description automatically generated">
            <a:extLst>
              <a:ext uri="{FF2B5EF4-FFF2-40B4-BE49-F238E27FC236}">
                <a16:creationId xmlns:a16="http://schemas.microsoft.com/office/drawing/2014/main" id="{FD582F9D-FA73-61E2-9D3D-3AD34E63B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83" y="1800213"/>
            <a:ext cx="1802326" cy="145348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25EBD9-BE13-72A1-D8BA-20E6EFA7D1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5637563" y="2631114"/>
            <a:ext cx="85467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557F81-7A46-6B80-50B4-ADA01643F41E}"/>
              </a:ext>
            </a:extLst>
          </p:cNvPr>
          <p:cNvGrpSpPr/>
          <p:nvPr/>
        </p:nvGrpSpPr>
        <p:grpSpPr>
          <a:xfrm>
            <a:off x="2006859" y="2331620"/>
            <a:ext cx="1801906" cy="371209"/>
            <a:chOff x="2334409" y="1973958"/>
            <a:chExt cx="1801906" cy="37120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CCBCAB-5C34-2B00-59CE-D200C2C3509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>
              <a:off x="2334409" y="2345167"/>
              <a:ext cx="1801906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CB41CE-6A4C-D5C0-B43A-27B878ABE3A5}"/>
                </a:ext>
              </a:extLst>
            </p:cNvPr>
            <p:cNvSpPr txBox="1"/>
            <p:nvPr/>
          </p:nvSpPr>
          <p:spPr>
            <a:xfrm>
              <a:off x="2475117" y="1973958"/>
              <a:ext cx="163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Hash function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23CFDE8-F4EA-C318-C1D5-FEFC3A5636F0}"/>
              </a:ext>
            </a:extLst>
          </p:cNvPr>
          <p:cNvSpPr txBox="1"/>
          <p:nvPr/>
        </p:nvSpPr>
        <p:spPr>
          <a:xfrm>
            <a:off x="6340928" y="3253701"/>
            <a:ext cx="285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AuthenticodeSignature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E3BFDD-B67D-C39D-02B8-795A40EAC3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0" idx="3"/>
            <a:endCxn id="29" idx="2"/>
          </p:cNvCxnSpPr>
          <p:nvPr/>
        </p:nvCxnSpPr>
        <p:spPr>
          <a:xfrm flipV="1">
            <a:off x="5164509" y="3623033"/>
            <a:ext cx="2604849" cy="12994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80C47A-3126-5829-4B35-B9F2322FFF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8845135" y="2631114"/>
            <a:ext cx="85467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8D2DCF-A5CD-35CF-C618-51002B74C1A8}"/>
              </a:ext>
            </a:extLst>
          </p:cNvPr>
          <p:cNvSpPr txBox="1"/>
          <p:nvPr/>
        </p:nvSpPr>
        <p:spPr>
          <a:xfrm>
            <a:off x="3803005" y="5619339"/>
            <a:ext cx="183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Certificate with private key</a:t>
            </a:r>
          </a:p>
        </p:txBody>
      </p:sp>
      <p:pic>
        <p:nvPicPr>
          <p:cNvPr id="39" name="Picture 38" descr="A clock and stamp with a black background&#10;&#10;Description automatically generated">
            <a:extLst>
              <a:ext uri="{FF2B5EF4-FFF2-40B4-BE49-F238E27FC236}">
                <a16:creationId xmlns:a16="http://schemas.microsoft.com/office/drawing/2014/main" id="{7F1215D4-7978-D798-D342-99295AF718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081" y="4338301"/>
            <a:ext cx="1307218" cy="130721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526B5EC-0A76-7B6F-99FD-FD52A9A8247E}"/>
              </a:ext>
            </a:extLst>
          </p:cNvPr>
          <p:cNvSpPr txBox="1"/>
          <p:nvPr/>
        </p:nvSpPr>
        <p:spPr>
          <a:xfrm>
            <a:off x="8962477" y="5609869"/>
            <a:ext cx="2960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Signed time stamp from trusted Time Stamp Authority (TSA)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02ADAB-5E67-02EF-B0F7-136BFC49FE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9" idx="0"/>
            <a:endCxn id="29" idx="2"/>
          </p:cNvCxnSpPr>
          <p:nvPr/>
        </p:nvCxnSpPr>
        <p:spPr>
          <a:xfrm flipH="1" flipV="1">
            <a:off x="7769358" y="3623033"/>
            <a:ext cx="2372332" cy="71526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87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from the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than bad code signing is no code signing.</a:t>
            </a:r>
          </a:p>
          <a:p>
            <a:r>
              <a:rPr lang="en-GB" dirty="0"/>
              <a:t>If you organization requires code singing, protect </a:t>
            </a:r>
            <a:r>
              <a:rPr lang="en-GB" dirty="0">
                <a:solidFill>
                  <a:srgbClr val="FF0000"/>
                </a:solidFill>
              </a:rPr>
              <a:t>ALL</a:t>
            </a:r>
            <a:r>
              <a:rPr lang="en-GB" dirty="0"/>
              <a:t> your assets.</a:t>
            </a:r>
          </a:p>
          <a:p>
            <a:r>
              <a:rPr lang="en-GB" dirty="0"/>
              <a:t>Never do code signing manually but as part of a trusted release pipeline (security and scaling, ease </a:t>
            </a:r>
            <a:r>
              <a:rPr lang="en-GB"/>
              <a:t>to use).</a:t>
            </a:r>
            <a:endParaRPr lang="en-GB" dirty="0"/>
          </a:p>
          <a:p>
            <a:r>
              <a:rPr lang="en-GB" dirty="0"/>
              <a:t>Never allow access to the </a:t>
            </a:r>
            <a:r>
              <a:rPr lang="en-GB"/>
              <a:t>private keys.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00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protect your assets?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Regardless of the certificate type (IV, OV, EV), protect the private key by all means (for example HSM backed Azure </a:t>
            </a:r>
            <a:r>
              <a:rPr lang="en-GB" dirty="0" err="1"/>
              <a:t>Keyvault</a:t>
            </a:r>
            <a:r>
              <a:rPr lang="en-GB" dirty="0"/>
              <a:t>).</a:t>
            </a:r>
          </a:p>
          <a:p>
            <a:pPr lvl="1"/>
            <a:r>
              <a:rPr lang="en-US" dirty="0"/>
              <a:t> FIPS 140 Level 2, Common Criteria EAL 4+</a:t>
            </a:r>
            <a:endParaRPr lang="en-GB" dirty="0"/>
          </a:p>
          <a:p>
            <a:pPr lvl="1"/>
            <a:r>
              <a:rPr lang="en-US" dirty="0"/>
              <a:t> Code Signing Baseline Requirements (CSBRs)</a:t>
            </a:r>
          </a:p>
          <a:p>
            <a:r>
              <a:rPr lang="en-US" dirty="0"/>
              <a:t>Access control (least privilege)</a:t>
            </a:r>
          </a:p>
          <a:p>
            <a:r>
              <a:rPr lang="en-GB" dirty="0"/>
              <a:t>Timestamping</a:t>
            </a:r>
          </a:p>
          <a:p>
            <a:r>
              <a:rPr lang="en-GB" dirty="0"/>
              <a:t>Centralized Certificate Inventory</a:t>
            </a:r>
          </a:p>
          <a:p>
            <a:r>
              <a:rPr lang="en-GB" dirty="0"/>
              <a:t>Monitor and Audit Code Signing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76209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protect your assets?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Authenticate code before it is signed and released</a:t>
            </a:r>
          </a:p>
          <a:p>
            <a:pPr lvl="1"/>
            <a:r>
              <a:rPr lang="en-US" dirty="0"/>
              <a:t>Protect the main branch</a:t>
            </a:r>
          </a:p>
          <a:p>
            <a:pPr lvl="1"/>
            <a:r>
              <a:rPr lang="en-US" dirty="0"/>
              <a:t>Always use pull requests for code changes</a:t>
            </a:r>
          </a:p>
          <a:p>
            <a:pPr lvl="1"/>
            <a:r>
              <a:rPr lang="en-GB" dirty="0"/>
              <a:t>PRs require 1+ reviewers</a:t>
            </a:r>
          </a:p>
          <a:p>
            <a:pPr lvl="1"/>
            <a:r>
              <a:rPr lang="en-GB" dirty="0"/>
              <a:t>Never allow to approve your own PR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39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529389"/>
            <a:ext cx="4387703" cy="3666093"/>
          </a:xfrm>
        </p:spPr>
        <p:txBody>
          <a:bodyPr>
            <a:normAutofit/>
          </a:bodyPr>
          <a:lstStyle/>
          <a:p>
            <a:r>
              <a:rPr lang="en-GB" dirty="0"/>
              <a:t>Sign with Azure Key Vault manually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3" y="988765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Signing Flow</a:t>
            </a:r>
          </a:p>
        </p:txBody>
      </p:sp>
      <p:pic>
        <p:nvPicPr>
          <p:cNvPr id="5" name="Content Placeholder 4" descr="A green and white rectangle with a white arrow&#10;&#10;Description automatically generated">
            <a:extLst>
              <a:ext uri="{FF2B5EF4-FFF2-40B4-BE49-F238E27FC236}">
                <a16:creationId xmlns:a16="http://schemas.microsoft.com/office/drawing/2014/main" id="{F5E364E9-1E79-C3E0-75FC-84448BAC8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56" y="1831539"/>
            <a:ext cx="1400133" cy="1308535"/>
          </a:xfrm>
        </p:spPr>
      </p:pic>
      <p:pic>
        <p:nvPicPr>
          <p:cNvPr id="7" name="Picture 6" descr="A red and white rectangular object with a white arrow&#10;&#10;Description automatically generated">
            <a:extLst>
              <a:ext uri="{FF2B5EF4-FFF2-40B4-BE49-F238E27FC236}">
                <a16:creationId xmlns:a16="http://schemas.microsoft.com/office/drawing/2014/main" id="{E91C49CC-7B52-5C8C-6ACE-935A5EF3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0" y="1800213"/>
            <a:ext cx="1400133" cy="1308535"/>
          </a:xfrm>
          <a:prstGeom prst="rect">
            <a:avLst/>
          </a:prstGeom>
        </p:spPr>
      </p:pic>
      <p:pic>
        <p:nvPicPr>
          <p:cNvPr id="4" name="Picture 3" descr="A stamp with a face&#10;&#10;Description automatically generated with medium confidence">
            <a:extLst>
              <a:ext uri="{FF2B5EF4-FFF2-40B4-BE49-F238E27FC236}">
                <a16:creationId xmlns:a16="http://schemas.microsoft.com/office/drawing/2014/main" id="{62812878-E0EB-40A5-106C-5F79CF3DF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64" y="2657115"/>
            <a:ext cx="662620" cy="965918"/>
          </a:xfrm>
          <a:prstGeom prst="rect">
            <a:avLst/>
          </a:prstGeom>
        </p:spPr>
      </p:pic>
      <p:pic>
        <p:nvPicPr>
          <p:cNvPr id="8" name="Picture 7" descr="A blue and white rectangle with a white arrow&#10;&#10;Description automatically generated">
            <a:extLst>
              <a:ext uri="{FF2B5EF4-FFF2-40B4-BE49-F238E27FC236}">
                <a16:creationId xmlns:a16="http://schemas.microsoft.com/office/drawing/2014/main" id="{BE9A7D43-E7A1-2D15-23CA-17C27F082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87" y="1806011"/>
            <a:ext cx="1400133" cy="13085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8CE366-78E8-6FA1-9558-1934608F9DA3}"/>
              </a:ext>
            </a:extLst>
          </p:cNvPr>
          <p:cNvSpPr txBox="1"/>
          <p:nvPr/>
        </p:nvSpPr>
        <p:spPr>
          <a:xfrm>
            <a:off x="397512" y="3179297"/>
            <a:ext cx="6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90611F-26E4-912E-9DA2-202CBF129384}"/>
              </a:ext>
            </a:extLst>
          </p:cNvPr>
          <p:cNvSpPr txBox="1"/>
          <p:nvPr/>
        </p:nvSpPr>
        <p:spPr>
          <a:xfrm>
            <a:off x="3996087" y="3194074"/>
            <a:ext cx="159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 Digest</a:t>
            </a:r>
          </a:p>
        </p:txBody>
      </p:sp>
      <p:pic>
        <p:nvPicPr>
          <p:cNvPr id="10" name="Picture 9" descr="A yellow sun with blue ribbons&#10;&#10;Description automatically generated">
            <a:extLst>
              <a:ext uri="{FF2B5EF4-FFF2-40B4-BE49-F238E27FC236}">
                <a16:creationId xmlns:a16="http://schemas.microsoft.com/office/drawing/2014/main" id="{4AAC7BB5-0FB0-8988-0349-68CC5A016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67" y="5058754"/>
            <a:ext cx="834976" cy="834976"/>
          </a:xfrm>
          <a:prstGeom prst="rect">
            <a:avLst/>
          </a:prstGeom>
        </p:spPr>
      </p:pic>
      <p:pic>
        <p:nvPicPr>
          <p:cNvPr id="21" name="Picture 20" descr="A blue computer screen with white arrows&#10;&#10;Description automatically generated">
            <a:extLst>
              <a:ext uri="{FF2B5EF4-FFF2-40B4-BE49-F238E27FC236}">
                <a16:creationId xmlns:a16="http://schemas.microsoft.com/office/drawing/2014/main" id="{FD582F9D-FA73-61E2-9D3D-3AD34E63B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83" y="1800213"/>
            <a:ext cx="1802326" cy="145348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25EBD9-BE13-72A1-D8BA-20E6EFA7D1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5637563" y="2631114"/>
            <a:ext cx="85467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557F81-7A46-6B80-50B4-ADA01643F41E}"/>
              </a:ext>
            </a:extLst>
          </p:cNvPr>
          <p:cNvGrpSpPr/>
          <p:nvPr/>
        </p:nvGrpSpPr>
        <p:grpSpPr>
          <a:xfrm>
            <a:off x="2006859" y="2331620"/>
            <a:ext cx="1801906" cy="371209"/>
            <a:chOff x="2334409" y="1973958"/>
            <a:chExt cx="1801906" cy="37120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CCBCAB-5C34-2B00-59CE-D200C2C3509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>
              <a:off x="2334409" y="2345167"/>
              <a:ext cx="1801906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CB41CE-6A4C-D5C0-B43A-27B878ABE3A5}"/>
                </a:ext>
              </a:extLst>
            </p:cNvPr>
            <p:cNvSpPr txBox="1"/>
            <p:nvPr/>
          </p:nvSpPr>
          <p:spPr>
            <a:xfrm>
              <a:off x="2475117" y="1973958"/>
              <a:ext cx="163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Hash function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23CFDE8-F4EA-C318-C1D5-FEFC3A5636F0}"/>
              </a:ext>
            </a:extLst>
          </p:cNvPr>
          <p:cNvSpPr txBox="1"/>
          <p:nvPr/>
        </p:nvSpPr>
        <p:spPr>
          <a:xfrm>
            <a:off x="6733583" y="3253701"/>
            <a:ext cx="192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AzureSignTool.exe or sign.exe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E3BFDD-B67D-C39D-02B8-795A40EAC3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982543" y="5242445"/>
            <a:ext cx="1944201" cy="2337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80C47A-3126-5829-4B35-B9F2322FFF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8845135" y="2631114"/>
            <a:ext cx="85467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8D2DCF-A5CD-35CF-C618-51002B74C1A8}"/>
              </a:ext>
            </a:extLst>
          </p:cNvPr>
          <p:cNvSpPr txBox="1"/>
          <p:nvPr/>
        </p:nvSpPr>
        <p:spPr>
          <a:xfrm>
            <a:off x="1577831" y="5941692"/>
            <a:ext cx="183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Certificate with private key</a:t>
            </a:r>
          </a:p>
        </p:txBody>
      </p:sp>
      <p:pic>
        <p:nvPicPr>
          <p:cNvPr id="6" name="Picture 5" descr="A yellow key in a blue circle&#10;&#10;Description automatically generated">
            <a:extLst>
              <a:ext uri="{FF2B5EF4-FFF2-40B4-BE49-F238E27FC236}">
                <a16:creationId xmlns:a16="http://schemas.microsoft.com/office/drawing/2014/main" id="{FF4A6BC6-F92F-E4B8-0DCD-62A9FB1278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1" t="-2623" r="22543"/>
          <a:stretch/>
        </p:blipFill>
        <p:spPr>
          <a:xfrm>
            <a:off x="4926744" y="4406587"/>
            <a:ext cx="1726908" cy="16717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73E15F-2453-F4EA-5E10-79A893B2C3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 flipH="1">
            <a:off x="6653652" y="3900032"/>
            <a:ext cx="1043093" cy="134241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895E4A-4968-B34E-F4CA-47E32BF8FD13}"/>
              </a:ext>
            </a:extLst>
          </p:cNvPr>
          <p:cNvSpPr txBox="1"/>
          <p:nvPr/>
        </p:nvSpPr>
        <p:spPr>
          <a:xfrm rot="18494776">
            <a:off x="6669360" y="4386572"/>
            <a:ext cx="138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Sign() / Get()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CB1B4-1748-14D9-3CDC-ED26F478EADB}"/>
              </a:ext>
            </a:extLst>
          </p:cNvPr>
          <p:cNvSpPr txBox="1"/>
          <p:nvPr/>
        </p:nvSpPr>
        <p:spPr>
          <a:xfrm>
            <a:off x="4216583" y="6034610"/>
            <a:ext cx="322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Key Vault Managed HSM</a:t>
            </a:r>
          </a:p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(FIPS 140-2 Level 3)</a:t>
            </a:r>
          </a:p>
        </p:txBody>
      </p:sp>
      <p:pic>
        <p:nvPicPr>
          <p:cNvPr id="44" name="Picture 43" descr="A clock and stamp with a black background&#10;&#10;Description automatically generated">
            <a:extLst>
              <a:ext uri="{FF2B5EF4-FFF2-40B4-BE49-F238E27FC236}">
                <a16:creationId xmlns:a16="http://schemas.microsoft.com/office/drawing/2014/main" id="{2E2F1D5C-4A0E-8CB1-A29F-0CBAC351B4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1" y="3749253"/>
            <a:ext cx="957547" cy="9575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97C9DB9-6709-E559-6AC5-F6F152A728E0}"/>
              </a:ext>
            </a:extLst>
          </p:cNvPr>
          <p:cNvSpPr txBox="1"/>
          <p:nvPr/>
        </p:nvSpPr>
        <p:spPr>
          <a:xfrm>
            <a:off x="76002" y="4678869"/>
            <a:ext cx="1313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Signed time stamp from trusted Time Stamp Authority (TSA)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A85F6-821D-190A-C474-07681F63F9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4" idx="0"/>
            <a:endCxn id="6" idx="1"/>
          </p:cNvCxnSpPr>
          <p:nvPr/>
        </p:nvCxnSpPr>
        <p:spPr>
          <a:xfrm>
            <a:off x="720705" y="3749253"/>
            <a:ext cx="4206039" cy="149319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2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529389"/>
            <a:ext cx="4708339" cy="4628903"/>
          </a:xfrm>
        </p:spPr>
        <p:txBody>
          <a:bodyPr>
            <a:normAutofit fontScale="90000"/>
          </a:bodyPr>
          <a:lstStyle/>
          <a:p>
            <a:r>
              <a:rPr lang="en-GB" dirty="0"/>
              <a:t>DO: Use Sampler to do everything fully automated: Build, sign, test, release.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3" y="988765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66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Dos and 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allow access to private keys</a:t>
            </a:r>
            <a:r>
              <a:rPr lang="en-GB" dirty="0"/>
              <a:t>.</a:t>
            </a:r>
          </a:p>
          <a:p>
            <a:r>
              <a:rPr lang="en-GB" dirty="0"/>
              <a:t>Use branch policies and enforce a solid code review and approval process.</a:t>
            </a:r>
          </a:p>
          <a:p>
            <a:r>
              <a:rPr lang="en-GB" dirty="0"/>
              <a:t>Don’t sign code manually.</a:t>
            </a:r>
          </a:p>
          <a:p>
            <a:r>
              <a:rPr lang="en-GB" dirty="0"/>
              <a:t>Release your software in a CI/CD pipeline that automatically signs the artifacts.</a:t>
            </a:r>
          </a:p>
          <a:p>
            <a:r>
              <a:rPr lang="en-GB" dirty="0"/>
              <a:t>Protect </a:t>
            </a:r>
            <a:r>
              <a:rPr lang="en-GB" b="1" dirty="0"/>
              <a:t>all </a:t>
            </a:r>
            <a:r>
              <a:rPr lang="en-GB" dirty="0"/>
              <a:t>your assets!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3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11 Ways To Defend The Software Supply Chain From Code Signing Abuse</a:t>
            </a:r>
            <a:endParaRPr lang="en-US" dirty="0"/>
          </a:p>
          <a:p>
            <a:r>
              <a:rPr lang="en-US" dirty="0">
                <a:hlinkClick r:id="rId3"/>
              </a:rPr>
              <a:t>Azure Sign Tool</a:t>
            </a:r>
            <a:endParaRPr lang="en-US" dirty="0"/>
          </a:p>
          <a:p>
            <a:r>
              <a:rPr lang="en-US" dirty="0">
                <a:hlinkClick r:id="rId4"/>
              </a:rPr>
              <a:t>Dotnet Sign tool</a:t>
            </a:r>
            <a:endParaRPr lang="en-US" dirty="0"/>
          </a:p>
          <a:p>
            <a:r>
              <a:rPr lang="en-GB" dirty="0">
                <a:hlinkClick r:id="rId5"/>
              </a:rPr>
              <a:t>Sampler (module scaffolding)</a:t>
            </a:r>
            <a:endParaRPr lang="en-GB" dirty="0"/>
          </a:p>
          <a:p>
            <a:r>
              <a:rPr lang="en-GB" dirty="0"/>
              <a:t>This Session’s Material </a:t>
            </a:r>
            <a:r>
              <a:rPr lang="en-GB" dirty="0">
                <a:hlinkClick r:id="rId6"/>
              </a:rPr>
              <a:t>https://github.com/raandree/raandreeSamplerTest1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2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/>
              <a:t>Raimund Andree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Everything about code signing and how not to use it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A5C8598-C2B4-AEF3-BCA6-18E8A9AE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6" y="2500447"/>
            <a:ext cx="9288075" cy="230201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0CDF2974-5680-06CC-283E-E143EB01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" y="324853"/>
            <a:ext cx="3263515" cy="346294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PFE, Microsoft Germany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DevOps, DSC Community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AutomatedLab, DscWorkshop, Microsoft365DSC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Twitter: @raimundandree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https://github.com/raandree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DE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Raimund Andr</a:t>
            </a:r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DE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should be interested in Code Signing and why?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Vendors</a:t>
            </a:r>
          </a:p>
          <a:p>
            <a:r>
              <a:rPr lang="en-US" dirty="0"/>
              <a:t>IoT Manufacturers</a:t>
            </a:r>
          </a:p>
          <a:p>
            <a:r>
              <a:rPr lang="en-US" dirty="0"/>
              <a:t>Mobile App Developers</a:t>
            </a:r>
          </a:p>
          <a:p>
            <a:r>
              <a:rPr lang="en-US" b="1" dirty="0"/>
              <a:t>Enterprise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CE055-A92B-93F6-49F0-407A69D6F1A4}"/>
              </a:ext>
            </a:extLst>
          </p:cNvPr>
          <p:cNvSpPr txBox="1"/>
          <p:nvPr/>
        </p:nvSpPr>
        <p:spPr>
          <a:xfrm>
            <a:off x="838200" y="4630616"/>
            <a:ext cx="10634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degular"/>
              </a:rPr>
              <a:t>“</a:t>
            </a:r>
            <a:r>
              <a:rPr lang="en-US" sz="2800" dirty="0">
                <a:latin typeface="degular"/>
                <a:hlinkClick r:id="rId3"/>
              </a:rPr>
              <a:t>to protect their intellectual property, their company brand, and their end-users</a:t>
            </a:r>
            <a:r>
              <a:rPr lang="en-US" sz="2800" dirty="0">
                <a:latin typeface="degular"/>
              </a:rPr>
              <a:t>” (Keyfactor.com)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Code Signing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Software Origin</a:t>
            </a:r>
          </a:p>
          <a:p>
            <a:r>
              <a:rPr lang="en-US" dirty="0"/>
              <a:t>Ensuring Code Integrity</a:t>
            </a:r>
          </a:p>
          <a:p>
            <a:r>
              <a:rPr lang="en-US" dirty="0"/>
              <a:t>Enhancing User Experience and Trust</a:t>
            </a:r>
          </a:p>
          <a:p>
            <a:r>
              <a:rPr lang="en-US" dirty="0"/>
              <a:t>Combat malicious attempts</a:t>
            </a:r>
          </a:p>
        </p:txBody>
      </p:sp>
    </p:spTree>
    <p:extLst>
      <p:ext uri="{BB962C8B-B14F-4D97-AF65-F5344CB8AC3E}">
        <p14:creationId xmlns:p14="http://schemas.microsoft.com/office/powerpoint/2010/main" val="9271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49AF2C-D145-4497-874A-78CB33723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7cc20-e10c-452d-848a-c18e83138525"/>
    <ds:schemaRef ds:uri="85c0ce47-fe9c-4809-bf88-519c39a73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</ds:schemaRefs>
</ds:datastoreItem>
</file>

<file path=customXml/itemProps3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96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degular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 Everything about code signing and how not to use it</vt:lpstr>
      <vt:lpstr>3</vt:lpstr>
      <vt:lpstr>2</vt:lpstr>
      <vt:lpstr>1</vt:lpstr>
      <vt:lpstr>Everything about code signing and how not to use it</vt:lpstr>
      <vt:lpstr>Many thanks to our sponsors:</vt:lpstr>
      <vt:lpstr>Raimund Andree</vt:lpstr>
      <vt:lpstr>Who should be interested in Code Signing and why?</vt:lpstr>
      <vt:lpstr>What is Code Signing</vt:lpstr>
      <vt:lpstr>What Code Signing is not</vt:lpstr>
      <vt:lpstr>What do these names have in common?</vt:lpstr>
      <vt:lpstr>DON’T sign locally</vt:lpstr>
      <vt:lpstr>Code Signing Flow</vt:lpstr>
      <vt:lpstr>Lesson from the demo</vt:lpstr>
      <vt:lpstr>How to protect your assets?</vt:lpstr>
      <vt:lpstr>How to protect your assets?</vt:lpstr>
      <vt:lpstr>Sign with Azure Key Vault manually</vt:lpstr>
      <vt:lpstr>Code Signing Flow</vt:lpstr>
      <vt:lpstr>DO: Use Sampler to do everything fully automated: Build, sign, test, release.</vt:lpstr>
      <vt:lpstr>Dos and Don’ts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2024-06-24T12:54:16Z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  <property fmtid="{D5CDD505-2E9C-101B-9397-08002B2CF9AE}" pid="3" name="MediaServiceImageTags">
    <vt:lpwstr/>
  </property>
</Properties>
</file>