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97" r:id="rId5"/>
    <p:sldMasterId id="2147483695" r:id="rId6"/>
    <p:sldMasterId id="2147483684" r:id="rId7"/>
  </p:sldMasterIdLst>
  <p:notesMasterIdLst>
    <p:notesMasterId r:id="rId51"/>
  </p:notesMasterIdLst>
  <p:handoutMasterIdLst>
    <p:handoutMasterId r:id="rId52"/>
  </p:handoutMasterIdLst>
  <p:sldIdLst>
    <p:sldId id="272" r:id="rId8"/>
    <p:sldId id="259" r:id="rId9"/>
    <p:sldId id="269" r:id="rId10"/>
    <p:sldId id="270" r:id="rId11"/>
    <p:sldId id="273" r:id="rId12"/>
    <p:sldId id="261" r:id="rId13"/>
    <p:sldId id="267" r:id="rId14"/>
    <p:sldId id="280" r:id="rId15"/>
    <p:sldId id="281" r:id="rId16"/>
    <p:sldId id="323" r:id="rId17"/>
    <p:sldId id="320" r:id="rId18"/>
    <p:sldId id="321" r:id="rId19"/>
    <p:sldId id="291" r:id="rId20"/>
    <p:sldId id="324" r:id="rId21"/>
    <p:sldId id="283" r:id="rId22"/>
    <p:sldId id="326" r:id="rId23"/>
    <p:sldId id="327" r:id="rId24"/>
    <p:sldId id="328" r:id="rId25"/>
    <p:sldId id="331" r:id="rId26"/>
    <p:sldId id="332" r:id="rId27"/>
    <p:sldId id="333" r:id="rId28"/>
    <p:sldId id="334" r:id="rId29"/>
    <p:sldId id="335" r:id="rId30"/>
    <p:sldId id="337" r:id="rId31"/>
    <p:sldId id="338" r:id="rId32"/>
    <p:sldId id="339" r:id="rId33"/>
    <p:sldId id="286" r:id="rId34"/>
    <p:sldId id="287" r:id="rId35"/>
    <p:sldId id="299" r:id="rId36"/>
    <p:sldId id="345" r:id="rId37"/>
    <p:sldId id="344" r:id="rId38"/>
    <p:sldId id="300" r:id="rId39"/>
    <p:sldId id="305" r:id="rId40"/>
    <p:sldId id="302" r:id="rId41"/>
    <p:sldId id="306" r:id="rId42"/>
    <p:sldId id="301" r:id="rId43"/>
    <p:sldId id="347" r:id="rId44"/>
    <p:sldId id="346" r:id="rId45"/>
    <p:sldId id="307" r:id="rId46"/>
    <p:sldId id="289" r:id="rId47"/>
    <p:sldId id="349" r:id="rId48"/>
    <p:sldId id="310" r:id="rId49"/>
    <p:sldId id="26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fore the session" id="{9248E0E9-B469-42C5-B521-34DBB63F9E0C}">
          <p14:sldIdLst>
            <p14:sldId id="272"/>
            <p14:sldId id="259"/>
            <p14:sldId id="269"/>
            <p14:sldId id="270"/>
          </p14:sldIdLst>
        </p14:section>
        <p14:section name="The session" id="{9BCE8471-468A-4538-82B3-E4E62B0A593E}">
          <p14:sldIdLst>
            <p14:sldId id="273"/>
            <p14:sldId id="261"/>
            <p14:sldId id="267"/>
            <p14:sldId id="280"/>
            <p14:sldId id="281"/>
            <p14:sldId id="323"/>
            <p14:sldId id="320"/>
            <p14:sldId id="321"/>
            <p14:sldId id="291"/>
            <p14:sldId id="324"/>
            <p14:sldId id="283"/>
            <p14:sldId id="326"/>
            <p14:sldId id="327"/>
            <p14:sldId id="328"/>
            <p14:sldId id="331"/>
            <p14:sldId id="332"/>
            <p14:sldId id="333"/>
            <p14:sldId id="334"/>
            <p14:sldId id="335"/>
            <p14:sldId id="337"/>
            <p14:sldId id="338"/>
            <p14:sldId id="339"/>
            <p14:sldId id="286"/>
            <p14:sldId id="287"/>
            <p14:sldId id="299"/>
            <p14:sldId id="345"/>
            <p14:sldId id="344"/>
            <p14:sldId id="300"/>
            <p14:sldId id="305"/>
            <p14:sldId id="302"/>
            <p14:sldId id="306"/>
            <p14:sldId id="301"/>
            <p14:sldId id="347"/>
            <p14:sldId id="346"/>
            <p14:sldId id="307"/>
            <p14:sldId id="289"/>
            <p14:sldId id="349"/>
            <p14:sldId id="310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B2B46"/>
    <a:srgbClr val="346297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3" autoAdjust="0"/>
    <p:restoredTop sz="70025" autoAdjust="0"/>
  </p:normalViewPr>
  <p:slideViewPr>
    <p:cSldViewPr snapToGrid="0">
      <p:cViewPr varScale="1">
        <p:scale>
          <a:sx n="70" d="100"/>
          <a:sy n="70" d="100"/>
        </p:scale>
        <p:origin x="1316" y="2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1392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microsoft.com/office/2018/10/relationships/authors" Target="author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6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815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65996-D90E-8894-23E0-8A3CB694F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5BDC2C-55D1-462B-905C-BE15074057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6D55C1-A433-1801-3D24-7CCF270CA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AA974-60AB-877C-AC11-3D1DF95F7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591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713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DD688-8ADF-33A0-7553-781D42F18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7F1D8DA-B5DD-CDBE-345A-D05CD7B6D0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18A323F-1A9D-512F-B933-E3F66C606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7C50AC-372E-39CE-1C34-22ADE43D0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265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89DC3-3DCB-24B5-1C54-2978AE7CC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B58599-D293-4F64-8AAE-21EA60D216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F180852-9FEB-3011-F900-8948DA6CB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26305B-2C21-5FA7-91D2-8F028450C4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194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B355C-B725-EC6D-0B2E-8961F3997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DCB636A-F9A3-8288-6CD2-987E2993D4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E3D5C00-B9E8-1883-9A28-453BDCF23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2E5A29-E536-9F14-7A5A-7F7BDEAB5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237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4EFCA-59CA-9C3E-927A-23AAC32BA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61AA4DE-134A-5A50-0AEC-4C1275EB58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ACE0806-E485-5723-109C-27A611AE8D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BE5856-1DDA-DC19-6F51-89F676FD1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574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CD436-B3D0-5E4D-BBC4-028C039CB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419CDC8-3770-4529-AB4B-AAA5CD0001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2F60885-CE7A-10EB-05B6-4AEFF35C3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DF542B-E377-895F-DA80-700C32859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078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97A84-6EE7-1EDE-3481-96157BD14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4B1C67A-9A03-F730-6B7D-DEDE02B81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20F609C-A448-226D-B888-7CC99C190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42889E-A961-10FC-CA92-108389FE5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83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89D70-A2EE-8632-023D-62F3F0EDC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DEDB23-3BF2-480C-ADB6-8D12CBE94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96D7E11-37F8-23D1-97EB-CBBD5845E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19051B-AEC4-BFE2-AB0F-F2A1C2C270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640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34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945D8-73F2-9A6A-B8CB-61CA15ECC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E6FDFFF-7C93-16C9-8E56-0EB939D452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233DE60-7BD6-4313-4326-041DC467B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0DFE9F-9DA8-225D-0FC5-46353670C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321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84582-9A55-715D-CAC9-5D7E40441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174A9A1-959B-DB3E-0B16-A82FC43812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63BE812-57F8-5A09-869A-6C06C54C4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2773C3-4A81-E795-05CB-BB4CBF52E4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762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E4D41-93DB-CE93-2E91-96735AA23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CEEBB34-906C-02B5-B3D6-A187017956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E80AF3C-4BD3-A8A6-AB59-9C3A7A20C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E51CA7-7375-E5AA-1073-662F85CA4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359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2BA7B-23E8-B8D4-AE33-BBD393589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F538039-2FA9-F024-6666-DFA2AA715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097BDF8-A3B6-6C58-BF99-346A41616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A248BD-3ACF-7546-4B8E-F3FA97A4A6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9918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9A230-BBD6-EEE7-2405-E60880357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CD7870D-18F0-B8EA-916C-6D3D7486B8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BA97C23-6A83-A7A3-4182-6984A85F5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A3037E-0B10-9E1E-5464-5EB5CB943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2532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21E03-AF9C-0568-4367-DA989D4E6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A432218-8D3C-7C01-7A4A-698C0BBD5F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6004EF1-9AB4-0E56-C108-4F3D405E0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3400FF-5FFA-CD8F-CF31-9042DAE1D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34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52C84-8A8A-F0C0-B36A-6CCEBD052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566CE0-A776-F643-9CDF-74B6BBE3C7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35A1FE2-8A9C-88B7-F7C8-540EF80CE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A121F5-1A84-6DA0-D14E-F0E025495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980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CAAEB-DFA5-EA03-8F91-87E921096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183DD49-24CC-16AB-023C-1AFEF32BF0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33FEEB4-CDDC-393E-0839-16B5D9DB9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F4A801-992C-EE99-1153-B13D9082C4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4949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5ED13-94D3-D08A-5137-3CFDC7147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C57A76F-42B9-E416-DB56-37E9D18978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5815C29-328F-6BD8-2250-EB0AE27A1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1B7EFA-2126-FA64-03FD-8F3BC20E6A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326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CCE38-3E63-8D1E-15B3-571127BA1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90ACB1-87D0-94E0-6ECA-1275864A88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BFED0B6-A835-79A7-D7D5-6B91CF74C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7C0F74-5AF4-1569-AA55-31918DF97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969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3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F9747-BA81-15E0-7542-7F60502BC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25ACA4F-B3C5-052E-8292-967375620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F1606EA-0C77-5D89-AF84-AF4BDFE65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197757-B314-B4A8-C559-6B93092FE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4859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6C83-A17A-6E1E-2C6E-1BA263A6F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686544-30A7-4FE1-088F-D581DAA390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F490E4F-2A0F-8E3A-76C2-3AC64F277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BF94B6-8F15-9706-D261-BC639FC0B8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26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482C4-5133-11FD-D203-26FBD487D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046D8A-2BC1-2F16-C401-B9D85E476F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EBB9E3-98E9-0EB5-B4C0-2D2C9735B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A631B-5E84-303D-5413-610537284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4617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84894-3709-90DA-1DE5-D539C6C0D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294C8C6-3FE0-4EA7-1D84-1F8F790567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A630712-9403-3095-81B6-EB7870E44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C7792B-2549-0A04-D99B-CD5AF4B1FF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295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5F7CB-92F2-4649-0498-18E93A8A8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D35B36-C59F-2EE4-37FC-5513035C32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9B4C16-04DD-BD3D-FA7F-0A034EBA6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A7D4C-664B-DF03-E2A9-EC5334DA4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6624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04883-3DF8-06E7-1E3A-CC53B2572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DD1EBA8-FBDD-7AFC-C4FE-0777D6F514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3159309-DD14-7D69-B2BF-3D53A3FFA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0653F9-90FB-8E94-EE60-42E8F950F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1632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59C4C-1B6A-8013-8502-2EAA922B8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3505BD-5658-6E6C-8D16-F14141EEE7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E742FA-2BF1-CBA0-6645-080AB3D35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5E263-2295-CB58-A8EB-739F98FED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970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5B668-74AD-F273-971E-8E561C000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14C3941-DB52-D23A-5E80-A543ED379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B641E37-B9B3-97FC-682E-10182577B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CE7357-95D3-4E9F-67D4-E47EE0500B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1783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EE824-F70D-2D43-0C98-47057ECCA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EA93EC-11F0-4345-0243-C21B02EAB4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98BFE7-6F8C-22EC-E46F-55FB0B102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B7CA6-E2D9-1573-6627-430E762FCE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078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68B14-FA72-0637-7993-C105243B0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47D455E-C22B-77D3-269B-D15B18CD6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7951829-B7D2-79FB-05F7-9A854DB73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60F96E-8970-4B1D-5542-6DDD6CD87B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855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7267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ACAEC-F8E8-66CE-F209-A1E756FAA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3AAF53-975B-2430-DC0A-CFCAD3AFD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2024F9B-3C3D-ACD3-DDE0-304BEC394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88B48E-D827-A04C-C32D-E11BACD455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6582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BD326-5936-9724-6BEB-650357E0A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9BCB938-D07A-7950-AAE9-AFCFE9AFC7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A4A8857-57DE-6422-AF0B-3716EDA66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7467CD-4234-B377-459B-0B6AB5C027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678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27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00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E2A58-26B8-3C99-B145-7AC62D817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1949561-F20B-B1D8-6045-6F8D1A6DC0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8725692-A781-E549-38D1-6C0C5576A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7687CA-A05D-FEE3-28DF-5472DFAFC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972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34DCE-85EA-C79D-D213-9F177C807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83665AD-C5B0-61EC-2DA4-A4483BC6DC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74740D7-E763-7C31-CD69-1B48D98C7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7836AE-3CA1-4446-D925-34A1281A2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008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76212-7B2A-5960-98A5-90DC9BBF2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6C2CC9-7181-D552-A6B0-E55D3462E2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3539F0-F8A7-AA65-D170-304F7C05D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E4441-393D-DA25-59AB-A0D206B7FE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02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4BAF5A96-834B-D12C-CB6C-63FE0247752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0" y="6138849"/>
            <a:ext cx="2720050" cy="5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rgbClr val="346296"/>
                </a:solidFill>
              </a:rPr>
              <a:t>@anam_MSFT</a:t>
            </a:r>
          </a:p>
        </p:txBody>
      </p:sp>
      <p:pic>
        <p:nvPicPr>
          <p:cNvPr id="2" name="Image 1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EC42AD5F-B6B5-8DD5-EE15-B684945B57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rgbClr val="346296"/>
                </a:solidFill>
              </a:rPr>
              <a:t>@anam_MSFT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  <p:pic>
        <p:nvPicPr>
          <p:cNvPr id="11" name="Image 10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8F580B04-0A71-F403-17DA-BF3F734827E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BEDCEE56-1BA9-8210-7BDF-2455F87929E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16" y="1147469"/>
            <a:ext cx="1169451" cy="22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12BD2B3-5213-AE89-B245-3E2067844782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>
                <a:latin typeface="Segoe UI" panose="020B0502040204020203" pitchFamily="34" charset="0"/>
                <a:cs typeface="Segoe UI" panose="020B0502040204020203" pitchFamily="34" charset="0"/>
              </a:rPr>
              <a:t>Anam Navied</a:t>
            </a:r>
            <a:endParaRPr lang="en-GB" b="1" i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Connecteur droit 5">
            <a:extLst>
              <a:ext uri="{FF2B5EF4-FFF2-40B4-BE49-F238E27FC236}">
                <a16:creationId xmlns:a16="http://schemas.microsoft.com/office/drawing/2014/main" id="{E9631884-5100-1BA8-2365-47609B2977D7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EC34FE26-AFCF-2A09-DB2E-84FFA4D454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3600" y="2672840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US" sz="6000" b="1">
                <a:solidFill>
                  <a:srgbClr val="346296"/>
                </a:solidFill>
              </a:rPr>
              <a:t>Next Up:</a:t>
            </a:r>
            <a:endParaRPr lang="en-DE" sz="6000" b="1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77304-5FA3-58B5-5CC9-25ED3CD75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FE56-4EE3-E9BD-7CA4-70F7F071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FullLanguage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AB9D-0E39-FC9B-C97D-48F38A72A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68712" cy="4867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900"/>
              <a:t>What’s allowed ✅</a:t>
            </a:r>
          </a:p>
          <a:p>
            <a:pPr lvl="1"/>
            <a:r>
              <a:rPr lang="en-US" sz="3500"/>
              <a:t>Commands</a:t>
            </a:r>
          </a:p>
          <a:p>
            <a:pPr lvl="1"/>
            <a:r>
              <a:rPr lang="en-US" sz="3500"/>
              <a:t>Cmdlets</a:t>
            </a:r>
          </a:p>
          <a:p>
            <a:pPr lvl="1"/>
            <a:r>
              <a:rPr lang="en-US" sz="3500"/>
              <a:t>Scripting and scriptblocks</a:t>
            </a:r>
          </a:p>
          <a:p>
            <a:pPr lvl="1"/>
            <a:r>
              <a:rPr lang="en-US" sz="3500"/>
              <a:t>Defining Functions</a:t>
            </a:r>
          </a:p>
          <a:p>
            <a:pPr lvl="1"/>
            <a:r>
              <a:rPr lang="en-US" sz="3500"/>
              <a:t>Method invocation</a:t>
            </a:r>
          </a:p>
          <a:p>
            <a:pPr lvl="1"/>
            <a:r>
              <a:rPr lang="en-US" sz="3500"/>
              <a:t>.NET type access</a:t>
            </a:r>
          </a:p>
          <a:p>
            <a:pPr lvl="1"/>
            <a:r>
              <a:rPr lang="en-US" sz="3500"/>
              <a:t>COM type access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B062C2-ADD6-7A61-80F5-00710A336752}"/>
              </a:ext>
            </a:extLst>
          </p:cNvPr>
          <p:cNvSpPr txBox="1">
            <a:spLocks/>
          </p:cNvSpPr>
          <p:nvPr/>
        </p:nvSpPr>
        <p:spPr>
          <a:xfrm>
            <a:off x="7202424" y="1822448"/>
            <a:ext cx="4611624" cy="486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rgbClr val="34629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è"/>
            </a:pPr>
            <a:r>
              <a:rPr lang="en-US" sz="4000"/>
              <a:t>Use case: </a:t>
            </a:r>
            <a:endParaRPr lang="en-US"/>
          </a:p>
          <a:p>
            <a:pPr marL="0" indent="0">
              <a:buNone/>
            </a:pPr>
            <a:r>
              <a:rPr lang="en-US"/>
              <a:t>Default mode in a session</a:t>
            </a:r>
          </a:p>
        </p:txBody>
      </p:sp>
    </p:spTree>
    <p:extLst>
      <p:ext uri="{BB962C8B-B14F-4D97-AF65-F5344CB8AC3E}">
        <p14:creationId xmlns:p14="http://schemas.microsoft.com/office/powerpoint/2010/main" val="297801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6AA6A-5946-F324-AC64-D00777248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93EA-7CED-56DD-D94B-F0DE3256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ConstrainedLanguage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59DC-32A7-76F7-2E45-A4F0766B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/>
              <a:t>What’s allowed ✅</a:t>
            </a:r>
          </a:p>
          <a:p>
            <a:pPr lvl="1"/>
            <a:r>
              <a:rPr lang="en-US" sz="3500"/>
              <a:t>Commands</a:t>
            </a:r>
          </a:p>
          <a:p>
            <a:pPr lvl="1"/>
            <a:r>
              <a:rPr lang="en-US" sz="3500"/>
              <a:t>Approved cmdlets</a:t>
            </a:r>
          </a:p>
          <a:p>
            <a:pPr lvl="1"/>
            <a:r>
              <a:rPr lang="en-US" sz="3500"/>
              <a:t>Whitelisted functions</a:t>
            </a:r>
          </a:p>
          <a:p>
            <a:pPr lvl="1"/>
            <a:r>
              <a:rPr lang="en-US" sz="3500"/>
              <a:t>Basic types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3900"/>
              <a:t>What’s restricted ⚠️</a:t>
            </a:r>
          </a:p>
          <a:p>
            <a:pPr lvl="1"/>
            <a:r>
              <a:rPr lang="en-US" sz="3500"/>
              <a:t>Scriptblocks and scripts</a:t>
            </a:r>
          </a:p>
          <a:p>
            <a:pPr lvl="1"/>
            <a:r>
              <a:rPr lang="en-US" sz="3500"/>
              <a:t>.NET type access</a:t>
            </a:r>
          </a:p>
          <a:p>
            <a:pPr lvl="1"/>
            <a:r>
              <a:rPr lang="en-US" sz="3500"/>
              <a:t>Method invocation</a:t>
            </a:r>
          </a:p>
          <a:p>
            <a:pPr lvl="1"/>
            <a:r>
              <a:rPr lang="en-US" sz="3500"/>
              <a:t>New-Object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89DE89-273C-DEFC-416B-B84555DC5738}"/>
              </a:ext>
            </a:extLst>
          </p:cNvPr>
          <p:cNvSpPr txBox="1">
            <a:spLocks/>
          </p:cNvSpPr>
          <p:nvPr/>
        </p:nvSpPr>
        <p:spPr>
          <a:xfrm>
            <a:off x="6470904" y="1825625"/>
            <a:ext cx="4977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rgbClr val="34629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/>
              <a:t>What’s blocked ❌</a:t>
            </a:r>
          </a:p>
          <a:p>
            <a:pPr lvl="1"/>
            <a:r>
              <a:rPr lang="en-US"/>
              <a:t>Custom classes</a:t>
            </a:r>
          </a:p>
          <a:p>
            <a:pPr lvl="1"/>
            <a:r>
              <a:rPr lang="en-US"/>
              <a:t>COM object access</a:t>
            </a:r>
          </a:p>
          <a:p>
            <a:pPr lvl="1"/>
            <a:r>
              <a:rPr lang="en-US"/>
              <a:t>Add-Type</a:t>
            </a:r>
          </a:p>
          <a:p>
            <a:pPr marL="457200" lvl="1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è"/>
            </a:pPr>
            <a:r>
              <a:rPr lang="en-US"/>
              <a:t>Use case: Lockdown policy</a:t>
            </a:r>
          </a:p>
        </p:txBody>
      </p:sp>
    </p:spTree>
    <p:extLst>
      <p:ext uri="{BB962C8B-B14F-4D97-AF65-F5344CB8AC3E}">
        <p14:creationId xmlns:p14="http://schemas.microsoft.com/office/powerpoint/2010/main" val="321052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9BD52-F83A-CC02-24B9-F6E818891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E391-812B-4214-C60B-DFBE235B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NoLanguage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35168-BF4E-A0A0-1231-5CDBA450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26024" cy="4867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900"/>
              <a:t>What’s allowed ✅</a:t>
            </a:r>
          </a:p>
          <a:p>
            <a:pPr lvl="1"/>
            <a:r>
              <a:rPr lang="en-US" sz="3500"/>
              <a:t>Native commands</a:t>
            </a:r>
          </a:p>
          <a:p>
            <a:pPr lvl="1"/>
            <a:r>
              <a:rPr lang="en-US" sz="3500"/>
              <a:t>Native cmdlets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è"/>
            </a:pPr>
            <a:r>
              <a:rPr lang="en-US" sz="4000"/>
              <a:t>Use case: </a:t>
            </a:r>
            <a:r>
              <a:rPr lang="en-US"/>
              <a:t>E</a:t>
            </a:r>
            <a:r>
              <a:rPr lang="en-US" sz="3600"/>
              <a:t>xtreme restriction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5B4433-57FB-0B25-E5A1-C25A8749ED98}"/>
              </a:ext>
            </a:extLst>
          </p:cNvPr>
          <p:cNvSpPr txBox="1">
            <a:spLocks/>
          </p:cNvSpPr>
          <p:nvPr/>
        </p:nvSpPr>
        <p:spPr>
          <a:xfrm>
            <a:off x="6470904" y="1825625"/>
            <a:ext cx="49773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3200" kern="1200">
                <a:solidFill>
                  <a:srgbClr val="34629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/>
              <a:t>What’s blocked ❌</a:t>
            </a:r>
          </a:p>
          <a:p>
            <a:pPr lvl="1"/>
            <a:r>
              <a:rPr lang="en-US"/>
              <a:t>Scripts and scriptblocks</a:t>
            </a:r>
          </a:p>
          <a:p>
            <a:pPr lvl="1"/>
            <a:r>
              <a:rPr lang="en-US"/>
              <a:t>Variables</a:t>
            </a:r>
          </a:p>
          <a:p>
            <a:pPr lvl="1"/>
            <a:r>
              <a:rPr lang="en-US"/>
              <a:t>Defining functions</a:t>
            </a:r>
          </a:p>
          <a:p>
            <a:pPr lvl="1"/>
            <a:r>
              <a:rPr lang="en-US"/>
              <a:t>Method invocation</a:t>
            </a:r>
          </a:p>
          <a:p>
            <a:pPr lvl="1"/>
            <a:r>
              <a:rPr lang="en-US"/>
              <a:t>COM type access</a:t>
            </a:r>
          </a:p>
          <a:p>
            <a:pPr lvl="1"/>
            <a:r>
              <a:rPr lang="en-US"/>
              <a:t>.NET type access</a:t>
            </a:r>
          </a:p>
          <a:p>
            <a:pPr lvl="1"/>
            <a:r>
              <a:rPr lang="en-US"/>
              <a:t>New-Object (7.2+)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3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89235-E522-81A3-3AE9-D844AA95A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F3F103-5F3A-9D90-CA32-C0479C36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94259052-8190-024F-9CC9-BD19F1619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059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B40B4-4002-114C-8FFC-6241F1245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C0DCEA-90B4-BB6A-604F-2943F1B5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CLM Takeaways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D2ECD6-0434-C488-0B5F-F1ED07FAD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/>
              <a:t>ConstrainedLanguage mode is restrictive, but quite capable!</a:t>
            </a:r>
          </a:p>
          <a:p>
            <a:pPr marL="457200" lvl="1" indent="0">
              <a:buNone/>
            </a:pPr>
            <a:r>
              <a:rPr lang="en-US" sz="2800"/>
              <a:t>✅</a:t>
            </a:r>
            <a:r>
              <a:rPr lang="fr-FR" sz="2800"/>
              <a:t>Native commands, approved cmdlets, core scripting features</a:t>
            </a:r>
          </a:p>
          <a:p>
            <a:pPr marL="457200" lvl="1" indent="0">
              <a:buNone/>
            </a:pPr>
            <a:r>
              <a:rPr lang="en-US" sz="2800"/>
              <a:t>❌</a:t>
            </a:r>
            <a:r>
              <a:rPr lang="fr-FR" sz="2800"/>
              <a:t>Accessing unapproved types, creating PowerShell classes</a:t>
            </a:r>
          </a:p>
          <a:p>
            <a:pPr lvl="1"/>
            <a:endParaRPr lang="fr-FR" sz="2800"/>
          </a:p>
          <a:p>
            <a:r>
              <a:rPr lang="fr-FR" sz="3200"/>
              <a:t>Only safe types and operations are allowed</a:t>
            </a:r>
          </a:p>
          <a:p>
            <a:r>
              <a:rPr lang="fr-FR" sz="3200"/>
              <a:t>Not designed to provide full security </a:t>
            </a:r>
            <a:r>
              <a:rPr lang="fr-FR" sz="3200" err="1"/>
              <a:t>independently</a:t>
            </a:r>
            <a:endParaRPr lang="fr-FR" sz="3200"/>
          </a:p>
        </p:txBody>
      </p:sp>
    </p:spTree>
    <p:extLst>
      <p:ext uri="{BB962C8B-B14F-4D97-AF65-F5344CB8AC3E}">
        <p14:creationId xmlns:p14="http://schemas.microsoft.com/office/powerpoint/2010/main" val="422031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3B64C-F702-FC2B-1A5B-111B48500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B6319-12F6-C5E5-9A80-F5B52A11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Application Control Policy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7D4FB9-883B-5CB1-5792-0B0EAB6C6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3200"/>
              <a:t>Lockdown experience to control which scripts and binaries are allowed to run</a:t>
            </a:r>
          </a:p>
          <a:p>
            <a:pPr>
              <a:lnSpc>
                <a:spcPct val="100000"/>
              </a:lnSpc>
            </a:pPr>
            <a:r>
              <a:rPr lang="fr-FR" sz="3200"/>
              <a:t>Only approved, trusted applications can run</a:t>
            </a:r>
          </a:p>
          <a:p>
            <a:pPr lvl="1">
              <a:lnSpc>
                <a:spcPct val="100000"/>
              </a:lnSpc>
            </a:pPr>
            <a:r>
              <a:rPr lang="fr-FR" sz="2800"/>
              <a:t>Trust determined by some file metadata- ie. publisher, path, hash</a:t>
            </a:r>
          </a:p>
          <a:p>
            <a:pPr>
              <a:lnSpc>
                <a:spcPct val="100000"/>
              </a:lnSpc>
            </a:pPr>
            <a:r>
              <a:rPr lang="fr-FR" sz="3200"/>
              <a:t>Technologies for app control:</a:t>
            </a:r>
          </a:p>
          <a:p>
            <a:pPr lvl="2">
              <a:lnSpc>
                <a:spcPct val="100000"/>
              </a:lnSpc>
            </a:pPr>
            <a:r>
              <a:rPr lang="fr-FR" sz="2400"/>
              <a:t>Windows Defender Application Control (WDAC) </a:t>
            </a:r>
            <a:r>
              <a:rPr lang="en-US" sz="2400"/>
              <a:t>✅</a:t>
            </a:r>
            <a:endParaRPr lang="fr-FR" sz="2400"/>
          </a:p>
          <a:p>
            <a:pPr lvl="2">
              <a:lnSpc>
                <a:spcPct val="100000"/>
              </a:lnSpc>
            </a:pPr>
            <a:r>
              <a:rPr lang="fr-FR" sz="2400"/>
              <a:t>AppLocker</a:t>
            </a:r>
          </a:p>
        </p:txBody>
      </p:sp>
    </p:spTree>
    <p:extLst>
      <p:ext uri="{BB962C8B-B14F-4D97-AF65-F5344CB8AC3E}">
        <p14:creationId xmlns:p14="http://schemas.microsoft.com/office/powerpoint/2010/main" val="3508456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85681-A6BB-3138-0021-351BCE607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1FDA4-E172-6713-E7F7-8B425B45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AppControl works with PS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E982C3-8296-68C8-C20B-940C32884FCE}"/>
              </a:ext>
            </a:extLst>
          </p:cNvPr>
          <p:cNvSpPr/>
          <p:nvPr/>
        </p:nvSpPr>
        <p:spPr>
          <a:xfrm>
            <a:off x="4296189" y="1771513"/>
            <a:ext cx="3202056" cy="6260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PowerShell</a:t>
            </a:r>
            <a:r>
              <a:rPr lang="en-US" sz="3200">
                <a:solidFill>
                  <a:schemeClr val="tx1"/>
                </a:solidFill>
              </a:rPr>
              <a:t> session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8B36B3-6B3C-235F-9C4E-CCDC405524E2}"/>
              </a:ext>
            </a:extLst>
          </p:cNvPr>
          <p:cNvSpPr/>
          <p:nvPr/>
        </p:nvSpPr>
        <p:spPr>
          <a:xfrm>
            <a:off x="1063485" y="2901696"/>
            <a:ext cx="2956892" cy="8552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Script typed into the shell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DE6308-426C-0067-8B4F-C8D2D1CE055A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flipH="1">
            <a:off x="2541931" y="2084526"/>
            <a:ext cx="1754258" cy="817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968940-8802-E019-641C-AB244486C8AA}"/>
              </a:ext>
            </a:extLst>
          </p:cNvPr>
          <p:cNvSpPr/>
          <p:nvPr/>
        </p:nvSpPr>
        <p:spPr>
          <a:xfrm>
            <a:off x="1063484" y="4780236"/>
            <a:ext cx="2956891" cy="9977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PowerShell runs in CLM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B00C96-9C5B-A394-BB9F-E7DBA9B22A09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2541930" y="3756991"/>
            <a:ext cx="1" cy="10232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465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D43E1-7D20-DFB3-6771-E36362A65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F1D4DB-3672-65DB-4FBD-035F2306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AppControl works with PS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A0DCE5-7DA1-DA4E-3413-281E99E91CCC}"/>
              </a:ext>
            </a:extLst>
          </p:cNvPr>
          <p:cNvSpPr/>
          <p:nvPr/>
        </p:nvSpPr>
        <p:spPr>
          <a:xfrm>
            <a:off x="4296189" y="1771513"/>
            <a:ext cx="3202056" cy="6260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PowerShell</a:t>
            </a:r>
            <a:r>
              <a:rPr lang="en-US" sz="3200">
                <a:solidFill>
                  <a:schemeClr val="tx1"/>
                </a:solidFill>
              </a:rPr>
              <a:t> session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AE1B5A-4B88-AC8A-4331-CD93794CD848}"/>
              </a:ext>
            </a:extLst>
          </p:cNvPr>
          <p:cNvSpPr/>
          <p:nvPr/>
        </p:nvSpPr>
        <p:spPr>
          <a:xfrm>
            <a:off x="1063485" y="2901696"/>
            <a:ext cx="2956892" cy="8552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Script typed into the shell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F1AFD2-2E01-CFB2-3AD2-07E6F79AF719}"/>
              </a:ext>
            </a:extLst>
          </p:cNvPr>
          <p:cNvSpPr/>
          <p:nvPr/>
        </p:nvSpPr>
        <p:spPr>
          <a:xfrm>
            <a:off x="7273348" y="3107771"/>
            <a:ext cx="3891169" cy="6492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Script file invoked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A17C82-45FC-E0BC-24B7-A3ED803685A2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flipH="1">
            <a:off x="2541931" y="2084526"/>
            <a:ext cx="1754258" cy="817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8E8D05-775A-10B5-AC3A-A82BEC98EB43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7498245" y="2084526"/>
            <a:ext cx="1720688" cy="10232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89D5D8-3D5B-FF43-85D1-FEF3DEE79ECE}"/>
              </a:ext>
            </a:extLst>
          </p:cNvPr>
          <p:cNvSpPr/>
          <p:nvPr/>
        </p:nvSpPr>
        <p:spPr>
          <a:xfrm>
            <a:off x="1063484" y="4780236"/>
            <a:ext cx="2956891" cy="9977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PowerShell runs in CLM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777BE5-7F63-540E-9A5D-8E1993B97A0F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2541930" y="3756991"/>
            <a:ext cx="1" cy="10232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4641F9-26EB-93D8-DCFE-F79A89AB8B51}"/>
              </a:ext>
            </a:extLst>
          </p:cNvPr>
          <p:cNvSpPr/>
          <p:nvPr/>
        </p:nvSpPr>
        <p:spPr>
          <a:xfrm>
            <a:off x="7273349" y="4747693"/>
            <a:ext cx="3891168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PowerShell calls AppControl APIs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A04DA5A-811A-D4DA-5902-E4B9B1620CFD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9218933" y="3756991"/>
            <a:ext cx="0" cy="990702"/>
          </a:xfrm>
          <a:prstGeom prst="straightConnector1">
            <a:avLst/>
          </a:prstGeom>
          <a:ln w="57150">
            <a:solidFill>
              <a:srgbClr val="3B2B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32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A8C24-E992-74F7-6723-CA972663B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D13F8-F200-B350-845C-E02ED766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AppControl works with PS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3B57FE8-22A3-409B-4B51-FE8A3A54C6A7}"/>
              </a:ext>
            </a:extLst>
          </p:cNvPr>
          <p:cNvSpPr/>
          <p:nvPr/>
        </p:nvSpPr>
        <p:spPr>
          <a:xfrm>
            <a:off x="83048" y="1490151"/>
            <a:ext cx="2640273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PowerShell calls AppControl APIs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CFE0B4-B5F5-C18F-3F68-E8FB8AEC0D36}"/>
              </a:ext>
            </a:extLst>
          </p:cNvPr>
          <p:cNvSpPr/>
          <p:nvPr/>
        </p:nvSpPr>
        <p:spPr>
          <a:xfrm>
            <a:off x="225341" y="2921525"/>
            <a:ext cx="2355685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System wide policy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F69799-27F2-742E-D1E2-A2021F361BBC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flipH="1">
            <a:off x="1403184" y="2487861"/>
            <a:ext cx="1" cy="433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680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A9433-3F0C-A00D-FA07-FC93B74B6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0D483-8B27-80C5-CA68-58E130EC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AppControl works with PS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9841B9-0DE1-3842-416B-4D8DD33966D2}"/>
              </a:ext>
            </a:extLst>
          </p:cNvPr>
          <p:cNvSpPr/>
          <p:nvPr/>
        </p:nvSpPr>
        <p:spPr>
          <a:xfrm>
            <a:off x="83048" y="1490151"/>
            <a:ext cx="2640273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PowerShell calls AppControl APIs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157A0A6-9689-EE74-5DC8-259B410E9AEE}"/>
              </a:ext>
            </a:extLst>
          </p:cNvPr>
          <p:cNvSpPr/>
          <p:nvPr/>
        </p:nvSpPr>
        <p:spPr>
          <a:xfrm>
            <a:off x="225341" y="2921525"/>
            <a:ext cx="2355685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System wide policy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C213D3-636E-1CAF-1C56-66BAE2D9B31B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flipH="1">
            <a:off x="1403184" y="2487861"/>
            <a:ext cx="1" cy="433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2E3E7D4-AFBD-3720-A919-0668350C5069}"/>
              </a:ext>
            </a:extLst>
          </p:cNvPr>
          <p:cNvSpPr/>
          <p:nvPr/>
        </p:nvSpPr>
        <p:spPr>
          <a:xfrm>
            <a:off x="4999693" y="5350961"/>
            <a:ext cx="1634656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in FLM, as normal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0D8D1B0-44E9-F282-D021-BBE220934FAB}"/>
              </a:ext>
            </a:extLst>
          </p:cNvPr>
          <p:cNvSpPr/>
          <p:nvPr/>
        </p:nvSpPr>
        <p:spPr>
          <a:xfrm>
            <a:off x="3172906" y="5481061"/>
            <a:ext cx="1287947" cy="7492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None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D4696F7-F919-53D9-A44D-AF73DBFD1252}"/>
              </a:ext>
            </a:extLst>
          </p:cNvPr>
          <p:cNvCxnSpPr>
            <a:stCxn id="3" idx="3"/>
            <a:endCxn id="87" idx="1"/>
          </p:cNvCxnSpPr>
          <p:nvPr/>
        </p:nvCxnSpPr>
        <p:spPr>
          <a:xfrm>
            <a:off x="2581026" y="3420380"/>
            <a:ext cx="591880" cy="2435293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21A81D1-3FD3-452C-0348-934578775620}"/>
              </a:ext>
            </a:extLst>
          </p:cNvPr>
          <p:cNvCxnSpPr>
            <a:stCxn id="87" idx="3"/>
            <a:endCxn id="56" idx="1"/>
          </p:cNvCxnSpPr>
          <p:nvPr/>
        </p:nvCxnSpPr>
        <p:spPr>
          <a:xfrm flipV="1">
            <a:off x="4460853" y="5849816"/>
            <a:ext cx="538840" cy="5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85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82643D59-896E-68AE-5BCA-3F8558F198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3</a:t>
            </a:r>
            <a:endParaRPr lang="en-GB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3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  <p:transition spd="slow" advTm="100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11D99-1BB4-2798-C496-089263B0E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E1639-1391-F9DE-91EC-B78D5BA4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AppControl works with PS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682DB72-B919-DFF1-C22F-7A303CA8A348}"/>
              </a:ext>
            </a:extLst>
          </p:cNvPr>
          <p:cNvSpPr/>
          <p:nvPr/>
        </p:nvSpPr>
        <p:spPr>
          <a:xfrm>
            <a:off x="83048" y="1490151"/>
            <a:ext cx="2640273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PowerShell calls AppControl APIs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63C94B-24BF-B63F-3D2A-770153AEE109}"/>
              </a:ext>
            </a:extLst>
          </p:cNvPr>
          <p:cNvSpPr/>
          <p:nvPr/>
        </p:nvSpPr>
        <p:spPr>
          <a:xfrm>
            <a:off x="225341" y="2921525"/>
            <a:ext cx="2355685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System wide policy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4ADC2B7-DF6D-CC35-DBD6-404BE2B4A4ED}"/>
              </a:ext>
            </a:extLst>
          </p:cNvPr>
          <p:cNvSpPr/>
          <p:nvPr/>
        </p:nvSpPr>
        <p:spPr>
          <a:xfrm>
            <a:off x="4994613" y="4100306"/>
            <a:ext cx="1634656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but log errors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4F61CA-D73D-0C8E-31B6-EA26CE05EB16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flipH="1">
            <a:off x="1403184" y="2487861"/>
            <a:ext cx="1" cy="433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446788E-B7EA-F452-5501-40D7E39EAFCA}"/>
              </a:ext>
            </a:extLst>
          </p:cNvPr>
          <p:cNvSpPr/>
          <p:nvPr/>
        </p:nvSpPr>
        <p:spPr>
          <a:xfrm>
            <a:off x="4999693" y="5350961"/>
            <a:ext cx="1634656" cy="9977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in FLM, as normal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857187C-2D81-E2A3-0B61-F41D2EC31378}"/>
              </a:ext>
            </a:extLst>
          </p:cNvPr>
          <p:cNvCxnSpPr>
            <a:cxnSpLocks/>
            <a:stCxn id="3" idx="3"/>
            <a:endCxn id="86" idx="1"/>
          </p:cNvCxnSpPr>
          <p:nvPr/>
        </p:nvCxnSpPr>
        <p:spPr>
          <a:xfrm>
            <a:off x="2581026" y="3420380"/>
            <a:ext cx="591880" cy="579881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530DE91D-ECC6-BA3B-7F7B-8E97947ED57E}"/>
              </a:ext>
            </a:extLst>
          </p:cNvPr>
          <p:cNvSpPr/>
          <p:nvPr/>
        </p:nvSpPr>
        <p:spPr>
          <a:xfrm>
            <a:off x="3172906" y="3625649"/>
            <a:ext cx="1287947" cy="7492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Audit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03CF9BA-380B-29FA-7982-E4C2265C5D9E}"/>
              </a:ext>
            </a:extLst>
          </p:cNvPr>
          <p:cNvSpPr/>
          <p:nvPr/>
        </p:nvSpPr>
        <p:spPr>
          <a:xfrm>
            <a:off x="3172906" y="5481061"/>
            <a:ext cx="1287947" cy="7492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None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BEA3715-4E83-2012-B4CD-08B0D0771F2F}"/>
              </a:ext>
            </a:extLst>
          </p:cNvPr>
          <p:cNvCxnSpPr>
            <a:stCxn id="3" idx="3"/>
            <a:endCxn id="87" idx="1"/>
          </p:cNvCxnSpPr>
          <p:nvPr/>
        </p:nvCxnSpPr>
        <p:spPr>
          <a:xfrm>
            <a:off x="2581026" y="3420380"/>
            <a:ext cx="591880" cy="2435293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A0CE93A-1EE1-897F-EDD5-172F75F6DD9C}"/>
              </a:ext>
            </a:extLst>
          </p:cNvPr>
          <p:cNvCxnSpPr>
            <a:stCxn id="86" idx="3"/>
            <a:endCxn id="21" idx="1"/>
          </p:cNvCxnSpPr>
          <p:nvPr/>
        </p:nvCxnSpPr>
        <p:spPr>
          <a:xfrm>
            <a:off x="4460853" y="4000261"/>
            <a:ext cx="533760" cy="598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FD00AC3-A667-1210-FA18-06ABC2FBB68E}"/>
              </a:ext>
            </a:extLst>
          </p:cNvPr>
          <p:cNvCxnSpPr>
            <a:stCxn id="87" idx="3"/>
            <a:endCxn id="56" idx="1"/>
          </p:cNvCxnSpPr>
          <p:nvPr/>
        </p:nvCxnSpPr>
        <p:spPr>
          <a:xfrm flipV="1">
            <a:off x="4460853" y="5849816"/>
            <a:ext cx="538840" cy="5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87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D28C0-CA4A-2426-FA0B-7CAB9C5A2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74B24-81D8-7DCE-DC48-60485901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AppControl works with PS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97A1E4-51B0-833C-F0DE-DBB6C31419ED}"/>
              </a:ext>
            </a:extLst>
          </p:cNvPr>
          <p:cNvSpPr/>
          <p:nvPr/>
        </p:nvSpPr>
        <p:spPr>
          <a:xfrm>
            <a:off x="83048" y="1490151"/>
            <a:ext cx="2640273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PowerShell calls AppControl APIs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C583A0-5220-00F1-0216-8E3C1C89769F}"/>
              </a:ext>
            </a:extLst>
          </p:cNvPr>
          <p:cNvSpPr/>
          <p:nvPr/>
        </p:nvSpPr>
        <p:spPr>
          <a:xfrm>
            <a:off x="225341" y="2921525"/>
            <a:ext cx="2355685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System wide policy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AC0242-40F6-E1A7-7287-8127E98E9B9D}"/>
              </a:ext>
            </a:extLst>
          </p:cNvPr>
          <p:cNvSpPr/>
          <p:nvPr/>
        </p:nvSpPr>
        <p:spPr>
          <a:xfrm>
            <a:off x="3172907" y="1708809"/>
            <a:ext cx="1287947" cy="7492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Enforce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587F0A-7718-B172-BE45-C4351E0E71E2}"/>
              </a:ext>
            </a:extLst>
          </p:cNvPr>
          <p:cNvSpPr/>
          <p:nvPr/>
        </p:nvSpPr>
        <p:spPr>
          <a:xfrm>
            <a:off x="4994613" y="4100306"/>
            <a:ext cx="1634656" cy="9977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but log errors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41838F6-C647-C65F-5F42-CED7DA7032E0}"/>
              </a:ext>
            </a:extLst>
          </p:cNvPr>
          <p:cNvSpPr/>
          <p:nvPr/>
        </p:nvSpPr>
        <p:spPr>
          <a:xfrm>
            <a:off x="5124412" y="1368588"/>
            <a:ext cx="1634656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in CLM and error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F35866-FB89-4C0B-5BB9-7E18DB3FE0D3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flipH="1">
            <a:off x="1403184" y="2487861"/>
            <a:ext cx="1" cy="433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A8A8CA3-349C-2F1A-816C-D656731DE1AC}"/>
              </a:ext>
            </a:extLst>
          </p:cNvPr>
          <p:cNvSpPr/>
          <p:nvPr/>
        </p:nvSpPr>
        <p:spPr>
          <a:xfrm>
            <a:off x="4999693" y="5350961"/>
            <a:ext cx="1634656" cy="9977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in FLM, as normal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D1CC8F-3D51-91D8-59FA-2DDF300C7BE4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2581026" y="2083421"/>
            <a:ext cx="591881" cy="1336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75DE6A-8902-0777-A107-6BC5773E8564}"/>
              </a:ext>
            </a:extLst>
          </p:cNvPr>
          <p:cNvCxnSpPr>
            <a:cxnSpLocks/>
            <a:stCxn id="3" idx="3"/>
            <a:endCxn id="86" idx="1"/>
          </p:cNvCxnSpPr>
          <p:nvPr/>
        </p:nvCxnSpPr>
        <p:spPr>
          <a:xfrm>
            <a:off x="2581026" y="3420380"/>
            <a:ext cx="591880" cy="579881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1804F1FF-EF57-DBD4-87F0-30114C3253F0}"/>
              </a:ext>
            </a:extLst>
          </p:cNvPr>
          <p:cNvSpPr/>
          <p:nvPr/>
        </p:nvSpPr>
        <p:spPr>
          <a:xfrm>
            <a:off x="3172906" y="3625649"/>
            <a:ext cx="1287947" cy="7492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Audit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BF27983B-94C4-3498-9690-D9CCE52219CC}"/>
              </a:ext>
            </a:extLst>
          </p:cNvPr>
          <p:cNvSpPr/>
          <p:nvPr/>
        </p:nvSpPr>
        <p:spPr>
          <a:xfrm>
            <a:off x="3172906" y="5481061"/>
            <a:ext cx="1287947" cy="7492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None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475B9A6-D3C7-C020-5589-B598F28B4FB4}"/>
              </a:ext>
            </a:extLst>
          </p:cNvPr>
          <p:cNvCxnSpPr>
            <a:stCxn id="3" idx="3"/>
            <a:endCxn id="87" idx="1"/>
          </p:cNvCxnSpPr>
          <p:nvPr/>
        </p:nvCxnSpPr>
        <p:spPr>
          <a:xfrm>
            <a:off x="2581026" y="3420380"/>
            <a:ext cx="591880" cy="2435293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4610108-553C-326A-888A-6E4902A09560}"/>
              </a:ext>
            </a:extLst>
          </p:cNvPr>
          <p:cNvCxnSpPr>
            <a:stCxn id="11" idx="3"/>
            <a:endCxn id="22" idx="1"/>
          </p:cNvCxnSpPr>
          <p:nvPr/>
        </p:nvCxnSpPr>
        <p:spPr>
          <a:xfrm flipV="1">
            <a:off x="4460854" y="1867443"/>
            <a:ext cx="663558" cy="215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E1331BF-A8E6-DA66-185C-DB4DBD19B151}"/>
              </a:ext>
            </a:extLst>
          </p:cNvPr>
          <p:cNvCxnSpPr>
            <a:stCxn id="86" idx="3"/>
            <a:endCxn id="21" idx="1"/>
          </p:cNvCxnSpPr>
          <p:nvPr/>
        </p:nvCxnSpPr>
        <p:spPr>
          <a:xfrm>
            <a:off x="4460853" y="4000261"/>
            <a:ext cx="533760" cy="598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3E89EE5-1B9C-7ADA-2058-9D421C5E1A55}"/>
              </a:ext>
            </a:extLst>
          </p:cNvPr>
          <p:cNvCxnSpPr>
            <a:stCxn id="87" idx="3"/>
            <a:endCxn id="56" idx="1"/>
          </p:cNvCxnSpPr>
          <p:nvPr/>
        </p:nvCxnSpPr>
        <p:spPr>
          <a:xfrm flipV="1">
            <a:off x="4460853" y="5849816"/>
            <a:ext cx="538840" cy="5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155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223FB-C1A7-3134-6733-0DBEFDBAE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741880-B114-D090-1594-82056899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AppControl works with PS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90F44C-49BB-8F05-6CEE-1C495187872A}"/>
              </a:ext>
            </a:extLst>
          </p:cNvPr>
          <p:cNvSpPr/>
          <p:nvPr/>
        </p:nvSpPr>
        <p:spPr>
          <a:xfrm>
            <a:off x="83048" y="1490151"/>
            <a:ext cx="2640273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PowerShell calls AppControl APIs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9D229B-DA29-83B4-2888-A3184522F534}"/>
              </a:ext>
            </a:extLst>
          </p:cNvPr>
          <p:cNvSpPr/>
          <p:nvPr/>
        </p:nvSpPr>
        <p:spPr>
          <a:xfrm>
            <a:off x="225341" y="2921525"/>
            <a:ext cx="2355685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System wide policy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A13D47-4276-E326-655C-48E0187E49DF}"/>
              </a:ext>
            </a:extLst>
          </p:cNvPr>
          <p:cNvSpPr/>
          <p:nvPr/>
        </p:nvSpPr>
        <p:spPr>
          <a:xfrm>
            <a:off x="3172907" y="1708809"/>
            <a:ext cx="1287947" cy="7492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Enforce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BDD45F-3630-2D64-2659-7C3DCB44BC4B}"/>
              </a:ext>
            </a:extLst>
          </p:cNvPr>
          <p:cNvSpPr/>
          <p:nvPr/>
        </p:nvSpPr>
        <p:spPr>
          <a:xfrm>
            <a:off x="4994613" y="4100306"/>
            <a:ext cx="1634656" cy="9977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but log errors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0F5977-63A9-08FC-0BF4-85AC0641636A}"/>
              </a:ext>
            </a:extLst>
          </p:cNvPr>
          <p:cNvSpPr/>
          <p:nvPr/>
        </p:nvSpPr>
        <p:spPr>
          <a:xfrm>
            <a:off x="5124412" y="1368588"/>
            <a:ext cx="1634656" cy="9977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in CLM and error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16B920-E968-13D5-1B13-E3CBB3C8A855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flipH="1">
            <a:off x="1403184" y="2487861"/>
            <a:ext cx="1" cy="433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CC9C7CE-5515-879E-E1A7-BE24568F6028}"/>
              </a:ext>
            </a:extLst>
          </p:cNvPr>
          <p:cNvSpPr/>
          <p:nvPr/>
        </p:nvSpPr>
        <p:spPr>
          <a:xfrm>
            <a:off x="4999693" y="5350961"/>
            <a:ext cx="1634656" cy="9977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in FLM, as normal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B05AE06-8A71-273C-D3B2-DE3CA723114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2581026" y="2083421"/>
            <a:ext cx="591881" cy="1336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2E89726-590F-DF49-333E-ACDCACB7723F}"/>
              </a:ext>
            </a:extLst>
          </p:cNvPr>
          <p:cNvCxnSpPr>
            <a:cxnSpLocks/>
            <a:stCxn id="3" idx="3"/>
            <a:endCxn id="86" idx="1"/>
          </p:cNvCxnSpPr>
          <p:nvPr/>
        </p:nvCxnSpPr>
        <p:spPr>
          <a:xfrm>
            <a:off x="2581026" y="3420380"/>
            <a:ext cx="591880" cy="579881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47E5A0D-AA7E-5E3A-7A5E-7F837E4C6A10}"/>
              </a:ext>
            </a:extLst>
          </p:cNvPr>
          <p:cNvSpPr/>
          <p:nvPr/>
        </p:nvSpPr>
        <p:spPr>
          <a:xfrm>
            <a:off x="3172906" y="3625649"/>
            <a:ext cx="1287947" cy="7492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Audit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CEED573-15ED-A57F-DB3C-B772C4EFCC47}"/>
              </a:ext>
            </a:extLst>
          </p:cNvPr>
          <p:cNvSpPr/>
          <p:nvPr/>
        </p:nvSpPr>
        <p:spPr>
          <a:xfrm>
            <a:off x="3172906" y="5481061"/>
            <a:ext cx="1287947" cy="7492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None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607C9AC-3356-8637-73ED-264A0351337B}"/>
              </a:ext>
            </a:extLst>
          </p:cNvPr>
          <p:cNvCxnSpPr>
            <a:stCxn id="3" idx="3"/>
            <a:endCxn id="87" idx="1"/>
          </p:cNvCxnSpPr>
          <p:nvPr/>
        </p:nvCxnSpPr>
        <p:spPr>
          <a:xfrm>
            <a:off x="2581026" y="3420380"/>
            <a:ext cx="591880" cy="2435293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F11F907-684A-3007-BB27-5F4741B77963}"/>
              </a:ext>
            </a:extLst>
          </p:cNvPr>
          <p:cNvCxnSpPr>
            <a:stCxn id="11" idx="3"/>
            <a:endCxn id="22" idx="1"/>
          </p:cNvCxnSpPr>
          <p:nvPr/>
        </p:nvCxnSpPr>
        <p:spPr>
          <a:xfrm flipV="1">
            <a:off x="4460854" y="1867443"/>
            <a:ext cx="663558" cy="215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A78D37C-F6A0-FA34-872A-C3EEA42CCFEE}"/>
              </a:ext>
            </a:extLst>
          </p:cNvPr>
          <p:cNvCxnSpPr>
            <a:stCxn id="86" idx="3"/>
            <a:endCxn id="21" idx="1"/>
          </p:cNvCxnSpPr>
          <p:nvPr/>
        </p:nvCxnSpPr>
        <p:spPr>
          <a:xfrm>
            <a:off x="4460853" y="4000261"/>
            <a:ext cx="533760" cy="598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99878619-6405-AE1D-550B-4FB8F68983E6}"/>
              </a:ext>
            </a:extLst>
          </p:cNvPr>
          <p:cNvSpPr/>
          <p:nvPr/>
        </p:nvSpPr>
        <p:spPr>
          <a:xfrm>
            <a:off x="6704555" y="3084091"/>
            <a:ext cx="1634657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Individual file policy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DD12837-CB62-EC5F-7703-0C1F74E1531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60854" y="2083421"/>
            <a:ext cx="2243701" cy="1345579"/>
          </a:xfrm>
          <a:prstGeom prst="straightConnector1">
            <a:avLst/>
          </a:prstGeom>
          <a:ln w="38100"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B7C1181-7C7D-05BB-B4BE-186BB30F107F}"/>
              </a:ext>
            </a:extLst>
          </p:cNvPr>
          <p:cNvCxnSpPr>
            <a:cxnSpLocks/>
            <a:stCxn id="86" idx="3"/>
            <a:endCxn id="100" idx="1"/>
          </p:cNvCxnSpPr>
          <p:nvPr/>
        </p:nvCxnSpPr>
        <p:spPr>
          <a:xfrm flipV="1">
            <a:off x="4460853" y="3582946"/>
            <a:ext cx="2243702" cy="41731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7058C58-EF9B-8418-7FFE-A2D71350F24B}"/>
              </a:ext>
            </a:extLst>
          </p:cNvPr>
          <p:cNvCxnSpPr>
            <a:stCxn id="87" idx="3"/>
            <a:endCxn id="56" idx="1"/>
          </p:cNvCxnSpPr>
          <p:nvPr/>
        </p:nvCxnSpPr>
        <p:spPr>
          <a:xfrm flipV="1">
            <a:off x="4460853" y="5849816"/>
            <a:ext cx="538840" cy="5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5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568B9-4543-6226-05E5-170804F43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3C9A6-FAE2-A0BB-FE75-309E4C7B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AppControl works with PS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173C36-635C-A908-C208-81DF2CBBE83C}"/>
              </a:ext>
            </a:extLst>
          </p:cNvPr>
          <p:cNvSpPr/>
          <p:nvPr/>
        </p:nvSpPr>
        <p:spPr>
          <a:xfrm>
            <a:off x="83048" y="1490151"/>
            <a:ext cx="2640273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PowerShell calls AppControl APIs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BAF9D3-B8C5-0A8F-1F7D-1A9D3BE1150E}"/>
              </a:ext>
            </a:extLst>
          </p:cNvPr>
          <p:cNvSpPr/>
          <p:nvPr/>
        </p:nvSpPr>
        <p:spPr>
          <a:xfrm>
            <a:off x="225341" y="2921525"/>
            <a:ext cx="2355685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System wide policy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4D828A-45AC-3E18-C8A7-85D7CAF31654}"/>
              </a:ext>
            </a:extLst>
          </p:cNvPr>
          <p:cNvSpPr/>
          <p:nvPr/>
        </p:nvSpPr>
        <p:spPr>
          <a:xfrm>
            <a:off x="3172907" y="1708809"/>
            <a:ext cx="1287947" cy="7492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Enforce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CCFDB6F-40FE-E5F6-3DC0-2A972566CACF}"/>
              </a:ext>
            </a:extLst>
          </p:cNvPr>
          <p:cNvSpPr/>
          <p:nvPr/>
        </p:nvSpPr>
        <p:spPr>
          <a:xfrm>
            <a:off x="4994613" y="4100306"/>
            <a:ext cx="1634656" cy="9977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but log errors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B7455C-736A-52F6-1372-2507FBB7EA64}"/>
              </a:ext>
            </a:extLst>
          </p:cNvPr>
          <p:cNvSpPr/>
          <p:nvPr/>
        </p:nvSpPr>
        <p:spPr>
          <a:xfrm>
            <a:off x="5124412" y="1368588"/>
            <a:ext cx="1634656" cy="9977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in CLM and error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9B2084-34FD-5FE3-0D9C-652C234DC9CF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flipH="1">
            <a:off x="1403184" y="2487861"/>
            <a:ext cx="1" cy="433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1F94E7F-F04C-6570-1564-50186E3AD9ED}"/>
              </a:ext>
            </a:extLst>
          </p:cNvPr>
          <p:cNvSpPr/>
          <p:nvPr/>
        </p:nvSpPr>
        <p:spPr>
          <a:xfrm>
            <a:off x="4999693" y="5350961"/>
            <a:ext cx="1634656" cy="9977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in FLM, as normal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7B67C09-0B4C-87C5-2037-857642FE0031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2581026" y="2083421"/>
            <a:ext cx="591881" cy="1336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27EF4A0-0F3E-3579-3A26-BEF162293CDC}"/>
              </a:ext>
            </a:extLst>
          </p:cNvPr>
          <p:cNvCxnSpPr>
            <a:cxnSpLocks/>
            <a:stCxn id="3" idx="3"/>
            <a:endCxn id="86" idx="1"/>
          </p:cNvCxnSpPr>
          <p:nvPr/>
        </p:nvCxnSpPr>
        <p:spPr>
          <a:xfrm>
            <a:off x="2581026" y="3420380"/>
            <a:ext cx="591880" cy="579881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5C60885-9127-9D5B-AFBA-8EA2E1D0DE7E}"/>
              </a:ext>
            </a:extLst>
          </p:cNvPr>
          <p:cNvSpPr/>
          <p:nvPr/>
        </p:nvSpPr>
        <p:spPr>
          <a:xfrm>
            <a:off x="3172906" y="3625649"/>
            <a:ext cx="1287947" cy="7492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Audit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E389AC2-F3E8-8800-7A1A-8811F512E214}"/>
              </a:ext>
            </a:extLst>
          </p:cNvPr>
          <p:cNvSpPr/>
          <p:nvPr/>
        </p:nvSpPr>
        <p:spPr>
          <a:xfrm>
            <a:off x="3172906" y="5481061"/>
            <a:ext cx="1287947" cy="7492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None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05DBBBD-7789-6AF1-8D46-276C27E6B7C7}"/>
              </a:ext>
            </a:extLst>
          </p:cNvPr>
          <p:cNvCxnSpPr>
            <a:stCxn id="3" idx="3"/>
            <a:endCxn id="87" idx="1"/>
          </p:cNvCxnSpPr>
          <p:nvPr/>
        </p:nvCxnSpPr>
        <p:spPr>
          <a:xfrm>
            <a:off x="2581026" y="3420380"/>
            <a:ext cx="591880" cy="2435293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456BD28-8C15-24B3-753A-BF1DF7923A6D}"/>
              </a:ext>
            </a:extLst>
          </p:cNvPr>
          <p:cNvCxnSpPr>
            <a:stCxn id="11" idx="3"/>
            <a:endCxn id="22" idx="1"/>
          </p:cNvCxnSpPr>
          <p:nvPr/>
        </p:nvCxnSpPr>
        <p:spPr>
          <a:xfrm flipV="1">
            <a:off x="4460854" y="1867443"/>
            <a:ext cx="663558" cy="215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77D033F-9506-834E-8929-7701BC6E24D4}"/>
              </a:ext>
            </a:extLst>
          </p:cNvPr>
          <p:cNvCxnSpPr>
            <a:stCxn id="86" idx="3"/>
            <a:endCxn id="21" idx="1"/>
          </p:cNvCxnSpPr>
          <p:nvPr/>
        </p:nvCxnSpPr>
        <p:spPr>
          <a:xfrm>
            <a:off x="4460853" y="4000261"/>
            <a:ext cx="533760" cy="598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E486FA9A-8CB0-05A3-B7A9-94FBD6D68225}"/>
              </a:ext>
            </a:extLst>
          </p:cNvPr>
          <p:cNvSpPr/>
          <p:nvPr/>
        </p:nvSpPr>
        <p:spPr>
          <a:xfrm>
            <a:off x="6704555" y="3084091"/>
            <a:ext cx="1634657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Individual file policy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CA99A67-688E-07E0-6F59-890EA011D29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60854" y="2083421"/>
            <a:ext cx="2243701" cy="1345579"/>
          </a:xfrm>
          <a:prstGeom prst="straightConnector1">
            <a:avLst/>
          </a:prstGeom>
          <a:ln w="38100"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3C519E0-1D0D-7956-0BB7-7F4D626AD242}"/>
              </a:ext>
            </a:extLst>
          </p:cNvPr>
          <p:cNvCxnSpPr>
            <a:cxnSpLocks/>
            <a:stCxn id="86" idx="3"/>
            <a:endCxn id="100" idx="1"/>
          </p:cNvCxnSpPr>
          <p:nvPr/>
        </p:nvCxnSpPr>
        <p:spPr>
          <a:xfrm flipV="1">
            <a:off x="4460853" y="3582946"/>
            <a:ext cx="2243702" cy="41731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151FC8A-9914-B60B-A6CC-68F4C68BC688}"/>
              </a:ext>
            </a:extLst>
          </p:cNvPr>
          <p:cNvCxnSpPr>
            <a:stCxn id="87" idx="3"/>
            <a:endCxn id="56" idx="1"/>
          </p:cNvCxnSpPr>
          <p:nvPr/>
        </p:nvCxnSpPr>
        <p:spPr>
          <a:xfrm flipV="1">
            <a:off x="4460853" y="5849816"/>
            <a:ext cx="538840" cy="5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A6C03D0-186A-E445-9047-7007A9652FD8}"/>
              </a:ext>
            </a:extLst>
          </p:cNvPr>
          <p:cNvSpPr/>
          <p:nvPr/>
        </p:nvSpPr>
        <p:spPr>
          <a:xfrm>
            <a:off x="8901244" y="5475204"/>
            <a:ext cx="1287947" cy="7492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None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BAF7CFF-EFEF-8FBA-5D59-61B00F3A579F}"/>
              </a:ext>
            </a:extLst>
          </p:cNvPr>
          <p:cNvCxnSpPr>
            <a:stCxn id="100" idx="3"/>
            <a:endCxn id="118" idx="1"/>
          </p:cNvCxnSpPr>
          <p:nvPr/>
        </p:nvCxnSpPr>
        <p:spPr>
          <a:xfrm>
            <a:off x="8339212" y="3582946"/>
            <a:ext cx="562032" cy="226687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150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D6F79-C40F-7868-5C39-593E5F384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30214-89F1-227A-127C-401E1897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AppControl works with PS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66921E8-405E-C04E-61F3-D3062AF56F03}"/>
              </a:ext>
            </a:extLst>
          </p:cNvPr>
          <p:cNvSpPr/>
          <p:nvPr/>
        </p:nvSpPr>
        <p:spPr>
          <a:xfrm>
            <a:off x="83048" y="1490151"/>
            <a:ext cx="2640273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PowerShell calls AppControl APIs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BF84EC-D0F6-CEB9-A214-016254DD6069}"/>
              </a:ext>
            </a:extLst>
          </p:cNvPr>
          <p:cNvSpPr/>
          <p:nvPr/>
        </p:nvSpPr>
        <p:spPr>
          <a:xfrm>
            <a:off x="225341" y="2921525"/>
            <a:ext cx="2355685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System wide policy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8D246A-ECF0-5718-416C-92195D80A444}"/>
              </a:ext>
            </a:extLst>
          </p:cNvPr>
          <p:cNvSpPr/>
          <p:nvPr/>
        </p:nvSpPr>
        <p:spPr>
          <a:xfrm>
            <a:off x="3172907" y="1708809"/>
            <a:ext cx="1287947" cy="7492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Enforce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1AD19E6-3069-B2D4-AC93-66BA6EE5B14F}"/>
              </a:ext>
            </a:extLst>
          </p:cNvPr>
          <p:cNvSpPr/>
          <p:nvPr/>
        </p:nvSpPr>
        <p:spPr>
          <a:xfrm>
            <a:off x="4994613" y="4100306"/>
            <a:ext cx="1634656" cy="9977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but log errors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F810AA6-BE7C-4A61-144B-21052E619ED3}"/>
              </a:ext>
            </a:extLst>
          </p:cNvPr>
          <p:cNvSpPr/>
          <p:nvPr/>
        </p:nvSpPr>
        <p:spPr>
          <a:xfrm>
            <a:off x="5124412" y="1368588"/>
            <a:ext cx="1634656" cy="9977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in CLM and error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CE243F-98F5-A84F-133B-91A218F5F0A7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flipH="1">
            <a:off x="1403184" y="2487861"/>
            <a:ext cx="1" cy="433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7E35BF0-4BF1-FE68-61C4-64D7BA06A412}"/>
              </a:ext>
            </a:extLst>
          </p:cNvPr>
          <p:cNvSpPr/>
          <p:nvPr/>
        </p:nvSpPr>
        <p:spPr>
          <a:xfrm>
            <a:off x="10487357" y="3514839"/>
            <a:ext cx="1634656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but log errors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D8549AC-FEA0-AA19-9F7E-4E131AF1B97B}"/>
              </a:ext>
            </a:extLst>
          </p:cNvPr>
          <p:cNvSpPr/>
          <p:nvPr/>
        </p:nvSpPr>
        <p:spPr>
          <a:xfrm>
            <a:off x="4999693" y="5350961"/>
            <a:ext cx="1634656" cy="9977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in FLM, as normal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14BBC58-972D-BC36-5155-8C4C0E477A87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2581026" y="2083421"/>
            <a:ext cx="591881" cy="1336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B56D6C0-D005-6A5E-160D-EEEFE03A12DD}"/>
              </a:ext>
            </a:extLst>
          </p:cNvPr>
          <p:cNvCxnSpPr>
            <a:cxnSpLocks/>
            <a:stCxn id="3" idx="3"/>
            <a:endCxn id="86" idx="1"/>
          </p:cNvCxnSpPr>
          <p:nvPr/>
        </p:nvCxnSpPr>
        <p:spPr>
          <a:xfrm>
            <a:off x="2581026" y="3420380"/>
            <a:ext cx="591880" cy="579881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BD71785B-9B83-0347-B1B4-B36272EEECEE}"/>
              </a:ext>
            </a:extLst>
          </p:cNvPr>
          <p:cNvSpPr/>
          <p:nvPr/>
        </p:nvSpPr>
        <p:spPr>
          <a:xfrm>
            <a:off x="3172906" y="3625649"/>
            <a:ext cx="1287947" cy="7492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Audit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6A8BF11-8127-9328-35B7-2341F0B375D5}"/>
              </a:ext>
            </a:extLst>
          </p:cNvPr>
          <p:cNvSpPr/>
          <p:nvPr/>
        </p:nvSpPr>
        <p:spPr>
          <a:xfrm>
            <a:off x="3172906" y="5481061"/>
            <a:ext cx="1287947" cy="7492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None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2ED03D4-F760-8B53-8F56-8997F838FFEA}"/>
              </a:ext>
            </a:extLst>
          </p:cNvPr>
          <p:cNvCxnSpPr>
            <a:stCxn id="3" idx="3"/>
            <a:endCxn id="87" idx="1"/>
          </p:cNvCxnSpPr>
          <p:nvPr/>
        </p:nvCxnSpPr>
        <p:spPr>
          <a:xfrm>
            <a:off x="2581026" y="3420380"/>
            <a:ext cx="591880" cy="2435293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21BE7CF-2D76-6A58-07A7-8808AB1FD0EF}"/>
              </a:ext>
            </a:extLst>
          </p:cNvPr>
          <p:cNvCxnSpPr>
            <a:stCxn id="11" idx="3"/>
            <a:endCxn id="22" idx="1"/>
          </p:cNvCxnSpPr>
          <p:nvPr/>
        </p:nvCxnSpPr>
        <p:spPr>
          <a:xfrm flipV="1">
            <a:off x="4460854" y="1867443"/>
            <a:ext cx="663558" cy="215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B89B719-3253-55E7-C15F-E222DC3027C2}"/>
              </a:ext>
            </a:extLst>
          </p:cNvPr>
          <p:cNvCxnSpPr>
            <a:stCxn id="86" idx="3"/>
            <a:endCxn id="21" idx="1"/>
          </p:cNvCxnSpPr>
          <p:nvPr/>
        </p:nvCxnSpPr>
        <p:spPr>
          <a:xfrm>
            <a:off x="4460853" y="4000261"/>
            <a:ext cx="533760" cy="598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690590E7-CC67-EAE8-ECA1-1BF52E8290BB}"/>
              </a:ext>
            </a:extLst>
          </p:cNvPr>
          <p:cNvSpPr/>
          <p:nvPr/>
        </p:nvSpPr>
        <p:spPr>
          <a:xfrm>
            <a:off x="6704555" y="3084091"/>
            <a:ext cx="1634657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Individual file policy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36B489B-FCB3-A57A-5FCF-F4BB544C3EA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60854" y="2083421"/>
            <a:ext cx="2243701" cy="1345579"/>
          </a:xfrm>
          <a:prstGeom prst="straightConnector1">
            <a:avLst/>
          </a:prstGeom>
          <a:ln w="38100"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D4D0615-1007-5335-D154-AE6983893CDD}"/>
              </a:ext>
            </a:extLst>
          </p:cNvPr>
          <p:cNvCxnSpPr>
            <a:cxnSpLocks/>
            <a:stCxn id="86" idx="3"/>
            <a:endCxn id="100" idx="1"/>
          </p:cNvCxnSpPr>
          <p:nvPr/>
        </p:nvCxnSpPr>
        <p:spPr>
          <a:xfrm flipV="1">
            <a:off x="4460853" y="3582946"/>
            <a:ext cx="2243702" cy="41731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6ED7A5D2-3B5C-2FAB-3BD4-BE9740538468}"/>
              </a:ext>
            </a:extLst>
          </p:cNvPr>
          <p:cNvSpPr/>
          <p:nvPr/>
        </p:nvSpPr>
        <p:spPr>
          <a:xfrm>
            <a:off x="8927986" y="3639082"/>
            <a:ext cx="1287947" cy="7492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Audit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24BF986-152D-0A58-BEF5-271F5C880173}"/>
              </a:ext>
            </a:extLst>
          </p:cNvPr>
          <p:cNvCxnSpPr>
            <a:stCxn id="87" idx="3"/>
            <a:endCxn id="56" idx="1"/>
          </p:cNvCxnSpPr>
          <p:nvPr/>
        </p:nvCxnSpPr>
        <p:spPr>
          <a:xfrm flipV="1">
            <a:off x="4460853" y="5849816"/>
            <a:ext cx="538840" cy="5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543D6EBC-A06D-3A7F-2176-61B03FEB81F0}"/>
              </a:ext>
            </a:extLst>
          </p:cNvPr>
          <p:cNvSpPr/>
          <p:nvPr/>
        </p:nvSpPr>
        <p:spPr>
          <a:xfrm>
            <a:off x="8901244" y="5475204"/>
            <a:ext cx="1287947" cy="7492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None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2C54901-633A-2B5A-AABF-4D81CC543CF8}"/>
              </a:ext>
            </a:extLst>
          </p:cNvPr>
          <p:cNvCxnSpPr>
            <a:stCxn id="100" idx="3"/>
            <a:endCxn id="114" idx="1"/>
          </p:cNvCxnSpPr>
          <p:nvPr/>
        </p:nvCxnSpPr>
        <p:spPr>
          <a:xfrm>
            <a:off x="8339212" y="3582946"/>
            <a:ext cx="588774" cy="43074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9D70B4B-38A6-3F1C-3321-2F04C14F8217}"/>
              </a:ext>
            </a:extLst>
          </p:cNvPr>
          <p:cNvCxnSpPr>
            <a:stCxn id="100" idx="3"/>
            <a:endCxn id="118" idx="1"/>
          </p:cNvCxnSpPr>
          <p:nvPr/>
        </p:nvCxnSpPr>
        <p:spPr>
          <a:xfrm>
            <a:off x="8339212" y="3582946"/>
            <a:ext cx="562032" cy="226687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B83CCF9-B921-1BDA-1B22-778357707ECF}"/>
              </a:ext>
            </a:extLst>
          </p:cNvPr>
          <p:cNvCxnSpPr>
            <a:stCxn id="114" idx="3"/>
            <a:endCxn id="43" idx="1"/>
          </p:cNvCxnSpPr>
          <p:nvPr/>
        </p:nvCxnSpPr>
        <p:spPr>
          <a:xfrm>
            <a:off x="10215933" y="4013694"/>
            <a:ext cx="271424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72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7C6B8-254F-F4D7-9DEB-DE9AC6F66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CEE272-7B81-D195-032E-3114F79F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AppControl works with PS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54DFBD6-8E14-1A7C-572E-5C637AE6A4E3}"/>
              </a:ext>
            </a:extLst>
          </p:cNvPr>
          <p:cNvSpPr/>
          <p:nvPr/>
        </p:nvSpPr>
        <p:spPr>
          <a:xfrm>
            <a:off x="83048" y="1490151"/>
            <a:ext cx="2640273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PowerShell calls AppControl APIs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ACC9B3-9477-6AD7-DDB2-ED08A74E3AB3}"/>
              </a:ext>
            </a:extLst>
          </p:cNvPr>
          <p:cNvSpPr/>
          <p:nvPr/>
        </p:nvSpPr>
        <p:spPr>
          <a:xfrm>
            <a:off x="225341" y="2921525"/>
            <a:ext cx="2355685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System wide policy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4DE96D-61EA-F227-AEE5-2E579ACF8991}"/>
              </a:ext>
            </a:extLst>
          </p:cNvPr>
          <p:cNvSpPr/>
          <p:nvPr/>
        </p:nvSpPr>
        <p:spPr>
          <a:xfrm>
            <a:off x="3172907" y="1708809"/>
            <a:ext cx="1287947" cy="7492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Enforce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94EA85-37BA-6640-475B-A1A0C4E32A92}"/>
              </a:ext>
            </a:extLst>
          </p:cNvPr>
          <p:cNvSpPr/>
          <p:nvPr/>
        </p:nvSpPr>
        <p:spPr>
          <a:xfrm>
            <a:off x="4994613" y="4100306"/>
            <a:ext cx="1634656" cy="9977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but log errors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E3C169-713D-2D26-8ABF-3654E722C216}"/>
              </a:ext>
            </a:extLst>
          </p:cNvPr>
          <p:cNvSpPr/>
          <p:nvPr/>
        </p:nvSpPr>
        <p:spPr>
          <a:xfrm>
            <a:off x="5124412" y="1368588"/>
            <a:ext cx="1634656" cy="9977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in CLM and error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F0DC35-C9A2-77C5-5550-16D0DF7C6BD9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flipH="1">
            <a:off x="1403184" y="2487861"/>
            <a:ext cx="1" cy="433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FB5D5E9-00FD-9F2F-0266-C73043290230}"/>
              </a:ext>
            </a:extLst>
          </p:cNvPr>
          <p:cNvSpPr/>
          <p:nvPr/>
        </p:nvSpPr>
        <p:spPr>
          <a:xfrm>
            <a:off x="10487357" y="3514839"/>
            <a:ext cx="1634656" cy="9977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but log errors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237D640-344F-72D7-8AAE-94165E330F27}"/>
              </a:ext>
            </a:extLst>
          </p:cNvPr>
          <p:cNvSpPr/>
          <p:nvPr/>
        </p:nvSpPr>
        <p:spPr>
          <a:xfrm>
            <a:off x="4999693" y="5350961"/>
            <a:ext cx="1634656" cy="9977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in FLM, as normal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EFC092E-F7AE-09A9-BE90-8A286E7A7D31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2581026" y="2083421"/>
            <a:ext cx="591881" cy="1336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E8EC592-E22C-3E43-9686-0018F7F1E720}"/>
              </a:ext>
            </a:extLst>
          </p:cNvPr>
          <p:cNvCxnSpPr>
            <a:cxnSpLocks/>
            <a:stCxn id="3" idx="3"/>
            <a:endCxn id="86" idx="1"/>
          </p:cNvCxnSpPr>
          <p:nvPr/>
        </p:nvCxnSpPr>
        <p:spPr>
          <a:xfrm>
            <a:off x="2581026" y="3420380"/>
            <a:ext cx="591880" cy="579881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55CD7AB4-A25C-A994-862D-5C1A98C81F81}"/>
              </a:ext>
            </a:extLst>
          </p:cNvPr>
          <p:cNvSpPr/>
          <p:nvPr/>
        </p:nvSpPr>
        <p:spPr>
          <a:xfrm>
            <a:off x="3172906" y="3625649"/>
            <a:ext cx="1287947" cy="7492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Audit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01961C5-D4F5-CB94-7718-0F94A59A0600}"/>
              </a:ext>
            </a:extLst>
          </p:cNvPr>
          <p:cNvSpPr/>
          <p:nvPr/>
        </p:nvSpPr>
        <p:spPr>
          <a:xfrm>
            <a:off x="3172906" y="5481061"/>
            <a:ext cx="1287947" cy="7492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None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186F8AE-C81D-A498-298A-7931B65A98B3}"/>
              </a:ext>
            </a:extLst>
          </p:cNvPr>
          <p:cNvCxnSpPr>
            <a:stCxn id="3" idx="3"/>
            <a:endCxn id="87" idx="1"/>
          </p:cNvCxnSpPr>
          <p:nvPr/>
        </p:nvCxnSpPr>
        <p:spPr>
          <a:xfrm>
            <a:off x="2581026" y="3420380"/>
            <a:ext cx="591880" cy="2435293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B99DBAB-AC8A-D3AE-E060-237EC1507A4E}"/>
              </a:ext>
            </a:extLst>
          </p:cNvPr>
          <p:cNvCxnSpPr>
            <a:stCxn id="11" idx="3"/>
            <a:endCxn id="22" idx="1"/>
          </p:cNvCxnSpPr>
          <p:nvPr/>
        </p:nvCxnSpPr>
        <p:spPr>
          <a:xfrm flipV="1">
            <a:off x="4460854" y="1867443"/>
            <a:ext cx="663558" cy="215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4D2AD2B-D146-86D9-3DC5-0CFBFDA9F738}"/>
              </a:ext>
            </a:extLst>
          </p:cNvPr>
          <p:cNvCxnSpPr>
            <a:stCxn id="86" idx="3"/>
            <a:endCxn id="21" idx="1"/>
          </p:cNvCxnSpPr>
          <p:nvPr/>
        </p:nvCxnSpPr>
        <p:spPr>
          <a:xfrm>
            <a:off x="4460853" y="4000261"/>
            <a:ext cx="533760" cy="598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6B83CAD-5FC8-4EAE-8F32-E32EB31D970C}"/>
              </a:ext>
            </a:extLst>
          </p:cNvPr>
          <p:cNvSpPr/>
          <p:nvPr/>
        </p:nvSpPr>
        <p:spPr>
          <a:xfrm>
            <a:off x="6704555" y="3084091"/>
            <a:ext cx="1634657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Individual file policy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05863AB-0B12-2C65-BC28-FE696342004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60854" y="2083421"/>
            <a:ext cx="2243701" cy="1345579"/>
          </a:xfrm>
          <a:prstGeom prst="straightConnector1">
            <a:avLst/>
          </a:prstGeom>
          <a:ln w="38100"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1F146E2-5188-45D5-E94E-9AF884DCEA57}"/>
              </a:ext>
            </a:extLst>
          </p:cNvPr>
          <p:cNvCxnSpPr>
            <a:cxnSpLocks/>
            <a:stCxn id="86" idx="3"/>
            <a:endCxn id="100" idx="1"/>
          </p:cNvCxnSpPr>
          <p:nvPr/>
        </p:nvCxnSpPr>
        <p:spPr>
          <a:xfrm flipV="1">
            <a:off x="4460853" y="3582946"/>
            <a:ext cx="2243702" cy="41731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9FB64B09-47BE-7146-22BC-4706F9A970ED}"/>
              </a:ext>
            </a:extLst>
          </p:cNvPr>
          <p:cNvSpPr/>
          <p:nvPr/>
        </p:nvSpPr>
        <p:spPr>
          <a:xfrm>
            <a:off x="8901244" y="1694816"/>
            <a:ext cx="1287947" cy="7492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Enforce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4D87220-5983-0C78-CCE9-290AFF7F126F}"/>
              </a:ext>
            </a:extLst>
          </p:cNvPr>
          <p:cNvSpPr/>
          <p:nvPr/>
        </p:nvSpPr>
        <p:spPr>
          <a:xfrm>
            <a:off x="8927986" y="3639082"/>
            <a:ext cx="1287947" cy="7492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Audit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C04C292-5F71-5252-E265-2B3D4CB894AA}"/>
              </a:ext>
            </a:extLst>
          </p:cNvPr>
          <p:cNvCxnSpPr>
            <a:stCxn id="87" idx="3"/>
            <a:endCxn id="56" idx="1"/>
          </p:cNvCxnSpPr>
          <p:nvPr/>
        </p:nvCxnSpPr>
        <p:spPr>
          <a:xfrm flipV="1">
            <a:off x="4460853" y="5849816"/>
            <a:ext cx="538840" cy="5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6BB9C01-1420-0F33-CF68-E4A081508B91}"/>
              </a:ext>
            </a:extLst>
          </p:cNvPr>
          <p:cNvSpPr/>
          <p:nvPr/>
        </p:nvSpPr>
        <p:spPr>
          <a:xfrm>
            <a:off x="8901244" y="5475204"/>
            <a:ext cx="1287947" cy="74922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None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9D7D0603-A69C-C51F-902D-775515EEB4E8}"/>
              </a:ext>
            </a:extLst>
          </p:cNvPr>
          <p:cNvSpPr/>
          <p:nvPr/>
        </p:nvSpPr>
        <p:spPr>
          <a:xfrm>
            <a:off x="10448788" y="1564693"/>
            <a:ext cx="1634656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in CLM and error, or block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7AD2C86-B016-A1AA-D5CD-D558F66B39E8}"/>
              </a:ext>
            </a:extLst>
          </p:cNvPr>
          <p:cNvCxnSpPr>
            <a:stCxn id="100" idx="3"/>
            <a:endCxn id="113" idx="1"/>
          </p:cNvCxnSpPr>
          <p:nvPr/>
        </p:nvCxnSpPr>
        <p:spPr>
          <a:xfrm flipV="1">
            <a:off x="8339212" y="2069428"/>
            <a:ext cx="562032" cy="15135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E5D914-344E-D6BE-254D-EEAFC534E112}"/>
              </a:ext>
            </a:extLst>
          </p:cNvPr>
          <p:cNvCxnSpPr>
            <a:stCxn id="100" idx="3"/>
            <a:endCxn id="114" idx="1"/>
          </p:cNvCxnSpPr>
          <p:nvPr/>
        </p:nvCxnSpPr>
        <p:spPr>
          <a:xfrm>
            <a:off x="8339212" y="3582946"/>
            <a:ext cx="588774" cy="43074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EBD13A2-CC0F-D952-E5A7-BA675C060C6D}"/>
              </a:ext>
            </a:extLst>
          </p:cNvPr>
          <p:cNvCxnSpPr>
            <a:stCxn id="100" idx="3"/>
            <a:endCxn id="118" idx="1"/>
          </p:cNvCxnSpPr>
          <p:nvPr/>
        </p:nvCxnSpPr>
        <p:spPr>
          <a:xfrm>
            <a:off x="8339212" y="3582946"/>
            <a:ext cx="562032" cy="226687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2CCD10C-17E1-A733-E0CF-2D9AB873A105}"/>
              </a:ext>
            </a:extLst>
          </p:cNvPr>
          <p:cNvCxnSpPr>
            <a:stCxn id="113" idx="3"/>
            <a:endCxn id="119" idx="1"/>
          </p:cNvCxnSpPr>
          <p:nvPr/>
        </p:nvCxnSpPr>
        <p:spPr>
          <a:xfrm flipV="1">
            <a:off x="10189191" y="2063548"/>
            <a:ext cx="259597" cy="5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D344E28-16DA-3F9E-9B1B-6CBA01F4C47A}"/>
              </a:ext>
            </a:extLst>
          </p:cNvPr>
          <p:cNvCxnSpPr>
            <a:stCxn id="114" idx="3"/>
            <a:endCxn id="43" idx="1"/>
          </p:cNvCxnSpPr>
          <p:nvPr/>
        </p:nvCxnSpPr>
        <p:spPr>
          <a:xfrm>
            <a:off x="10215933" y="4013694"/>
            <a:ext cx="271424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815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2DB0E-A0A5-8E3A-657E-2A6C4E32A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200FE-6DA2-42DD-B537-8218D544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AppControl works with PS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CE2019A-EB9C-2B9C-27AB-02CC6217604D}"/>
              </a:ext>
            </a:extLst>
          </p:cNvPr>
          <p:cNvSpPr/>
          <p:nvPr/>
        </p:nvSpPr>
        <p:spPr>
          <a:xfrm>
            <a:off x="83048" y="1490151"/>
            <a:ext cx="2640273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PowerShell calls AppControl APIs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A9E910-9A97-68FA-F01B-4236E0E629C5}"/>
              </a:ext>
            </a:extLst>
          </p:cNvPr>
          <p:cNvSpPr/>
          <p:nvPr/>
        </p:nvSpPr>
        <p:spPr>
          <a:xfrm>
            <a:off x="225341" y="2921525"/>
            <a:ext cx="2355685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System wide policy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CF83DA-03CD-F49F-9D9B-445B50F53628}"/>
              </a:ext>
            </a:extLst>
          </p:cNvPr>
          <p:cNvSpPr/>
          <p:nvPr/>
        </p:nvSpPr>
        <p:spPr>
          <a:xfrm>
            <a:off x="3172907" y="1708809"/>
            <a:ext cx="1287947" cy="7492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Enforce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C9F2BB1-B50F-89E3-FC2C-00E4E18B40FE}"/>
              </a:ext>
            </a:extLst>
          </p:cNvPr>
          <p:cNvSpPr/>
          <p:nvPr/>
        </p:nvSpPr>
        <p:spPr>
          <a:xfrm>
            <a:off x="4994613" y="4100306"/>
            <a:ext cx="1634656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but log errors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4BF015D-2D93-C3B1-ADF7-0EB81BF28E03}"/>
              </a:ext>
            </a:extLst>
          </p:cNvPr>
          <p:cNvSpPr/>
          <p:nvPr/>
        </p:nvSpPr>
        <p:spPr>
          <a:xfrm>
            <a:off x="5124412" y="1368588"/>
            <a:ext cx="1634656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in CLM and error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75ECB4-42FC-104E-D24D-BAFA8DE99D62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flipH="1">
            <a:off x="1403184" y="2487861"/>
            <a:ext cx="1" cy="433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4677E6F-C17E-0A45-DF0D-BF55954F0160}"/>
              </a:ext>
            </a:extLst>
          </p:cNvPr>
          <p:cNvSpPr/>
          <p:nvPr/>
        </p:nvSpPr>
        <p:spPr>
          <a:xfrm>
            <a:off x="10487357" y="3514839"/>
            <a:ext cx="1634656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but log errors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5431F33-BAA9-CAF6-2873-F98D0B940374}"/>
              </a:ext>
            </a:extLst>
          </p:cNvPr>
          <p:cNvSpPr/>
          <p:nvPr/>
        </p:nvSpPr>
        <p:spPr>
          <a:xfrm>
            <a:off x="4999693" y="5350961"/>
            <a:ext cx="1634656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in FLM, as normal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24CF2A1-9060-1F5A-5A42-30A376C2AD3B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2581026" y="2083421"/>
            <a:ext cx="591881" cy="1336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BA99E8-A4DD-2046-8D2D-ACC2DFD472CC}"/>
              </a:ext>
            </a:extLst>
          </p:cNvPr>
          <p:cNvCxnSpPr>
            <a:cxnSpLocks/>
            <a:stCxn id="3" idx="3"/>
            <a:endCxn id="86" idx="1"/>
          </p:cNvCxnSpPr>
          <p:nvPr/>
        </p:nvCxnSpPr>
        <p:spPr>
          <a:xfrm>
            <a:off x="2581026" y="3420380"/>
            <a:ext cx="591880" cy="579881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D8545DD-83FE-5A3C-0C71-80D90F9D4B0B}"/>
              </a:ext>
            </a:extLst>
          </p:cNvPr>
          <p:cNvSpPr/>
          <p:nvPr/>
        </p:nvSpPr>
        <p:spPr>
          <a:xfrm>
            <a:off x="3172906" y="3625649"/>
            <a:ext cx="1287947" cy="7492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Audit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F76C1EB0-8C2F-20A8-85AD-D2004CCC23DF}"/>
              </a:ext>
            </a:extLst>
          </p:cNvPr>
          <p:cNvSpPr/>
          <p:nvPr/>
        </p:nvSpPr>
        <p:spPr>
          <a:xfrm>
            <a:off x="3172906" y="5481061"/>
            <a:ext cx="1287947" cy="7492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None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997AC1-9903-468B-C090-5D96C2855F05}"/>
              </a:ext>
            </a:extLst>
          </p:cNvPr>
          <p:cNvCxnSpPr>
            <a:stCxn id="3" idx="3"/>
            <a:endCxn id="87" idx="1"/>
          </p:cNvCxnSpPr>
          <p:nvPr/>
        </p:nvCxnSpPr>
        <p:spPr>
          <a:xfrm>
            <a:off x="2581026" y="3420380"/>
            <a:ext cx="591880" cy="2435293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6D50BCD-2FFA-EFB4-8FA6-F371728EEF99}"/>
              </a:ext>
            </a:extLst>
          </p:cNvPr>
          <p:cNvCxnSpPr>
            <a:stCxn id="11" idx="3"/>
            <a:endCxn id="22" idx="1"/>
          </p:cNvCxnSpPr>
          <p:nvPr/>
        </p:nvCxnSpPr>
        <p:spPr>
          <a:xfrm flipV="1">
            <a:off x="4460854" y="1867443"/>
            <a:ext cx="663558" cy="215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7EE9A16-C83E-3170-707F-CE87BA55F12F}"/>
              </a:ext>
            </a:extLst>
          </p:cNvPr>
          <p:cNvCxnSpPr>
            <a:stCxn id="86" idx="3"/>
            <a:endCxn id="21" idx="1"/>
          </p:cNvCxnSpPr>
          <p:nvPr/>
        </p:nvCxnSpPr>
        <p:spPr>
          <a:xfrm>
            <a:off x="4460853" y="4000261"/>
            <a:ext cx="533760" cy="598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86D0D80-E737-4C95-F68E-638F31D44885}"/>
              </a:ext>
            </a:extLst>
          </p:cNvPr>
          <p:cNvSpPr/>
          <p:nvPr/>
        </p:nvSpPr>
        <p:spPr>
          <a:xfrm>
            <a:off x="6704555" y="3084091"/>
            <a:ext cx="1634657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Individual file policy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9FE94CC-8D3E-E7D7-5FEE-D0E9118CE1B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60854" y="2083421"/>
            <a:ext cx="2243701" cy="1345579"/>
          </a:xfrm>
          <a:prstGeom prst="straightConnector1">
            <a:avLst/>
          </a:prstGeom>
          <a:ln w="38100">
            <a:solidFill>
              <a:srgbClr val="0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B8C4595-1813-BA6B-A475-42745F9CF877}"/>
              </a:ext>
            </a:extLst>
          </p:cNvPr>
          <p:cNvCxnSpPr>
            <a:cxnSpLocks/>
            <a:stCxn id="86" idx="3"/>
            <a:endCxn id="100" idx="1"/>
          </p:cNvCxnSpPr>
          <p:nvPr/>
        </p:nvCxnSpPr>
        <p:spPr>
          <a:xfrm flipV="1">
            <a:off x="4460853" y="3582946"/>
            <a:ext cx="2243702" cy="41731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A95842D-9892-0D76-3FCB-91945073773B}"/>
              </a:ext>
            </a:extLst>
          </p:cNvPr>
          <p:cNvSpPr/>
          <p:nvPr/>
        </p:nvSpPr>
        <p:spPr>
          <a:xfrm>
            <a:off x="8901244" y="1694816"/>
            <a:ext cx="1287947" cy="7492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Enforce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B633798-6E78-C78A-6AF4-7D49EA56FC37}"/>
              </a:ext>
            </a:extLst>
          </p:cNvPr>
          <p:cNvSpPr/>
          <p:nvPr/>
        </p:nvSpPr>
        <p:spPr>
          <a:xfrm>
            <a:off x="8927986" y="3639082"/>
            <a:ext cx="1287947" cy="7492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Audit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AD84610-E551-85ED-3B33-60FADBFF8C3D}"/>
              </a:ext>
            </a:extLst>
          </p:cNvPr>
          <p:cNvCxnSpPr>
            <a:stCxn id="87" idx="3"/>
            <a:endCxn id="56" idx="1"/>
          </p:cNvCxnSpPr>
          <p:nvPr/>
        </p:nvCxnSpPr>
        <p:spPr>
          <a:xfrm flipV="1">
            <a:off x="4460853" y="5849816"/>
            <a:ext cx="538840" cy="58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2F44D672-B4A9-40B1-3505-C8FD193B5044}"/>
              </a:ext>
            </a:extLst>
          </p:cNvPr>
          <p:cNvSpPr/>
          <p:nvPr/>
        </p:nvSpPr>
        <p:spPr>
          <a:xfrm>
            <a:off x="8901244" y="5475204"/>
            <a:ext cx="1287947" cy="7492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None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B52C37D-99D9-17B0-2EF3-EC9934201CF5}"/>
              </a:ext>
            </a:extLst>
          </p:cNvPr>
          <p:cNvSpPr/>
          <p:nvPr/>
        </p:nvSpPr>
        <p:spPr>
          <a:xfrm>
            <a:off x="10448788" y="1564693"/>
            <a:ext cx="1634656" cy="997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Run in CLM and error, or block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127D086-ADDA-8D39-6C85-2D540E9EE8B4}"/>
              </a:ext>
            </a:extLst>
          </p:cNvPr>
          <p:cNvCxnSpPr>
            <a:stCxn id="100" idx="3"/>
            <a:endCxn id="113" idx="1"/>
          </p:cNvCxnSpPr>
          <p:nvPr/>
        </p:nvCxnSpPr>
        <p:spPr>
          <a:xfrm flipV="1">
            <a:off x="8339212" y="2069428"/>
            <a:ext cx="562032" cy="15135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AE77EA7-773A-180D-8B6D-AFC5FF1724C7}"/>
              </a:ext>
            </a:extLst>
          </p:cNvPr>
          <p:cNvCxnSpPr>
            <a:stCxn id="100" idx="3"/>
            <a:endCxn id="114" idx="1"/>
          </p:cNvCxnSpPr>
          <p:nvPr/>
        </p:nvCxnSpPr>
        <p:spPr>
          <a:xfrm>
            <a:off x="8339212" y="3582946"/>
            <a:ext cx="588774" cy="43074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32A1C99-B73A-2354-3AD5-F42B5A85C760}"/>
              </a:ext>
            </a:extLst>
          </p:cNvPr>
          <p:cNvCxnSpPr>
            <a:stCxn id="100" idx="3"/>
            <a:endCxn id="118" idx="1"/>
          </p:cNvCxnSpPr>
          <p:nvPr/>
        </p:nvCxnSpPr>
        <p:spPr>
          <a:xfrm>
            <a:off x="8339212" y="3582946"/>
            <a:ext cx="562032" cy="226687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534E9DD-AB47-3C2C-3D80-51BB387AB10F}"/>
              </a:ext>
            </a:extLst>
          </p:cNvPr>
          <p:cNvCxnSpPr>
            <a:stCxn id="113" idx="3"/>
            <a:endCxn id="119" idx="1"/>
          </p:cNvCxnSpPr>
          <p:nvPr/>
        </p:nvCxnSpPr>
        <p:spPr>
          <a:xfrm flipV="1">
            <a:off x="10189191" y="2063548"/>
            <a:ext cx="259597" cy="5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4DB59E5-3BF3-8B43-146D-B48D93999A20}"/>
              </a:ext>
            </a:extLst>
          </p:cNvPr>
          <p:cNvCxnSpPr>
            <a:stCxn id="114" idx="3"/>
            <a:endCxn id="43" idx="1"/>
          </p:cNvCxnSpPr>
          <p:nvPr/>
        </p:nvCxnSpPr>
        <p:spPr>
          <a:xfrm>
            <a:off x="10215933" y="4013694"/>
            <a:ext cx="271424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800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2884E-387C-297D-0263-8AAA0DFFF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74564-4CF8-F8A6-4CC7-B59E3AB8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AppControl works with 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AF4556-2EBA-A091-2559-0077EC1B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sz="2800"/>
              <a:t>Legacy « WldpGetLockdownPolicy » API</a:t>
            </a:r>
          </a:p>
          <a:p>
            <a:pPr lvl="2"/>
            <a:r>
              <a:rPr lang="fr-FR" sz="2400"/>
              <a:t>None</a:t>
            </a:r>
          </a:p>
          <a:p>
            <a:pPr lvl="2"/>
            <a:r>
              <a:rPr lang="fr-FR" sz="2400"/>
              <a:t>Audit</a:t>
            </a:r>
          </a:p>
          <a:p>
            <a:pPr lvl="2"/>
            <a:r>
              <a:rPr lang="fr-FR" sz="2400"/>
              <a:t>Enforce</a:t>
            </a:r>
          </a:p>
          <a:p>
            <a:pPr lvl="2"/>
            <a:endParaRPr lang="fr-FR" sz="2400"/>
          </a:p>
          <a:p>
            <a:pPr lvl="1"/>
            <a:r>
              <a:rPr lang="fr-FR" sz="2800"/>
              <a:t>PS 7 checks new « WldpCanExecuteFile » API</a:t>
            </a:r>
          </a:p>
          <a:p>
            <a:pPr lvl="2"/>
            <a:r>
              <a:rPr lang="fr-FR" sz="2400"/>
              <a:t>« WLDP_CAN_EXECUTE_ALLOWED »</a:t>
            </a:r>
          </a:p>
          <a:p>
            <a:pPr lvl="2"/>
            <a:r>
              <a:rPr lang="fr-FR" sz="2400"/>
              <a:t>« WLDP_CAN_EXECUTE_BLOCKED »</a:t>
            </a:r>
          </a:p>
          <a:p>
            <a:pPr lvl="2"/>
            <a:r>
              <a:rPr lang="fr-FR" sz="2400"/>
              <a:t>« WLDP_CAN_EXECUTE_REQUIRE_SANDBOX »</a:t>
            </a:r>
          </a:p>
          <a:p>
            <a:pPr lvl="1"/>
            <a:endParaRPr lang="fr-FR" sz="2800"/>
          </a:p>
          <a:p>
            <a:pPr lvl="1"/>
            <a:endParaRPr lang="fr-FR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AC2403-4794-CB34-8793-B46A2C3D5F64}"/>
              </a:ext>
            </a:extLst>
          </p:cNvPr>
          <p:cNvSpPr txBox="1"/>
          <p:nvPr/>
        </p:nvSpPr>
        <p:spPr>
          <a:xfrm>
            <a:off x="8563466" y="4289523"/>
            <a:ext cx="1428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(7.3+)</a:t>
            </a:r>
          </a:p>
        </p:txBody>
      </p:sp>
    </p:spTree>
    <p:extLst>
      <p:ext uri="{BB962C8B-B14F-4D97-AF65-F5344CB8AC3E}">
        <p14:creationId xmlns:p14="http://schemas.microsoft.com/office/powerpoint/2010/main" val="1243120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AFCB8-DC83-586C-D6F3-C7B985DC7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flowchart&#10;&#10;AI-generated content may be incorrect.">
            <a:extLst>
              <a:ext uri="{FF2B5EF4-FFF2-40B4-BE49-F238E27FC236}">
                <a16:creationId xmlns:a16="http://schemas.microsoft.com/office/drawing/2014/main" id="{EE429AB1-4167-0FDC-7EE2-786CEAF89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8" y="258187"/>
            <a:ext cx="10531262" cy="659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25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15CEE-6795-A7B2-45E7-63AF715FF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0CF11-2D55-6DC0-6B3F-0BD7F68E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Language Mode boundaries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718404B-1530-94D6-DEF6-3E25B3EE39B2}"/>
              </a:ext>
            </a:extLst>
          </p:cNvPr>
          <p:cNvSpPr/>
          <p:nvPr/>
        </p:nvSpPr>
        <p:spPr>
          <a:xfrm>
            <a:off x="535941" y="2036775"/>
            <a:ext cx="2962656" cy="9509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Session starts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DA35EE-2332-92E1-712D-20C8F192D2FE}"/>
              </a:ext>
            </a:extLst>
          </p:cNvPr>
          <p:cNvSpPr/>
          <p:nvPr/>
        </p:nvSpPr>
        <p:spPr>
          <a:xfrm>
            <a:off x="535941" y="4349524"/>
            <a:ext cx="2962656" cy="89578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Code runs untrusted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044DC8-AA93-1D69-1802-A1DA20C6F922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017269" y="2987751"/>
            <a:ext cx="0" cy="1361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BB8610-FEB7-9735-9482-7C1DCEF9CCCA}"/>
              </a:ext>
            </a:extLst>
          </p:cNvPr>
          <p:cNvSpPr txBox="1"/>
          <p:nvPr/>
        </p:nvSpPr>
        <p:spPr>
          <a:xfrm>
            <a:off x="2161542" y="3335096"/>
            <a:ext cx="164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Script typed into shell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2CB1B6-A531-E689-FA3C-9AA2B71DD9C8}"/>
              </a:ext>
            </a:extLst>
          </p:cNvPr>
          <p:cNvSpPr/>
          <p:nvPr/>
        </p:nvSpPr>
        <p:spPr>
          <a:xfrm>
            <a:off x="219458" y="1669729"/>
            <a:ext cx="3884167" cy="3771687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6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2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12733"/>
      </p:ext>
    </p:extLst>
  </p:cSld>
  <p:clrMapOvr>
    <a:masterClrMapping/>
  </p:clrMapOvr>
  <p:transition spd="slow" advTm="100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165EA-CFBA-9E2C-B64B-597F6DCA0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537229F-87FE-5A66-A372-F22B0FE747ED}"/>
              </a:ext>
            </a:extLst>
          </p:cNvPr>
          <p:cNvSpPr/>
          <p:nvPr/>
        </p:nvSpPr>
        <p:spPr>
          <a:xfrm>
            <a:off x="5379718" y="4271532"/>
            <a:ext cx="3035843" cy="129431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033311-1FED-7284-91C9-C8D11F00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Language Mode boundaries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396074-10CB-9A69-B4C1-B26838C7A274}"/>
              </a:ext>
            </a:extLst>
          </p:cNvPr>
          <p:cNvSpPr/>
          <p:nvPr/>
        </p:nvSpPr>
        <p:spPr>
          <a:xfrm>
            <a:off x="535941" y="2036775"/>
            <a:ext cx="2962656" cy="9509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Session starts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E3179C-C8C4-9D66-58CA-8CAF42E5E1B5}"/>
              </a:ext>
            </a:extLst>
          </p:cNvPr>
          <p:cNvSpPr/>
          <p:nvPr/>
        </p:nvSpPr>
        <p:spPr>
          <a:xfrm>
            <a:off x="5643880" y="4468453"/>
            <a:ext cx="2546857" cy="9509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Code runs untrusted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7849CDE-050C-26D1-7269-CAB257717F50}"/>
              </a:ext>
            </a:extLst>
          </p:cNvPr>
          <p:cNvSpPr/>
          <p:nvPr/>
        </p:nvSpPr>
        <p:spPr>
          <a:xfrm>
            <a:off x="535941" y="4349524"/>
            <a:ext cx="2962656" cy="89578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Code runs untrusted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DEAF233-1644-2823-D1AB-3CA3BB30E7D9}"/>
              </a:ext>
            </a:extLst>
          </p:cNvPr>
          <p:cNvSpPr/>
          <p:nvPr/>
        </p:nvSpPr>
        <p:spPr>
          <a:xfrm>
            <a:off x="8019795" y="1845354"/>
            <a:ext cx="3420870" cy="133381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new scope, default to CLM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5C9873-4893-7625-5738-AEE7F8EDF3BA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017269" y="2987751"/>
            <a:ext cx="0" cy="1361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293F63-BE35-787C-EE7C-1542D72E5856}"/>
              </a:ext>
            </a:extLst>
          </p:cNvPr>
          <p:cNvSpPr txBox="1"/>
          <p:nvPr/>
        </p:nvSpPr>
        <p:spPr>
          <a:xfrm>
            <a:off x="2161542" y="3335096"/>
            <a:ext cx="164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Script typed into shell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D22BDA-1A6A-0156-C4F1-49E89C34AE0B}"/>
              </a:ext>
            </a:extLst>
          </p:cNvPr>
          <p:cNvSpPr/>
          <p:nvPr/>
        </p:nvSpPr>
        <p:spPr>
          <a:xfrm>
            <a:off x="219458" y="1669729"/>
            <a:ext cx="3884167" cy="3771687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A07359-DC4D-6FA8-6B8C-09AE45BCBD2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169920" y="2512263"/>
            <a:ext cx="4849875" cy="0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A3D4637-2EEF-2B06-91F1-AF671988BCAD}"/>
              </a:ext>
            </a:extLst>
          </p:cNvPr>
          <p:cNvSpPr txBox="1"/>
          <p:nvPr/>
        </p:nvSpPr>
        <p:spPr>
          <a:xfrm>
            <a:off x="4589273" y="2064207"/>
            <a:ext cx="225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File run = new scope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3C78BF-5270-F588-5025-E7DECAA1E83E}"/>
              </a:ext>
            </a:extLst>
          </p:cNvPr>
          <p:cNvSpPr/>
          <p:nvPr/>
        </p:nvSpPr>
        <p:spPr>
          <a:xfrm>
            <a:off x="7737353" y="1639500"/>
            <a:ext cx="3985753" cy="17895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B9EE3C-5AC1-2785-721E-DD99CBFF2DF1}"/>
              </a:ext>
            </a:extLst>
          </p:cNvPr>
          <p:cNvCxnSpPr>
            <a:stCxn id="17" idx="2"/>
          </p:cNvCxnSpPr>
          <p:nvPr/>
        </p:nvCxnSpPr>
        <p:spPr>
          <a:xfrm flipH="1">
            <a:off x="7331458" y="3179172"/>
            <a:ext cx="2398772" cy="1010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20365DB-0491-42B5-00D9-4C082C3BA8A2}"/>
              </a:ext>
            </a:extLst>
          </p:cNvPr>
          <p:cNvSpPr/>
          <p:nvPr/>
        </p:nvSpPr>
        <p:spPr>
          <a:xfrm>
            <a:off x="9190228" y="4490440"/>
            <a:ext cx="2640584" cy="9509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Code runs trusted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B860CD-E554-9A88-AB18-E6B29B28DBED}"/>
              </a:ext>
            </a:extLst>
          </p:cNvPr>
          <p:cNvSpPr/>
          <p:nvPr/>
        </p:nvSpPr>
        <p:spPr>
          <a:xfrm>
            <a:off x="9002777" y="4302726"/>
            <a:ext cx="3015485" cy="1294311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03F7E6-C955-38D7-A398-40C93BE574F6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730230" y="3179172"/>
            <a:ext cx="1653020" cy="1010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69DF228-2D11-85B6-DA80-C9959A52DD4A}"/>
              </a:ext>
            </a:extLst>
          </p:cNvPr>
          <p:cNvSpPr txBox="1"/>
          <p:nvPr/>
        </p:nvSpPr>
        <p:spPr>
          <a:xfrm>
            <a:off x="8737094" y="3600065"/>
            <a:ext cx="164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Call app control</a:t>
            </a:r>
          </a:p>
          <a:p>
            <a:pPr algn="ctr"/>
            <a:r>
              <a:rPr lang="en-US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2247586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70B64-47BA-412B-55E9-CF131CAFB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8F57A4C-54A5-E3C3-AAC8-2C948462DCE8}"/>
              </a:ext>
            </a:extLst>
          </p:cNvPr>
          <p:cNvSpPr/>
          <p:nvPr/>
        </p:nvSpPr>
        <p:spPr>
          <a:xfrm>
            <a:off x="5379718" y="4271532"/>
            <a:ext cx="3035843" cy="129431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1FC9BB-0913-7C90-2766-EEF0A81C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Language Mode boundaries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CFB9502-4E76-A189-B5BC-36FE172FFF68}"/>
              </a:ext>
            </a:extLst>
          </p:cNvPr>
          <p:cNvSpPr/>
          <p:nvPr/>
        </p:nvSpPr>
        <p:spPr>
          <a:xfrm>
            <a:off x="535941" y="2036775"/>
            <a:ext cx="2962656" cy="9509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Session starts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9E6794B-1A87-321D-F8EA-BBA4667480C9}"/>
              </a:ext>
            </a:extLst>
          </p:cNvPr>
          <p:cNvSpPr/>
          <p:nvPr/>
        </p:nvSpPr>
        <p:spPr>
          <a:xfrm>
            <a:off x="5643880" y="4468453"/>
            <a:ext cx="2546857" cy="9509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Code runs untrusted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4C5629-1042-BE6C-1F70-4E258575B4AE}"/>
              </a:ext>
            </a:extLst>
          </p:cNvPr>
          <p:cNvSpPr/>
          <p:nvPr/>
        </p:nvSpPr>
        <p:spPr>
          <a:xfrm>
            <a:off x="535941" y="4349524"/>
            <a:ext cx="2962656" cy="89578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Code runs untrusted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4616487-4867-0921-2D43-795FE01B2896}"/>
              </a:ext>
            </a:extLst>
          </p:cNvPr>
          <p:cNvSpPr/>
          <p:nvPr/>
        </p:nvSpPr>
        <p:spPr>
          <a:xfrm>
            <a:off x="8019795" y="1845354"/>
            <a:ext cx="3420870" cy="133381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new scope, default to CLM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1801AC-C60B-0D53-B546-768B983E0A9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017269" y="2987751"/>
            <a:ext cx="0" cy="1361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191664-6FB6-EDDE-EFC9-2C4DE21796A7}"/>
              </a:ext>
            </a:extLst>
          </p:cNvPr>
          <p:cNvSpPr txBox="1"/>
          <p:nvPr/>
        </p:nvSpPr>
        <p:spPr>
          <a:xfrm>
            <a:off x="2161542" y="3335096"/>
            <a:ext cx="164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Script typed into shell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B6D3DF-B410-7BA0-7082-4A422C814774}"/>
              </a:ext>
            </a:extLst>
          </p:cNvPr>
          <p:cNvSpPr/>
          <p:nvPr/>
        </p:nvSpPr>
        <p:spPr>
          <a:xfrm>
            <a:off x="219458" y="1669729"/>
            <a:ext cx="3884167" cy="3771687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190AB7-B0DD-CCD8-E69A-AD7D3F1AC38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169920" y="2512263"/>
            <a:ext cx="4849875" cy="0"/>
          </a:xfrm>
          <a:prstGeom prst="straightConnector1">
            <a:avLst/>
          </a:prstGeom>
          <a:ln w="38100">
            <a:solidFill>
              <a:srgbClr val="0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DF5798-DDFF-415A-E387-1E9FDABC77D8}"/>
              </a:ext>
            </a:extLst>
          </p:cNvPr>
          <p:cNvSpPr txBox="1"/>
          <p:nvPr/>
        </p:nvSpPr>
        <p:spPr>
          <a:xfrm>
            <a:off x="4589273" y="2064207"/>
            <a:ext cx="225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File run = new scope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5B7673-850E-EDF4-85C6-97263A9C339E}"/>
              </a:ext>
            </a:extLst>
          </p:cNvPr>
          <p:cNvSpPr/>
          <p:nvPr/>
        </p:nvSpPr>
        <p:spPr>
          <a:xfrm>
            <a:off x="7737353" y="1639500"/>
            <a:ext cx="3985753" cy="17895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A67763-EDA6-3E0E-73E1-CEC58E082E9C}"/>
              </a:ext>
            </a:extLst>
          </p:cNvPr>
          <p:cNvCxnSpPr>
            <a:stCxn id="17" idx="2"/>
          </p:cNvCxnSpPr>
          <p:nvPr/>
        </p:nvCxnSpPr>
        <p:spPr>
          <a:xfrm flipH="1">
            <a:off x="7331458" y="3179172"/>
            <a:ext cx="2398772" cy="1010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7631FE5-D05E-32A1-42DE-B69A813B2FD5}"/>
              </a:ext>
            </a:extLst>
          </p:cNvPr>
          <p:cNvSpPr/>
          <p:nvPr/>
        </p:nvSpPr>
        <p:spPr>
          <a:xfrm>
            <a:off x="9190228" y="4490440"/>
            <a:ext cx="2640584" cy="95097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Code runs trusted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64009D-BC65-FDB8-74CC-8D71A1BA4768}"/>
              </a:ext>
            </a:extLst>
          </p:cNvPr>
          <p:cNvSpPr/>
          <p:nvPr/>
        </p:nvSpPr>
        <p:spPr>
          <a:xfrm>
            <a:off x="9002777" y="4302726"/>
            <a:ext cx="3015485" cy="1294311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D648F5-F507-A2BF-E8D8-D662FF0F63D9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730230" y="3179172"/>
            <a:ext cx="1653020" cy="10108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991B2ED-4F6F-8F29-BB96-298E6C7B930A}"/>
              </a:ext>
            </a:extLst>
          </p:cNvPr>
          <p:cNvSpPr txBox="1"/>
          <p:nvPr/>
        </p:nvSpPr>
        <p:spPr>
          <a:xfrm>
            <a:off x="8737094" y="3600065"/>
            <a:ext cx="164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Call app control</a:t>
            </a:r>
          </a:p>
          <a:p>
            <a:pPr algn="ctr"/>
            <a:r>
              <a:rPr lang="en-US"/>
              <a:t>APIs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507B0F-8462-4DBB-A3A8-D25C8B071C97}"/>
              </a:ext>
            </a:extLst>
          </p:cNvPr>
          <p:cNvSpPr txBox="1"/>
          <p:nvPr/>
        </p:nvSpPr>
        <p:spPr>
          <a:xfrm>
            <a:off x="67057" y="6224541"/>
            <a:ext cx="12057886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600" b="1">
                <a:solidFill>
                  <a:srgbClr val="FF0000"/>
                </a:solidFill>
              </a:rPr>
              <a:t>Restrictions may apply when PowerShell runs under lockdown, even if app is trusted!</a:t>
            </a:r>
          </a:p>
        </p:txBody>
      </p:sp>
    </p:spTree>
    <p:extLst>
      <p:ext uri="{BB962C8B-B14F-4D97-AF65-F5344CB8AC3E}">
        <p14:creationId xmlns:p14="http://schemas.microsoft.com/office/powerpoint/2010/main" val="1721638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01178-2298-4675-3E59-7EAF77166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D899A-7C48-AF21-AFE6-13BDE7E4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Common Scenario #1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AECCA-5F2F-7223-E920-7FADEC351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63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/>
              <a:t>‘My script is signed, it’s running in FLM, so why am I getting a binding error on the script’s parameter? ’</a:t>
            </a:r>
          </a:p>
          <a:p>
            <a:pPr marL="457200" lvl="1" indent="0">
              <a:buNone/>
            </a:pPr>
            <a:endParaRPr lang="fr-FR" sz="2800"/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800"/>
              <a:t>Converting a Hashtable to object with type literals is not allowed in constrained language mode with lockdown. This could allow arbitrary or untrusted data to be passed in and used.</a:t>
            </a:r>
          </a:p>
          <a:p>
            <a:pPr marL="457200" lvl="1" indent="0">
              <a:buNone/>
            </a:pPr>
            <a:endParaRPr lang="fr-FR" sz="2800"/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800"/>
              <a:t> Solution: if you need to use a hashtable, pass that as the parameter and construct the type in your script</a:t>
            </a:r>
          </a:p>
        </p:txBody>
      </p:sp>
    </p:spTree>
    <p:extLst>
      <p:ext uri="{BB962C8B-B14F-4D97-AF65-F5344CB8AC3E}">
        <p14:creationId xmlns:p14="http://schemas.microsoft.com/office/powerpoint/2010/main" val="1212506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3C72F-8E89-9DBE-49B5-C69267ED0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92B479-3BD9-52A7-5088-1DB22598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1CC6171-2931-F158-5B01-5A976E1A9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7943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87C9F-CFC4-D11F-2EA3-A32D2B9ED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3CE36-9D35-E7A2-23B2-A8423D91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Common Scenario #2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ED9D9D-8BBA-BF57-6FE2-8638FF307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/>
              <a:t>‘Why am I unable to dot-source a trusted script (and its functions) into my untrusted script?’</a:t>
            </a:r>
          </a:p>
          <a:p>
            <a:pPr marL="457200" lvl="1" indent="0">
              <a:buNone/>
            </a:pPr>
            <a:endParaRPr lang="fr-FR" sz="2800"/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800"/>
              <a:t> Dot-sourcing across different language modes is </a:t>
            </a:r>
            <a:r>
              <a:rPr lang="fr-FR" sz="2800" err="1"/>
              <a:t>blocked</a:t>
            </a:r>
            <a:endParaRPr lang="fr-FR" sz="2800"/>
          </a:p>
          <a:p>
            <a:pPr lvl="1">
              <a:buFont typeface="Wingdings" panose="05000000000000000000" pitchFamily="2" charset="2"/>
              <a:buChar char="è"/>
            </a:pPr>
            <a:endParaRPr lang="fr-FR" sz="2800"/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800"/>
              <a:t> Solution: Use Import-Module to explicitly export functions. If you must dot-source, ensure all your scripts run at the same trust level</a:t>
            </a:r>
          </a:p>
        </p:txBody>
      </p:sp>
    </p:spTree>
    <p:extLst>
      <p:ext uri="{BB962C8B-B14F-4D97-AF65-F5344CB8AC3E}">
        <p14:creationId xmlns:p14="http://schemas.microsoft.com/office/powerpoint/2010/main" val="526997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CB8AF-D019-558F-7F4B-E4C70D465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E11C83-3F27-7C39-FA93-4C173E4E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090F6C4D-9BF2-6CB5-0AC4-C5519E8BF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5321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846D9-7AF4-B354-68ED-7F31FE00A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C8C47C-9D8B-0711-D501-0D2C0458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Common Scenario #3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DCA4D3-21EA-B1EE-346F-301EB9E7B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/>
              <a:t>‘I’m importing a trusted module that dot-sources a script and exports functions with wildcard (Export-</a:t>
            </a:r>
            <a:r>
              <a:rPr lang="fr-FR" sz="3200" err="1"/>
              <a:t>ModuleMember</a:t>
            </a:r>
            <a:r>
              <a:rPr lang="fr-FR" sz="3200"/>
              <a:t> –Function ‘*’), why do I get an error?’</a:t>
            </a:r>
          </a:p>
          <a:p>
            <a:pPr marL="457200" lvl="1" indent="0">
              <a:buNone/>
            </a:pPr>
            <a:endParaRPr lang="fr-FR" sz="2800"/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800"/>
              <a:t> Using the dot-source operator in modules that export functions by wildcard is not allowed. This could inadvertently expose functions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fr-FR" sz="2800"/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800"/>
              <a:t> Solution: Always export module functions explicitly by name</a:t>
            </a:r>
          </a:p>
        </p:txBody>
      </p:sp>
    </p:spTree>
    <p:extLst>
      <p:ext uri="{BB962C8B-B14F-4D97-AF65-F5344CB8AC3E}">
        <p14:creationId xmlns:p14="http://schemas.microsoft.com/office/powerpoint/2010/main" val="694554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D5588-136B-034B-EEAA-031D952BA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1723F-AB05-5855-0EFF-B8023EF8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5B8A8E80-FF3F-2461-7EFD-D3C6C35F4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8301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17E67-2CE3-C74C-EAA0-EF51B09A7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7EA954-6D32-ED92-2B2F-8861BDC0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Common Scenario #4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746D0-3464-9054-9DD3-E28D35A9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200"/>
              <a:t>‘My module has a .psm1 with some functions, and a .psd1 which exports some functions. Is there anything else I should do to prevent my functions from being unintentionally exposed?’</a:t>
            </a:r>
          </a:p>
          <a:p>
            <a:pPr marL="457200" lvl="1" indent="0">
              <a:buNone/>
            </a:pPr>
            <a:endParaRPr lang="fr-FR" sz="2800"/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800"/>
              <a:t> Even if the .psd1 specifies which functions to export, someone can try to directly import the .psm1, so good practice to add a filter there as well.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fr-FR" sz="2800"/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800"/>
              <a:t> Solution: Add a filter in the .psm1 to filter which functions are allowed to be exported at the .psm1 module level</a:t>
            </a:r>
          </a:p>
        </p:txBody>
      </p:sp>
    </p:spTree>
    <p:extLst>
      <p:ext uri="{BB962C8B-B14F-4D97-AF65-F5344CB8AC3E}">
        <p14:creationId xmlns:p14="http://schemas.microsoft.com/office/powerpoint/2010/main" val="3009401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47306-B0D7-C39F-809F-B0AB5282D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B71D90-A191-E061-B586-56AE9EC5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D83650A6-0B0C-58F6-68E4-A233F5D13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11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latin typeface="Stencil" panose="040409050D0802020404" pitchFamily="82" charset="0"/>
              </a:rPr>
              <a:t>1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1530"/>
      </p:ext>
    </p:extLst>
  </p:cSld>
  <p:clrMapOvr>
    <a:masterClrMapping/>
  </p:clrMapOvr>
  <p:transition spd="slow" advTm="100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BA9D5-D7D9-8D6E-070A-003BA4172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A4695D-44E9-3E9B-F6F3-61DBC615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Restrictions under AppControl policy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E63391-14DA-CD80-4D25-22CA44132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fr-FR" sz="2800"/>
              <a:t>ConstrainedLanguage restrictions when the app is untrusted or sandboxed:</a:t>
            </a:r>
            <a:endParaRPr lang="fr-FR" sz="2400"/>
          </a:p>
          <a:p>
            <a:pPr lvl="2"/>
            <a:r>
              <a:rPr lang="fr-FR" sz="2400"/>
              <a:t>PowerShell module script files (.psm1) and manifest file (.psd1) must explicitly export functions by name without wildcards</a:t>
            </a:r>
          </a:p>
          <a:p>
            <a:pPr lvl="2"/>
            <a:r>
              <a:rPr lang="fr-FR" sz="2400"/>
              <a:t>Type conversion to </a:t>
            </a:r>
            <a:r>
              <a:rPr lang="fr-FR" sz="2400" err="1"/>
              <a:t>unapproved</a:t>
            </a:r>
            <a:r>
              <a:rPr lang="fr-FR" sz="2400"/>
              <a:t> types is not allowed</a:t>
            </a:r>
          </a:p>
          <a:p>
            <a:pPr lvl="2"/>
            <a:r>
              <a:rPr lang="fr-FR" sz="2400"/>
              <a:t>COM objects cannot be created</a:t>
            </a:r>
          </a:p>
          <a:p>
            <a:pPr lvl="2"/>
            <a:r>
              <a:rPr lang="fr-FR" sz="2400"/>
              <a:t>Approved .NET types </a:t>
            </a:r>
            <a:r>
              <a:rPr lang="fr-FR" sz="2400" err="1"/>
              <a:t>only</a:t>
            </a:r>
            <a:endParaRPr lang="fr-FR" sz="2400"/>
          </a:p>
          <a:p>
            <a:pPr lvl="2"/>
            <a:r>
              <a:rPr lang="fr-FR" sz="2400"/>
              <a:t>Add-Type cmdlet is </a:t>
            </a:r>
            <a:r>
              <a:rPr lang="fr-FR" sz="2400" err="1"/>
              <a:t>blocked</a:t>
            </a:r>
            <a:endParaRPr lang="fr-FR" sz="2400"/>
          </a:p>
          <a:p>
            <a:pPr lvl="2"/>
            <a:r>
              <a:rPr lang="fr-FR" sz="2400"/>
              <a:t>Use of PowerShell classes are not allowed</a:t>
            </a:r>
          </a:p>
          <a:p>
            <a:pPr lvl="2"/>
            <a:r>
              <a:rPr lang="fr-FR" sz="2400"/>
              <a:t>PowerShell type conversion is not allowed</a:t>
            </a:r>
          </a:p>
          <a:p>
            <a:pPr lvl="2"/>
            <a:r>
              <a:rPr lang="fr-FR" sz="2400"/>
              <a:t>Dot sourcing across language modes is not allowed</a:t>
            </a:r>
          </a:p>
          <a:p>
            <a:pPr lvl="2"/>
            <a:r>
              <a:rPr lang="fr-FR" sz="2400"/>
              <a:t>Command resolution will make certain commands unavailable</a:t>
            </a:r>
          </a:p>
          <a:p>
            <a:pPr lvl="2"/>
            <a:r>
              <a:rPr lang="fr-FR" sz="2400" err="1"/>
              <a:t>Invoke</a:t>
            </a:r>
            <a:r>
              <a:rPr lang="fr-FR" sz="2400"/>
              <a:t>-Expression will run in CLM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3787998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0017E-B4B8-1268-0040-074FB2239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06EDB-D1C5-F58C-A5D6-2AA6784F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PowerShell 7 versus 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D57725-F78F-F012-01BA-784B30C26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2"/>
            <a:ext cx="10515600" cy="4801418"/>
          </a:xfrm>
        </p:spPr>
        <p:txBody>
          <a:bodyPr>
            <a:normAutofit/>
          </a:bodyPr>
          <a:lstStyle/>
          <a:p>
            <a:r>
              <a:rPr lang="fr-FR"/>
              <a:t>PowerShell 7 -&gt; newer robust features, improved logging whereas WinPS patches focus on security fixes</a:t>
            </a:r>
          </a:p>
          <a:p>
            <a:r>
              <a:rPr lang="fr-FR"/>
              <a:t>7.4+ -&gt; supports AppControl policies in Audit mode and improved logging</a:t>
            </a:r>
          </a:p>
          <a:p>
            <a:r>
              <a:rPr lang="fr-FR"/>
              <a:t>7.3+ -&gt; supports new WDAC API to block or restrict unapproved files</a:t>
            </a:r>
          </a:p>
          <a:p>
            <a:r>
              <a:rPr lang="fr-FR"/>
              <a:t>7.3+ -&gt; extends AMSI support to all .NET method calls</a:t>
            </a:r>
          </a:p>
          <a:p>
            <a:r>
              <a:rPr lang="fr-FR"/>
              <a:t>7.2+ -&gt; disallows COM objects in lockdown</a:t>
            </a:r>
          </a:p>
          <a:p>
            <a:endParaRPr lang="fr-FR"/>
          </a:p>
          <a:p>
            <a:pPr lvl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059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2FCC2-53CE-5B1C-95D2-5661887DA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8240C-2BB7-486A-B907-C204BDB9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Key Takeaways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2CF79F-6445-A6C5-49AC-FF18154DF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9891" cy="4351338"/>
          </a:xfrm>
        </p:spPr>
        <p:txBody>
          <a:bodyPr>
            <a:normAutofit/>
          </a:bodyPr>
          <a:lstStyle/>
          <a:p>
            <a:pPr lvl="1"/>
            <a:r>
              <a:rPr lang="fr-FR"/>
              <a:t>ConstrainedLanguage (CLM) is designed to be used with system lockdown control</a:t>
            </a:r>
          </a:p>
          <a:p>
            <a:pPr lvl="1"/>
            <a:r>
              <a:rPr lang="fr-FR"/>
              <a:t>In CLM, use approved .NET types, avoid dot sourcing, export functions explicitly, avoid dynamic code execution, etc</a:t>
            </a:r>
          </a:p>
          <a:p>
            <a:pPr lvl="1"/>
            <a:r>
              <a:rPr lang="fr-FR"/>
              <a:t>Restrictions may apply under lockdown policy if your code cross language mode boundaries</a:t>
            </a:r>
          </a:p>
          <a:p>
            <a:pPr lvl="1"/>
            <a:r>
              <a:rPr lang="fr-FR"/>
              <a:t>Refer to the docs and blogposts for security best practices, updates and more</a:t>
            </a:r>
          </a:p>
        </p:txBody>
      </p:sp>
    </p:spTree>
    <p:extLst>
      <p:ext uri="{BB962C8B-B14F-4D97-AF65-F5344CB8AC3E}">
        <p14:creationId xmlns:p14="http://schemas.microsoft.com/office/powerpoint/2010/main" val="3801145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/>
              <a:t>Anam Navied</a:t>
            </a:r>
            <a:endParaRPr lang="en-GB" b="1" i="1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0E2348EB-2258-5792-670F-322202E630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666707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US" sz="6000" b="1">
                <a:solidFill>
                  <a:srgbClr val="346296"/>
                </a:solidFill>
                <a:latin typeface="+mn-lt"/>
              </a:rPr>
              <a:t>PowerShell 7 Security</a:t>
            </a:r>
            <a:endParaRPr lang="en-DE" sz="6000" b="1">
              <a:solidFill>
                <a:srgbClr val="3462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81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31CB4D-40EE-4CEA-4C1F-A86C158A8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9061" y="630961"/>
            <a:ext cx="9733280" cy="1325563"/>
          </a:xfrm>
        </p:spPr>
        <p:txBody>
          <a:bodyPr/>
          <a:lstStyle/>
          <a:p>
            <a:pPr rtl="0" eaLnBrk="1" latinLnBrk="0" hangingPunct="1"/>
            <a:r>
              <a:rPr lang="fr-FR" sz="4000" b="1" kern="120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Many </a:t>
            </a:r>
            <a:r>
              <a:rPr lang="fr-FR" sz="4000" b="1" kern="1200" err="1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thanks</a:t>
            </a:r>
            <a:r>
              <a:rPr lang="fr-FR" sz="4000" b="1" kern="120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to </a:t>
            </a:r>
            <a:r>
              <a:rPr lang="fr-FR" sz="4000" b="1" kern="1200" err="1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our</a:t>
            </a:r>
            <a:r>
              <a:rPr lang="fr-FR" sz="4000" b="1" kern="120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sponsors:</a:t>
            </a:r>
            <a:endParaRPr lang="en-DE"/>
          </a:p>
        </p:txBody>
      </p:sp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7055FC4D-305C-B66C-BD15-95904A34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84" y="1830625"/>
            <a:ext cx="7643232" cy="40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/>
              <a:t>Software Engineer 2 on the PowerShell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Work on Security, PSResourceGet, PSGallery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First </a:t>
            </a:r>
            <a:r>
              <a:rPr lang="en-US" err="1"/>
              <a:t>PSConfEU</a:t>
            </a:r>
            <a:r>
              <a:rPr lang="en-US"/>
              <a:t>!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3F84C9-7486-D81C-EDE7-12CE856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2" y="324852"/>
            <a:ext cx="7886485" cy="1325563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Anam Navied</a:t>
            </a:r>
            <a:endParaRPr lang="en-DE" sz="6600">
              <a:solidFill>
                <a:srgbClr val="346296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A person smiling at camera&#10;&#10;AI-generated content may be incorrect.">
            <a:extLst>
              <a:ext uri="{FF2B5EF4-FFF2-40B4-BE49-F238E27FC236}">
                <a16:creationId xmlns:a16="http://schemas.microsoft.com/office/drawing/2014/main" id="{0CACC215-5CB3-E39A-1A7C-5F16087D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4" y="259582"/>
            <a:ext cx="3169418" cy="316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D55CB-EB5F-FD31-3A92-FFCE2F0C2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4B86C-61FA-1FAE-0634-3C3BE056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Security Goals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1EC53-92F5-E0DA-7174-04AED382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/>
              <a:t>Control which scripts, script blocks, or modules can be executed</a:t>
            </a:r>
          </a:p>
          <a:p>
            <a:pPr lvl="1"/>
            <a:r>
              <a:rPr lang="fr-FR"/>
              <a:t>Restrict the use of cmdlets, types, objects that can be used maliciously</a:t>
            </a:r>
          </a:p>
          <a:p>
            <a:pPr lvl="1"/>
            <a:r>
              <a:rPr lang="fr-FR"/>
              <a:t>Determine if a script or module is trusted by some metadata properties</a:t>
            </a:r>
          </a:p>
          <a:p>
            <a:pPr lvl="1"/>
            <a:r>
              <a:rPr lang="fr-FR"/>
              <a:t>Log and check errors for executed code</a:t>
            </a:r>
          </a:p>
          <a:p>
            <a:pPr lvl="1"/>
            <a:r>
              <a:rPr lang="fr-FR"/>
              <a:t>Know if a script payload is malicious before it is executed</a:t>
            </a:r>
          </a:p>
        </p:txBody>
      </p:sp>
    </p:spTree>
    <p:extLst>
      <p:ext uri="{BB962C8B-B14F-4D97-AF65-F5344CB8AC3E}">
        <p14:creationId xmlns:p14="http://schemas.microsoft.com/office/powerpoint/2010/main" val="263081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C5763-6108-C59F-1E8E-C7E93396D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EEBBB-50A2-03E4-25A6-ECBABE8F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Language Modes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ACF34-24DE-98BB-DACC-E457EC7C7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/>
              <a:t>Control the language elements that can be executed</a:t>
            </a:r>
          </a:p>
          <a:p>
            <a:pPr lvl="1"/>
            <a:r>
              <a:rPr lang="fr-FR"/>
              <a:t>ie. cmdlets, .NET types, COM/DCOM objects</a:t>
            </a:r>
          </a:p>
          <a:p>
            <a:pPr marL="457200" lvl="1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Goals:</a:t>
            </a:r>
          </a:p>
          <a:p>
            <a:pPr lvl="1"/>
            <a:r>
              <a:rPr lang="fr-FR"/>
              <a:t>Prevent behavior that can be abused</a:t>
            </a:r>
          </a:p>
          <a:p>
            <a:pPr lvl="1"/>
            <a:r>
              <a:rPr lang="fr-FR"/>
              <a:t>Restrict arbitrary types</a:t>
            </a:r>
          </a:p>
        </p:txBody>
      </p:sp>
    </p:spTree>
    <p:extLst>
      <p:ext uri="{BB962C8B-B14F-4D97-AF65-F5344CB8AC3E}">
        <p14:creationId xmlns:p14="http://schemas.microsoft.com/office/powerpoint/2010/main" val="236626255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0B4CA76F661498C662C4D69800553" ma:contentTypeVersion="13" ma:contentTypeDescription="Create a new document." ma:contentTypeScope="" ma:versionID="8e04fcd09f7a7dfd06ff4a6ceabf43dc">
  <xsd:schema xmlns:xsd="http://www.w3.org/2001/XMLSchema" xmlns:xs="http://www.w3.org/2001/XMLSchema" xmlns:p="http://schemas.microsoft.com/office/2006/metadata/properties" xmlns:ns2="58c243a5-121d-4837-b81c-114e1b569ece" xmlns:ns3="77f18391-c91f-4725-9130-63caf76c1806" targetNamespace="http://schemas.microsoft.com/office/2006/metadata/properties" ma:root="true" ma:fieldsID="665b7cb087352da028993c4fb985284c" ns2:_="" ns3:_="">
    <xsd:import namespace="58c243a5-121d-4837-b81c-114e1b569ece"/>
    <xsd:import namespace="77f18391-c91f-4725-9130-63caf76c18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243a5-121d-4837-b81c-114e1b569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18391-c91f-4725-9130-63caf76c180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308bfb8-9000-4349-8794-c2de05f0bbcb}" ma:internalName="TaxCatchAll" ma:showField="CatchAllData" ma:web="77f18391-c91f-4725-9130-63caf76c18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c243a5-121d-4837-b81c-114e1b569ece">
      <Terms xmlns="http://schemas.microsoft.com/office/infopath/2007/PartnerControls"/>
    </lcf76f155ced4ddcb4097134ff3c332f>
    <TaxCatchAll xmlns="77f18391-c91f-4725-9130-63caf76c180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243F5F-D51B-403B-A401-EA162F276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243a5-121d-4837-b81c-114e1b569ece"/>
    <ds:schemaRef ds:uri="77f18391-c91f-4725-9130-63caf76c1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9C06E3-346E-408E-B352-32E922A070CE}">
  <ds:schemaRefs>
    <ds:schemaRef ds:uri="http://schemas.microsoft.com/office/2006/metadata/properties"/>
    <ds:schemaRef ds:uri="http://schemas.microsoft.com/office/infopath/2007/PartnerControls"/>
    <ds:schemaRef ds:uri="2347cc20-e10c-452d-848a-c18e83138525"/>
    <ds:schemaRef ds:uri="85c0ce47-fe9c-4809-bf88-519c39a738e6"/>
    <ds:schemaRef ds:uri="58c243a5-121d-4837-b81c-114e1b569ece"/>
    <ds:schemaRef ds:uri="77f18391-c91f-4725-9130-63caf76c1806"/>
  </ds:schemaRefs>
</ds:datastoreItem>
</file>

<file path=customXml/itemProps3.xml><?xml version="1.0" encoding="utf-8"?>
<ds:datastoreItem xmlns:ds="http://schemas.openxmlformats.org/officeDocument/2006/customXml" ds:itemID="{57D9B22B-F436-4FE5-B6C0-65AB2260F5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1370</Words>
  <Application>Microsoft Office PowerPoint</Application>
  <PresentationFormat>Widescreen</PresentationFormat>
  <Paragraphs>312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Segoe UI</vt:lpstr>
      <vt:lpstr>Segoe UI Light</vt:lpstr>
      <vt:lpstr>Stencil</vt:lpstr>
      <vt:lpstr>Wingdings</vt:lpstr>
      <vt:lpstr>Title</vt:lpstr>
      <vt:lpstr>Blank</vt:lpstr>
      <vt:lpstr>Speaker's slide</vt:lpstr>
      <vt:lpstr>Content</vt:lpstr>
      <vt:lpstr>Next Up:</vt:lpstr>
      <vt:lpstr>3</vt:lpstr>
      <vt:lpstr>2</vt:lpstr>
      <vt:lpstr>1</vt:lpstr>
      <vt:lpstr>PowerShell 7 Security</vt:lpstr>
      <vt:lpstr>Many thanks to our sponsors:</vt:lpstr>
      <vt:lpstr>Anam Navied</vt:lpstr>
      <vt:lpstr>Security Goals</vt:lpstr>
      <vt:lpstr>Language Modes</vt:lpstr>
      <vt:lpstr>FullLanguage Mode</vt:lpstr>
      <vt:lpstr>ConstrainedLanguage Mode</vt:lpstr>
      <vt:lpstr>NoLanguage Mode</vt:lpstr>
      <vt:lpstr>Demos</vt:lpstr>
      <vt:lpstr>CLM Takeaways</vt:lpstr>
      <vt:lpstr>Application Control Policy</vt:lpstr>
      <vt:lpstr>How AppControl works with PS</vt:lpstr>
      <vt:lpstr>How AppControl works with PS</vt:lpstr>
      <vt:lpstr>How AppControl works with PS</vt:lpstr>
      <vt:lpstr>How AppControl works with PS</vt:lpstr>
      <vt:lpstr>How AppControl works with PS</vt:lpstr>
      <vt:lpstr>How AppControl works with PS</vt:lpstr>
      <vt:lpstr>How AppControl works with PS</vt:lpstr>
      <vt:lpstr>How AppControl works with PS</vt:lpstr>
      <vt:lpstr>How AppControl works with PS</vt:lpstr>
      <vt:lpstr>How AppControl works with PS</vt:lpstr>
      <vt:lpstr>How AppControl works with PS</vt:lpstr>
      <vt:lpstr>How AppControl works with PS</vt:lpstr>
      <vt:lpstr>PowerPoint Presentation</vt:lpstr>
      <vt:lpstr>Language Mode boundaries</vt:lpstr>
      <vt:lpstr>Language Mode boundaries</vt:lpstr>
      <vt:lpstr>Language Mode boundaries</vt:lpstr>
      <vt:lpstr>Common Scenario #1</vt:lpstr>
      <vt:lpstr>Demos</vt:lpstr>
      <vt:lpstr>Common Scenario #2</vt:lpstr>
      <vt:lpstr>Demos</vt:lpstr>
      <vt:lpstr>Common Scenario #3</vt:lpstr>
      <vt:lpstr>Demos</vt:lpstr>
      <vt:lpstr>Common Scenario #4</vt:lpstr>
      <vt:lpstr>Demos</vt:lpstr>
      <vt:lpstr>Restrictions under AppControl policy</vt:lpstr>
      <vt:lpstr>PowerShell 7 versus 5</vt:lpstr>
      <vt:lpstr>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2024-03-26T13:08:23Z</dcterms:created>
  <dcterms:modified xsi:type="dcterms:W3CDTF">2025-07-04T10:37:06Z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0x0101006910B4CA76F661498C662C4D69800553</vt:lpwstr>
  </property>
  <property fmtid="{D5CDD505-2E9C-101B-9397-08002B2CF9AE}" pid="3" name="MediaServiceImageTags">
    <vt:lpwstr/>
  </property>
</Properties>
</file>