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1" r:id="rId8"/>
    <p:sldId id="262" r:id="rId9"/>
    <p:sldId id="289" r:id="rId10"/>
    <p:sldId id="288" r:id="rId11"/>
    <p:sldId id="284" r:id="rId12"/>
    <p:sldId id="290" r:id="rId13"/>
    <p:sldId id="28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9238601" cy="1243584"/>
          </a:xfrm>
        </p:spPr>
        <p:txBody>
          <a:bodyPr/>
          <a:lstStyle/>
          <a:p>
            <a:r>
              <a:rPr lang="en-US" sz="4400" dirty="0"/>
              <a:t>Elastic Event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 Scalable and Fault-Tolerant Cloud-Based Event Management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Focus Areas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27A76B1-83EB-836E-5290-32D1E6C0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91" y="1281555"/>
            <a:ext cx="9788257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Scalability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Implemented auto-scaling to handle increasing user loads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Load balancing across multiple servers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Fault Tolerance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Resilient architecture with built-in redundancy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Modular Design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Containerization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isolated, scalable services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Multi-Tenancy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Optimistic Locking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prevent conflicting updates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Secure system allowing multiple event organizers and attendees to interact on the same platform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50DB9BB-6A21-75D3-3EB9-71FB4C02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63" y="1637523"/>
            <a:ext cx="7781544" cy="859055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698C23-A1F0-6736-376F-B75468B05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56722"/>
              </p:ext>
            </p:extLst>
          </p:nvPr>
        </p:nvGraphicFramePr>
        <p:xfrm>
          <a:off x="753098" y="2809774"/>
          <a:ext cx="4556020" cy="193908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49938">
                  <a:extLst>
                    <a:ext uri="{9D8B030D-6E8A-4147-A177-3AD203B41FA5}">
                      <a16:colId xmlns:a16="http://schemas.microsoft.com/office/drawing/2014/main" val="849601961"/>
                    </a:ext>
                  </a:extLst>
                </a:gridCol>
                <a:gridCol w="2006082">
                  <a:extLst>
                    <a:ext uri="{9D8B030D-6E8A-4147-A177-3AD203B41FA5}">
                      <a16:colId xmlns:a16="http://schemas.microsoft.com/office/drawing/2014/main" val="3070026292"/>
                    </a:ext>
                  </a:extLst>
                </a:gridCol>
              </a:tblGrid>
              <a:tr h="484772">
                <a:tc>
                  <a:txBody>
                    <a:bodyPr/>
                    <a:lstStyle/>
                    <a:p>
                      <a:pPr rtl="0" fontAlgn="t"/>
                      <a:r>
                        <a:rPr lang="en-US" dirty="0">
                          <a:effectLst/>
                        </a:rPr>
                        <a:t>Name</a:t>
                      </a:r>
                      <a:endParaRPr lang="en-IN" dirty="0">
                        <a:effectLst/>
                      </a:endParaRPr>
                    </a:p>
                  </a:txBody>
                  <a:tcPr marL="22860" marR="22860" marT="15240" marB="1524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dirty="0">
                          <a:effectLst/>
                        </a:rPr>
                        <a:t>Roll Number</a:t>
                      </a:r>
                      <a:endParaRPr lang="en-IN" dirty="0">
                        <a:effectLst/>
                      </a:endParaRPr>
                    </a:p>
                  </a:txBody>
                  <a:tcPr marL="22860" marR="22860" marT="15240" marB="1524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693856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pPr rtl="0" fontAlgn="t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Prateek Singhal</a:t>
                      </a:r>
                    </a:p>
                  </a:txBody>
                  <a:tcPr marL="22860" marR="22860" marT="15240" marB="152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M22AIE215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66048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pPr rtl="0" fontAlgn="t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Aryan Kumar</a:t>
                      </a:r>
                    </a:p>
                  </a:txBody>
                  <a:tcPr marL="22860" marR="22860" marT="15240" marB="152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M23CSA510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9614"/>
                  </a:ext>
                </a:extLst>
              </a:tr>
              <a:tr h="484772">
                <a:tc>
                  <a:txBody>
                    <a:bodyPr/>
                    <a:lstStyle/>
                    <a:p>
                      <a:pPr rtl="0" fontAlgn="t"/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Harsh Parashar</a:t>
                      </a:r>
                    </a:p>
                  </a:txBody>
                  <a:tcPr marL="22860" marR="22860" marT="15240" marB="152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M22AIE210</a:t>
                      </a:r>
                    </a:p>
                  </a:txBody>
                  <a:tcPr marL="22860" marR="22860" marT="15240" marB="152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Event Manager Application</a:t>
            </a:r>
          </a:p>
          <a:p>
            <a:r>
              <a:rPr lang="en-US" dirty="0"/>
              <a:t>Scenarios (Use Case View)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Architecture Pattern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Process Flow</a:t>
            </a:r>
          </a:p>
          <a:p>
            <a:r>
              <a:rPr lang="en-US" dirty="0"/>
              <a:t>Cloud Computing Focus Areas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Event Manager 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1" y="1681163"/>
            <a:ext cx="5526347" cy="823912"/>
          </a:xfrm>
        </p:spPr>
        <p:txBody>
          <a:bodyPr/>
          <a:lstStyle/>
          <a:p>
            <a:r>
              <a:rPr lang="en-US" dirty="0"/>
              <a:t>Architecture Style</a:t>
            </a:r>
          </a:p>
          <a:p>
            <a:r>
              <a:rPr lang="en-US" dirty="0"/>
              <a:t>Model-View-Controller (MVC)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1329807"/>
          </a:xfrm>
        </p:spPr>
        <p:txBody>
          <a:bodyPr/>
          <a:lstStyle/>
          <a:p>
            <a:r>
              <a:rPr lang="en-US" dirty="0"/>
              <a:t>Manage events</a:t>
            </a:r>
          </a:p>
          <a:p>
            <a:r>
              <a:rPr lang="en-US" dirty="0"/>
              <a:t>Ticket booking and payment processing</a:t>
            </a:r>
          </a:p>
          <a:p>
            <a:r>
              <a:rPr lang="en-US" dirty="0"/>
              <a:t>User registration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D2B2B23-0A21-2981-BE1B-05C6E7CE71C7}"/>
              </a:ext>
            </a:extLst>
          </p:cNvPr>
          <p:cNvSpPr txBox="1">
            <a:spLocks/>
          </p:cNvSpPr>
          <p:nvPr/>
        </p:nvSpPr>
        <p:spPr>
          <a:xfrm>
            <a:off x="444500" y="375567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Technologies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116C72D-932A-860D-2B12-20C2EE87987A}"/>
              </a:ext>
            </a:extLst>
          </p:cNvPr>
          <p:cNvSpPr txBox="1">
            <a:spLocks/>
          </p:cNvSpPr>
          <p:nvPr/>
        </p:nvSpPr>
        <p:spPr>
          <a:xfrm>
            <a:off x="558802" y="4347369"/>
            <a:ext cx="5157787" cy="1329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FastAPI</a:t>
            </a:r>
            <a:r>
              <a:rPr lang="en-US" dirty="0"/>
              <a:t> for web framework</a:t>
            </a:r>
          </a:p>
          <a:p>
            <a:r>
              <a:rPr lang="en-US" dirty="0"/>
              <a:t>PostgreSQL for database</a:t>
            </a:r>
          </a:p>
          <a:p>
            <a:r>
              <a:rPr lang="en-US" dirty="0"/>
              <a:t>Asynchronous programming with </a:t>
            </a:r>
            <a:r>
              <a:rPr lang="en-US" dirty="0" err="1"/>
              <a:t>asyncio</a:t>
            </a:r>
            <a:endParaRPr lang="en-US" dirty="0"/>
          </a:p>
          <a:p>
            <a:r>
              <a:rPr lang="en-US" dirty="0"/>
              <a:t>Deployed on Google Cloud Platform (GCP)</a:t>
            </a:r>
          </a:p>
        </p:txBody>
      </p:sp>
      <p:pic>
        <p:nvPicPr>
          <p:cNvPr id="2053" name="Picture 5" descr="Everything you need to know about MVC architecture | by Zanfina Svirca |  Towards Data Science">
            <a:extLst>
              <a:ext uri="{FF2B5EF4-FFF2-40B4-BE49-F238E27FC236}">
                <a16:creationId xmlns:a16="http://schemas.microsoft.com/office/drawing/2014/main" id="{796A3A5A-C438-F57C-DEF2-9F49B7789DA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2978280"/>
            <a:ext cx="5183187" cy="27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Scenarios (Use Case View)</a:t>
            </a:r>
            <a:endParaRPr lang="en-US" dirty="0"/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3210370" y="2188859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63912" y="4041776"/>
            <a:ext cx="1776140" cy="1463040"/>
          </a:xfrm>
        </p:spPr>
        <p:txBody>
          <a:bodyPr/>
          <a:lstStyle/>
          <a:p>
            <a:r>
              <a:rPr lang="en-IN" dirty="0"/>
              <a:t>Event Management (Admin User)</a:t>
            </a:r>
            <a:endParaRPr lang="en-US" dirty="0"/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53664" y="2169495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82402" y="4041776"/>
            <a:ext cx="1776140" cy="1463040"/>
          </a:xfrm>
        </p:spPr>
        <p:txBody>
          <a:bodyPr/>
          <a:lstStyle/>
          <a:p>
            <a:r>
              <a:rPr lang="en-IN" dirty="0"/>
              <a:t>Payment Processing (Normal User)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204" y="4041776"/>
            <a:ext cx="1776140" cy="1463040"/>
          </a:xfrm>
        </p:spPr>
        <p:txBody>
          <a:bodyPr/>
          <a:lstStyle/>
          <a:p>
            <a:r>
              <a:rPr lang="en-IN" dirty="0"/>
              <a:t>User Registration</a:t>
            </a:r>
            <a:endParaRPr lang="en-US" dirty="0"/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421797" y="2188858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07930" y="4041776"/>
            <a:ext cx="1776140" cy="1463040"/>
          </a:xfrm>
        </p:spPr>
        <p:txBody>
          <a:bodyPr/>
          <a:lstStyle/>
          <a:p>
            <a:r>
              <a:rPr lang="en-US" dirty="0"/>
              <a:t>Event Browsing (Normal Users)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742237" y="2274616"/>
            <a:ext cx="1259505" cy="1259505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68586" y="4041776"/>
            <a:ext cx="1776140" cy="1463040"/>
          </a:xfrm>
        </p:spPr>
        <p:txBody>
          <a:bodyPr/>
          <a:lstStyle/>
          <a:p>
            <a:r>
              <a:rPr lang="en-IN" dirty="0"/>
              <a:t>Ticket Booking (Normal User)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C436F5D-F1C6-45A5-7A99-83759D55EB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978831" y="2274616"/>
            <a:ext cx="1258887" cy="1258887"/>
          </a:xfr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684C3-F894-2324-36A7-02E68E4F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38" y="1493721"/>
            <a:ext cx="966922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0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Patterns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27A76B1-83EB-836E-5290-32D1E6C0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2" y="1638521"/>
            <a:ext cx="8218084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Patterns Used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Model-View-Controller (MVC) for organizing data flow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Repository Pattern: For data access abstraction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</a:rPr>
              <a:t>Comparison of Architectural Patterns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MVC: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Clear separation of concerns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Simple for handling request-response cycle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Repository Pattern: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Promotes loose coupling between business logic and data storage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Easier to test and maintain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MVC is better for straightforward, user-facing services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Repository Pattern enhances maintainability, particularly for data-driven systems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50DB9BB-6A21-75D3-3EB9-71FB4C02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27E28-7530-5DDA-8E4F-9DFFEF09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79" y="1522193"/>
            <a:ext cx="7126171" cy="47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6FF09-1A52-1E1C-94C3-C860CB31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466173"/>
            <a:ext cx="960254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127</TotalTime>
  <Words>264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Wingdings</vt:lpstr>
      <vt:lpstr>Office Theme</vt:lpstr>
      <vt:lpstr>Elastic Event Platform</vt:lpstr>
      <vt:lpstr>Team Members</vt:lpstr>
      <vt:lpstr>Agenda</vt:lpstr>
      <vt:lpstr>Overview of Event Manager Application</vt:lpstr>
      <vt:lpstr>Scenarios (Use Case View)</vt:lpstr>
      <vt:lpstr>Architecture Diagram</vt:lpstr>
      <vt:lpstr>Architectural Patterns</vt:lpstr>
      <vt:lpstr>Class Diagram</vt:lpstr>
      <vt:lpstr>Flow Diagram</vt:lpstr>
      <vt:lpstr>Cloud Computing Focus Areas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Parashar</dc:creator>
  <cp:lastModifiedBy>Harsh Parashar</cp:lastModifiedBy>
  <cp:revision>2</cp:revision>
  <dcterms:created xsi:type="dcterms:W3CDTF">2024-09-30T15:06:21Z</dcterms:created>
  <dcterms:modified xsi:type="dcterms:W3CDTF">2024-09-30T17:14:06Z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