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8" d="100"/>
          <a:sy n="98" d="100"/>
        </p:scale>
        <p:origin x="4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Glue</a:t>
            </a:r>
          </a:p>
        </p:txBody>
      </p:sp>
      <p:sp>
        <p:nvSpPr>
          <p:cNvPr id="5" name="Subtitle 4"/>
          <p:cNvSpPr>
            <a:spLocks noGrp="1"/>
          </p:cNvSpPr>
          <p:nvPr>
            <p:ph type="subTitle" idx="1"/>
          </p:nvPr>
        </p:nvSpPr>
        <p:spPr/>
        <p:txBody>
          <a:bodyPr/>
          <a:lstStyle/>
          <a:p>
            <a:r>
              <a:rPr lang="en-US" dirty="0"/>
              <a:t>Mohammed </a:t>
            </a:r>
            <a:r>
              <a:rPr lang="en-US" dirty="0" err="1"/>
              <a:t>Sayeeduddin</a:t>
            </a:r>
            <a:endParaRPr lang="en-US" dirty="0"/>
          </a:p>
        </p:txBody>
      </p:sp>
    </p:spTree>
    <p:extLst>
      <p:ext uri="{BB962C8B-B14F-4D97-AF65-F5344CB8AC3E}">
        <p14:creationId xmlns:p14="http://schemas.microsoft.com/office/powerpoint/2010/main" val="2053661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a:t>
            </a:r>
          </a:p>
        </p:txBody>
      </p:sp>
      <p:sp>
        <p:nvSpPr>
          <p:cNvPr id="3" name="Content Placeholder 2"/>
          <p:cNvSpPr>
            <a:spLocks noGrp="1"/>
          </p:cNvSpPr>
          <p:nvPr>
            <p:ph idx="1"/>
          </p:nvPr>
        </p:nvSpPr>
        <p:spPr/>
        <p:txBody>
          <a:bodyPr/>
          <a:lstStyle/>
          <a:p>
            <a:r>
              <a:rPr lang="en-US" dirty="0"/>
              <a:t>Apache Spark is an open source unified analytics engine that was originally developed in 2009 at UC Berkeley. It became a top-level Apache project in February 2014. It has over 1.7K contributors and over 30K star gazers on GitHub. The following is a quote from the Spark documentation</a:t>
            </a:r>
          </a:p>
        </p:txBody>
      </p:sp>
    </p:spTree>
    <p:extLst>
      <p:ext uri="{BB962C8B-B14F-4D97-AF65-F5344CB8AC3E}">
        <p14:creationId xmlns:p14="http://schemas.microsoft.com/office/powerpoint/2010/main" val="78290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 on the AWS cloud</a:t>
            </a:r>
          </a:p>
        </p:txBody>
      </p:sp>
      <p:sp>
        <p:nvSpPr>
          <p:cNvPr id="3" name="Content Placeholder 2"/>
          <p:cNvSpPr>
            <a:spLocks noGrp="1"/>
          </p:cNvSpPr>
          <p:nvPr>
            <p:ph idx="1"/>
          </p:nvPr>
        </p:nvSpPr>
        <p:spPr/>
        <p:txBody>
          <a:bodyPr/>
          <a:lstStyle/>
          <a:p>
            <a:r>
              <a:rPr lang="en-US" dirty="0"/>
              <a:t>The problem of unused compute resources was solved by the </a:t>
            </a:r>
            <a:r>
              <a:rPr lang="en-US" dirty="0" err="1"/>
              <a:t>hyperscalers</a:t>
            </a:r>
            <a:r>
              <a:rPr lang="en-US" dirty="0"/>
              <a:t> of the world. One of the leading </a:t>
            </a:r>
            <a:r>
              <a:rPr lang="en-US" dirty="0" err="1"/>
              <a:t>hyperscalers</a:t>
            </a:r>
            <a:r>
              <a:rPr lang="en-US" dirty="0"/>
              <a:t> is AWS. AWS has two offerings for managed Spark: Amazon EMR and AWS Glue. With Amazon EMR, customers get higher control of the underlying compute and can run Spark workloads on Amazon EC2 instances, on Amazon Elastic Kubernetes Service (EKS) clusters, or on-premises using EMR on AWS Outposts. Customers can also work with other open source tools such as Apache Spark, Apache Hive, Apache </a:t>
            </a:r>
            <a:r>
              <a:rPr lang="en-US" dirty="0" err="1"/>
              <a:t>HBase</a:t>
            </a:r>
            <a:r>
              <a:rPr lang="en-US" dirty="0"/>
              <a:t>, Apache </a:t>
            </a:r>
            <a:r>
              <a:rPr lang="en-US" dirty="0" err="1"/>
              <a:t>Flink</a:t>
            </a:r>
            <a:r>
              <a:rPr lang="en-US" dirty="0"/>
              <a:t>, Apache </a:t>
            </a:r>
            <a:r>
              <a:rPr lang="en-US" dirty="0" err="1"/>
              <a:t>Hudi</a:t>
            </a:r>
            <a:r>
              <a:rPr lang="en-US" dirty="0"/>
              <a:t>, and Presto on Amazon EMR.</a:t>
            </a:r>
          </a:p>
        </p:txBody>
      </p:sp>
    </p:spTree>
    <p:extLst>
      <p:ext uri="{BB962C8B-B14F-4D97-AF65-F5344CB8AC3E}">
        <p14:creationId xmlns:p14="http://schemas.microsoft.com/office/powerpoint/2010/main" val="3277166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Glue</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On August 14, 2017, AWS released a new service called AWS Glue. AWS Glue is a </a:t>
            </a:r>
            <a:r>
              <a:rPr lang="en-US" dirty="0" err="1"/>
              <a:t>serverless</a:t>
            </a:r>
            <a:r>
              <a:rPr lang="en-US" dirty="0"/>
              <a:t> data integration service. AWS Glue also provides some easy-to-use features that almost eliminate the administrative overhead of infrastructure management and simplify how common data integration tasks can be integrated.</a:t>
            </a:r>
          </a:p>
          <a:p>
            <a:endParaRPr lang="en-US" dirty="0"/>
          </a:p>
          <a:p>
            <a:r>
              <a:rPr lang="en-US" dirty="0"/>
              <a:t>Let’s look at some of the notable components of the AWS Glue feature set:</a:t>
            </a:r>
          </a:p>
          <a:p>
            <a:endParaRPr lang="en-US" dirty="0"/>
          </a:p>
          <a:p>
            <a:r>
              <a:rPr lang="en-US" dirty="0"/>
              <a:t>AWS Glue </a:t>
            </a:r>
            <a:r>
              <a:rPr lang="en-US" dirty="0" err="1"/>
              <a:t>DataBrew</a:t>
            </a:r>
            <a:r>
              <a:rPr lang="en-US" dirty="0"/>
              <a:t>: Glue </a:t>
            </a:r>
            <a:r>
              <a:rPr lang="en-US" dirty="0" err="1"/>
              <a:t>DataBrew</a:t>
            </a:r>
            <a:r>
              <a:rPr lang="en-US" dirty="0"/>
              <a:t> is used for data cleansing and enrichment through another GUI. Creating AWS Glue </a:t>
            </a:r>
            <a:r>
              <a:rPr lang="en-US" dirty="0" err="1"/>
              <a:t>DataBrew</a:t>
            </a:r>
            <a:r>
              <a:rPr lang="en-US" dirty="0"/>
              <a:t> Jobs does not require the user to write any source code and the Jobs are created with the help of a GUI.</a:t>
            </a:r>
          </a:p>
          <a:p>
            <a:r>
              <a:rPr lang="en-US" dirty="0"/>
              <a:t>AWS Glue Data Catalog: AWS Glue Data Catalog is a central catalog of metadata that can be used with other AWS services such as Amazon Athena, Amazon Redshift, and Amazon EMR.</a:t>
            </a:r>
          </a:p>
        </p:txBody>
      </p:sp>
    </p:spTree>
    <p:extLst>
      <p:ext uri="{BB962C8B-B14F-4D97-AF65-F5344CB8AC3E}">
        <p14:creationId xmlns:p14="http://schemas.microsoft.com/office/powerpoint/2010/main" val="378340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AWS Glue Connections: Glue Connections are catalog objects that help organize and store connection information to various data stores. AWS Glue Connections can also be created for Marketplace AWS Glue Connectors, which allows you to integrate with third-party data stores, such as Apache </a:t>
            </a:r>
            <a:r>
              <a:rPr lang="en-US" dirty="0" err="1"/>
              <a:t>Hudi</a:t>
            </a:r>
            <a:r>
              <a:rPr lang="en-US" dirty="0"/>
              <a:t>, Google Big Query, and Elastic Search.</a:t>
            </a:r>
          </a:p>
          <a:p>
            <a:r>
              <a:rPr lang="en-US" dirty="0"/>
              <a:t>AWS Glue Crawlers: Crawlers can be used to crawl existing data and populate an AWS Glue Data Catalog with metadata.</a:t>
            </a:r>
          </a:p>
          <a:p>
            <a:r>
              <a:rPr lang="en-US" dirty="0"/>
              <a:t>AWS Glue ETL Jobs: Glue ETL Jobs enables users to extract source data from various data stores, process it, and write output to a data target based on the logic defined in the ETL script. Users can take advantage of Apache Spark-based ETL Jobs to handle their workload in a distributed fashion. Glue also offers Python shell Jobs for ETL workloads; these don’t need distributed processing.</a:t>
            </a:r>
          </a:p>
          <a:p>
            <a:r>
              <a:rPr lang="en-US" dirty="0"/>
              <a:t>AWS Glue Interactive Sessions: Interactive sessions are managed interactive environments that can be used to develop and test AWS Glue ETL scripts.</a:t>
            </a:r>
          </a:p>
          <a:p>
            <a:r>
              <a:rPr lang="en-US" dirty="0"/>
              <a:t>AWS Glue Schema Registry: AWS Glue Schema Registry allows users to centrally control data stream schemas and has integrations with Apache Kafka, Amazon Kinesis, and AWS Lambda.</a:t>
            </a:r>
          </a:p>
        </p:txBody>
      </p:sp>
    </p:spTree>
    <p:extLst>
      <p:ext uri="{BB962C8B-B14F-4D97-AF65-F5344CB8AC3E}">
        <p14:creationId xmlns:p14="http://schemas.microsoft.com/office/powerpoint/2010/main" val="2365784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AWS Glue Triggers: AWS Glue Triggers are data catalog objects that allow us to either manually or automatically start executing one or more AWS Glue Crawlers or AWS Glue ETL Jobs.</a:t>
            </a:r>
          </a:p>
          <a:p>
            <a:endParaRPr lang="en-US"/>
          </a:p>
          <a:p>
            <a:r>
              <a:rPr lang="en-US"/>
              <a:t>AWS </a:t>
            </a:r>
            <a:r>
              <a:rPr lang="en-US" dirty="0"/>
              <a:t>Glue Workflows: Glue Workflows can be used to orchestrate the execution of a set of AWS Glue Jobs and AWS Glue Crawlers using AWS Glue Triggers.</a:t>
            </a:r>
          </a:p>
          <a:p>
            <a:r>
              <a:rPr lang="en-US" dirty="0"/>
              <a:t>AWS Glue Blueprints: Blueprints are useful for creating parameterized workflows that can be created and shared for similar use cases.</a:t>
            </a:r>
          </a:p>
          <a:p>
            <a:r>
              <a:rPr lang="en-US" dirty="0"/>
              <a:t>AWS Glue Elastic Views: Glue Elastic Views helps users replicate the data from one store to another using familiar SQL syntax.</a:t>
            </a:r>
          </a:p>
          <a:p>
            <a:endParaRPr lang="en-US" dirty="0"/>
          </a:p>
        </p:txBody>
      </p:sp>
    </p:spTree>
    <p:extLst>
      <p:ext uri="{BB962C8B-B14F-4D97-AF65-F5344CB8AC3E}">
        <p14:creationId xmlns:p14="http://schemas.microsoft.com/office/powerpoint/2010/main" val="57626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idx="1"/>
          </p:nvPr>
        </p:nvSpPr>
        <p:spPr/>
        <p:txBody>
          <a:bodyPr/>
          <a:lstStyle/>
          <a:p>
            <a:r>
              <a:rPr lang="en-US" dirty="0"/>
              <a:t>Types of data processing – OLTP and OLAP</a:t>
            </a:r>
          </a:p>
          <a:p>
            <a:r>
              <a:rPr lang="en-US" dirty="0"/>
              <a:t>Data warehouses and data marts</a:t>
            </a:r>
          </a:p>
          <a:p>
            <a:r>
              <a:rPr lang="en-US" dirty="0"/>
              <a:t>Data lakes</a:t>
            </a:r>
          </a:p>
          <a:p>
            <a:r>
              <a:rPr lang="en-US" dirty="0"/>
              <a:t>Data </a:t>
            </a:r>
            <a:r>
              <a:rPr lang="en-US" dirty="0" err="1"/>
              <a:t>lakehouse</a:t>
            </a:r>
            <a:endParaRPr lang="en-US" dirty="0"/>
          </a:p>
          <a:p>
            <a:r>
              <a:rPr lang="en-US" dirty="0"/>
              <a:t>Data mesh</a:t>
            </a:r>
          </a:p>
          <a:p>
            <a:r>
              <a:rPr lang="en-US" dirty="0"/>
              <a:t>Apache Spark on the AWS cloud</a:t>
            </a:r>
          </a:p>
          <a:p>
            <a:r>
              <a:rPr lang="en-US" dirty="0"/>
              <a:t>AWS Glue</a:t>
            </a:r>
          </a:p>
          <a:p>
            <a:r>
              <a:rPr lang="en-US" dirty="0"/>
              <a:t>Querying data using AWS</a:t>
            </a:r>
          </a:p>
        </p:txBody>
      </p:sp>
    </p:spTree>
    <p:extLst>
      <p:ext uri="{BB962C8B-B14F-4D97-AF65-F5344CB8AC3E}">
        <p14:creationId xmlns:p14="http://schemas.microsoft.com/office/powerpoint/2010/main" val="118824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5000"/>
          </a:xfrm>
        </p:spPr>
        <p:txBody>
          <a:bodyPr>
            <a:normAutofit fontScale="90000"/>
          </a:bodyPr>
          <a:lstStyle/>
          <a:p>
            <a:r>
              <a:rPr lang="en-US" dirty="0"/>
              <a:t>comparison</a:t>
            </a:r>
          </a:p>
        </p:txBody>
      </p:sp>
      <p:pic>
        <p:nvPicPr>
          <p:cNvPr id="1026" name="Picture 2" descr="Table 1.1 – Differences between OLTP and OLAP&#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6288" y="1727200"/>
            <a:ext cx="6671187"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598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ETL/ELT Tools</a:t>
            </a:r>
          </a:p>
        </p:txBody>
      </p:sp>
      <p:sp>
        <p:nvSpPr>
          <p:cNvPr id="3" name="Content Placeholder 2"/>
          <p:cNvSpPr>
            <a:spLocks noGrp="1"/>
          </p:cNvSpPr>
          <p:nvPr>
            <p:ph idx="1"/>
          </p:nvPr>
        </p:nvSpPr>
        <p:spPr/>
        <p:txBody>
          <a:bodyPr/>
          <a:lstStyle/>
          <a:p>
            <a:r>
              <a:rPr lang="en-US" dirty="0"/>
              <a:t>OLTP systems support live business transactions, so data generally originates there. This data is then brought into a data warehouse through an Extract, Transform, Load (ETL) or Extract, Load, Transform (ELT) tool so that it can then be consumed by OLAP systems.</a:t>
            </a:r>
          </a:p>
        </p:txBody>
      </p:sp>
    </p:spTree>
    <p:extLst>
      <p:ext uri="{BB962C8B-B14F-4D97-AF65-F5344CB8AC3E}">
        <p14:creationId xmlns:p14="http://schemas.microsoft.com/office/powerpoint/2010/main" val="1954811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a:t>
            </a:r>
          </a:p>
        </p:txBody>
      </p:sp>
      <p:sp>
        <p:nvSpPr>
          <p:cNvPr id="3" name="Content Placeholder 2"/>
          <p:cNvSpPr>
            <a:spLocks noGrp="1"/>
          </p:cNvSpPr>
          <p:nvPr>
            <p:ph idx="1"/>
          </p:nvPr>
        </p:nvSpPr>
        <p:spPr/>
        <p:txBody>
          <a:bodyPr/>
          <a:lstStyle/>
          <a:p>
            <a:r>
              <a:rPr lang="en-US" dirty="0"/>
              <a:t>A data warehouse is a centralized repository of data that’s been gathered from various sources within an organization. The collated data within this repository is analyzed and can be used to make business decisions. A data mart, on the other hand, is a subset of a data warehouse aligned toward a specific business unit within an organization.</a:t>
            </a:r>
          </a:p>
        </p:txBody>
      </p:sp>
    </p:spTree>
    <p:extLst>
      <p:ext uri="{BB962C8B-B14F-4D97-AF65-F5344CB8AC3E}">
        <p14:creationId xmlns:p14="http://schemas.microsoft.com/office/powerpoint/2010/main" val="104479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lakes</a:t>
            </a:r>
            <a:br>
              <a:rPr lang="en-US" dirty="0"/>
            </a:br>
            <a:endParaRPr lang="en-US" dirty="0"/>
          </a:p>
        </p:txBody>
      </p:sp>
      <p:sp>
        <p:nvSpPr>
          <p:cNvPr id="3" name="Content Placeholder 2"/>
          <p:cNvSpPr>
            <a:spLocks noGrp="1"/>
          </p:cNvSpPr>
          <p:nvPr>
            <p:ph idx="1"/>
          </p:nvPr>
        </p:nvSpPr>
        <p:spPr/>
        <p:txBody>
          <a:bodyPr/>
          <a:lstStyle/>
          <a:p>
            <a:r>
              <a:rPr lang="en-US" dirty="0"/>
              <a:t>A data lake can be defined as a centralized repository that allows you to store all structured and unstructured data at any scale. With today’s hyper scalers providing cheap and durable storage, it is now possible for organizations to store all of their data in the cloud without significant cost implications. Data lakes are broken down into layers or zones.</a:t>
            </a:r>
          </a:p>
          <a:p>
            <a:endParaRPr lang="en-US" dirty="0"/>
          </a:p>
          <a:p>
            <a:r>
              <a:rPr lang="en-US" dirty="0"/>
              <a:t>In the first layer of the data lake, data is generally stored as-is. This reduces the entry barrier and enables organizations to move all of their data to the “lake” without significantly increasing development or maintenance costs. Because the first layer of the data lake is an as-is copy of the data, organizations can use an automated configuration-based pipeline to create newer sources.</a:t>
            </a:r>
          </a:p>
        </p:txBody>
      </p:sp>
    </p:spTree>
    <p:extLst>
      <p:ext uri="{BB962C8B-B14F-4D97-AF65-F5344CB8AC3E}">
        <p14:creationId xmlns:p14="http://schemas.microsoft.com/office/powerpoint/2010/main" val="223968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lstStyle/>
          <a:p>
            <a:r>
              <a:rPr lang="en-US" dirty="0"/>
              <a:t>Organizations usually pick a replication tool such as AWS Data Migration Service (AWS DMS) to bring the data into the data lake. While AWS DMS involves taking care of the replication infrastructure, it is mostly a hands-off mechanism for hydrating the lake. Organizations may also use a push mechanism to FTP to transfer the files to an AWS Simple Storage Service (S3)-based data lake using AWS Transfer Family.</a:t>
            </a:r>
          </a:p>
        </p:txBody>
      </p:sp>
    </p:spTree>
    <p:extLst>
      <p:ext uri="{BB962C8B-B14F-4D97-AF65-F5344CB8AC3E}">
        <p14:creationId xmlns:p14="http://schemas.microsoft.com/office/powerpoint/2010/main" val="151859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err="1"/>
              <a:t>lakehouse</a:t>
            </a:r>
            <a:br>
              <a:rPr lang="en-US" dirty="0"/>
            </a:br>
            <a:endParaRPr lang="en-US" dirty="0"/>
          </a:p>
        </p:txBody>
      </p:sp>
      <p:sp>
        <p:nvSpPr>
          <p:cNvPr id="3" name="Content Placeholder 2"/>
          <p:cNvSpPr>
            <a:spLocks noGrp="1"/>
          </p:cNvSpPr>
          <p:nvPr>
            <p:ph idx="1"/>
          </p:nvPr>
        </p:nvSpPr>
        <p:spPr/>
        <p:txBody>
          <a:bodyPr/>
          <a:lstStyle/>
          <a:p>
            <a:r>
              <a:rPr lang="en-US" dirty="0"/>
              <a:t>Challenged by the newer demands to derive value from the vast and ever-increasing unstructured data, it became important to come up with a new arrangement that does not try to force unstructured data into the strict models of a data warehouse. The data </a:t>
            </a:r>
            <a:r>
              <a:rPr lang="en-US" dirty="0" err="1"/>
              <a:t>lakehouse</a:t>
            </a:r>
            <a:r>
              <a:rPr lang="en-US" dirty="0"/>
              <a:t> blurs the lines between data lakes and data warehouses by enabling the atomicity, consistency, isolation, and durability (ACID) properties on the data in the data lake and enabling multiple processes to concurrently read and write data.</a:t>
            </a:r>
          </a:p>
          <a:p>
            <a:endParaRPr lang="en-US" dirty="0"/>
          </a:p>
          <a:p>
            <a:r>
              <a:rPr lang="en-US" dirty="0"/>
              <a:t>With this, transformed data in open formats such as Apache Parquet can be consumed for feature engineering and machine learning (ML) workloads and can also be used for analytics.</a:t>
            </a:r>
          </a:p>
        </p:txBody>
      </p:sp>
    </p:spTree>
    <p:extLst>
      <p:ext uri="{BB962C8B-B14F-4D97-AF65-F5344CB8AC3E}">
        <p14:creationId xmlns:p14="http://schemas.microsoft.com/office/powerpoint/2010/main" val="2467938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computing for big data</a:t>
            </a:r>
          </a:p>
        </p:txBody>
      </p:sp>
      <p:sp>
        <p:nvSpPr>
          <p:cNvPr id="3" name="Content Placeholder 2"/>
          <p:cNvSpPr>
            <a:spLocks noGrp="1"/>
          </p:cNvSpPr>
          <p:nvPr>
            <p:ph idx="1"/>
          </p:nvPr>
        </p:nvSpPr>
        <p:spPr/>
        <p:txBody>
          <a:bodyPr/>
          <a:lstStyle/>
          <a:p>
            <a:r>
              <a:rPr lang="en-US" dirty="0"/>
              <a:t>Big data is a collection of data derived from various sources and is characterized by the volume, velocity, variety, veracity, and value of the data. These are known as the 5 V’s of big data. While we collect the data from a variety of sources at a certain velocity and volume like never before, we also want to make sure that the collected data is accurate and can be trusted. This can be achieved using a series of validation steps based on the data being collected. Finally, once we have the trusted data, we want to be able to derive value from it.</a:t>
            </a:r>
          </a:p>
        </p:txBody>
      </p:sp>
    </p:spTree>
    <p:extLst>
      <p:ext uri="{BB962C8B-B14F-4D97-AF65-F5344CB8AC3E}">
        <p14:creationId xmlns:p14="http://schemas.microsoft.com/office/powerpoint/2010/main" val="18358704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5463</TotalTime>
  <Words>1251</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AWS Glue</vt:lpstr>
      <vt:lpstr>Key concepts</vt:lpstr>
      <vt:lpstr>comparison</vt:lpstr>
      <vt:lpstr>Why we need ETL/ELT Tools</vt:lpstr>
      <vt:lpstr>Data Warehouse</vt:lpstr>
      <vt:lpstr>Data lakes </vt:lpstr>
      <vt:lpstr>continue</vt:lpstr>
      <vt:lpstr>Data lakehouse </vt:lpstr>
      <vt:lpstr>Distributed computing for big data</vt:lpstr>
      <vt:lpstr>Apache Spark</vt:lpstr>
      <vt:lpstr>Apache Spark on the AWS cloud</vt:lpstr>
      <vt:lpstr>AWS Glue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Glow</dc:title>
  <dc:creator>dell</dc:creator>
  <cp:lastModifiedBy>mohammed sayeed</cp:lastModifiedBy>
  <cp:revision>28</cp:revision>
  <dcterms:created xsi:type="dcterms:W3CDTF">2024-02-28T16:39:29Z</dcterms:created>
  <dcterms:modified xsi:type="dcterms:W3CDTF">2025-01-30T03:46:23Z</dcterms:modified>
</cp:coreProperties>
</file>