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3/13/2024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3/13/2024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AWS Redshift </a:t>
            </a:r>
            <a:r>
              <a:rPr lang="en-US" dirty="0" err="1" smtClean="0"/>
              <a:t>Serverless</a:t>
            </a:r>
            <a:endParaRPr lang="en-US" dirty="0"/>
          </a:p>
        </p:txBody>
      </p:sp>
      <p:sp>
        <p:nvSpPr>
          <p:cNvPr id="3" name="Subtitle 2"/>
          <p:cNvSpPr>
            <a:spLocks noGrp="1"/>
          </p:cNvSpPr>
          <p:nvPr>
            <p:ph type="subTitle" idx="1"/>
          </p:nvPr>
        </p:nvSpPr>
        <p:spPr/>
        <p:txBody>
          <a:bodyPr/>
          <a:lstStyle/>
          <a:p>
            <a:r>
              <a:rPr lang="en-US" dirty="0" smtClean="0"/>
              <a:t>Prepared by Mohammed </a:t>
            </a:r>
            <a:r>
              <a:rPr lang="en-US" dirty="0" err="1" smtClean="0"/>
              <a:t>Sayeeduddin</a:t>
            </a:r>
            <a:endParaRPr lang="en-US" dirty="0"/>
          </a:p>
        </p:txBody>
      </p:sp>
    </p:spTree>
    <p:extLst>
      <p:ext uri="{BB962C8B-B14F-4D97-AF65-F5344CB8AC3E}">
        <p14:creationId xmlns:p14="http://schemas.microsoft.com/office/powerpoint/2010/main" val="79174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Redshift API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3632" y="1930400"/>
            <a:ext cx="5532442" cy="4372506"/>
          </a:xfrm>
        </p:spPr>
      </p:pic>
    </p:spTree>
    <p:extLst>
      <p:ext uri="{BB962C8B-B14F-4D97-AF65-F5344CB8AC3E}">
        <p14:creationId xmlns:p14="http://schemas.microsoft.com/office/powerpoint/2010/main" val="33937482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Creating an Amazon Redshift </a:t>
            </a:r>
            <a:r>
              <a:rPr lang="en-US" b="1" dirty="0" err="1"/>
              <a:t>Serverless</a:t>
            </a:r>
            <a:r>
              <a:rPr lang="en-US" b="1" dirty="0"/>
              <a:t> Data Warehouse</a:t>
            </a:r>
            <a:br>
              <a:rPr lang="en-US" b="1" dirty="0"/>
            </a:br>
            <a:endParaRPr lang="en-US" dirty="0"/>
          </a:p>
        </p:txBody>
      </p:sp>
      <p:sp>
        <p:nvSpPr>
          <p:cNvPr id="3" name="Content Placeholder 2"/>
          <p:cNvSpPr>
            <a:spLocks noGrp="1"/>
          </p:cNvSpPr>
          <p:nvPr>
            <p:ph idx="1"/>
          </p:nvPr>
        </p:nvSpPr>
        <p:spPr/>
        <p:txBody>
          <a:bodyPr/>
          <a:lstStyle/>
          <a:p>
            <a:pPr marL="0" indent="0">
              <a:buNone/>
            </a:pPr>
            <a:r>
              <a:rPr lang="en-US" dirty="0"/>
              <a:t>Amazon Redshift </a:t>
            </a:r>
            <a:r>
              <a:rPr lang="en-US" dirty="0" err="1"/>
              <a:t>serverless</a:t>
            </a:r>
            <a:r>
              <a:rPr lang="en-US" dirty="0"/>
              <a:t> is separated into workgroups and namespaces to manage storage and compute resources separately</a:t>
            </a:r>
            <a:r>
              <a:rPr lang="en-US" dirty="0" smtClean="0"/>
              <a:t>.</a:t>
            </a:r>
          </a:p>
          <a:p>
            <a:r>
              <a:rPr lang="en-US" b="1" dirty="0"/>
              <a:t>The </a:t>
            </a:r>
            <a:r>
              <a:rPr lang="en-US" b="1" dirty="0" smtClean="0"/>
              <a:t>namespace  </a:t>
            </a:r>
            <a:r>
              <a:rPr lang="en-US" dirty="0"/>
              <a:t>is a collection of database objects that include databases, schemas, tables, users, user permissions, and AWS Key Management Service keys for encrypting data. Other resources grouped under namespaces include </a:t>
            </a:r>
            <a:r>
              <a:rPr lang="en-US" dirty="0" err="1"/>
              <a:t>datashares</a:t>
            </a:r>
            <a:r>
              <a:rPr lang="en-US" dirty="0"/>
              <a:t>, recovery points, and usage limits</a:t>
            </a:r>
            <a:r>
              <a:rPr lang="en-US" dirty="0" smtClean="0"/>
              <a:t>.</a:t>
            </a:r>
          </a:p>
          <a:p>
            <a:r>
              <a:rPr lang="en-US" dirty="0" smtClean="0"/>
              <a:t> </a:t>
            </a:r>
            <a:r>
              <a:rPr lang="en-US" b="1" dirty="0"/>
              <a:t>The workgroup </a:t>
            </a:r>
            <a:r>
              <a:rPr lang="en-US" dirty="0"/>
              <a:t>is a collection of compute resources and include Amazon RPU base capacity, virtual private clouds (VPC) subnet groups, security groups, and limits.</a:t>
            </a:r>
          </a:p>
        </p:txBody>
      </p:sp>
    </p:spTree>
    <p:extLst>
      <p:ext uri="{BB962C8B-B14F-4D97-AF65-F5344CB8AC3E}">
        <p14:creationId xmlns:p14="http://schemas.microsoft.com/office/powerpoint/2010/main" val="4161451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step1</a:t>
            </a:r>
            <a:endParaRPr lang="en-US" dirty="0"/>
          </a:p>
        </p:txBody>
      </p:sp>
      <p:sp>
        <p:nvSpPr>
          <p:cNvPr id="3" name="Content Placeholder 2"/>
          <p:cNvSpPr>
            <a:spLocks noGrp="1"/>
          </p:cNvSpPr>
          <p:nvPr>
            <p:ph idx="1"/>
          </p:nvPr>
        </p:nvSpPr>
        <p:spPr/>
        <p:txBody>
          <a:bodyPr/>
          <a:lstStyle/>
          <a:p>
            <a:r>
              <a:rPr lang="en-US" dirty="0"/>
              <a:t>To deploy an Amazon Redshift </a:t>
            </a:r>
            <a:r>
              <a:rPr lang="en-US" dirty="0" err="1"/>
              <a:t>serverless</a:t>
            </a:r>
            <a:r>
              <a:rPr lang="en-US" dirty="0"/>
              <a:t> data warehouse using the AWS console, navigate to the Create Workgroup page and choose your configuration options. In the first section, you will choose the workgroup name. Next, you will decide the initial compute capacity by choosing the base RPU capacity. This is the compute capacity used when Amazon Redshift </a:t>
            </a:r>
            <a:r>
              <a:rPr lang="en-US" dirty="0" err="1"/>
              <a:t>serverless</a:t>
            </a:r>
            <a:r>
              <a:rPr lang="en-US" dirty="0"/>
              <a:t> starts processing your workload, but it can scale up automatically based on your workload needs. You can choose a little as 8 RPUs or as many as 512 RPUs with a default of 128. For more details on determining the best RPU size for your use case</a:t>
            </a:r>
          </a:p>
        </p:txBody>
      </p:sp>
    </p:spTree>
    <p:extLst>
      <p:ext uri="{BB962C8B-B14F-4D97-AF65-F5344CB8AC3E}">
        <p14:creationId xmlns:p14="http://schemas.microsoft.com/office/powerpoint/2010/main" val="2613906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step2</a:t>
            </a:r>
            <a:endParaRPr lang="en-US" dirty="0"/>
          </a:p>
        </p:txBody>
      </p:sp>
      <p:sp>
        <p:nvSpPr>
          <p:cNvPr id="3" name="Content Placeholder 2"/>
          <p:cNvSpPr>
            <a:spLocks noGrp="1"/>
          </p:cNvSpPr>
          <p:nvPr>
            <p:ph idx="1"/>
          </p:nvPr>
        </p:nvSpPr>
        <p:spPr/>
        <p:txBody>
          <a:bodyPr/>
          <a:lstStyle/>
          <a:p>
            <a:r>
              <a:rPr lang="en-US" dirty="0"/>
              <a:t>If creating a new namespace, you will be prompted to specify the permissions and admin credentials (Figure 2-5). Similar to a provisioned cluster, permissions are defined via Identity and Access Management (IAM) roles the workgroup can assume to access other resources within your AWS environment. In the next example, we created an IAM role </a:t>
            </a:r>
            <a:r>
              <a:rPr lang="en-US" dirty="0" err="1"/>
              <a:t>RedshiftRole</a:t>
            </a:r>
            <a:r>
              <a:rPr lang="en-US" dirty="0"/>
              <a:t>, assigned it the </a:t>
            </a:r>
            <a:r>
              <a:rPr lang="en-US" dirty="0" err="1"/>
              <a:t>AmazonRedshiftAllCommandsFullAccess</a:t>
            </a:r>
            <a:r>
              <a:rPr lang="en-US" dirty="0"/>
              <a:t> policy, and made it the default.</a:t>
            </a:r>
          </a:p>
        </p:txBody>
      </p:sp>
    </p:spTree>
    <p:extLst>
      <p:ext uri="{BB962C8B-B14F-4D97-AF65-F5344CB8AC3E}">
        <p14:creationId xmlns:p14="http://schemas.microsoft.com/office/powerpoint/2010/main" val="4182974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071" y="457200"/>
            <a:ext cx="9856654" cy="3561347"/>
          </a:xfrm>
        </p:spPr>
      </p:pic>
    </p:spTree>
    <p:extLst>
      <p:ext uri="{BB962C8B-B14F-4D97-AF65-F5344CB8AC3E}">
        <p14:creationId xmlns:p14="http://schemas.microsoft.com/office/powerpoint/2010/main" val="38802948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4443" y="1001786"/>
            <a:ext cx="4100424" cy="5040239"/>
          </a:xfrm>
        </p:spPr>
      </p:pic>
    </p:spTree>
    <p:extLst>
      <p:ext uri="{BB962C8B-B14F-4D97-AF65-F5344CB8AC3E}">
        <p14:creationId xmlns:p14="http://schemas.microsoft.com/office/powerpoint/2010/main" val="8286079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Permission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6947" y="1238414"/>
            <a:ext cx="3907919" cy="4803612"/>
          </a:xfrm>
        </p:spPr>
      </p:pic>
    </p:spTree>
    <p:extLst>
      <p:ext uri="{BB962C8B-B14F-4D97-AF65-F5344CB8AC3E}">
        <p14:creationId xmlns:p14="http://schemas.microsoft.com/office/powerpoint/2010/main" val="14885296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step</a:t>
            </a:r>
            <a:endParaRPr lang="en-US" dirty="0"/>
          </a:p>
        </p:txBody>
      </p:sp>
      <p:sp>
        <p:nvSpPr>
          <p:cNvPr id="3" name="Content Placeholder 2"/>
          <p:cNvSpPr>
            <a:spLocks noGrp="1"/>
          </p:cNvSpPr>
          <p:nvPr>
            <p:ph idx="1"/>
          </p:nvPr>
        </p:nvSpPr>
        <p:spPr/>
        <p:txBody>
          <a:bodyPr/>
          <a:lstStyle/>
          <a:p>
            <a:r>
              <a:rPr lang="en-US" dirty="0"/>
              <a:t>Finally, for your new namespace, specify if you would like to customize the encryption and </a:t>
            </a:r>
            <a:r>
              <a:rPr lang="en-US" dirty="0" smtClean="0"/>
              <a:t>logging</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8960" y="2935206"/>
            <a:ext cx="5642068" cy="2599844"/>
          </a:xfrm>
          <a:prstGeom prst="rect">
            <a:avLst/>
          </a:prstGeom>
        </p:spPr>
      </p:pic>
    </p:spTree>
    <p:extLst>
      <p:ext uri="{BB962C8B-B14F-4D97-AF65-F5344CB8AC3E}">
        <p14:creationId xmlns:p14="http://schemas.microsoft.com/office/powerpoint/2010/main" val="29506108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Data</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b="1" dirty="0"/>
              <a:t>Activate Sample Data Models and Query Using the Query </a:t>
            </a:r>
            <a:r>
              <a:rPr lang="en-US" b="1" dirty="0" smtClean="0"/>
              <a:t>Editor</a:t>
            </a:r>
          </a:p>
          <a:p>
            <a:r>
              <a:rPr lang="en-US" b="1" dirty="0" smtClean="0"/>
              <a:t>Hands on ..with prewritten queries</a:t>
            </a:r>
          </a:p>
          <a:p>
            <a:endParaRPr lang="en-US" b="1" dirty="0"/>
          </a:p>
          <a:p>
            <a:r>
              <a:rPr lang="en-US" b="1" dirty="0" smtClean="0"/>
              <a:t>Sample:</a:t>
            </a:r>
          </a:p>
          <a:p>
            <a:endParaRPr lang="en-US" b="1" dirty="0"/>
          </a:p>
          <a:p>
            <a:pPr marL="0" indent="0">
              <a:buNone/>
            </a:pPr>
            <a:r>
              <a:rPr lang="en-US" b="1" dirty="0"/>
              <a:t>SELECT </a:t>
            </a:r>
            <a:r>
              <a:rPr lang="en-US" b="1" dirty="0" err="1"/>
              <a:t>e.eventname</a:t>
            </a:r>
            <a:r>
              <a:rPr lang="en-US" b="1" dirty="0"/>
              <a:t>, </a:t>
            </a:r>
            <a:r>
              <a:rPr lang="en-US" b="1" dirty="0" err="1"/>
              <a:t>total_price</a:t>
            </a:r>
            <a:endParaRPr lang="en-US" b="1" dirty="0"/>
          </a:p>
          <a:p>
            <a:pPr marL="0" indent="0">
              <a:buNone/>
            </a:pPr>
            <a:r>
              <a:rPr lang="en-US" b="1" dirty="0"/>
              <a:t>FROM (</a:t>
            </a:r>
          </a:p>
          <a:p>
            <a:pPr marL="0" indent="0">
              <a:buNone/>
            </a:pPr>
            <a:r>
              <a:rPr lang="en-US" b="1" dirty="0"/>
              <a:t>  SELECT </a:t>
            </a:r>
            <a:r>
              <a:rPr lang="en-US" b="1" dirty="0" err="1"/>
              <a:t>eventid</a:t>
            </a:r>
            <a:r>
              <a:rPr lang="en-US" b="1" dirty="0"/>
              <a:t>, sum(</a:t>
            </a:r>
            <a:r>
              <a:rPr lang="en-US" b="1" dirty="0" err="1"/>
              <a:t>pricepaid</a:t>
            </a:r>
            <a:r>
              <a:rPr lang="en-US" b="1" dirty="0"/>
              <a:t>) </a:t>
            </a:r>
            <a:r>
              <a:rPr lang="en-US" b="1" dirty="0" err="1"/>
              <a:t>total_price</a:t>
            </a:r>
            <a:endParaRPr lang="en-US" b="1" dirty="0"/>
          </a:p>
          <a:p>
            <a:pPr marL="0" indent="0">
              <a:buNone/>
            </a:pPr>
            <a:r>
              <a:rPr lang="en-US" b="1" dirty="0"/>
              <a:t>  FROM   </a:t>
            </a:r>
            <a:r>
              <a:rPr lang="en-US" b="1" dirty="0" err="1"/>
              <a:t>tickit.sales</a:t>
            </a:r>
            <a:endParaRPr lang="en-US" b="1" dirty="0"/>
          </a:p>
          <a:p>
            <a:pPr marL="0" indent="0">
              <a:buNone/>
            </a:pPr>
            <a:r>
              <a:rPr lang="en-US" b="1" dirty="0"/>
              <a:t>  GROUP BY </a:t>
            </a:r>
            <a:r>
              <a:rPr lang="en-US" b="1" dirty="0" err="1"/>
              <a:t>eventid</a:t>
            </a:r>
            <a:r>
              <a:rPr lang="en-US" b="1" dirty="0"/>
              <a:t>) Q, </a:t>
            </a:r>
            <a:r>
              <a:rPr lang="en-US" b="1" dirty="0" err="1"/>
              <a:t>tickit.event</a:t>
            </a:r>
            <a:r>
              <a:rPr lang="en-US" b="1" dirty="0"/>
              <a:t> E</a:t>
            </a:r>
          </a:p>
          <a:p>
            <a:pPr marL="0" indent="0">
              <a:buNone/>
            </a:pPr>
            <a:r>
              <a:rPr lang="en-US" b="1" dirty="0"/>
              <a:t>WHERE </a:t>
            </a:r>
            <a:r>
              <a:rPr lang="en-US" b="1" dirty="0" err="1"/>
              <a:t>Q.eventid</a:t>
            </a:r>
            <a:r>
              <a:rPr lang="en-US" b="1" dirty="0"/>
              <a:t> = </a:t>
            </a:r>
            <a:r>
              <a:rPr lang="en-US" b="1" dirty="0" err="1"/>
              <a:t>E.eventid</a:t>
            </a:r>
            <a:endParaRPr lang="en-US" b="1" dirty="0"/>
          </a:p>
          <a:p>
            <a:pPr marL="0" indent="0">
              <a:buNone/>
            </a:pPr>
            <a:r>
              <a:rPr lang="en-US" b="1" dirty="0"/>
              <a:t>QUALIFY </a:t>
            </a:r>
            <a:r>
              <a:rPr lang="en-US" b="1" dirty="0" err="1"/>
              <a:t>ntile</a:t>
            </a:r>
            <a:r>
              <a:rPr lang="en-US" b="1" dirty="0"/>
              <a:t>(1000) over(order by </a:t>
            </a:r>
            <a:r>
              <a:rPr lang="en-US" b="1" dirty="0" err="1"/>
              <a:t>total_price</a:t>
            </a:r>
            <a:r>
              <a:rPr lang="en-US" b="1" dirty="0"/>
              <a:t> </a:t>
            </a:r>
            <a:r>
              <a:rPr lang="en-US" b="1" dirty="0" err="1"/>
              <a:t>desc</a:t>
            </a:r>
            <a:r>
              <a:rPr lang="en-US" b="1" dirty="0"/>
              <a:t>) = 1</a:t>
            </a:r>
          </a:p>
          <a:p>
            <a:pPr marL="0" indent="0">
              <a:buNone/>
            </a:pPr>
            <a:r>
              <a:rPr lang="en-US" b="1" dirty="0"/>
              <a:t>ORDER BY </a:t>
            </a:r>
            <a:r>
              <a:rPr lang="en-US" b="1" dirty="0" err="1"/>
              <a:t>total_price</a:t>
            </a:r>
            <a:r>
              <a:rPr lang="en-US" b="1" dirty="0"/>
              <a:t> </a:t>
            </a:r>
            <a:r>
              <a:rPr lang="en-US" b="1" dirty="0" err="1"/>
              <a:t>desc</a:t>
            </a:r>
            <a:r>
              <a:rPr lang="en-US" b="1" dirty="0"/>
              <a:t>;</a:t>
            </a:r>
            <a:endParaRPr lang="en-US" b="1" dirty="0"/>
          </a:p>
          <a:p>
            <a:endParaRPr lang="en-US" dirty="0"/>
          </a:p>
        </p:txBody>
      </p:sp>
    </p:spTree>
    <p:extLst>
      <p:ext uri="{BB962C8B-B14F-4D97-AF65-F5344CB8AC3E}">
        <p14:creationId xmlns:p14="http://schemas.microsoft.com/office/powerpoint/2010/main" val="19962260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sample2</a:t>
            </a:r>
            <a:endParaRPr lang="en-US" dirty="0"/>
          </a:p>
        </p:txBody>
      </p:sp>
      <p:sp>
        <p:nvSpPr>
          <p:cNvPr id="3" name="Content Placeholder 2"/>
          <p:cNvSpPr>
            <a:spLocks noGrp="1"/>
          </p:cNvSpPr>
          <p:nvPr>
            <p:ph idx="1"/>
          </p:nvPr>
        </p:nvSpPr>
        <p:spPr/>
        <p:txBody>
          <a:bodyPr/>
          <a:lstStyle/>
          <a:p>
            <a:pPr marL="0" indent="0">
              <a:buNone/>
            </a:pPr>
            <a:r>
              <a:rPr lang="en-US" dirty="0"/>
              <a:t>SELECT sum(</a:t>
            </a:r>
            <a:r>
              <a:rPr lang="en-US" dirty="0" err="1"/>
              <a:t>qtysold</a:t>
            </a:r>
            <a:r>
              <a:rPr lang="en-US" dirty="0"/>
              <a:t>)</a:t>
            </a:r>
          </a:p>
          <a:p>
            <a:pPr marL="0" indent="0">
              <a:buNone/>
            </a:pPr>
            <a:r>
              <a:rPr lang="en-US" dirty="0"/>
              <a:t>FROM   </a:t>
            </a:r>
            <a:r>
              <a:rPr lang="en-US" dirty="0" err="1"/>
              <a:t>tickit.sales</a:t>
            </a:r>
            <a:r>
              <a:rPr lang="en-US" dirty="0"/>
              <a:t>, </a:t>
            </a:r>
            <a:r>
              <a:rPr lang="en-US" dirty="0" err="1"/>
              <a:t>tickit.date</a:t>
            </a:r>
            <a:endParaRPr lang="en-US" dirty="0"/>
          </a:p>
          <a:p>
            <a:pPr marL="0" indent="0">
              <a:buNone/>
            </a:pPr>
            <a:r>
              <a:rPr lang="en-US" dirty="0"/>
              <a:t>WHERE  </a:t>
            </a:r>
            <a:r>
              <a:rPr lang="en-US" dirty="0" err="1"/>
              <a:t>sales.dateid</a:t>
            </a:r>
            <a:r>
              <a:rPr lang="en-US" dirty="0"/>
              <a:t> = </a:t>
            </a:r>
            <a:r>
              <a:rPr lang="en-US" dirty="0" err="1"/>
              <a:t>date.dateid</a:t>
            </a:r>
            <a:endParaRPr lang="en-US" dirty="0"/>
          </a:p>
          <a:p>
            <a:pPr marL="0" indent="0">
              <a:buNone/>
            </a:pPr>
            <a:r>
              <a:rPr lang="en-US" dirty="0"/>
              <a:t>AND    </a:t>
            </a:r>
            <a:r>
              <a:rPr lang="en-US" dirty="0" err="1"/>
              <a:t>caldate</a:t>
            </a:r>
            <a:r>
              <a:rPr lang="en-US" dirty="0"/>
              <a:t> = '2008-01-05';</a:t>
            </a:r>
          </a:p>
        </p:txBody>
      </p:sp>
    </p:spTree>
    <p:extLst>
      <p:ext uri="{BB962C8B-B14F-4D97-AF65-F5344CB8AC3E}">
        <p14:creationId xmlns:p14="http://schemas.microsoft.com/office/powerpoint/2010/main" val="4881827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Amazon Redshift enables you to run analytics for your business without having to provision servers or infrastructure, making it easy to get started. It includes a web-based query editor in the AWS console to start loading and analyzing your data without having to install software. Amazon Redshift is also compatible with your favorite query editors like </a:t>
            </a:r>
            <a:r>
              <a:rPr lang="en-US" dirty="0" err="1"/>
              <a:t>DBeaver</a:t>
            </a:r>
            <a:r>
              <a:rPr lang="en-US" dirty="0"/>
              <a:t>, SQL </a:t>
            </a:r>
            <a:r>
              <a:rPr lang="en-US" dirty="0" err="1"/>
              <a:t>WorkbenchJ</a:t>
            </a:r>
            <a:r>
              <a:rPr lang="en-US" dirty="0"/>
              <a:t>, and Toad using Java Database Connectivity (JDBC) or Open Database Connectivity (ODBC) drivers provided.</a:t>
            </a:r>
          </a:p>
        </p:txBody>
      </p:sp>
    </p:spTree>
    <p:extLst>
      <p:ext uri="{BB962C8B-B14F-4D97-AF65-F5344CB8AC3E}">
        <p14:creationId xmlns:p14="http://schemas.microsoft.com/office/powerpoint/2010/main" val="3452126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Meaning of Redshift</a:t>
            </a:r>
            <a:endParaRPr lang="en-US" dirty="0"/>
          </a:p>
        </p:txBody>
      </p:sp>
      <p:sp>
        <p:nvSpPr>
          <p:cNvPr id="3" name="Content Placeholder 2"/>
          <p:cNvSpPr>
            <a:spLocks noGrp="1"/>
          </p:cNvSpPr>
          <p:nvPr>
            <p:ph idx="1"/>
          </p:nvPr>
        </p:nvSpPr>
        <p:spPr/>
        <p:txBody>
          <a:bodyPr/>
          <a:lstStyle/>
          <a:p>
            <a:r>
              <a:rPr lang="en-US" dirty="0" smtClean="0"/>
              <a:t>The </a:t>
            </a:r>
            <a:r>
              <a:rPr lang="en-US" dirty="0"/>
              <a:t>term was coined based on the astronomical phenomenon Red Shift, which is a concept in physics for astronomers. It means the wavelength of light is stretched as it expands, so the light is shifted toward red, the color at </a:t>
            </a:r>
            <a:r>
              <a:rPr lang="en-US" dirty="0" smtClean="0"/>
              <a:t>the </a:t>
            </a:r>
            <a:r>
              <a:rPr lang="en-US" dirty="0"/>
              <a:t>longest wavelength end of the visible spectrum of light</a:t>
            </a:r>
            <a:r>
              <a:rPr lang="en-US" dirty="0" smtClean="0"/>
              <a:t>.</a:t>
            </a:r>
          </a:p>
          <a:p>
            <a:endParaRPr lang="en-US" dirty="0"/>
          </a:p>
          <a:p>
            <a:pPr marL="0" indent="0">
              <a:buNone/>
            </a:pPr>
            <a:endParaRPr lang="en-US" dirty="0" smtClean="0"/>
          </a:p>
        </p:txBody>
      </p:sp>
    </p:spTree>
    <p:extLst>
      <p:ext uri="{BB962C8B-B14F-4D97-AF65-F5344CB8AC3E}">
        <p14:creationId xmlns:p14="http://schemas.microsoft.com/office/powerpoint/2010/main" val="2577966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Redshift</a:t>
            </a:r>
            <a:endParaRPr lang="en-US" dirty="0"/>
          </a:p>
        </p:txBody>
      </p:sp>
      <p:sp>
        <p:nvSpPr>
          <p:cNvPr id="3" name="Content Placeholder 2"/>
          <p:cNvSpPr>
            <a:spLocks noGrp="1"/>
          </p:cNvSpPr>
          <p:nvPr>
            <p:ph idx="1"/>
          </p:nvPr>
        </p:nvSpPr>
        <p:spPr/>
        <p:txBody>
          <a:bodyPr/>
          <a:lstStyle/>
          <a:p>
            <a:r>
              <a:rPr lang="en-US" dirty="0"/>
              <a:t>Because data is ever expanding, Amazon Redshift provides a platform to store and analyze data and scale it seamlessly. Being the first fully managed, PB-scale cloud data warehouse, Amazon Redshift is an architectural shift from on-premises data warehousing solutions, which require upfront capital investment, effort to scale, and full-time resources to operate.</a:t>
            </a:r>
          </a:p>
          <a:p>
            <a:endParaRPr lang="en-US" dirty="0" smtClean="0"/>
          </a:p>
          <a:p>
            <a:r>
              <a:rPr lang="en-US" dirty="0" smtClean="0"/>
              <a:t>Amazon </a:t>
            </a:r>
            <a:r>
              <a:rPr lang="en-US" dirty="0"/>
              <a:t>Redshift data warehouse service is ANSI SQL compatible and built for OLAP workloads that store your data in compressed columnar format. This service is available as a provisioned or </a:t>
            </a:r>
            <a:r>
              <a:rPr lang="en-US" dirty="0" err="1"/>
              <a:t>serverless</a:t>
            </a:r>
            <a:r>
              <a:rPr lang="en-US" dirty="0"/>
              <a:t> data warehouse.</a:t>
            </a:r>
          </a:p>
        </p:txBody>
      </p:sp>
    </p:spTree>
    <p:extLst>
      <p:ext uri="{BB962C8B-B14F-4D97-AF65-F5344CB8AC3E}">
        <p14:creationId xmlns:p14="http://schemas.microsoft.com/office/powerpoint/2010/main" val="3643573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303" y="381000"/>
            <a:ext cx="8596668" cy="533400"/>
          </a:xfrm>
        </p:spPr>
        <p:txBody>
          <a:bodyPr>
            <a:normAutofit fontScale="90000"/>
          </a:bodyPr>
          <a:lstStyle/>
          <a:p>
            <a:r>
              <a:rPr lang="en-US" dirty="0" smtClean="0"/>
              <a:t>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7614" y="1143000"/>
            <a:ext cx="8313586" cy="5521148"/>
          </a:xfrm>
        </p:spPr>
      </p:pic>
    </p:spTree>
    <p:extLst>
      <p:ext uri="{BB962C8B-B14F-4D97-AF65-F5344CB8AC3E}">
        <p14:creationId xmlns:p14="http://schemas.microsoft.com/office/powerpoint/2010/main" val="36935701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Auto-scaling</a:t>
            </a:r>
            <a:endParaRPr lang="en-US" dirty="0"/>
          </a:p>
        </p:txBody>
      </p:sp>
      <p:sp>
        <p:nvSpPr>
          <p:cNvPr id="3" name="Content Placeholder 2"/>
          <p:cNvSpPr>
            <a:spLocks noGrp="1"/>
          </p:cNvSpPr>
          <p:nvPr>
            <p:ph idx="1"/>
          </p:nvPr>
        </p:nvSpPr>
        <p:spPr/>
        <p:txBody>
          <a:bodyPr/>
          <a:lstStyle/>
          <a:p>
            <a:r>
              <a:rPr lang="en-US" dirty="0"/>
              <a:t>The </a:t>
            </a:r>
            <a:r>
              <a:rPr lang="en-US" dirty="0" err="1"/>
              <a:t>serverless</a:t>
            </a:r>
            <a:r>
              <a:rPr lang="en-US" dirty="0"/>
              <a:t> architecture </a:t>
            </a:r>
            <a:r>
              <a:rPr lang="en-US" dirty="0" smtClean="0"/>
              <a:t>automates </a:t>
            </a:r>
            <a:r>
              <a:rPr lang="en-US" dirty="0"/>
              <a:t>many of the operational activities to monitor and scale Amazon Redshift. Amazon Redshift </a:t>
            </a:r>
            <a:r>
              <a:rPr lang="en-US" dirty="0" err="1"/>
              <a:t>serverless</a:t>
            </a:r>
            <a:r>
              <a:rPr lang="en-US" dirty="0"/>
              <a:t> leverages a machine learning-based workload monitoring system to automatically scale compute resources to meet the demands of your workload. Also, as your demand evolves with more concurrent users and new workloads, your data warehouse scales automatically to provide consistent query execution times. </a:t>
            </a:r>
          </a:p>
        </p:txBody>
      </p:sp>
    </p:spTree>
    <p:extLst>
      <p:ext uri="{BB962C8B-B14F-4D97-AF65-F5344CB8AC3E}">
        <p14:creationId xmlns:p14="http://schemas.microsoft.com/office/powerpoint/2010/main" val="3634390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32874"/>
            <a:ext cx="8596668" cy="1320800"/>
          </a:xfrm>
        </p:spPr>
        <p:txBody>
          <a:bodyPr/>
          <a:lstStyle/>
          <a:p>
            <a:r>
              <a:rPr lang="en-US" dirty="0" smtClean="0"/>
              <a:t>Data flow</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3394" y="1156453"/>
            <a:ext cx="6304548" cy="5701547"/>
          </a:xfrm>
        </p:spPr>
      </p:pic>
    </p:spTree>
    <p:extLst>
      <p:ext uri="{BB962C8B-B14F-4D97-AF65-F5344CB8AC3E}">
        <p14:creationId xmlns:p14="http://schemas.microsoft.com/office/powerpoint/2010/main" val="15678089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Creating an Amazon Redshift </a:t>
            </a:r>
            <a:r>
              <a:rPr lang="en-US" b="1" dirty="0" err="1"/>
              <a:t>Serverless</a:t>
            </a:r>
            <a:r>
              <a:rPr lang="en-US" b="1" dirty="0"/>
              <a:t> Data Warehouse</a:t>
            </a:r>
            <a:br>
              <a:rPr lang="en-US" b="1" dirty="0"/>
            </a:br>
            <a:endParaRPr lang="en-US" dirty="0"/>
          </a:p>
        </p:txBody>
      </p:sp>
      <p:sp>
        <p:nvSpPr>
          <p:cNvPr id="3" name="Content Placeholder 2"/>
          <p:cNvSpPr>
            <a:spLocks noGrp="1"/>
          </p:cNvSpPr>
          <p:nvPr>
            <p:ph idx="1"/>
          </p:nvPr>
        </p:nvSpPr>
        <p:spPr/>
        <p:txBody>
          <a:bodyPr/>
          <a:lstStyle/>
          <a:p>
            <a:r>
              <a:rPr lang="en-US" dirty="0"/>
              <a:t>Amazon Redshift </a:t>
            </a:r>
            <a:r>
              <a:rPr lang="en-US" dirty="0" err="1"/>
              <a:t>serverless</a:t>
            </a:r>
            <a:r>
              <a:rPr lang="en-US" dirty="0"/>
              <a:t> is separated into workgroups and namespaces to manage storage and compute resources separately. </a:t>
            </a:r>
            <a:endParaRPr lang="en-US" dirty="0" smtClean="0"/>
          </a:p>
          <a:p>
            <a:r>
              <a:rPr lang="en-US" b="1" u="sng" dirty="0" smtClean="0"/>
              <a:t>The </a:t>
            </a:r>
            <a:r>
              <a:rPr lang="en-US" b="1" u="sng" dirty="0"/>
              <a:t>namespace </a:t>
            </a:r>
            <a:r>
              <a:rPr lang="en-US" dirty="0"/>
              <a:t>is a collection of database objects that include databases, schemas, tables, users, user permissions, and AWS Key Management Service keys for encrypting data. Other resources grouped under namespaces include </a:t>
            </a:r>
            <a:r>
              <a:rPr lang="en-US" dirty="0" err="1"/>
              <a:t>datashares</a:t>
            </a:r>
            <a:r>
              <a:rPr lang="en-US" dirty="0"/>
              <a:t>, recovery points, and usage limits. </a:t>
            </a:r>
            <a:endParaRPr lang="en-US" dirty="0" smtClean="0"/>
          </a:p>
          <a:p>
            <a:r>
              <a:rPr lang="en-US" u="sng" dirty="0" smtClean="0"/>
              <a:t>The </a:t>
            </a:r>
            <a:r>
              <a:rPr lang="en-US" u="sng" dirty="0"/>
              <a:t>workgroup </a:t>
            </a:r>
            <a:r>
              <a:rPr lang="en-US" dirty="0"/>
              <a:t>is a collection of compute resources and include Amazon RPU base capacity, virtual private clouds (VPC) subnet groups, security groups, and limits.</a:t>
            </a:r>
          </a:p>
        </p:txBody>
      </p:sp>
    </p:spTree>
    <p:extLst>
      <p:ext uri="{BB962C8B-B14F-4D97-AF65-F5344CB8AC3E}">
        <p14:creationId xmlns:p14="http://schemas.microsoft.com/office/powerpoint/2010/main" val="591872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Amazon Redshift Data API</a:t>
            </a:r>
            <a:br>
              <a:rPr lang="en-US" b="1" dirty="0"/>
            </a:br>
            <a:endParaRPr lang="en-US" dirty="0"/>
          </a:p>
        </p:txBody>
      </p:sp>
      <p:sp>
        <p:nvSpPr>
          <p:cNvPr id="3" name="Content Placeholder 2"/>
          <p:cNvSpPr>
            <a:spLocks noGrp="1"/>
          </p:cNvSpPr>
          <p:nvPr>
            <p:ph idx="1"/>
          </p:nvPr>
        </p:nvSpPr>
        <p:spPr/>
        <p:txBody>
          <a:bodyPr/>
          <a:lstStyle/>
          <a:p>
            <a:r>
              <a:rPr lang="en-US" dirty="0"/>
              <a:t>Another way to connect to Amazon Redshift and query data is by using the Amazon Redshift Data API (Figure 2-27). Using this strategy, a user does not connect directly to Amazon Redshift but instead connects to a secure HTTP endpoint. You can use the endpoint to run SQL statements without managing connections.</a:t>
            </a:r>
          </a:p>
        </p:txBody>
      </p:sp>
    </p:spTree>
    <p:extLst>
      <p:ext uri="{BB962C8B-B14F-4D97-AF65-F5344CB8AC3E}">
        <p14:creationId xmlns:p14="http://schemas.microsoft.com/office/powerpoint/2010/main" val="136377321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434</TotalTime>
  <Words>780</Words>
  <Application>Microsoft Office PowerPoint</Application>
  <PresentationFormat>Widescreen</PresentationFormat>
  <Paragraphs>52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Trebuchet MS</vt:lpstr>
      <vt:lpstr>Wingdings 3</vt:lpstr>
      <vt:lpstr>Facet</vt:lpstr>
      <vt:lpstr>AWS Redshift Serverless</vt:lpstr>
      <vt:lpstr>Introduction</vt:lpstr>
      <vt:lpstr>Meaning of Redshift</vt:lpstr>
      <vt:lpstr>AWS Redshift</vt:lpstr>
      <vt:lpstr>Diagram</vt:lpstr>
      <vt:lpstr>Auto-scaling</vt:lpstr>
      <vt:lpstr>Data flow</vt:lpstr>
      <vt:lpstr>Creating an Amazon Redshift Serverless Data Warehouse </vt:lpstr>
      <vt:lpstr>Amazon Redshift Data API </vt:lpstr>
      <vt:lpstr>Redshift API Diagram</vt:lpstr>
      <vt:lpstr>Creating an Amazon Redshift Serverless Data Warehouse </vt:lpstr>
      <vt:lpstr>step1</vt:lpstr>
      <vt:lpstr>step2</vt:lpstr>
      <vt:lpstr>PowerPoint Presentation</vt:lpstr>
      <vt:lpstr>database</vt:lpstr>
      <vt:lpstr>Permission</vt:lpstr>
      <vt:lpstr>Final step</vt:lpstr>
      <vt:lpstr>Sample Data </vt:lpstr>
      <vt:lpstr>sample2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Redshift</dc:title>
  <dc:creator>dell</dc:creator>
  <cp:lastModifiedBy>dell</cp:lastModifiedBy>
  <cp:revision>56</cp:revision>
  <dcterms:created xsi:type="dcterms:W3CDTF">2024-03-12T20:34:18Z</dcterms:created>
  <dcterms:modified xsi:type="dcterms:W3CDTF">2024-03-13T03:49:06Z</dcterms:modified>
</cp:coreProperties>
</file>