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8" r:id="rId5"/>
    <p:sldId id="259" r:id="rId6"/>
    <p:sldId id="260" r:id="rId7"/>
    <p:sldId id="277" r:id="rId8"/>
    <p:sldId id="278" r:id="rId9"/>
    <p:sldId id="267" r:id="rId10"/>
    <p:sldId id="268" r:id="rId11"/>
    <p:sldId id="269" r:id="rId12"/>
    <p:sldId id="270" r:id="rId13"/>
    <p:sldId id="271" r:id="rId14"/>
    <p:sldId id="272" r:id="rId15"/>
    <p:sldId id="273" r:id="rId16"/>
    <p:sldId id="274" r:id="rId17"/>
    <p:sldId id="275" r:id="rId18"/>
    <p:sldId id="276" r:id="rId19"/>
    <p:sldId id="261" r:id="rId20"/>
    <p:sldId id="263" r:id="rId21"/>
    <p:sldId id="264" r:id="rId22"/>
    <p:sldId id="265" r:id="rId23"/>
    <p:sldId id="26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4BA616-6C8C-40D3-AA4B-594E769E9A04}"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D8AD394B-619C-42BC-A80D-12225E7E3999}">
      <dgm:prSet phldrT="[Text]"/>
      <dgm:spPr/>
      <dgm:t>
        <a:bodyPr/>
        <a:lstStyle/>
        <a:p>
          <a:r>
            <a:rPr lang="en-US" dirty="0" smtClean="0"/>
            <a:t>Standardized Privacy Protection </a:t>
          </a:r>
          <a:endParaRPr lang="en-US" dirty="0"/>
        </a:p>
      </dgm:t>
    </dgm:pt>
    <dgm:pt modelId="{67A09518-9397-49A6-8DDF-9872856A37BE}" type="parTrans" cxnId="{058DB8E1-27F1-46F8-B897-3AA287592282}">
      <dgm:prSet/>
      <dgm:spPr/>
      <dgm:t>
        <a:bodyPr/>
        <a:lstStyle/>
        <a:p>
          <a:endParaRPr lang="en-US"/>
        </a:p>
      </dgm:t>
    </dgm:pt>
    <dgm:pt modelId="{F11C6125-53AB-4786-A004-0556C030B852}" type="sibTrans" cxnId="{058DB8E1-27F1-46F8-B897-3AA287592282}">
      <dgm:prSet/>
      <dgm:spPr/>
      <dgm:t>
        <a:bodyPr/>
        <a:lstStyle/>
        <a:p>
          <a:endParaRPr lang="en-US"/>
        </a:p>
      </dgm:t>
    </dgm:pt>
    <dgm:pt modelId="{8DE88BB9-DD27-4DC4-85D4-BB59B29A26CD}">
      <dgm:prSet phldrT="[Text]"/>
      <dgm:spPr/>
      <dgm:t>
        <a:bodyPr/>
        <a:lstStyle/>
        <a:p>
          <a:r>
            <a:rPr lang="en-US" dirty="0" smtClean="0"/>
            <a:t>Uphold privacy protection </a:t>
          </a:r>
          <a:endParaRPr lang="en-US" dirty="0"/>
        </a:p>
      </dgm:t>
    </dgm:pt>
    <dgm:pt modelId="{33A82062-9E5B-4F02-9D14-C70B7AC71035}" type="parTrans" cxnId="{6E966132-F09E-4911-8EC7-08ADC05930E8}">
      <dgm:prSet/>
      <dgm:spPr/>
      <dgm:t>
        <a:bodyPr/>
        <a:lstStyle/>
        <a:p>
          <a:endParaRPr lang="en-US"/>
        </a:p>
      </dgm:t>
    </dgm:pt>
    <dgm:pt modelId="{B6396520-4B31-4180-8C18-EBEDB89FB09D}" type="sibTrans" cxnId="{6E966132-F09E-4911-8EC7-08ADC05930E8}">
      <dgm:prSet/>
      <dgm:spPr/>
      <dgm:t>
        <a:bodyPr/>
        <a:lstStyle/>
        <a:p>
          <a:endParaRPr lang="en-US"/>
        </a:p>
      </dgm:t>
    </dgm:pt>
    <dgm:pt modelId="{87B70989-3473-40C0-BDB7-DB2C3A6B1475}" type="pres">
      <dgm:prSet presAssocID="{DE4BA616-6C8C-40D3-AA4B-594E769E9A04}" presName="Name0" presStyleCnt="0">
        <dgm:presLayoutVars>
          <dgm:dir/>
          <dgm:resizeHandles val="exact"/>
        </dgm:presLayoutVars>
      </dgm:prSet>
      <dgm:spPr/>
    </dgm:pt>
    <dgm:pt modelId="{2C699C32-6B7D-417C-8327-9FB189A3C300}" type="pres">
      <dgm:prSet presAssocID="{D8AD394B-619C-42BC-A80D-12225E7E3999}" presName="compNode" presStyleCnt="0"/>
      <dgm:spPr/>
    </dgm:pt>
    <dgm:pt modelId="{752583B4-8C61-4593-A8AB-BC75703E53E0}" type="pres">
      <dgm:prSet presAssocID="{D8AD394B-619C-42BC-A80D-12225E7E3999}" presName="pict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 modelId="{B369EB00-EFB9-4AAB-A1F4-CDC02EB69C80}" type="pres">
      <dgm:prSet presAssocID="{D8AD394B-619C-42BC-A80D-12225E7E3999}" presName="textRect" presStyleLbl="revTx" presStyleIdx="0" presStyleCnt="2">
        <dgm:presLayoutVars>
          <dgm:bulletEnabled val="1"/>
        </dgm:presLayoutVars>
      </dgm:prSet>
      <dgm:spPr/>
    </dgm:pt>
    <dgm:pt modelId="{1F41290F-9FBC-44E3-8BAC-8F5D44ECBDAA}" type="pres">
      <dgm:prSet presAssocID="{F11C6125-53AB-4786-A004-0556C030B852}" presName="sibTrans" presStyleLbl="sibTrans2D1" presStyleIdx="0" presStyleCnt="0"/>
      <dgm:spPr/>
    </dgm:pt>
    <dgm:pt modelId="{BA75290B-547C-4662-B7D0-40B9A510D1F2}" type="pres">
      <dgm:prSet presAssocID="{8DE88BB9-DD27-4DC4-85D4-BB59B29A26CD}" presName="compNode" presStyleCnt="0"/>
      <dgm:spPr/>
    </dgm:pt>
    <dgm:pt modelId="{9A0DE1AC-95DC-4B16-B446-AF41BC6440E7}" type="pres">
      <dgm:prSet presAssocID="{8DE88BB9-DD27-4DC4-85D4-BB59B29A26CD}" presName="pictRect" presStyleLbl="nod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t="-16000" b="-16000"/>
          </a:stretch>
        </a:blipFill>
      </dgm:spPr>
    </dgm:pt>
    <dgm:pt modelId="{000D08B3-C060-479A-A21D-5D3B87DE10BC}" type="pres">
      <dgm:prSet presAssocID="{8DE88BB9-DD27-4DC4-85D4-BB59B29A26CD}" presName="textRect" presStyleLbl="revTx" presStyleIdx="1" presStyleCnt="2">
        <dgm:presLayoutVars>
          <dgm:bulletEnabled val="1"/>
        </dgm:presLayoutVars>
      </dgm:prSet>
      <dgm:spPr/>
    </dgm:pt>
  </dgm:ptLst>
  <dgm:cxnLst>
    <dgm:cxn modelId="{058DB8E1-27F1-46F8-B897-3AA287592282}" srcId="{DE4BA616-6C8C-40D3-AA4B-594E769E9A04}" destId="{D8AD394B-619C-42BC-A80D-12225E7E3999}" srcOrd="0" destOrd="0" parTransId="{67A09518-9397-49A6-8DDF-9872856A37BE}" sibTransId="{F11C6125-53AB-4786-A004-0556C030B852}"/>
    <dgm:cxn modelId="{6E966132-F09E-4911-8EC7-08ADC05930E8}" srcId="{DE4BA616-6C8C-40D3-AA4B-594E769E9A04}" destId="{8DE88BB9-DD27-4DC4-85D4-BB59B29A26CD}" srcOrd="1" destOrd="0" parTransId="{33A82062-9E5B-4F02-9D14-C70B7AC71035}" sibTransId="{B6396520-4B31-4180-8C18-EBEDB89FB09D}"/>
    <dgm:cxn modelId="{EAAAD285-DE49-4B62-8B77-EF18C116070C}" type="presOf" srcId="{F11C6125-53AB-4786-A004-0556C030B852}" destId="{1F41290F-9FBC-44E3-8BAC-8F5D44ECBDAA}" srcOrd="0" destOrd="0" presId="urn:microsoft.com/office/officeart/2005/8/layout/pList1"/>
    <dgm:cxn modelId="{02DAACC5-2F5A-4B1E-8C6C-2F85485323C8}" type="presOf" srcId="{8DE88BB9-DD27-4DC4-85D4-BB59B29A26CD}" destId="{000D08B3-C060-479A-A21D-5D3B87DE10BC}" srcOrd="0" destOrd="0" presId="urn:microsoft.com/office/officeart/2005/8/layout/pList1"/>
    <dgm:cxn modelId="{C9789C2C-E904-4FF3-ADEA-83022D4877FD}" type="presOf" srcId="{D8AD394B-619C-42BC-A80D-12225E7E3999}" destId="{B369EB00-EFB9-4AAB-A1F4-CDC02EB69C80}" srcOrd="0" destOrd="0" presId="urn:microsoft.com/office/officeart/2005/8/layout/pList1"/>
    <dgm:cxn modelId="{6372FCA8-53D1-4C3F-9D79-68714378C699}" type="presOf" srcId="{DE4BA616-6C8C-40D3-AA4B-594E769E9A04}" destId="{87B70989-3473-40C0-BDB7-DB2C3A6B1475}" srcOrd="0" destOrd="0" presId="urn:microsoft.com/office/officeart/2005/8/layout/pList1"/>
    <dgm:cxn modelId="{B94B74B4-C297-479F-BC88-C6CF25B8CC84}" type="presParOf" srcId="{87B70989-3473-40C0-BDB7-DB2C3A6B1475}" destId="{2C699C32-6B7D-417C-8327-9FB189A3C300}" srcOrd="0" destOrd="0" presId="urn:microsoft.com/office/officeart/2005/8/layout/pList1"/>
    <dgm:cxn modelId="{6BE74CC5-755F-4828-B863-F3097FC68CC3}" type="presParOf" srcId="{2C699C32-6B7D-417C-8327-9FB189A3C300}" destId="{752583B4-8C61-4593-A8AB-BC75703E53E0}" srcOrd="0" destOrd="0" presId="urn:microsoft.com/office/officeart/2005/8/layout/pList1"/>
    <dgm:cxn modelId="{FE855DC9-87A7-4D5C-9C13-7B5759F77ABF}" type="presParOf" srcId="{2C699C32-6B7D-417C-8327-9FB189A3C300}" destId="{B369EB00-EFB9-4AAB-A1F4-CDC02EB69C80}" srcOrd="1" destOrd="0" presId="urn:microsoft.com/office/officeart/2005/8/layout/pList1"/>
    <dgm:cxn modelId="{30C744EF-708F-47A2-8D14-14754EB05A30}" type="presParOf" srcId="{87B70989-3473-40C0-BDB7-DB2C3A6B1475}" destId="{1F41290F-9FBC-44E3-8BAC-8F5D44ECBDAA}" srcOrd="1" destOrd="0" presId="urn:microsoft.com/office/officeart/2005/8/layout/pList1"/>
    <dgm:cxn modelId="{AACBF496-2EC2-419B-80FC-DE7680702322}" type="presParOf" srcId="{87B70989-3473-40C0-BDB7-DB2C3A6B1475}" destId="{BA75290B-547C-4662-B7D0-40B9A510D1F2}" srcOrd="2" destOrd="0" presId="urn:microsoft.com/office/officeart/2005/8/layout/pList1"/>
    <dgm:cxn modelId="{681F49A4-6640-4805-B130-3C5C75410D40}" type="presParOf" srcId="{BA75290B-547C-4662-B7D0-40B9A510D1F2}" destId="{9A0DE1AC-95DC-4B16-B446-AF41BC6440E7}" srcOrd="0" destOrd="0" presId="urn:microsoft.com/office/officeart/2005/8/layout/pList1"/>
    <dgm:cxn modelId="{94F4FE1B-1432-46D6-AE5E-F22038696B8F}" type="presParOf" srcId="{BA75290B-547C-4662-B7D0-40B9A510D1F2}" destId="{000D08B3-C060-479A-A21D-5D3B87DE10BC}"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2583B4-8C61-4593-A8AB-BC75703E53E0}">
      <dsp:nvSpPr>
        <dsp:cNvPr id="0" name=""/>
        <dsp:cNvSpPr/>
      </dsp:nvSpPr>
      <dsp:spPr>
        <a:xfrm>
          <a:off x="456537" y="1654"/>
          <a:ext cx="3658611" cy="2520783"/>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69EB00-EFB9-4AAB-A1F4-CDC02EB69C80}">
      <dsp:nvSpPr>
        <dsp:cNvPr id="0" name=""/>
        <dsp:cNvSpPr/>
      </dsp:nvSpPr>
      <dsp:spPr>
        <a:xfrm>
          <a:off x="456537" y="2522437"/>
          <a:ext cx="3658611" cy="1357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220472" rIns="220472" bIns="0" numCol="1" spcCol="1270" anchor="t" anchorCtr="0">
          <a:noAutofit/>
        </a:bodyPr>
        <a:lstStyle/>
        <a:p>
          <a:pPr lvl="0" algn="ctr" defTabSz="1377950">
            <a:lnSpc>
              <a:spcPct val="90000"/>
            </a:lnSpc>
            <a:spcBef>
              <a:spcPct val="0"/>
            </a:spcBef>
            <a:spcAft>
              <a:spcPct val="35000"/>
            </a:spcAft>
          </a:pPr>
          <a:r>
            <a:rPr lang="en-US" sz="3100" kern="1200" dirty="0" smtClean="0"/>
            <a:t>Standardized Privacy Protection </a:t>
          </a:r>
          <a:endParaRPr lang="en-US" sz="3100" kern="1200" dirty="0"/>
        </a:p>
      </dsp:txBody>
      <dsp:txXfrm>
        <a:off x="456537" y="2522437"/>
        <a:ext cx="3658611" cy="1357344"/>
      </dsp:txXfrm>
    </dsp:sp>
    <dsp:sp modelId="{9A0DE1AC-95DC-4B16-B446-AF41BC6440E7}">
      <dsp:nvSpPr>
        <dsp:cNvPr id="0" name=""/>
        <dsp:cNvSpPr/>
      </dsp:nvSpPr>
      <dsp:spPr>
        <a:xfrm>
          <a:off x="4481163" y="1654"/>
          <a:ext cx="3658611" cy="2520783"/>
        </a:xfrm>
        <a:prstGeom prst="round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6000" b="-16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0D08B3-C060-479A-A21D-5D3B87DE10BC}">
      <dsp:nvSpPr>
        <dsp:cNvPr id="0" name=""/>
        <dsp:cNvSpPr/>
      </dsp:nvSpPr>
      <dsp:spPr>
        <a:xfrm>
          <a:off x="4481163" y="2522437"/>
          <a:ext cx="3658611" cy="1357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220472" rIns="220472" bIns="0" numCol="1" spcCol="1270" anchor="t" anchorCtr="0">
          <a:noAutofit/>
        </a:bodyPr>
        <a:lstStyle/>
        <a:p>
          <a:pPr lvl="0" algn="ctr" defTabSz="1377950">
            <a:lnSpc>
              <a:spcPct val="90000"/>
            </a:lnSpc>
            <a:spcBef>
              <a:spcPct val="0"/>
            </a:spcBef>
            <a:spcAft>
              <a:spcPct val="35000"/>
            </a:spcAft>
          </a:pPr>
          <a:r>
            <a:rPr lang="en-US" sz="3100" kern="1200" dirty="0" smtClean="0"/>
            <a:t>Uphold privacy protection </a:t>
          </a:r>
          <a:endParaRPr lang="en-US" sz="3100" kern="1200" dirty="0"/>
        </a:p>
      </dsp:txBody>
      <dsp:txXfrm>
        <a:off x="4481163" y="2522437"/>
        <a:ext cx="3658611" cy="1357344"/>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Privacy, GDPR Laws</a:t>
            </a:r>
            <a:endParaRPr lang="en-US" dirty="0"/>
          </a:p>
        </p:txBody>
      </p:sp>
      <p:sp>
        <p:nvSpPr>
          <p:cNvPr id="3" name="Subtitle 2"/>
          <p:cNvSpPr>
            <a:spLocks noGrp="1"/>
          </p:cNvSpPr>
          <p:nvPr>
            <p:ph type="subTitle" idx="1"/>
          </p:nvPr>
        </p:nvSpPr>
        <p:spPr/>
        <p:txBody>
          <a:bodyPr/>
          <a:lstStyle/>
          <a:p>
            <a:r>
              <a:rPr lang="en-US" dirty="0" smtClean="0"/>
              <a:t>Prepared by: Mohammed </a:t>
            </a:r>
            <a:r>
              <a:rPr lang="en-US" dirty="0" err="1" smtClean="0"/>
              <a:t>Sayeeduddin</a:t>
            </a:r>
            <a:endParaRPr lang="en-US" dirty="0"/>
          </a:p>
        </p:txBody>
      </p:sp>
    </p:spTree>
    <p:extLst>
      <p:ext uri="{BB962C8B-B14F-4D97-AF65-F5344CB8AC3E}">
        <p14:creationId xmlns:p14="http://schemas.microsoft.com/office/powerpoint/2010/main" val="116741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indirect collection (Special categories of Personal data)</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1.Race</a:t>
            </a:r>
            <a:endParaRPr lang="en-US" dirty="0"/>
          </a:p>
          <a:p>
            <a:pPr marL="0" indent="0">
              <a:buNone/>
            </a:pPr>
            <a:r>
              <a:rPr lang="en-US" dirty="0" smtClean="0"/>
              <a:t>2.Gender</a:t>
            </a:r>
            <a:endParaRPr lang="en-US" dirty="0"/>
          </a:p>
          <a:p>
            <a:pPr marL="0" indent="0">
              <a:buNone/>
            </a:pPr>
            <a:r>
              <a:rPr lang="en-US" dirty="0" smtClean="0"/>
              <a:t>3.Ethnicity</a:t>
            </a:r>
            <a:endParaRPr lang="en-US" dirty="0"/>
          </a:p>
          <a:p>
            <a:pPr marL="0" indent="0">
              <a:buNone/>
            </a:pPr>
            <a:r>
              <a:rPr lang="en-US" dirty="0" smtClean="0"/>
              <a:t>4.Political</a:t>
            </a:r>
            <a:endParaRPr lang="en-US" dirty="0"/>
          </a:p>
          <a:p>
            <a:pPr marL="0" indent="0">
              <a:buNone/>
            </a:pPr>
            <a:r>
              <a:rPr lang="en-US" dirty="0" smtClean="0"/>
              <a:t>5.Religious</a:t>
            </a:r>
            <a:endParaRPr lang="en-US" dirty="0"/>
          </a:p>
          <a:p>
            <a:pPr marL="0" indent="0">
              <a:buNone/>
            </a:pPr>
            <a:r>
              <a:rPr lang="en-US" dirty="0" smtClean="0"/>
              <a:t>6.Phillospical </a:t>
            </a:r>
            <a:r>
              <a:rPr lang="en-US" dirty="0"/>
              <a:t>believes</a:t>
            </a:r>
          </a:p>
          <a:p>
            <a:pPr marL="0" indent="0">
              <a:buNone/>
            </a:pPr>
            <a:r>
              <a:rPr lang="en-US" dirty="0"/>
              <a:t>7.Idealogy</a:t>
            </a:r>
          </a:p>
          <a:p>
            <a:pPr marL="0" indent="0">
              <a:buNone/>
            </a:pPr>
            <a:r>
              <a:rPr lang="en-US" dirty="0" smtClean="0"/>
              <a:t>8.Health </a:t>
            </a:r>
            <a:r>
              <a:rPr lang="en-US" dirty="0"/>
              <a:t>information</a:t>
            </a:r>
          </a:p>
          <a:p>
            <a:pPr marL="0" indent="0">
              <a:buNone/>
            </a:pPr>
            <a:r>
              <a:rPr lang="en-US" dirty="0"/>
              <a:t>9.Bio metric information</a:t>
            </a:r>
          </a:p>
          <a:p>
            <a:pPr marL="0" indent="0">
              <a:buNone/>
            </a:pPr>
            <a:r>
              <a:rPr lang="en-US" dirty="0" smtClean="0"/>
              <a:t>10.Union </a:t>
            </a:r>
            <a:r>
              <a:rPr lang="en-US" dirty="0"/>
              <a:t>membership</a:t>
            </a:r>
          </a:p>
          <a:p>
            <a:pPr marL="0" indent="0">
              <a:buNone/>
            </a:pPr>
            <a:r>
              <a:rPr lang="en-US" dirty="0"/>
              <a:t>11.Human </a:t>
            </a:r>
            <a:r>
              <a:rPr lang="en-US" dirty="0" smtClean="0"/>
              <a:t>resources </a:t>
            </a:r>
            <a:r>
              <a:rPr lang="en-US" dirty="0"/>
              <a:t>file</a:t>
            </a:r>
          </a:p>
          <a:p>
            <a:endParaRPr lang="en-US" dirty="0"/>
          </a:p>
        </p:txBody>
      </p:sp>
    </p:spTree>
    <p:extLst>
      <p:ext uri="{BB962C8B-B14F-4D97-AF65-F5344CB8AC3E}">
        <p14:creationId xmlns:p14="http://schemas.microsoft.com/office/powerpoint/2010/main" val="1922539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r>
              <a:rPr lang="en-US" dirty="0"/>
              <a:t>Scenario: An author has a membership with a local club. The name he uses for his account is actually his pseudonym. When a roster of club members' names is accidentally published on the club's site, the author files a complaint for a privacy violation. However, the club's manager tells him his complaint has no grounds because no actual personal data was leaked. Is this accurate?</a:t>
            </a:r>
          </a:p>
          <a:p>
            <a:pPr marL="0" indent="0">
              <a:buNone/>
            </a:pPr>
            <a:r>
              <a:rPr lang="en-US" dirty="0" smtClean="0"/>
              <a:t>a)No</a:t>
            </a:r>
            <a:endParaRPr lang="en-US" dirty="0"/>
          </a:p>
          <a:p>
            <a:pPr marL="0" indent="0">
              <a:buNone/>
            </a:pPr>
            <a:r>
              <a:rPr lang="en-US" dirty="0" smtClean="0"/>
              <a:t>b)Yes</a:t>
            </a:r>
            <a:endParaRPr lang="en-US" dirty="0"/>
          </a:p>
        </p:txBody>
      </p:sp>
    </p:spTree>
    <p:extLst>
      <p:ext uri="{BB962C8B-B14F-4D97-AF65-F5344CB8AC3E}">
        <p14:creationId xmlns:p14="http://schemas.microsoft.com/office/powerpoint/2010/main" val="2547496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p:txBody>
          <a:bodyPr/>
          <a:lstStyle/>
          <a:p>
            <a:r>
              <a:rPr lang="en-US" dirty="0"/>
              <a:t>Correct! A pseudonym is considered Personal Data and is protected under GDPR law. Other types of Personal Data include other identifiers like names, physical addresses, email addresses, government ID numbers, and more.</a:t>
            </a:r>
          </a:p>
          <a:p>
            <a:endParaRPr lang="en-US" dirty="0"/>
          </a:p>
        </p:txBody>
      </p:sp>
    </p:spTree>
    <p:extLst>
      <p:ext uri="{BB962C8B-B14F-4D97-AF65-F5344CB8AC3E}">
        <p14:creationId xmlns:p14="http://schemas.microsoft.com/office/powerpoint/2010/main" val="4182511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subject</a:t>
            </a:r>
          </a:p>
        </p:txBody>
      </p:sp>
      <p:sp>
        <p:nvSpPr>
          <p:cNvPr id="3" name="Content Placeholder 2"/>
          <p:cNvSpPr>
            <a:spLocks noGrp="1"/>
          </p:cNvSpPr>
          <p:nvPr>
            <p:ph idx="1"/>
          </p:nvPr>
        </p:nvSpPr>
        <p:spPr/>
        <p:txBody>
          <a:bodyPr/>
          <a:lstStyle/>
          <a:p>
            <a:r>
              <a:rPr lang="en-US" dirty="0"/>
              <a:t>Any individuals </a:t>
            </a:r>
            <a:r>
              <a:rPr lang="en-US" dirty="0" err="1"/>
              <a:t>whos</a:t>
            </a:r>
            <a:r>
              <a:rPr lang="en-US" dirty="0"/>
              <a:t> data is collected and</a:t>
            </a:r>
          </a:p>
          <a:p>
            <a:r>
              <a:rPr lang="en-US" dirty="0"/>
              <a:t>whose privacy rights under the protection of GDPR</a:t>
            </a:r>
          </a:p>
          <a:p>
            <a:endParaRPr lang="en-US" dirty="0"/>
          </a:p>
        </p:txBody>
      </p:sp>
    </p:spTree>
    <p:extLst>
      <p:ext uri="{BB962C8B-B14F-4D97-AF65-F5344CB8AC3E}">
        <p14:creationId xmlns:p14="http://schemas.microsoft.com/office/powerpoint/2010/main" val="35241806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3.Data controller:</a:t>
            </a:r>
            <a:br>
              <a:rPr lang="en-US" dirty="0"/>
            </a:br>
            <a:endParaRPr lang="en-US" dirty="0"/>
          </a:p>
        </p:txBody>
      </p:sp>
      <p:sp>
        <p:nvSpPr>
          <p:cNvPr id="3" name="Content Placeholder 2"/>
          <p:cNvSpPr>
            <a:spLocks noGrp="1"/>
          </p:cNvSpPr>
          <p:nvPr>
            <p:ph idx="1"/>
          </p:nvPr>
        </p:nvSpPr>
        <p:spPr/>
        <p:txBody>
          <a:bodyPr/>
          <a:lstStyle/>
          <a:p>
            <a:r>
              <a:rPr lang="en-US" dirty="0" smtClean="0"/>
              <a:t>determines </a:t>
            </a:r>
            <a:r>
              <a:rPr lang="en-US" dirty="0"/>
              <a:t>how they will </a:t>
            </a:r>
            <a:r>
              <a:rPr lang="en-US" dirty="0" err="1"/>
              <a:t>store,process</a:t>
            </a:r>
            <a:r>
              <a:rPr lang="en-US" dirty="0"/>
              <a:t>, use, transfer and destroy the data</a:t>
            </a:r>
          </a:p>
          <a:p>
            <a:r>
              <a:rPr lang="en-US" dirty="0"/>
              <a:t>1.Retailers</a:t>
            </a:r>
          </a:p>
          <a:p>
            <a:r>
              <a:rPr lang="en-US" dirty="0"/>
              <a:t>2.Service providers</a:t>
            </a:r>
          </a:p>
          <a:p>
            <a:r>
              <a:rPr lang="en-US" dirty="0"/>
              <a:t>3.Health entities</a:t>
            </a:r>
          </a:p>
          <a:p>
            <a:r>
              <a:rPr lang="en-US" dirty="0"/>
              <a:t>4.help desk services</a:t>
            </a:r>
          </a:p>
          <a:p>
            <a:r>
              <a:rPr lang="en-US" dirty="0"/>
              <a:t>5.employers</a:t>
            </a:r>
          </a:p>
        </p:txBody>
      </p:sp>
    </p:spTree>
    <p:extLst>
      <p:ext uri="{BB962C8B-B14F-4D97-AF65-F5344CB8AC3E}">
        <p14:creationId xmlns:p14="http://schemas.microsoft.com/office/powerpoint/2010/main" val="3190735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4.data processers</a:t>
            </a:r>
            <a:br>
              <a:rPr lang="en-US" dirty="0"/>
            </a:br>
            <a:endParaRPr lang="en-US" dirty="0"/>
          </a:p>
        </p:txBody>
      </p:sp>
      <p:sp>
        <p:nvSpPr>
          <p:cNvPr id="3" name="Content Placeholder 2"/>
          <p:cNvSpPr>
            <a:spLocks noGrp="1"/>
          </p:cNvSpPr>
          <p:nvPr>
            <p:ph idx="1"/>
          </p:nvPr>
        </p:nvSpPr>
        <p:spPr/>
        <p:txBody>
          <a:bodyPr/>
          <a:lstStyle/>
          <a:p>
            <a:endParaRPr lang="en-US" dirty="0"/>
          </a:p>
          <a:p>
            <a:r>
              <a:rPr lang="en-US" dirty="0" smtClean="0"/>
              <a:t>Natural </a:t>
            </a:r>
            <a:r>
              <a:rPr lang="en-US" dirty="0"/>
              <a:t>person or legal person 3rd party data processing companies</a:t>
            </a:r>
          </a:p>
        </p:txBody>
      </p:sp>
    </p:spTree>
    <p:extLst>
      <p:ext uri="{BB962C8B-B14F-4D97-AF65-F5344CB8AC3E}">
        <p14:creationId xmlns:p14="http://schemas.microsoft.com/office/powerpoint/2010/main" val="2162366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5.Data protection </a:t>
            </a:r>
            <a:r>
              <a:rPr lang="en-US" dirty="0" err="1"/>
              <a:t>Authroty</a:t>
            </a:r>
            <a:r>
              <a:rPr lang="en-US" dirty="0"/>
              <a:t> (DPA)</a:t>
            </a:r>
          </a:p>
        </p:txBody>
      </p:sp>
      <p:sp>
        <p:nvSpPr>
          <p:cNvPr id="3" name="Content Placeholder 2"/>
          <p:cNvSpPr>
            <a:spLocks noGrp="1"/>
          </p:cNvSpPr>
          <p:nvPr>
            <p:ph idx="1"/>
          </p:nvPr>
        </p:nvSpPr>
        <p:spPr/>
        <p:txBody>
          <a:bodyPr/>
          <a:lstStyle/>
          <a:p>
            <a:endParaRPr lang="en-US" dirty="0"/>
          </a:p>
          <a:p>
            <a:r>
              <a:rPr lang="en-US" dirty="0"/>
              <a:t>A DPA is an independent national public authority that protects its citizens and residents fundamental privacy rights. Essentially, they are the governing bodies of GDPR. Each EU member state has at least one DPA. Some examples include the German Federal Commissioner for Data Protection and the Croatian Personal Data Protection Agency.</a:t>
            </a:r>
          </a:p>
        </p:txBody>
      </p:sp>
    </p:spTree>
    <p:extLst>
      <p:ext uri="{BB962C8B-B14F-4D97-AF65-F5344CB8AC3E}">
        <p14:creationId xmlns:p14="http://schemas.microsoft.com/office/powerpoint/2010/main" val="3572450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6.Data protection office (DPO)</a:t>
            </a:r>
          </a:p>
        </p:txBody>
      </p:sp>
      <p:sp>
        <p:nvSpPr>
          <p:cNvPr id="3" name="Content Placeholder 2"/>
          <p:cNvSpPr>
            <a:spLocks noGrp="1"/>
          </p:cNvSpPr>
          <p:nvPr>
            <p:ph idx="1"/>
          </p:nvPr>
        </p:nvSpPr>
        <p:spPr/>
        <p:txBody>
          <a:bodyPr/>
          <a:lstStyle/>
          <a:p>
            <a:endParaRPr lang="en-US" dirty="0"/>
          </a:p>
          <a:p>
            <a:r>
              <a:rPr lang="en-US" dirty="0"/>
              <a:t>Data Protection Officer. A DPO is a GDPR expert who ensures their organization is GDPR compliant. It's always a good idea to have a DPO on staff. In some cases, it is required. Now that that's covered</a:t>
            </a:r>
          </a:p>
        </p:txBody>
      </p:sp>
    </p:spTree>
    <p:extLst>
      <p:ext uri="{BB962C8B-B14F-4D97-AF65-F5344CB8AC3E}">
        <p14:creationId xmlns:p14="http://schemas.microsoft.com/office/powerpoint/2010/main" val="1025148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Rights of the Data Subjects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838179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GDPR </a:t>
            </a:r>
            <a:r>
              <a:rPr lang="en-US" dirty="0"/>
              <a:t>stands for _ _ _ _. </a:t>
            </a:r>
          </a:p>
          <a:p>
            <a:endParaRPr lang="en-US" dirty="0"/>
          </a:p>
          <a:p>
            <a:pPr>
              <a:buFont typeface="+mj-lt"/>
              <a:buAutoNum type="alphaUcPeriod"/>
            </a:pPr>
            <a:r>
              <a:rPr lang="en-US" dirty="0"/>
              <a:t>General Data Privacy </a:t>
            </a:r>
            <a:r>
              <a:rPr lang="en-US" dirty="0" smtClean="0"/>
              <a:t>Restrictions</a:t>
            </a:r>
            <a:endParaRPr lang="en-US" dirty="0"/>
          </a:p>
          <a:p>
            <a:pPr>
              <a:buFont typeface="+mj-lt"/>
              <a:buAutoNum type="alphaUcPeriod"/>
            </a:pPr>
            <a:endParaRPr lang="en-US" dirty="0"/>
          </a:p>
          <a:p>
            <a:pPr>
              <a:buFont typeface="+mj-lt"/>
              <a:buAutoNum type="alphaUcPeriod"/>
            </a:pPr>
            <a:r>
              <a:rPr lang="en-US" dirty="0"/>
              <a:t>General Directives for Privacy </a:t>
            </a:r>
            <a:r>
              <a:rPr lang="en-US" dirty="0" smtClean="0"/>
              <a:t>Regulation</a:t>
            </a:r>
            <a:endParaRPr lang="en-US" dirty="0"/>
          </a:p>
          <a:p>
            <a:pPr>
              <a:buFont typeface="+mj-lt"/>
              <a:buAutoNum type="alphaUcPeriod"/>
            </a:pPr>
            <a:endParaRPr lang="en-US" dirty="0"/>
          </a:p>
          <a:p>
            <a:pPr>
              <a:buFont typeface="+mj-lt"/>
              <a:buAutoNum type="alphaUcPeriod"/>
            </a:pPr>
            <a:r>
              <a:rPr lang="en-US" dirty="0"/>
              <a:t>General Data Protection </a:t>
            </a:r>
            <a:r>
              <a:rPr lang="en-US" dirty="0" smtClean="0"/>
              <a:t>Regulation</a:t>
            </a:r>
            <a:endParaRPr lang="en-US" dirty="0"/>
          </a:p>
          <a:p>
            <a:pPr>
              <a:buFont typeface="+mj-lt"/>
              <a:buAutoNum type="alphaUcPeriod"/>
            </a:pPr>
            <a:endParaRPr lang="en-US" dirty="0"/>
          </a:p>
          <a:p>
            <a:pPr>
              <a:buFont typeface="+mj-lt"/>
              <a:buAutoNum type="alphaUcPeriod"/>
            </a:pPr>
            <a:r>
              <a:rPr lang="en-US" dirty="0"/>
              <a:t>General Data Protection Rules</a:t>
            </a:r>
          </a:p>
        </p:txBody>
      </p:sp>
    </p:spTree>
    <p:extLst>
      <p:ext uri="{BB962C8B-B14F-4D97-AF65-F5344CB8AC3E}">
        <p14:creationId xmlns:p14="http://schemas.microsoft.com/office/powerpoint/2010/main" val="21216056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Privacy:</a:t>
            </a:r>
            <a:endParaRPr lang="en-US" dirty="0"/>
          </a:p>
        </p:txBody>
      </p:sp>
      <p:sp>
        <p:nvSpPr>
          <p:cNvPr id="3" name="Content Placeholder 2"/>
          <p:cNvSpPr>
            <a:spLocks noGrp="1"/>
          </p:cNvSpPr>
          <p:nvPr>
            <p:ph idx="1"/>
          </p:nvPr>
        </p:nvSpPr>
        <p:spPr/>
        <p:txBody>
          <a:bodyPr/>
          <a:lstStyle/>
          <a:p>
            <a:r>
              <a:rPr lang="en-US" b="1" dirty="0"/>
              <a:t>Data Privacy</a:t>
            </a:r>
            <a:r>
              <a:rPr lang="en-US" dirty="0"/>
              <a:t> is crucial in protecting individuals' personal information from unauthorized access, misuse, and exploitation. It involves implementing measures to ensure that personal data is collected, stored, processed, and shared securely and in compliance with legal and regulatory requirements. The importance of data privacy can be summarized in the following </a:t>
            </a:r>
            <a:r>
              <a:rPr lang="en-US" dirty="0" smtClean="0"/>
              <a:t>points</a:t>
            </a:r>
          </a:p>
          <a:p>
            <a:pPr>
              <a:buFont typeface="+mj-lt"/>
              <a:buAutoNum type="arabicPeriod"/>
            </a:pPr>
            <a:r>
              <a:rPr lang="en-US" dirty="0"/>
              <a:t>Protects Individuals' </a:t>
            </a:r>
            <a:r>
              <a:rPr lang="en-US" dirty="0" smtClean="0"/>
              <a:t>Rights</a:t>
            </a:r>
          </a:p>
          <a:p>
            <a:pPr>
              <a:buFont typeface="+mj-lt"/>
              <a:buAutoNum type="arabicPeriod"/>
            </a:pPr>
            <a:r>
              <a:rPr lang="en-US" dirty="0"/>
              <a:t>Prevents Identity Theft and </a:t>
            </a:r>
            <a:r>
              <a:rPr lang="en-US" dirty="0" smtClean="0"/>
              <a:t>Fraud</a:t>
            </a:r>
          </a:p>
          <a:p>
            <a:pPr>
              <a:buFont typeface="+mj-lt"/>
              <a:buAutoNum type="arabicPeriod"/>
            </a:pPr>
            <a:r>
              <a:rPr lang="en-US" dirty="0"/>
              <a:t>Builds </a:t>
            </a:r>
            <a:r>
              <a:rPr lang="en-US" dirty="0" smtClean="0"/>
              <a:t>Trust</a:t>
            </a:r>
          </a:p>
          <a:p>
            <a:pPr>
              <a:buFont typeface="+mj-lt"/>
              <a:buAutoNum type="arabicPeriod"/>
            </a:pPr>
            <a:r>
              <a:rPr lang="en-US" dirty="0"/>
              <a:t>Compliance with Laws and Regulations</a:t>
            </a:r>
          </a:p>
        </p:txBody>
      </p:sp>
    </p:spTree>
    <p:extLst>
      <p:ext uri="{BB962C8B-B14F-4D97-AF65-F5344CB8AC3E}">
        <p14:creationId xmlns:p14="http://schemas.microsoft.com/office/powerpoint/2010/main" val="2079124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3113" y="933369"/>
            <a:ext cx="8596668" cy="5238831"/>
          </a:xfrm>
        </p:spPr>
        <p:txBody>
          <a:bodyPr>
            <a:normAutofit/>
          </a:bodyPr>
          <a:lstStyle/>
          <a:p>
            <a:r>
              <a:rPr lang="en-US" dirty="0"/>
              <a:t>Scenario: </a:t>
            </a:r>
            <a:r>
              <a:rPr lang="en-US" dirty="0" err="1"/>
              <a:t>Hemal</a:t>
            </a:r>
            <a:r>
              <a:rPr lang="en-US" dirty="0"/>
              <a:t> is a customer service representative working out of a call center in India. Her employer is based in the EU, as are many of their customers. In between taking calls, her coworker informs her that because their call center is based outside of the EU, the regulations of GDPR do not impact them. Is this accurate? </a:t>
            </a:r>
            <a:endParaRPr lang="en-US" dirty="0" smtClean="0"/>
          </a:p>
          <a:p>
            <a:endParaRPr lang="en-US" dirty="0"/>
          </a:p>
          <a:p>
            <a:pPr>
              <a:buFont typeface="+mj-lt"/>
              <a:buAutoNum type="alphaUcPeriod"/>
            </a:pPr>
            <a:r>
              <a:rPr lang="en-US" dirty="0"/>
              <a:t>No, it is not accurate because GDPR applies to everyone, everywhere</a:t>
            </a:r>
          </a:p>
          <a:p>
            <a:pPr>
              <a:buFont typeface="+mj-lt"/>
              <a:buAutoNum type="alphaUcPeriod"/>
            </a:pPr>
            <a:r>
              <a:rPr lang="en-US" dirty="0" smtClean="0"/>
              <a:t>Yes</a:t>
            </a:r>
            <a:r>
              <a:rPr lang="en-US" dirty="0"/>
              <a:t>, it is accurate</a:t>
            </a:r>
          </a:p>
          <a:p>
            <a:pPr>
              <a:buFont typeface="+mj-lt"/>
              <a:buAutoNum type="alphaUcPeriod"/>
            </a:pPr>
            <a:r>
              <a:rPr lang="en-US" dirty="0" smtClean="0"/>
              <a:t>No</a:t>
            </a:r>
            <a:r>
              <a:rPr lang="en-US" dirty="0"/>
              <a:t>, it is not accurate because the employer is based in the EU and so are the </a:t>
            </a:r>
            <a:r>
              <a:rPr lang="en-US" dirty="0" smtClean="0"/>
              <a:t>customers</a:t>
            </a:r>
            <a:endParaRPr lang="en-US" dirty="0"/>
          </a:p>
          <a:p>
            <a:endParaRPr lang="en-US" dirty="0"/>
          </a:p>
        </p:txBody>
      </p:sp>
    </p:spTree>
    <p:extLst>
      <p:ext uri="{BB962C8B-B14F-4D97-AF65-F5344CB8AC3E}">
        <p14:creationId xmlns:p14="http://schemas.microsoft.com/office/powerpoint/2010/main" val="36745226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 for 2</a:t>
            </a:r>
            <a:r>
              <a:rPr lang="en-US" baseline="30000" dirty="0" smtClean="0"/>
              <a:t>nd</a:t>
            </a:r>
            <a:r>
              <a:rPr lang="en-US" dirty="0" smtClean="0"/>
              <a:t> quiz</a:t>
            </a:r>
            <a:endParaRPr lang="en-US" dirty="0"/>
          </a:p>
        </p:txBody>
      </p:sp>
      <p:sp>
        <p:nvSpPr>
          <p:cNvPr id="3" name="Content Placeholder 2"/>
          <p:cNvSpPr>
            <a:spLocks noGrp="1"/>
          </p:cNvSpPr>
          <p:nvPr>
            <p:ph idx="1"/>
          </p:nvPr>
        </p:nvSpPr>
        <p:spPr/>
        <p:txBody>
          <a:bodyPr/>
          <a:lstStyle/>
          <a:p>
            <a:r>
              <a:rPr lang="en-US" dirty="0"/>
              <a:t/>
            </a:r>
            <a:br>
              <a:rPr lang="en-US" dirty="0"/>
            </a:br>
            <a:r>
              <a:rPr lang="en-US" dirty="0"/>
              <a:t>No, it is not accurate because the employer is based in the EU and so are the </a:t>
            </a:r>
            <a:r>
              <a:rPr lang="en-US" dirty="0" smtClean="0"/>
              <a:t>customers</a:t>
            </a:r>
            <a:endParaRPr lang="en-US" dirty="0"/>
          </a:p>
          <a:p>
            <a:r>
              <a:rPr lang="en-US" dirty="0"/>
              <a:t>Correct! GDPR applies to EU organizations. More importantly, the law follows the data subject, meaning wherever their data goes, it must be protected. Even if it ventures outside of the EU!</a:t>
            </a:r>
          </a:p>
          <a:p>
            <a:endParaRPr lang="en-US" dirty="0"/>
          </a:p>
        </p:txBody>
      </p:sp>
    </p:spTree>
    <p:extLst>
      <p:ext uri="{BB962C8B-B14F-4D97-AF65-F5344CB8AC3E}">
        <p14:creationId xmlns:p14="http://schemas.microsoft.com/office/powerpoint/2010/main" val="1079397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3</a:t>
            </a:r>
            <a:endParaRPr lang="en-US" dirty="0"/>
          </a:p>
        </p:txBody>
      </p:sp>
      <p:sp>
        <p:nvSpPr>
          <p:cNvPr id="3" name="Content Placeholder 2"/>
          <p:cNvSpPr>
            <a:spLocks noGrp="1"/>
          </p:cNvSpPr>
          <p:nvPr>
            <p:ph idx="1"/>
          </p:nvPr>
        </p:nvSpPr>
        <p:spPr/>
        <p:txBody>
          <a:bodyPr/>
          <a:lstStyle/>
          <a:p>
            <a:endParaRPr lang="en-US" dirty="0"/>
          </a:p>
          <a:p>
            <a:r>
              <a:rPr lang="en-US" dirty="0"/>
              <a:t>Scenario: Chester and Sofia tied the knot today! In the months leading up to the wedding, they collected a roster of contact information for wedding guests, including email addresses, names, and addresses. Many guests are residents of the EU. Are the bride and groom subject to GDPR law for the personal data they have collected? </a:t>
            </a:r>
            <a:endParaRPr lang="en-US" dirty="0" smtClean="0"/>
          </a:p>
          <a:p>
            <a:pPr>
              <a:buFont typeface="+mj-lt"/>
              <a:buAutoNum type="alphaUcPeriod"/>
            </a:pPr>
            <a:r>
              <a:rPr lang="en-US" dirty="0" smtClean="0"/>
              <a:t>Yes</a:t>
            </a:r>
          </a:p>
          <a:p>
            <a:pPr>
              <a:buFont typeface="+mj-lt"/>
              <a:buAutoNum type="alphaUcPeriod"/>
            </a:pPr>
            <a:r>
              <a:rPr lang="en-US" dirty="0" smtClean="0"/>
              <a:t>No</a:t>
            </a:r>
            <a:endParaRPr lang="en-US" dirty="0"/>
          </a:p>
        </p:txBody>
      </p:sp>
    </p:spTree>
    <p:extLst>
      <p:ext uri="{BB962C8B-B14F-4D97-AF65-F5344CB8AC3E}">
        <p14:creationId xmlns:p14="http://schemas.microsoft.com/office/powerpoint/2010/main" val="2325866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p:txBody>
          <a:bodyPr/>
          <a:lstStyle/>
          <a:p>
            <a:r>
              <a:rPr lang="en-US" dirty="0" smtClean="0"/>
              <a:t>No.</a:t>
            </a:r>
          </a:p>
          <a:p>
            <a:r>
              <a:rPr lang="en-US" dirty="0"/>
              <a:t>Correct! GDPR does not apply in instances of personal or household activity. The newlyweds can ride off into the sunset without a thought to GDPR.</a:t>
            </a:r>
            <a:endParaRPr lang="en-US" dirty="0"/>
          </a:p>
        </p:txBody>
      </p:sp>
    </p:spTree>
    <p:extLst>
      <p:ext uri="{BB962C8B-B14F-4D97-AF65-F5344CB8AC3E}">
        <p14:creationId xmlns:p14="http://schemas.microsoft.com/office/powerpoint/2010/main" val="665298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7020" y="649705"/>
            <a:ext cx="6327707" cy="5241809"/>
          </a:xfrm>
        </p:spPr>
      </p:pic>
    </p:spTree>
    <p:extLst>
      <p:ext uri="{BB962C8B-B14F-4D97-AF65-F5344CB8AC3E}">
        <p14:creationId xmlns:p14="http://schemas.microsoft.com/office/powerpoint/2010/main" val="27639476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GDPR Laws (General Data Protection Regulation</a:t>
            </a:r>
            <a:endParaRPr lang="en-US" dirty="0"/>
          </a:p>
        </p:txBody>
      </p:sp>
      <p:sp>
        <p:nvSpPr>
          <p:cNvPr id="3" name="Content Placeholder 2"/>
          <p:cNvSpPr>
            <a:spLocks noGrp="1"/>
          </p:cNvSpPr>
          <p:nvPr>
            <p:ph idx="1"/>
          </p:nvPr>
        </p:nvSpPr>
        <p:spPr/>
        <p:txBody>
          <a:bodyPr/>
          <a:lstStyle/>
          <a:p>
            <a:r>
              <a:rPr lang="en-US" dirty="0" smtClean="0"/>
              <a:t>What is GDPR?</a:t>
            </a:r>
          </a:p>
          <a:p>
            <a:r>
              <a:rPr lang="en-US" b="1" dirty="0"/>
              <a:t>GDPR Laws (General Data Protection Regulation)</a:t>
            </a:r>
            <a:r>
              <a:rPr lang="en-US" dirty="0"/>
              <a:t> are a set of regulations enacted by the European Union to protect the privacy and personal data of EU citizens. GDPR mandates strict guidelines on data collection, storage, processing, and sharing, requiring organizations to obtain explicit consent from individuals and to provide mechanisms for data access, correction, and deletion.</a:t>
            </a:r>
          </a:p>
          <a:p>
            <a:r>
              <a:rPr lang="en-US" b="1" dirty="0"/>
              <a:t>Use Case</a:t>
            </a:r>
            <a:r>
              <a:rPr lang="en-US" dirty="0"/>
              <a:t>: A multinational company must comply with GDPR by updating its data handling policies, implementing robust data protection measures, and ensuring that customer data is processed with explicit consent.</a:t>
            </a:r>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420967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4813090"/>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77853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GDPR Deals with</a:t>
            </a:r>
            <a:endParaRPr lang="en-US" dirty="0"/>
          </a:p>
        </p:txBody>
      </p:sp>
      <p:sp>
        <p:nvSpPr>
          <p:cNvPr id="3" name="Content Placeholder 2"/>
          <p:cNvSpPr>
            <a:spLocks noGrp="1"/>
          </p:cNvSpPr>
          <p:nvPr>
            <p:ph idx="1"/>
          </p:nvPr>
        </p:nvSpPr>
        <p:spPr/>
        <p:txBody>
          <a:bodyPr/>
          <a:lstStyle/>
          <a:p>
            <a:r>
              <a:rPr lang="en-US" dirty="0"/>
              <a:t>control over their data</a:t>
            </a:r>
          </a:p>
          <a:p>
            <a:r>
              <a:rPr lang="en-US" dirty="0"/>
              <a:t>who processes their data</a:t>
            </a:r>
          </a:p>
          <a:p>
            <a:r>
              <a:rPr lang="en-US" dirty="0"/>
              <a:t>what their data is used for</a:t>
            </a:r>
          </a:p>
        </p:txBody>
      </p:sp>
    </p:spTree>
    <p:extLst>
      <p:ext uri="{BB962C8B-B14F-4D97-AF65-F5344CB8AC3E}">
        <p14:creationId xmlns:p14="http://schemas.microsoft.com/office/powerpoint/2010/main" val="2431972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GDPR Principles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Lawfulness, Fairness, and Transparency: Personal data must be processed legally, fairly, and in a transparent manner. Organizations must inform individuals about how their data is being used.</a:t>
            </a:r>
          </a:p>
          <a:p>
            <a:endParaRPr lang="en-US" dirty="0"/>
          </a:p>
          <a:p>
            <a:r>
              <a:rPr lang="en-US" dirty="0"/>
              <a:t>Purpose Limitation: Data must be collected for specified, explicit, and legitimate purposes and not further processed in a manner that is incompatible with those purposes.</a:t>
            </a:r>
          </a:p>
          <a:p>
            <a:endParaRPr lang="en-US" dirty="0"/>
          </a:p>
          <a:p>
            <a:r>
              <a:rPr lang="en-US" dirty="0"/>
              <a:t>Data Minimization: Only the necessary data for the intended purposes should be collected and processed.</a:t>
            </a:r>
          </a:p>
          <a:p>
            <a:endParaRPr lang="en-US" dirty="0"/>
          </a:p>
          <a:p>
            <a:r>
              <a:rPr lang="en-US" dirty="0"/>
              <a:t>Accuracy: Personal data must be accurate and kept up to date. Inaccurate data should be corrected or deleted without delay.</a:t>
            </a:r>
          </a:p>
          <a:p>
            <a:endParaRPr lang="en-US" dirty="0"/>
          </a:p>
        </p:txBody>
      </p:sp>
    </p:spTree>
    <p:extLst>
      <p:ext uri="{BB962C8B-B14F-4D97-AF65-F5344CB8AC3E}">
        <p14:creationId xmlns:p14="http://schemas.microsoft.com/office/powerpoint/2010/main" val="1886864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7492" y="1210094"/>
            <a:ext cx="8596668" cy="3880773"/>
          </a:xfrm>
        </p:spPr>
        <p:txBody>
          <a:bodyPr/>
          <a:lstStyle/>
          <a:p>
            <a:r>
              <a:rPr lang="en-US" dirty="0"/>
              <a:t>Storage Limitation: Data should be stored only as long as necessary for the purposes for which it was collected.</a:t>
            </a:r>
          </a:p>
          <a:p>
            <a:endParaRPr lang="en-US" dirty="0"/>
          </a:p>
          <a:p>
            <a:r>
              <a:rPr lang="en-US" dirty="0"/>
              <a:t>Integrity and Confidentiality: Data must be processed in a manner that ensures appropriate security, including protection against unauthorized or unlawful processing, accidental loss, destruction, or damage.</a:t>
            </a:r>
          </a:p>
          <a:p>
            <a:endParaRPr lang="en-US" dirty="0"/>
          </a:p>
          <a:p>
            <a:r>
              <a:rPr lang="en-US" dirty="0"/>
              <a:t>Accountability: Organizations are responsible for complying with these principles and must be able to demonstrate their compliance.</a:t>
            </a:r>
          </a:p>
          <a:p>
            <a:endParaRPr lang="en-US" dirty="0"/>
          </a:p>
        </p:txBody>
      </p:sp>
    </p:spTree>
    <p:extLst>
      <p:ext uri="{BB962C8B-B14F-4D97-AF65-F5344CB8AC3E}">
        <p14:creationId xmlns:p14="http://schemas.microsoft.com/office/powerpoint/2010/main" val="31867025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Terminology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Personal Data:</a:t>
            </a:r>
          </a:p>
          <a:p>
            <a:pPr marL="0" indent="0">
              <a:buNone/>
            </a:pPr>
            <a:r>
              <a:rPr lang="en-US" dirty="0" smtClean="0"/>
              <a:t>Any information that relates to an identified or identifiable individuals.</a:t>
            </a:r>
          </a:p>
          <a:p>
            <a:pPr marL="0" indent="0">
              <a:buNone/>
            </a:pPr>
            <a:r>
              <a:rPr lang="en-US" dirty="0" smtClean="0"/>
              <a:t>It can be one item or a collection of items that, together can identify an individual</a:t>
            </a:r>
          </a:p>
          <a:p>
            <a:pPr marL="0" indent="0">
              <a:buNone/>
            </a:pPr>
            <a:endParaRPr lang="en-US" dirty="0"/>
          </a:p>
          <a:p>
            <a:pPr marL="0" indent="0">
              <a:buNone/>
            </a:pPr>
            <a:r>
              <a:rPr lang="en-US" dirty="0"/>
              <a:t>it include:</a:t>
            </a:r>
          </a:p>
          <a:p>
            <a:pPr>
              <a:buFont typeface="+mj-lt"/>
              <a:buAutoNum type="arabicPeriod"/>
            </a:pPr>
            <a:r>
              <a:rPr lang="en-US" dirty="0" smtClean="0"/>
              <a:t>Name</a:t>
            </a:r>
            <a:endParaRPr lang="en-US" dirty="0"/>
          </a:p>
          <a:p>
            <a:pPr>
              <a:buFont typeface="+mj-lt"/>
              <a:buAutoNum type="arabicPeriod"/>
            </a:pPr>
            <a:r>
              <a:rPr lang="en-US" dirty="0" smtClean="0"/>
              <a:t>Address</a:t>
            </a:r>
            <a:endParaRPr lang="en-US" dirty="0"/>
          </a:p>
          <a:p>
            <a:pPr>
              <a:buFont typeface="+mj-lt"/>
              <a:buAutoNum type="arabicPeriod"/>
            </a:pPr>
            <a:r>
              <a:rPr lang="en-US" dirty="0" smtClean="0"/>
              <a:t>Government </a:t>
            </a:r>
            <a:r>
              <a:rPr lang="en-US" dirty="0"/>
              <a:t>identification number</a:t>
            </a:r>
          </a:p>
          <a:p>
            <a:pPr>
              <a:buFont typeface="+mj-lt"/>
              <a:buAutoNum type="arabicPeriod"/>
            </a:pPr>
            <a:r>
              <a:rPr lang="en-US" dirty="0" smtClean="0"/>
              <a:t>Email </a:t>
            </a:r>
            <a:r>
              <a:rPr lang="en-US" dirty="0"/>
              <a:t>address</a:t>
            </a:r>
          </a:p>
          <a:p>
            <a:pPr>
              <a:buFont typeface="+mj-lt"/>
              <a:buAutoNum type="arabicPeriod"/>
            </a:pPr>
            <a:r>
              <a:rPr lang="en-US" dirty="0" smtClean="0"/>
              <a:t>IP </a:t>
            </a:r>
            <a:r>
              <a:rPr lang="en-US" dirty="0"/>
              <a:t>address</a:t>
            </a:r>
          </a:p>
          <a:p>
            <a:pPr>
              <a:buFont typeface="+mj-lt"/>
              <a:buAutoNum type="arabicPeriod"/>
            </a:pPr>
            <a:r>
              <a:rPr lang="en-US" dirty="0" smtClean="0"/>
              <a:t>Geo address/Location</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6538517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334</TotalTime>
  <Words>991</Words>
  <Application>Microsoft Office PowerPoint</Application>
  <PresentationFormat>Widescreen</PresentationFormat>
  <Paragraphs>109</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Trebuchet MS</vt:lpstr>
      <vt:lpstr>Wingdings 3</vt:lpstr>
      <vt:lpstr>Facet</vt:lpstr>
      <vt:lpstr>Data Privacy, GDPR Laws</vt:lpstr>
      <vt:lpstr>Data Privacy:</vt:lpstr>
      <vt:lpstr>PowerPoint Presentation</vt:lpstr>
      <vt:lpstr>GDPR Laws (General Data Protection Regulation</vt:lpstr>
      <vt:lpstr>Reason: </vt:lpstr>
      <vt:lpstr>GDPR Deals with</vt:lpstr>
      <vt:lpstr>GDPR Principles</vt:lpstr>
      <vt:lpstr>PowerPoint Presentation</vt:lpstr>
      <vt:lpstr>Important Terminology</vt:lpstr>
      <vt:lpstr>indirect collection (Special categories of Personal data) </vt:lpstr>
      <vt:lpstr>Quiz</vt:lpstr>
      <vt:lpstr>Answer</vt:lpstr>
      <vt:lpstr>data subject</vt:lpstr>
      <vt:lpstr>3.Data controller: </vt:lpstr>
      <vt:lpstr>4.data processers </vt:lpstr>
      <vt:lpstr>5.Data protection Authroty (DPA)</vt:lpstr>
      <vt:lpstr>6.Data protection office (DPO)</vt:lpstr>
      <vt:lpstr>Rights of the Data Subjects</vt:lpstr>
      <vt:lpstr>Quiz</vt:lpstr>
      <vt:lpstr>PowerPoint Presentation</vt:lpstr>
      <vt:lpstr>Answer for 2nd quiz</vt:lpstr>
      <vt:lpstr>Quiz 3</vt:lpstr>
      <vt:lpstr>Answer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Privacy, GDPR Laws</dc:title>
  <dc:creator>dell</dc:creator>
  <cp:lastModifiedBy>dell</cp:lastModifiedBy>
  <cp:revision>64</cp:revision>
  <dcterms:created xsi:type="dcterms:W3CDTF">2024-05-29T00:29:49Z</dcterms:created>
  <dcterms:modified xsi:type="dcterms:W3CDTF">2024-05-29T06:04:18Z</dcterms:modified>
</cp:coreProperties>
</file>