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73"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5" d="100"/>
          <a:sy n="95" d="100"/>
        </p:scale>
        <p:origin x="-22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Warehousing</a:t>
            </a:r>
            <a:endParaRPr lang="en-US" dirty="0"/>
          </a:p>
        </p:txBody>
      </p:sp>
      <p:sp>
        <p:nvSpPr>
          <p:cNvPr id="3" name="Subtitle 2"/>
          <p:cNvSpPr>
            <a:spLocks noGrp="1"/>
          </p:cNvSpPr>
          <p:nvPr>
            <p:ph type="subTitle" idx="1"/>
          </p:nvPr>
        </p:nvSpPr>
        <p:spPr/>
        <p:txBody>
          <a:bodyPr/>
          <a:lstStyle/>
          <a:p>
            <a:r>
              <a:rPr lang="en-US" dirty="0" smtClean="0"/>
              <a:t>Prepared </a:t>
            </a:r>
            <a:r>
              <a:rPr lang="en-US" dirty="0" err="1" smtClean="0"/>
              <a:t>by:Mohamemd</a:t>
            </a:r>
            <a:r>
              <a:rPr lang="en-US" dirty="0" smtClean="0"/>
              <a:t> </a:t>
            </a:r>
            <a:r>
              <a:rPr lang="en-US" dirty="0" err="1" smtClean="0"/>
              <a:t>Sayeeduddin</a:t>
            </a:r>
            <a:endParaRPr lang="en-US" dirty="0"/>
          </a:p>
        </p:txBody>
      </p:sp>
    </p:spTree>
    <p:extLst>
      <p:ext uri="{BB962C8B-B14F-4D97-AF65-F5344CB8AC3E}">
        <p14:creationId xmlns:p14="http://schemas.microsoft.com/office/powerpoint/2010/main" val="3887976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Warehousing in the Cloud</a:t>
            </a:r>
            <a:br>
              <a:rPr lang="en-US" b="1" dirty="0"/>
            </a:br>
            <a:endParaRPr lang="en-US" dirty="0"/>
          </a:p>
        </p:txBody>
      </p:sp>
      <p:sp>
        <p:nvSpPr>
          <p:cNvPr id="3" name="Content Placeholder 2"/>
          <p:cNvSpPr>
            <a:spLocks noGrp="1"/>
          </p:cNvSpPr>
          <p:nvPr>
            <p:ph idx="1"/>
          </p:nvPr>
        </p:nvSpPr>
        <p:spPr/>
        <p:txBody>
          <a:bodyPr/>
          <a:lstStyle/>
          <a:p>
            <a:r>
              <a:rPr lang="en-US" dirty="0"/>
              <a:t>Data warehouses traditionally exist inside an organization’s local infrastructure (on-premises), where the responsibility for configuration and maintenance lies solely on information technology (IT) staff at the organization. Data warehousing in the cloud shifts much of the responsibility for hardware, networking, security, and maintenance to a third party, which allows the organization to focus more on business goals and objectives. This approach also allows users (who are often remote or mobile) a higher, more consistent level of data warehouse availability.</a:t>
            </a:r>
            <a:endParaRPr lang="en-US" dirty="0"/>
          </a:p>
        </p:txBody>
      </p:sp>
    </p:spTree>
    <p:extLst>
      <p:ext uri="{BB962C8B-B14F-4D97-AF65-F5344CB8AC3E}">
        <p14:creationId xmlns:p14="http://schemas.microsoft.com/office/powerpoint/2010/main" val="55830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Star Schema</a:t>
            </a:r>
            <a:br>
              <a:rPr lang="en-US" b="1" dirty="0"/>
            </a:br>
            <a:endParaRPr lang="en-US" dirty="0"/>
          </a:p>
        </p:txBody>
      </p:sp>
      <p:sp>
        <p:nvSpPr>
          <p:cNvPr id="3" name="Content Placeholder 2"/>
          <p:cNvSpPr>
            <a:spLocks noGrp="1"/>
          </p:cNvSpPr>
          <p:nvPr>
            <p:ph idx="1"/>
          </p:nvPr>
        </p:nvSpPr>
        <p:spPr/>
        <p:txBody>
          <a:bodyPr/>
          <a:lstStyle/>
          <a:p>
            <a:r>
              <a:rPr lang="en-US" dirty="0"/>
              <a:t>A </a:t>
            </a:r>
            <a:r>
              <a:rPr lang="en-US" i="1" dirty="0"/>
              <a:t>star schema</a:t>
            </a:r>
            <a:r>
              <a:rPr lang="en-US" dirty="0"/>
              <a:t> is a model that depicts data in a shape similar to that of a star. A fact table exists in the center of the star and contains primary and foreign keys to associated dimension tables, as well as aggregated data from the operational or transactional systems. The dimension tables describe the data and are included based on business needs. A star schema is not normalized and provides simple modeling without the need for complex joins.</a:t>
            </a:r>
          </a:p>
          <a:p>
            <a:pPr marL="0" indent="0">
              <a:buNone/>
            </a:pPr>
            <a:endParaRPr lang="en-US" dirty="0"/>
          </a:p>
        </p:txBody>
      </p:sp>
    </p:spTree>
    <p:extLst>
      <p:ext uri="{BB962C8B-B14F-4D97-AF65-F5344CB8AC3E}">
        <p14:creationId xmlns:p14="http://schemas.microsoft.com/office/powerpoint/2010/main" val="419038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Schema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857" y="2196040"/>
            <a:ext cx="5182323" cy="3810532"/>
          </a:xfrm>
        </p:spPr>
      </p:pic>
    </p:spTree>
    <p:extLst>
      <p:ext uri="{BB962C8B-B14F-4D97-AF65-F5344CB8AC3E}">
        <p14:creationId xmlns:p14="http://schemas.microsoft.com/office/powerpoint/2010/main" val="3294666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Snowflake Schema</a:t>
            </a:r>
            <a:br>
              <a:rPr lang="en-US" b="1" dirty="0"/>
            </a:br>
            <a:endParaRPr lang="en-US" b="1" dirty="0"/>
          </a:p>
        </p:txBody>
      </p:sp>
      <p:sp>
        <p:nvSpPr>
          <p:cNvPr id="3" name="Content Placeholder 2"/>
          <p:cNvSpPr>
            <a:spLocks noGrp="1"/>
          </p:cNvSpPr>
          <p:nvPr>
            <p:ph idx="1"/>
          </p:nvPr>
        </p:nvSpPr>
        <p:spPr/>
        <p:txBody>
          <a:bodyPr/>
          <a:lstStyle/>
          <a:p>
            <a:r>
              <a:rPr lang="en-US" dirty="0"/>
              <a:t>The </a:t>
            </a:r>
            <a:r>
              <a:rPr lang="en-US" i="1" dirty="0"/>
              <a:t>snowflake schema</a:t>
            </a:r>
            <a:r>
              <a:rPr lang="en-US" dirty="0"/>
              <a:t> design contains the same data that would exist in a star schema, and the fact table and dimension tables look the same. The main difference between the two is that the snowflake schema is normalized. The process of normalizing the design is referred to as </a:t>
            </a:r>
            <a:r>
              <a:rPr lang="en-US" i="1" dirty="0" err="1"/>
              <a:t>snowflaking</a:t>
            </a:r>
            <a:r>
              <a:rPr lang="en-US" dirty="0"/>
              <a:t>. The snowflake schema also requires less work to add more data to existing dimensions and requires less storage due to the lack of redundancy in the normalization process. Figure 2 displays an example of a snowflake schema.</a:t>
            </a:r>
            <a:endParaRPr lang="en-US" dirty="0"/>
          </a:p>
        </p:txBody>
      </p:sp>
    </p:spTree>
    <p:extLst>
      <p:ext uri="{BB962C8B-B14F-4D97-AF65-F5344CB8AC3E}">
        <p14:creationId xmlns:p14="http://schemas.microsoft.com/office/powerpoint/2010/main" val="125627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057" y="692736"/>
            <a:ext cx="7390555" cy="3881437"/>
          </a:xfrm>
        </p:spPr>
      </p:pic>
    </p:spTree>
    <p:extLst>
      <p:ext uri="{BB962C8B-B14F-4D97-AF65-F5344CB8AC3E}">
        <p14:creationId xmlns:p14="http://schemas.microsoft.com/office/powerpoint/2010/main" val="2424298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a:t>Question 1</a:t>
            </a:r>
          </a:p>
          <a:p>
            <a:r>
              <a:rPr lang="en-US" dirty="0"/>
              <a:t>A ____________ is a repository that stores relational data that is organized, cleansed, and standardized for enterprise use</a:t>
            </a:r>
            <a:r>
              <a:rPr lang="en-US" dirty="0" smtClean="0"/>
              <a:t>.</a:t>
            </a:r>
          </a:p>
          <a:p>
            <a:pPr marL="0" indent="0">
              <a:buNone/>
            </a:pPr>
            <a:endParaRPr lang="en-US" dirty="0" smtClean="0"/>
          </a:p>
          <a:p>
            <a:pPr>
              <a:buFont typeface="+mj-lt"/>
              <a:buAutoNum type="alphaLcParenR"/>
            </a:pPr>
            <a:r>
              <a:rPr lang="en-US" dirty="0"/>
              <a:t>Database</a:t>
            </a:r>
          </a:p>
          <a:p>
            <a:pPr>
              <a:buFont typeface="+mj-lt"/>
              <a:buAutoNum type="alphaLcParenR"/>
            </a:pPr>
            <a:r>
              <a:rPr lang="en-US" dirty="0" smtClean="0"/>
              <a:t>Data </a:t>
            </a:r>
            <a:r>
              <a:rPr lang="en-US" dirty="0"/>
              <a:t>Warehouse</a:t>
            </a:r>
          </a:p>
          <a:p>
            <a:pPr>
              <a:buFont typeface="+mj-lt"/>
              <a:buAutoNum type="alphaLcParenR"/>
            </a:pPr>
            <a:r>
              <a:rPr lang="en-US" dirty="0" smtClean="0"/>
              <a:t>Database </a:t>
            </a:r>
            <a:r>
              <a:rPr lang="en-US" dirty="0"/>
              <a:t>Management System</a:t>
            </a:r>
          </a:p>
        </p:txBody>
      </p:sp>
    </p:spTree>
    <p:extLst>
      <p:ext uri="{BB962C8B-B14F-4D97-AF65-F5344CB8AC3E}">
        <p14:creationId xmlns:p14="http://schemas.microsoft.com/office/powerpoint/2010/main" val="2103212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Data ware house:</a:t>
            </a:r>
          </a:p>
          <a:p>
            <a:pPr marL="0" indent="0">
              <a:buNone/>
            </a:pPr>
            <a:r>
              <a:rPr lang="en-US" dirty="0"/>
              <a:t>Correct! A data warehouse is organized by subject-oriented databases and is non-volatile in direct support of Decision Support System (DSS) functionality. </a:t>
            </a:r>
          </a:p>
          <a:p>
            <a:pPr marL="0" indent="0">
              <a:buNone/>
            </a:pPr>
            <a:r>
              <a:rPr lang="en-US" dirty="0"/>
              <a:t/>
            </a:r>
            <a:br>
              <a:rPr lang="en-US" dirty="0"/>
            </a:br>
            <a:endParaRPr lang="en-US" dirty="0"/>
          </a:p>
        </p:txBody>
      </p:sp>
    </p:spTree>
    <p:extLst>
      <p:ext uri="{BB962C8B-B14F-4D97-AF65-F5344CB8AC3E}">
        <p14:creationId xmlns:p14="http://schemas.microsoft.com/office/powerpoint/2010/main" val="90095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2</a:t>
            </a:r>
            <a:endParaRPr lang="en-US" dirty="0"/>
          </a:p>
        </p:txBody>
      </p:sp>
      <p:sp>
        <p:nvSpPr>
          <p:cNvPr id="3" name="Content Placeholder 2"/>
          <p:cNvSpPr>
            <a:spLocks noGrp="1"/>
          </p:cNvSpPr>
          <p:nvPr>
            <p:ph idx="1"/>
          </p:nvPr>
        </p:nvSpPr>
        <p:spPr/>
        <p:txBody>
          <a:bodyPr/>
          <a:lstStyle/>
          <a:p>
            <a:r>
              <a:rPr lang="en-US" dirty="0"/>
              <a:t>Which data warehousing architecture approach utilizes a bottom-up design</a:t>
            </a:r>
            <a:r>
              <a:rPr lang="en-US" dirty="0" smtClean="0"/>
              <a:t>?</a:t>
            </a:r>
          </a:p>
          <a:p>
            <a:pPr marL="0" indent="0">
              <a:buNone/>
            </a:pPr>
            <a:endParaRPr lang="en-US" dirty="0"/>
          </a:p>
          <a:p>
            <a:pPr>
              <a:buFont typeface="+mj-lt"/>
              <a:buAutoNum type="alphaLcParenR"/>
            </a:pPr>
            <a:r>
              <a:rPr lang="en-US" dirty="0"/>
              <a:t>Dimensional</a:t>
            </a:r>
          </a:p>
          <a:p>
            <a:pPr>
              <a:buFont typeface="+mj-lt"/>
              <a:buAutoNum type="alphaLcParenR"/>
            </a:pPr>
            <a:r>
              <a:rPr lang="en-US" dirty="0" err="1" smtClean="0"/>
              <a:t>Denormalized</a:t>
            </a:r>
            <a:endParaRPr lang="en-US" dirty="0"/>
          </a:p>
          <a:p>
            <a:pPr>
              <a:buFont typeface="+mj-lt"/>
              <a:buAutoNum type="alphaLcParenR"/>
            </a:pPr>
            <a:r>
              <a:rPr lang="en-US" dirty="0"/>
              <a:t>Normalized</a:t>
            </a:r>
          </a:p>
        </p:txBody>
      </p:sp>
    </p:spTree>
    <p:extLst>
      <p:ext uri="{BB962C8B-B14F-4D97-AF65-F5344CB8AC3E}">
        <p14:creationId xmlns:p14="http://schemas.microsoft.com/office/powerpoint/2010/main" val="207907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Dimensional</a:t>
            </a:r>
          </a:p>
          <a:p>
            <a:r>
              <a:rPr lang="en-US" dirty="0"/>
              <a:t>Correct</a:t>
            </a:r>
          </a:p>
          <a:p>
            <a:r>
              <a:rPr lang="en-US" dirty="0"/>
              <a:t>Correct! Kimball’s approach uses a “bottom-up” design, in which individual data marts are created at the department or organizational unit level (i.e., Sales, Human Resources, Finance, etc.) and built up to an enterprise data warehouse.</a:t>
            </a:r>
          </a:p>
          <a:p>
            <a:pPr marL="0" indent="0">
              <a:buNone/>
            </a:pPr>
            <a:endParaRPr lang="en-US" dirty="0"/>
          </a:p>
        </p:txBody>
      </p:sp>
    </p:spTree>
    <p:extLst>
      <p:ext uri="{BB962C8B-B14F-4D97-AF65-F5344CB8AC3E}">
        <p14:creationId xmlns:p14="http://schemas.microsoft.com/office/powerpoint/2010/main" val="234755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warehouse</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a:t>
            </a:r>
            <a:r>
              <a:rPr lang="en-US" i="1" dirty="0"/>
              <a:t>data warehouse</a:t>
            </a:r>
            <a:r>
              <a:rPr lang="en-US" dirty="0"/>
              <a:t> (DW) is a repository that stores relational data that is organized, cleansed, and standardized for enterprise use. A data warehouse is organized by subject-oriented databases and is non-volatile in direct support of </a:t>
            </a:r>
            <a:r>
              <a:rPr lang="en-US" i="1" dirty="0"/>
              <a:t>decision support system</a:t>
            </a:r>
            <a:r>
              <a:rPr lang="en-US" dirty="0"/>
              <a:t> (DSS) functionality. In so doing, a data warehouse includes strategically selected data that is important to an enterprise for historical tracking, reporting, and analysis.</a:t>
            </a:r>
          </a:p>
          <a:p>
            <a:r>
              <a:rPr lang="en-US" dirty="0"/>
              <a:t>A data warehouse has the following characteristics:</a:t>
            </a:r>
          </a:p>
          <a:p>
            <a:r>
              <a:rPr lang="en-US" b="1" dirty="0"/>
              <a:t>Subject-oriented</a:t>
            </a:r>
            <a:r>
              <a:rPr lang="en-US" dirty="0"/>
              <a:t>: data is theme- or object-based (i.e., customer, product, sales, etc.)</a:t>
            </a:r>
          </a:p>
          <a:p>
            <a:r>
              <a:rPr lang="en-US" b="1" dirty="0"/>
              <a:t>Integrated</a:t>
            </a:r>
            <a:r>
              <a:rPr lang="en-US" dirty="0"/>
              <a:t>: disparate data is combined and normalized from source systems</a:t>
            </a:r>
          </a:p>
          <a:p>
            <a:r>
              <a:rPr lang="en-US" b="1" dirty="0"/>
              <a:t>Time-variant</a:t>
            </a:r>
            <a:r>
              <a:rPr lang="en-US" dirty="0"/>
              <a:t>: data is organized by various time intervals for historical reporting and preservation (i.e., week, month, quarter, year)</a:t>
            </a:r>
          </a:p>
          <a:p>
            <a:r>
              <a:rPr lang="en-US" b="1" dirty="0"/>
              <a:t>Non-volatile</a:t>
            </a:r>
            <a:r>
              <a:rPr lang="en-US" dirty="0"/>
              <a:t>: data is never changed or deleted; data is read-only and refreshed at well-defined time intervals</a:t>
            </a:r>
          </a:p>
          <a:p>
            <a:r>
              <a:rPr lang="en-US" b="1" dirty="0"/>
              <a:t>Summarized</a:t>
            </a:r>
            <a:r>
              <a:rPr lang="en-US" dirty="0"/>
              <a:t>: data is often aggregated for optimization of reporting</a:t>
            </a:r>
          </a:p>
          <a:p>
            <a:endParaRPr lang="en-US" dirty="0"/>
          </a:p>
        </p:txBody>
      </p:sp>
    </p:spTree>
    <p:extLst>
      <p:ext uri="{BB962C8B-B14F-4D97-AF65-F5344CB8AC3E}">
        <p14:creationId xmlns:p14="http://schemas.microsoft.com/office/powerpoint/2010/main" val="254964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Warehousing Architectures</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Data warehouses can be architected using varying approaches. There are two primary approaches: the dimensional approach (popularized by Ralph Kimball) and the normalized approach (popularized by Bill </a:t>
            </a:r>
            <a:r>
              <a:rPr lang="en-US" dirty="0" err="1"/>
              <a:t>Inmon</a:t>
            </a:r>
            <a:r>
              <a:rPr lang="en-US" dirty="0"/>
              <a:t>).</a:t>
            </a:r>
          </a:p>
          <a:p>
            <a:endParaRPr lang="en-US" dirty="0"/>
          </a:p>
          <a:p>
            <a:r>
              <a:rPr lang="en-US" dirty="0"/>
              <a:t>Dimensional Approach</a:t>
            </a:r>
          </a:p>
          <a:p>
            <a:pPr marL="0" indent="0">
              <a:buNone/>
            </a:pPr>
            <a:r>
              <a:rPr lang="en-US" dirty="0"/>
              <a:t>Kimball’s approach depicts a data warehouse via a dimensional model (star schema or snowflake). The dimensional approach uses a “bottom-up” design, in which individual data marts are created at the departmental or organizational level (i.e., sales, human resources, finance, etc.) and built up to an enterprise data warehouse (EDW). Today, Kimball’s approach is more popular because business users can quickly gain usefulness from it.</a:t>
            </a:r>
          </a:p>
          <a:p>
            <a:endParaRPr lang="en-US" dirty="0"/>
          </a:p>
        </p:txBody>
      </p:sp>
    </p:spTree>
    <p:extLst>
      <p:ext uri="{BB962C8B-B14F-4D97-AF65-F5344CB8AC3E}">
        <p14:creationId xmlns:p14="http://schemas.microsoft.com/office/powerpoint/2010/main" val="2848681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2894"/>
            <a:ext cx="8596668" cy="3880773"/>
          </a:xfrm>
        </p:spPr>
        <p:txBody>
          <a:bodyPr/>
          <a:lstStyle/>
          <a:p>
            <a:r>
              <a:rPr lang="en-US" dirty="0"/>
              <a:t>Normalized Approach</a:t>
            </a:r>
          </a:p>
          <a:p>
            <a:pPr marL="0" indent="0">
              <a:buNone/>
            </a:pPr>
            <a:r>
              <a:rPr lang="en-US" dirty="0" err="1"/>
              <a:t>Inmon</a:t>
            </a:r>
            <a:r>
              <a:rPr lang="en-US" dirty="0"/>
              <a:t>, on the other hand, utilized a “top-down” approach to normalize a data warehouse. The normalized enterprise data model creates a central repository or enterprise data warehouse. Dimensional data marts for specific departments or organizational units can be created from the master enterprise data warehouse. </a:t>
            </a:r>
          </a:p>
        </p:txBody>
      </p:sp>
    </p:spTree>
    <p:extLst>
      <p:ext uri="{BB962C8B-B14F-4D97-AF65-F5344CB8AC3E}">
        <p14:creationId xmlns:p14="http://schemas.microsoft.com/office/powerpoint/2010/main" val="1100104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Extract, Transform, Load (ETL)</a:t>
            </a:r>
            <a:br>
              <a:rPr lang="en-US" b="1" dirty="0"/>
            </a:br>
            <a:endParaRPr lang="en-US" dirty="0"/>
          </a:p>
        </p:txBody>
      </p:sp>
      <p:sp>
        <p:nvSpPr>
          <p:cNvPr id="3" name="Content Placeholder 2"/>
          <p:cNvSpPr>
            <a:spLocks noGrp="1"/>
          </p:cNvSpPr>
          <p:nvPr>
            <p:ph idx="1"/>
          </p:nvPr>
        </p:nvSpPr>
        <p:spPr/>
        <p:txBody>
          <a:bodyPr/>
          <a:lstStyle/>
          <a:p>
            <a:r>
              <a:rPr lang="en-US" i="1" dirty="0" smtClean="0"/>
              <a:t>Extract</a:t>
            </a:r>
            <a:r>
              <a:rPr lang="en-US" i="1" dirty="0"/>
              <a:t>, transform, load </a:t>
            </a:r>
            <a:r>
              <a:rPr lang="en-US" dirty="0"/>
              <a:t>(ETL) is the process of data integration from source operational or transactional systems to combine disparate data to a single format in a central repository. Source data is </a:t>
            </a:r>
            <a:r>
              <a:rPr lang="en-US" i="1" dirty="0"/>
              <a:t>extracted</a:t>
            </a:r>
            <a:r>
              <a:rPr lang="en-US" dirty="0"/>
              <a:t> from transactional systems; </a:t>
            </a:r>
            <a:r>
              <a:rPr lang="en-US" i="1" dirty="0"/>
              <a:t>transformed</a:t>
            </a:r>
            <a:r>
              <a:rPr lang="en-US" dirty="0"/>
              <a:t> for normalization, formatting, and error correction; and </a:t>
            </a:r>
            <a:r>
              <a:rPr lang="en-US" i="1" dirty="0"/>
              <a:t>loaded</a:t>
            </a:r>
            <a:r>
              <a:rPr lang="en-US" dirty="0"/>
              <a:t> to the data warehouse for analytics and </a:t>
            </a:r>
            <a:r>
              <a:rPr lang="en-US" dirty="0" smtClean="0"/>
              <a:t>reporting</a:t>
            </a:r>
            <a:r>
              <a:rPr lang="en-US" dirty="0"/>
              <a:t/>
            </a:r>
            <a:br>
              <a:rPr lang="en-US" dirty="0"/>
            </a:br>
            <a:endParaRPr lang="en-US" dirty="0"/>
          </a:p>
        </p:txBody>
      </p:sp>
    </p:spTree>
    <p:extLst>
      <p:ext uri="{BB962C8B-B14F-4D97-AF65-F5344CB8AC3E}">
        <p14:creationId xmlns:p14="http://schemas.microsoft.com/office/powerpoint/2010/main" val="280242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698950"/>
            <a:ext cx="8597900" cy="3628125"/>
          </a:xfrm>
        </p:spPr>
      </p:pic>
    </p:spTree>
    <p:extLst>
      <p:ext uri="{BB962C8B-B14F-4D97-AF65-F5344CB8AC3E}">
        <p14:creationId xmlns:p14="http://schemas.microsoft.com/office/powerpoint/2010/main" val="87952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Mart</a:t>
            </a:r>
            <a:endParaRPr lang="en-US" dirty="0"/>
          </a:p>
        </p:txBody>
      </p:sp>
      <p:sp>
        <p:nvSpPr>
          <p:cNvPr id="3" name="Content Placeholder 2"/>
          <p:cNvSpPr>
            <a:spLocks noGrp="1"/>
          </p:cNvSpPr>
          <p:nvPr>
            <p:ph idx="1"/>
          </p:nvPr>
        </p:nvSpPr>
        <p:spPr/>
        <p:txBody>
          <a:bodyPr/>
          <a:lstStyle/>
          <a:p>
            <a:pPr marL="0" indent="0">
              <a:buNone/>
            </a:pPr>
            <a:r>
              <a:rPr lang="en-US" dirty="0"/>
              <a:t>A </a:t>
            </a:r>
            <a:r>
              <a:rPr lang="en-US" i="1" dirty="0"/>
              <a:t>data mart</a:t>
            </a:r>
            <a:r>
              <a:rPr lang="en-US" dirty="0"/>
              <a:t> is a subset of an enterprise data warehouse and is often referred to as a “departmental data warehouse.” A data mart contains the same type of information that exists in an enterprise data warehouse, but the data is organized and optimized for a specific department or organizational unit. The diagram in Figure 2 provides a high-level architecture of data warehousing and shows how data marts fit into this architecture.</a:t>
            </a:r>
            <a:endParaRPr lang="en-US" dirty="0"/>
          </a:p>
        </p:txBody>
      </p:sp>
    </p:spTree>
    <p:extLst>
      <p:ext uri="{BB962C8B-B14F-4D97-AF65-F5344CB8AC3E}">
        <p14:creationId xmlns:p14="http://schemas.microsoft.com/office/powerpoint/2010/main" val="364344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Data warehouse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289" y="2160588"/>
            <a:ext cx="8181460" cy="3881437"/>
          </a:xfrm>
        </p:spPr>
      </p:pic>
    </p:spTree>
    <p:extLst>
      <p:ext uri="{BB962C8B-B14F-4D97-AF65-F5344CB8AC3E}">
        <p14:creationId xmlns:p14="http://schemas.microsoft.com/office/powerpoint/2010/main" val="578925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Operational Data Stores</a:t>
            </a:r>
            <a:br>
              <a:rPr lang="en-US" b="1" dirty="0"/>
            </a:br>
            <a:endParaRPr lang="en-US" dirty="0"/>
          </a:p>
        </p:txBody>
      </p:sp>
      <p:sp>
        <p:nvSpPr>
          <p:cNvPr id="3" name="Content Placeholder 2"/>
          <p:cNvSpPr>
            <a:spLocks noGrp="1"/>
          </p:cNvSpPr>
          <p:nvPr>
            <p:ph idx="1"/>
          </p:nvPr>
        </p:nvSpPr>
        <p:spPr/>
        <p:txBody>
          <a:bodyPr/>
          <a:lstStyle/>
          <a:p>
            <a:r>
              <a:rPr lang="en-US" dirty="0"/>
              <a:t>An </a:t>
            </a:r>
            <a:r>
              <a:rPr lang="en-US" i="1" dirty="0"/>
              <a:t>operational data store</a:t>
            </a:r>
            <a:r>
              <a:rPr lang="en-US" dirty="0"/>
              <a:t> (ODS) utilizes snapshots of operational or transactional systems’ data to provide operational business reporting. ODS differs from a data warehouse because the data is accessed directly from the transactional system databases, and the operational data store is able to write data back to the source systems. A primary purpose of an operational data store is to deal with the complexities of maintaining up-to-date data in the data warehouse. Thus, the ODS can be seen as a less expensive approach to real-time data reporting.</a:t>
            </a:r>
            <a:endParaRPr lang="en-US" dirty="0"/>
          </a:p>
        </p:txBody>
      </p:sp>
    </p:spTree>
    <p:extLst>
      <p:ext uri="{BB962C8B-B14F-4D97-AF65-F5344CB8AC3E}">
        <p14:creationId xmlns:p14="http://schemas.microsoft.com/office/powerpoint/2010/main" val="36276002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216</TotalTime>
  <Words>998</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Data Warehousing</vt:lpstr>
      <vt:lpstr>What is data warehouse</vt:lpstr>
      <vt:lpstr>Data Warehousing Architectures </vt:lpstr>
      <vt:lpstr>PowerPoint Presentation</vt:lpstr>
      <vt:lpstr>Extract, Transform, Load (ETL) </vt:lpstr>
      <vt:lpstr>PowerPoint Presentation</vt:lpstr>
      <vt:lpstr>Data Mart</vt:lpstr>
      <vt:lpstr>Enterprise Data warehouse</vt:lpstr>
      <vt:lpstr>Operational Data Stores </vt:lpstr>
      <vt:lpstr>Data Warehousing in the Cloud </vt:lpstr>
      <vt:lpstr>Star Schema </vt:lpstr>
      <vt:lpstr>Star Schema</vt:lpstr>
      <vt:lpstr>Snowflake Schema </vt:lpstr>
      <vt:lpstr>PowerPoint Presentation</vt:lpstr>
      <vt:lpstr>Quiz</vt:lpstr>
      <vt:lpstr>Answer</vt:lpstr>
      <vt:lpstr>Quiz 2</vt:lpstr>
      <vt:lpstr>Answer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dell</dc:creator>
  <cp:lastModifiedBy>dell</cp:lastModifiedBy>
  <cp:revision>56</cp:revision>
  <dcterms:created xsi:type="dcterms:W3CDTF">2024-05-29T06:02:22Z</dcterms:created>
  <dcterms:modified xsi:type="dcterms:W3CDTF">2024-05-29T09:38:33Z</dcterms:modified>
</cp:coreProperties>
</file>