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0" r:id="rId54"/>
    <p:sldId id="309"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ashicorp.com/" TargetMode="External"/><Relationship Id="rId2" Type="http://schemas.openxmlformats.org/officeDocument/2006/relationships/hyperlink" Target="https://www.nomadproject.io/" TargetMode="External"/><Relationship Id="rId1" Type="http://schemas.openxmlformats.org/officeDocument/2006/relationships/slideLayout" Target="../slideLayouts/slideLayout2.xml"/><Relationship Id="rId4" Type="http://schemas.openxmlformats.org/officeDocument/2006/relationships/hyperlink" Target="https://docs.docker.com/engine/swa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kubernetes.io/case-studies/ibm/" TargetMode="External"/><Relationship Id="rId3" Type="http://schemas.openxmlformats.org/officeDocument/2006/relationships/hyperlink" Target="https://kubernetes.io/case-studies/blackrock/" TargetMode="External"/><Relationship Id="rId7" Type="http://schemas.openxmlformats.org/officeDocument/2006/relationships/hyperlink" Target="https://kubernetes.io/case-studies/haufegroup/" TargetMode="External"/><Relationship Id="rId12" Type="http://schemas.openxmlformats.org/officeDocument/2006/relationships/hyperlink" Target="https://kubernetes.io/case-studies/wikimedia/" TargetMode="External"/><Relationship Id="rId2" Type="http://schemas.openxmlformats.org/officeDocument/2006/relationships/hyperlink" Target="https://kubernetes.io/case-studies/blablacar/" TargetMode="External"/><Relationship Id="rId1" Type="http://schemas.openxmlformats.org/officeDocument/2006/relationships/slideLayout" Target="../slideLayouts/slideLayout2.xml"/><Relationship Id="rId6" Type="http://schemas.openxmlformats.org/officeDocument/2006/relationships/hyperlink" Target="https://kubernetes.io/case-studies/capital-one/" TargetMode="External"/><Relationship Id="rId11" Type="http://schemas.openxmlformats.org/officeDocument/2006/relationships/hyperlink" Target="https://kubernetes.io/case-studies/pearson/" TargetMode="External"/><Relationship Id="rId5" Type="http://schemas.openxmlformats.org/officeDocument/2006/relationships/hyperlink" Target="https://kubernetes.io/case-studies/box/" TargetMode="External"/><Relationship Id="rId10" Type="http://schemas.openxmlformats.org/officeDocument/2006/relationships/hyperlink" Target="https://kubernetes.io/case-studies/nokia/" TargetMode="External"/><Relationship Id="rId4" Type="http://schemas.openxmlformats.org/officeDocument/2006/relationships/hyperlink" Target="https://kubernetes.io/case-studies/booking-com/" TargetMode="External"/><Relationship Id="rId9" Type="http://schemas.openxmlformats.org/officeDocument/2006/relationships/hyperlink" Target="https://kubernetes.io/case-studies/ing/"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lists.cncf.io/g/cncf-k8s-conformance" TargetMode="External"/><Relationship Id="rId3" Type="http://schemas.openxmlformats.org/officeDocument/2006/relationships/hyperlink" Target="https://www.cncf.io/certification/training/" TargetMode="External"/><Relationship Id="rId7" Type="http://schemas.openxmlformats.org/officeDocument/2006/relationships/hyperlink" Target="https://www.cncf.io/certification/cks/" TargetMode="External"/><Relationship Id="rId2" Type="http://schemas.openxmlformats.org/officeDocument/2006/relationships/hyperlink" Target="https://github.com/cncf/curriculum" TargetMode="External"/><Relationship Id="rId1" Type="http://schemas.openxmlformats.org/officeDocument/2006/relationships/slideLayout" Target="../slideLayouts/slideLayout2.xml"/><Relationship Id="rId6" Type="http://schemas.openxmlformats.org/officeDocument/2006/relationships/hyperlink" Target="https://www.cncf.io/certification/ckad/" TargetMode="External"/><Relationship Id="rId5" Type="http://schemas.openxmlformats.org/officeDocument/2006/relationships/hyperlink" Target="https://www.cncf.io/certification/CKA/" TargetMode="External"/><Relationship Id="rId4" Type="http://schemas.openxmlformats.org/officeDocument/2006/relationships/hyperlink" Target="https://www.cncf.io/certification/kcn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ncf.io/" TargetMode="External"/><Relationship Id="rId2" Type="http://schemas.openxmlformats.org/officeDocument/2006/relationships/hyperlink" Target="https://etcd.i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quay.io/" TargetMode="External"/><Relationship Id="rId7" Type="http://schemas.openxmlformats.org/officeDocument/2006/relationships/hyperlink" Target="https://www.mirantis.com/software/container-runtime/" TargetMode="External"/><Relationship Id="rId2" Type="http://schemas.openxmlformats.org/officeDocument/2006/relationships/hyperlink" Target="https://cri-o.io/" TargetMode="External"/><Relationship Id="rId1" Type="http://schemas.openxmlformats.org/officeDocument/2006/relationships/slideLayout" Target="../slideLayouts/slideLayout2.xml"/><Relationship Id="rId6" Type="http://schemas.openxmlformats.org/officeDocument/2006/relationships/hyperlink" Target="https://www.docker.com/" TargetMode="External"/><Relationship Id="rId5" Type="http://schemas.openxmlformats.org/officeDocument/2006/relationships/hyperlink" Target="https://containerd.io/" TargetMode="External"/><Relationship Id="rId4" Type="http://schemas.openxmlformats.org/officeDocument/2006/relationships/hyperlink" Target="https://hub.docker.com/"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kubernetes/community/blob/master/contributors/devel/sig-node/container-runtime-interface.m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kind.sigs.k8s.io/" TargetMode="External"/><Relationship Id="rId2" Type="http://schemas.openxmlformats.org/officeDocument/2006/relationships/hyperlink" Target="https://minikube.sigs.k8s.io/docs/" TargetMode="External"/><Relationship Id="rId1" Type="http://schemas.openxmlformats.org/officeDocument/2006/relationships/slideLayout" Target="../slideLayouts/slideLayout2.xml"/><Relationship Id="rId6" Type="http://schemas.openxmlformats.org/officeDocument/2006/relationships/hyperlink" Target="https://k3s.io/" TargetMode="External"/><Relationship Id="rId5" Type="http://schemas.openxmlformats.org/officeDocument/2006/relationships/hyperlink" Target="https://microk8s.io/" TargetMode="External"/><Relationship Id="rId4" Type="http://schemas.openxmlformats.org/officeDocument/2006/relationships/hyperlink" Target="https://www.docker.com/products/docker-desktop"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kubernetes.io/docs/setup/production-environment/tools/kubead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kubernetes-sigs/kubespray/" TargetMode="External"/><Relationship Id="rId2" Type="http://schemas.openxmlformats.org/officeDocument/2006/relationships/hyperlink" Target="https://kubernetes.io/docs/setup/production-environment/tools/kubespray/" TargetMode="External"/><Relationship Id="rId1" Type="http://schemas.openxmlformats.org/officeDocument/2006/relationships/slideLayout" Target="../slideLayouts/slideLayout2.xml"/><Relationship Id="rId5" Type="http://schemas.openxmlformats.org/officeDocument/2006/relationships/hyperlink" Target="https://github.com/kubernetes/kops/" TargetMode="External"/><Relationship Id="rId4" Type="http://schemas.openxmlformats.org/officeDocument/2006/relationships/hyperlink" Target="https://kubernetes.io/docs/setup/production-environment/tools/kops/"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oracle.com/cloud-native/container-engine-kubernetes/" TargetMode="External"/><Relationship Id="rId3" Type="http://schemas.openxmlformats.org/officeDocument/2006/relationships/hyperlink" Target="https://aws.amazon.com/eks/" TargetMode="External"/><Relationship Id="rId7" Type="http://schemas.openxmlformats.org/officeDocument/2006/relationships/hyperlink" Target="https://www.ibm.com/cloud/kubernetes-service/" TargetMode="External"/><Relationship Id="rId2" Type="http://schemas.openxmlformats.org/officeDocument/2006/relationships/hyperlink" Target="https://www.alibabacloud.com/product/kubernetes" TargetMode="External"/><Relationship Id="rId1" Type="http://schemas.openxmlformats.org/officeDocument/2006/relationships/slideLayout" Target="../slideLayouts/slideLayout2.xml"/><Relationship Id="rId6" Type="http://schemas.openxmlformats.org/officeDocument/2006/relationships/hyperlink" Target="https://cloud.google.com/kubernetes-engine/" TargetMode="External"/><Relationship Id="rId11" Type="http://schemas.openxmlformats.org/officeDocument/2006/relationships/hyperlink" Target="https://tanzu.vmware.com/kubernetes-grid" TargetMode="External"/><Relationship Id="rId5" Type="http://schemas.openxmlformats.org/officeDocument/2006/relationships/hyperlink" Target="https://www.digitalocean.com/products/kubernetes/" TargetMode="External"/><Relationship Id="rId10" Type="http://schemas.openxmlformats.org/officeDocument/2006/relationships/hyperlink" Target="https://www.redhat.com/en/technologies/cloud-computing/openshift" TargetMode="External"/><Relationship Id="rId4" Type="http://schemas.openxmlformats.org/officeDocument/2006/relationships/hyperlink" Target="https://azure.microsoft.com/en-us/services/kubernetes-service/" TargetMode="External"/><Relationship Id="rId9" Type="http://schemas.openxmlformats.org/officeDocument/2006/relationships/hyperlink" Target="https://platform9.com/managed-kubernetes/"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kubernetes.io/docs/setup/production-environment/turnkey-solution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minikube.sigs.k8s.io/"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en.wikipedia.org/wiki/Hypervisor"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github.com/moby/hyperkit" TargetMode="External"/><Relationship Id="rId13" Type="http://schemas.openxmlformats.org/officeDocument/2006/relationships/hyperlink" Target="https://www.vmware.com/in/products/workstation-pro/workstation-pro-evaluation.html" TargetMode="External"/><Relationship Id="rId3" Type="http://schemas.openxmlformats.org/officeDocument/2006/relationships/hyperlink" Target="https://www.virtualbox.org/wiki/Downloads" TargetMode="External"/><Relationship Id="rId7" Type="http://schemas.openxmlformats.org/officeDocument/2006/relationships/hyperlink" Target="https://podman.io/getting-started/installation.html" TargetMode="External"/><Relationship Id="rId12" Type="http://schemas.openxmlformats.org/officeDocument/2006/relationships/hyperlink" Target="https://docs.microsoft.com/en-us/virtualization/hyper-v-on-windows/quick-start/enable-hyper-v" TargetMode="External"/><Relationship Id="rId2" Type="http://schemas.openxmlformats.org/officeDocument/2006/relationships/hyperlink" Target="https://kubernetes.io/docs/tasks/tools/install-kubectl/" TargetMode="External"/><Relationship Id="rId1" Type="http://schemas.openxmlformats.org/officeDocument/2006/relationships/slideLayout" Target="../slideLayouts/slideLayout2.xml"/><Relationship Id="rId6" Type="http://schemas.openxmlformats.org/officeDocument/2006/relationships/hyperlink" Target="https://docs.docker.com/engine/install/" TargetMode="External"/><Relationship Id="rId11" Type="http://schemas.openxmlformats.org/officeDocument/2006/relationships/hyperlink" Target="https://docs.docker.com/desktop/mac/install/" TargetMode="External"/><Relationship Id="rId5" Type="http://schemas.openxmlformats.org/officeDocument/2006/relationships/hyperlink" Target="https://www.qemu.org/" TargetMode="External"/><Relationship Id="rId10" Type="http://schemas.openxmlformats.org/officeDocument/2006/relationships/hyperlink" Target="https://www.parallels.com/" TargetMode="External"/><Relationship Id="rId4" Type="http://schemas.openxmlformats.org/officeDocument/2006/relationships/hyperlink" Target="https://www.linux-kvm.org/page/Main_Page" TargetMode="External"/><Relationship Id="rId9" Type="http://schemas.openxmlformats.org/officeDocument/2006/relationships/hyperlink" Target="http://www.vmware.com/products/fusion.html" TargetMode="External"/><Relationship Id="rId14" Type="http://schemas.openxmlformats.org/officeDocument/2006/relationships/hyperlink" Target="https://docs.docker.com/desktop/windows/instal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kubernetes.io/docs/reference/kubectl/overview/"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kubernetes.io/docs/tasks/access-application-cluster/web-ui-dashboard/"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kubernetes.io/docs/tasks/tools/install-kubectl-linux/"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kubernetes.io/docs/tasks/access-application-cluster/web-ui-dashboar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Kubernetes</a:t>
            </a:r>
            <a:endParaRPr lang="en-US" dirty="0"/>
          </a:p>
        </p:txBody>
      </p:sp>
      <p:sp>
        <p:nvSpPr>
          <p:cNvPr id="3" name="Subtitle 2"/>
          <p:cNvSpPr>
            <a:spLocks noGrp="1"/>
          </p:cNvSpPr>
          <p:nvPr>
            <p:ph type="subTitle" idx="1"/>
          </p:nvPr>
        </p:nvSpPr>
        <p:spPr/>
        <p:txBody>
          <a:bodyPr/>
          <a:lstStyle/>
          <a:p>
            <a:r>
              <a:rPr lang="en-US" dirty="0" smtClean="0"/>
              <a:t>K8s</a:t>
            </a:r>
            <a:endParaRPr lang="en-US" dirty="0"/>
          </a:p>
        </p:txBody>
      </p:sp>
    </p:spTree>
    <p:extLst>
      <p:ext uri="{BB962C8B-B14F-4D97-AF65-F5344CB8AC3E}">
        <p14:creationId xmlns:p14="http://schemas.microsoft.com/office/powerpoint/2010/main" val="426432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u="sng" dirty="0">
                <a:hlinkClick r:id="rId2"/>
              </a:rPr>
              <a:t>Nomad</a:t>
            </a:r>
            <a:r>
              <a:rPr lang="en-US" dirty="0"/>
              <a:t/>
            </a:r>
            <a:br>
              <a:rPr lang="en-US" dirty="0"/>
            </a:br>
            <a:r>
              <a:rPr lang="en-US" dirty="0" err="1"/>
              <a:t>Nomad</a:t>
            </a:r>
            <a:r>
              <a:rPr lang="en-US" dirty="0"/>
              <a:t> is the container and workload orchestrator provided by </a:t>
            </a:r>
            <a:r>
              <a:rPr lang="en-US" u="sng" dirty="0" err="1">
                <a:hlinkClick r:id="rId3"/>
              </a:rPr>
              <a:t>HashiCorp</a:t>
            </a:r>
            <a:r>
              <a:rPr lang="en-US" dirty="0"/>
              <a:t>.</a:t>
            </a:r>
          </a:p>
          <a:p>
            <a:r>
              <a:rPr lang="en-US" u="sng" dirty="0">
                <a:hlinkClick r:id="rId4"/>
              </a:rPr>
              <a:t>Docker Swarm</a:t>
            </a:r>
            <a:endParaRPr lang="en-US" dirty="0"/>
          </a:p>
          <a:p>
            <a:endParaRPr lang="en-US" dirty="0"/>
          </a:p>
        </p:txBody>
      </p:sp>
    </p:spTree>
    <p:extLst>
      <p:ext uri="{BB962C8B-B14F-4D97-AF65-F5344CB8AC3E}">
        <p14:creationId xmlns:p14="http://schemas.microsoft.com/office/powerpoint/2010/main" val="13702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Use Container Orchestrators?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Although we can manually maintain a couple of containers or write scripts to manage the lifecycle of dozens of containers, orchestrators make things much easier for users especially when it comes to managing hundreds and thousands of containers running on a global infrastructure.</a:t>
            </a:r>
          </a:p>
          <a:p>
            <a:r>
              <a:rPr lang="en-US" dirty="0"/>
              <a:t>Most container orchestrators can:</a:t>
            </a:r>
          </a:p>
          <a:p>
            <a:pPr lvl="2"/>
            <a:r>
              <a:rPr lang="en-US" dirty="0"/>
              <a:t>Group hosts together while creating a cluster</a:t>
            </a:r>
            <a:r>
              <a:rPr lang="en-US" dirty="0" smtClean="0"/>
              <a:t>.</a:t>
            </a:r>
          </a:p>
          <a:p>
            <a:pPr lvl="2"/>
            <a:r>
              <a:rPr lang="en-US" dirty="0"/>
              <a:t>Schedule containers to run on hosts in the cluster based on resources availability.</a:t>
            </a:r>
          </a:p>
          <a:p>
            <a:pPr lvl="2"/>
            <a:r>
              <a:rPr lang="en-US" dirty="0"/>
              <a:t>Enable containers in a cluster to communicate with each other regardless of the host they are deployed to in the cluster.</a:t>
            </a:r>
          </a:p>
          <a:p>
            <a:pPr lvl="2"/>
            <a:endParaRPr lang="en-US" dirty="0"/>
          </a:p>
          <a:p>
            <a:endParaRPr lang="en-US" dirty="0"/>
          </a:p>
        </p:txBody>
      </p:sp>
    </p:spTree>
    <p:extLst>
      <p:ext uri="{BB962C8B-B14F-4D97-AF65-F5344CB8AC3E}">
        <p14:creationId xmlns:p14="http://schemas.microsoft.com/office/powerpoint/2010/main" val="357010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lvl="2"/>
            <a:r>
              <a:rPr lang="en-US" dirty="0"/>
              <a:t>Bind containers and storage resources.</a:t>
            </a:r>
          </a:p>
          <a:p>
            <a:pPr lvl="2"/>
            <a:r>
              <a:rPr lang="en-US" dirty="0"/>
              <a:t>Group sets of similar containers and bind them to load-balancing constructs to simplify access to containerized applications by creating an interface, a level of abstraction between the containers and the client.</a:t>
            </a:r>
          </a:p>
          <a:p>
            <a:pPr lvl="2"/>
            <a:r>
              <a:rPr lang="en-US" dirty="0"/>
              <a:t>Manage and optimize resource usage.</a:t>
            </a:r>
          </a:p>
          <a:p>
            <a:pPr lvl="2"/>
            <a:r>
              <a:rPr lang="en-US" dirty="0"/>
              <a:t>Allow for implementation of policies to secure access to applications running inside containers.</a:t>
            </a:r>
          </a:p>
          <a:p>
            <a:r>
              <a:rPr lang="en-US" dirty="0"/>
              <a:t>With all these configurable yet flexible features, container orchestrators are an obvious choice when it comes to managing containerized applications at scale. In this course, we will explore </a:t>
            </a:r>
            <a:r>
              <a:rPr lang="en-US" b="1" dirty="0"/>
              <a:t>Kubernetes</a:t>
            </a:r>
            <a:r>
              <a:rPr lang="en-US" dirty="0"/>
              <a:t>, one of the most in-demand container orchestration tools available today.</a:t>
            </a:r>
          </a:p>
          <a:p>
            <a:endParaRPr lang="en-US" dirty="0"/>
          </a:p>
        </p:txBody>
      </p:sp>
    </p:spTree>
    <p:extLst>
      <p:ext uri="{BB962C8B-B14F-4D97-AF65-F5344CB8AC3E}">
        <p14:creationId xmlns:p14="http://schemas.microsoft.com/office/powerpoint/2010/main" val="359549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deploy</a:t>
            </a:r>
            <a:endParaRPr lang="en-US" dirty="0"/>
          </a:p>
        </p:txBody>
      </p:sp>
      <p:sp>
        <p:nvSpPr>
          <p:cNvPr id="3" name="Content Placeholder 2"/>
          <p:cNvSpPr>
            <a:spLocks noGrp="1"/>
          </p:cNvSpPr>
          <p:nvPr>
            <p:ph idx="1"/>
          </p:nvPr>
        </p:nvSpPr>
        <p:spPr/>
        <p:txBody>
          <a:bodyPr/>
          <a:lstStyle/>
          <a:p>
            <a:r>
              <a:rPr lang="en-US" dirty="0"/>
              <a:t>Most container orchestrators can be deployed on the infrastructure of our choice - on bare metal, Virtual Machines, on-premises, on public and hybrid clouds. Kubernetes, for example, can be deployed on a workstation, with or without an isolation layer such as a local hypervisor or container runtime, inside a company's data center, in the cloud on AWS Elastic Compute Cloud (EC2) instances, Google Compute Engine (GCE) VMs, </a:t>
            </a:r>
            <a:r>
              <a:rPr lang="en-US" dirty="0" err="1"/>
              <a:t>DigitalOcean</a:t>
            </a:r>
            <a:r>
              <a:rPr lang="en-US" dirty="0"/>
              <a:t> Droplets, OpenStack, etc.</a:t>
            </a:r>
          </a:p>
          <a:p>
            <a:r>
              <a:rPr lang="en-US" dirty="0"/>
              <a:t>There are turnkey solutions which allow Kubernetes clusters to be installed, with only a few commands, on top of cloud Infrastructures-as-a-Service, such as GCE, AWS EC2, IBM Cloud, Rancher, VMware </a:t>
            </a:r>
            <a:r>
              <a:rPr lang="en-US" dirty="0" err="1"/>
              <a:t>Tanzu</a:t>
            </a:r>
            <a:r>
              <a:rPr lang="en-US" dirty="0"/>
              <a:t>, and multi-cloud solutions through IBM Cloud Private or </a:t>
            </a:r>
            <a:r>
              <a:rPr lang="en-US" dirty="0" err="1"/>
              <a:t>StackPointCloud</a:t>
            </a:r>
            <a:r>
              <a:rPr lang="en-US" dirty="0"/>
              <a:t>.</a:t>
            </a:r>
          </a:p>
          <a:p>
            <a:endParaRPr lang="en-US" dirty="0"/>
          </a:p>
        </p:txBody>
      </p:sp>
    </p:spTree>
    <p:extLst>
      <p:ext uri="{BB962C8B-B14F-4D97-AF65-F5344CB8AC3E}">
        <p14:creationId xmlns:p14="http://schemas.microsoft.com/office/powerpoint/2010/main" val="207517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Kubernetes?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chapter, we describe Kubernetes, its features, and the reasons why you should use it. We will explore the evolution of Kubernetes from Borg, Google's very own distributed workload manager.</a:t>
            </a:r>
          </a:p>
          <a:p>
            <a:r>
              <a:rPr lang="en-US" dirty="0"/>
              <a:t>We will also learn about the Cloud Native Computing Foundation (CNCF), which currently hosts the Kubernetes project, along with other popular cloud-native projects, such as Prometheus, </a:t>
            </a:r>
            <a:r>
              <a:rPr lang="en-US" dirty="0" err="1"/>
              <a:t>Fluentd</a:t>
            </a:r>
            <a:r>
              <a:rPr lang="en-US" dirty="0"/>
              <a:t>, cri-o, </a:t>
            </a:r>
            <a:r>
              <a:rPr lang="en-US" dirty="0" err="1"/>
              <a:t>containerd</a:t>
            </a:r>
            <a:r>
              <a:rPr lang="en-US" dirty="0"/>
              <a:t>, Helm, Envoy, and Contour, just to name a few</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6851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kubernetes</a:t>
            </a:r>
            <a:endParaRPr lang="en-US" dirty="0"/>
          </a:p>
        </p:txBody>
      </p:sp>
      <p:sp>
        <p:nvSpPr>
          <p:cNvPr id="3" name="Content Placeholder 2"/>
          <p:cNvSpPr>
            <a:spLocks noGrp="1"/>
          </p:cNvSpPr>
          <p:nvPr>
            <p:ph idx="1"/>
          </p:nvPr>
        </p:nvSpPr>
        <p:spPr/>
        <p:txBody>
          <a:bodyPr/>
          <a:lstStyle/>
          <a:p>
            <a:endParaRPr lang="en-US" b="1" dirty="0"/>
          </a:p>
          <a:p>
            <a:r>
              <a:rPr lang="en-US" b="1" dirty="0" smtClean="0"/>
              <a:t>Kubernetes</a:t>
            </a:r>
            <a:r>
              <a:rPr lang="en-US" dirty="0"/>
              <a:t> comes from the Greek word </a:t>
            </a:r>
            <a:r>
              <a:rPr lang="en-US" b="1" dirty="0" err="1"/>
              <a:t>κυ</a:t>
            </a:r>
            <a:r>
              <a:rPr lang="en-US" b="1" dirty="0"/>
              <a:t>βερνήτης</a:t>
            </a:r>
            <a:r>
              <a:rPr lang="en-US" dirty="0"/>
              <a:t>, which means </a:t>
            </a:r>
            <a:r>
              <a:rPr lang="en-US" i="1" dirty="0"/>
              <a:t>helmsman</a:t>
            </a:r>
            <a:r>
              <a:rPr lang="en-US" dirty="0"/>
              <a:t> </a:t>
            </a:r>
            <a:r>
              <a:rPr lang="en-US" dirty="0" smtClean="0"/>
              <a:t>or shop government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174" y="4004434"/>
            <a:ext cx="2940977" cy="2853565"/>
          </a:xfrm>
          <a:prstGeom prst="rect">
            <a:avLst/>
          </a:prstGeom>
        </p:spPr>
      </p:pic>
    </p:spTree>
    <p:extLst>
      <p:ext uri="{BB962C8B-B14F-4D97-AF65-F5344CB8AC3E}">
        <p14:creationId xmlns:p14="http://schemas.microsoft.com/office/powerpoint/2010/main" val="71358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From Borg to Kubernetes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i="1" dirty="0"/>
              <a:t>Google's Borg system is a cluster manager that runs hundreds of thousands of jobs, from many thousands of different applications, across a number of clusters each with up to tens of thousands of machines</a:t>
            </a:r>
            <a:r>
              <a:rPr lang="en-US" i="1" dirty="0" smtClean="0"/>
              <a:t>".</a:t>
            </a:r>
          </a:p>
          <a:p>
            <a:endParaRPr lang="en-US" i="1" dirty="0"/>
          </a:p>
          <a:p>
            <a:r>
              <a:rPr lang="en-US" dirty="0"/>
              <a:t>For more than a decade, Borg has been Google's secret, running its worldwide containerized workloads in production. Services we use from Google, such as Gmail, Drive, Maps, Docs, etc., are all serviced using Borg. </a:t>
            </a:r>
            <a:endParaRPr lang="en-US" dirty="0"/>
          </a:p>
        </p:txBody>
      </p:sp>
    </p:spTree>
    <p:extLst>
      <p:ext uri="{BB962C8B-B14F-4D97-AF65-F5344CB8AC3E}">
        <p14:creationId xmlns:p14="http://schemas.microsoft.com/office/powerpoint/2010/main" val="96834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a:t>
            </a:r>
            <a:endParaRPr lang="en-US" dirty="0"/>
          </a:p>
        </p:txBody>
      </p:sp>
      <p:sp>
        <p:nvSpPr>
          <p:cNvPr id="3" name="Content Placeholder 2"/>
          <p:cNvSpPr>
            <a:spLocks noGrp="1"/>
          </p:cNvSpPr>
          <p:nvPr>
            <p:ph idx="1"/>
          </p:nvPr>
        </p:nvSpPr>
        <p:spPr/>
        <p:txBody>
          <a:bodyPr/>
          <a:lstStyle/>
          <a:p>
            <a:r>
              <a:rPr lang="en-US" dirty="0"/>
              <a:t>API servers</a:t>
            </a:r>
          </a:p>
          <a:p>
            <a:r>
              <a:rPr lang="en-US" dirty="0"/>
              <a:t>Pods</a:t>
            </a:r>
          </a:p>
          <a:p>
            <a:r>
              <a:rPr lang="en-US" dirty="0"/>
              <a:t>IP-per-Pod</a:t>
            </a:r>
          </a:p>
          <a:p>
            <a:r>
              <a:rPr lang="en-US" dirty="0"/>
              <a:t>Services</a:t>
            </a:r>
          </a:p>
          <a:p>
            <a:r>
              <a:rPr lang="en-US" dirty="0"/>
              <a:t>Labels.</a:t>
            </a:r>
          </a:p>
          <a:p>
            <a:endParaRPr lang="en-US" dirty="0"/>
          </a:p>
        </p:txBody>
      </p:sp>
    </p:spTree>
    <p:extLst>
      <p:ext uri="{BB962C8B-B14F-4D97-AF65-F5344CB8AC3E}">
        <p14:creationId xmlns:p14="http://schemas.microsoft.com/office/powerpoint/2010/main" val="94669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Features</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Kubernetes offers a very rich set of features for container orchestration. Some of its fully supported features are:</a:t>
            </a:r>
          </a:p>
          <a:p>
            <a:pPr lvl="2"/>
            <a:r>
              <a:rPr lang="en-US" b="1" dirty="0"/>
              <a:t>Automatic bin packing</a:t>
            </a:r>
            <a:r>
              <a:rPr lang="en-US" dirty="0"/>
              <a:t/>
            </a:r>
            <a:br>
              <a:rPr lang="en-US" dirty="0"/>
            </a:br>
            <a:r>
              <a:rPr lang="en-US" dirty="0"/>
              <a:t>Kubernetes automatically schedules containers based on resource needs and constraints, to maximize utilization without sacrificing availability.</a:t>
            </a:r>
          </a:p>
          <a:p>
            <a:pPr lvl="2"/>
            <a:r>
              <a:rPr lang="en-US" b="1" dirty="0"/>
              <a:t>Designed for extensibility</a:t>
            </a:r>
            <a:r>
              <a:rPr lang="en-US" dirty="0"/>
              <a:t/>
            </a:r>
            <a:br>
              <a:rPr lang="en-US" dirty="0"/>
            </a:br>
            <a:r>
              <a:rPr lang="en-US" dirty="0"/>
              <a:t>A Kubernetes cluster can be extended with new custom features without modifying the upstream source code.</a:t>
            </a:r>
          </a:p>
          <a:p>
            <a:pPr lvl="2"/>
            <a:r>
              <a:rPr lang="en-US" b="1" dirty="0"/>
              <a:t>Self-healing</a:t>
            </a:r>
            <a:r>
              <a:rPr lang="en-US" dirty="0"/>
              <a:t/>
            </a:r>
            <a:br>
              <a:rPr lang="en-US" dirty="0"/>
            </a:br>
            <a:r>
              <a:rPr lang="en-US" dirty="0"/>
              <a:t>Kubernetes automatically replaces and reschedules containers from failed nodes. It terminates and then restarts containers that become unresponsive to health checks, based on existing rules/policy. It also prevents traffic from being routed to unresponsive containers.</a:t>
            </a:r>
          </a:p>
          <a:p>
            <a:pPr lvl="2"/>
            <a:r>
              <a:rPr lang="en-US" b="1" dirty="0"/>
              <a:t>Horizontal scaling</a:t>
            </a:r>
            <a:r>
              <a:rPr lang="en-US" dirty="0"/>
              <a:t/>
            </a:r>
            <a:br>
              <a:rPr lang="en-US" dirty="0"/>
            </a:br>
            <a:r>
              <a:rPr lang="en-US" dirty="0"/>
              <a:t>With Kubernetes applications are scaled manually or automatically based on CPU or custom metrics utilization.</a:t>
            </a:r>
          </a:p>
          <a:p>
            <a:endParaRPr lang="en-US" dirty="0"/>
          </a:p>
        </p:txBody>
      </p:sp>
    </p:spTree>
    <p:extLst>
      <p:ext uri="{BB962C8B-B14F-4D97-AF65-F5344CB8AC3E}">
        <p14:creationId xmlns:p14="http://schemas.microsoft.com/office/powerpoint/2010/main" val="99424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Service discovery and load balancing</a:t>
            </a:r>
            <a:r>
              <a:rPr lang="en-US" dirty="0"/>
              <a:t/>
            </a:r>
            <a:br>
              <a:rPr lang="en-US" dirty="0"/>
            </a:br>
            <a:r>
              <a:rPr lang="en-US" dirty="0"/>
              <a:t>Containers receive IP addresses from Kubernetes, while it assigns a single Domain Name System (DNS) name to a set of containers to aid in load-balancing requests across the containers of the set</a:t>
            </a:r>
            <a:r>
              <a:rPr lang="en-US" dirty="0" smtClean="0"/>
              <a:t>.</a:t>
            </a:r>
          </a:p>
          <a:p>
            <a:r>
              <a:rPr lang="en-US" b="1" dirty="0"/>
              <a:t>Automated rollouts and rollbacks</a:t>
            </a:r>
            <a:r>
              <a:rPr lang="en-US" dirty="0"/>
              <a:t/>
            </a:r>
            <a:br>
              <a:rPr lang="en-US" dirty="0"/>
            </a:br>
            <a:r>
              <a:rPr lang="en-US" dirty="0"/>
              <a:t>Kubernetes seamlessly rolls out and rolls back application updates and configuration changes, constantly monitoring the application's health to prevent any downtime.</a:t>
            </a:r>
          </a:p>
          <a:p>
            <a:r>
              <a:rPr lang="en-US" b="1" dirty="0"/>
              <a:t>Secret and configuration management</a:t>
            </a:r>
            <a:r>
              <a:rPr lang="en-US" dirty="0"/>
              <a:t/>
            </a:r>
            <a:br>
              <a:rPr lang="en-US" dirty="0"/>
            </a:br>
            <a:r>
              <a:rPr lang="en-US" dirty="0"/>
              <a:t>Kubernetes manages sensitive data and configuration details for an application separately from the container image, in order to avoid a rebuild of the respective image. Secrets consist of sensitive/confidential information passed to the application without revealing the sensitive content to the stack configuration, like on GitHub.</a:t>
            </a:r>
          </a:p>
          <a:p>
            <a:r>
              <a:rPr lang="en-US" b="1" dirty="0"/>
              <a:t>Storage orchestration</a:t>
            </a:r>
            <a:r>
              <a:rPr lang="en-US" dirty="0"/>
              <a:t/>
            </a:r>
            <a:br>
              <a:rPr lang="en-US" dirty="0"/>
            </a:br>
            <a:r>
              <a:rPr lang="en-US" dirty="0"/>
              <a:t>Kubernetes automatically mounts software-defined storage (SDS) solutions to containers from local storage, external cloud providers, distributed storage, or network storage systems.</a:t>
            </a:r>
          </a:p>
          <a:p>
            <a:r>
              <a:rPr lang="en-US" b="1" dirty="0"/>
              <a:t>Batch execution</a:t>
            </a:r>
            <a:r>
              <a:rPr lang="en-US" dirty="0"/>
              <a:t/>
            </a:r>
            <a:br>
              <a:rPr lang="en-US" dirty="0"/>
            </a:br>
            <a:r>
              <a:rPr lang="en-US" dirty="0"/>
              <a:t>Kubernetes supports batch execution, long-running jobs, and replaces failed containers.</a:t>
            </a:r>
          </a:p>
          <a:p>
            <a:r>
              <a:rPr lang="en-US" b="1" dirty="0"/>
              <a:t>IPv4/IPv6 dual-stack</a:t>
            </a:r>
            <a:r>
              <a:rPr lang="en-US" dirty="0"/>
              <a:t/>
            </a:r>
            <a:br>
              <a:rPr lang="en-US" dirty="0"/>
            </a:br>
            <a:r>
              <a:rPr lang="en-US" dirty="0"/>
              <a:t>Kubernetes supports both IPv4 and IPv6 addresses.</a:t>
            </a:r>
          </a:p>
          <a:p>
            <a:endParaRPr lang="en-US" dirty="0"/>
          </a:p>
          <a:p>
            <a:endParaRPr lang="en-US" dirty="0"/>
          </a:p>
        </p:txBody>
      </p:sp>
    </p:spTree>
    <p:extLst>
      <p:ext uri="{BB962C8B-B14F-4D97-AF65-F5344CB8AC3E}">
        <p14:creationId xmlns:p14="http://schemas.microsoft.com/office/powerpoint/2010/main" val="145114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a:t>
            </a:r>
            <a:endParaRPr lang="en-US" dirty="0"/>
          </a:p>
        </p:txBody>
      </p:sp>
      <p:sp>
        <p:nvSpPr>
          <p:cNvPr id="3" name="Content Placeholder 2"/>
          <p:cNvSpPr>
            <a:spLocks noGrp="1"/>
          </p:cNvSpPr>
          <p:nvPr>
            <p:ph idx="1"/>
          </p:nvPr>
        </p:nvSpPr>
        <p:spPr/>
        <p:txBody>
          <a:bodyPr/>
          <a:lstStyle/>
          <a:p>
            <a:r>
              <a:rPr lang="en-US" dirty="0" smtClean="0"/>
              <a:t>Original came from Greek word  which means ship </a:t>
            </a:r>
            <a:r>
              <a:rPr lang="en-US" dirty="0" err="1" smtClean="0"/>
              <a:t>governer</a:t>
            </a:r>
            <a:r>
              <a:rPr lang="en-US" dirty="0"/>
              <a:t> </a:t>
            </a:r>
            <a:r>
              <a:rPr lang="el-GR" dirty="0" smtClean="0"/>
              <a:t>κυβερνήτης</a:t>
            </a:r>
            <a:endParaRPr lang="en-US" dirty="0" smtClean="0"/>
          </a:p>
          <a:p>
            <a:endParaRPr lang="en-US" dirty="0"/>
          </a:p>
          <a:p>
            <a:endParaRPr lang="en-US" dirty="0" smtClean="0"/>
          </a:p>
          <a:p>
            <a:r>
              <a:rPr lang="en-US" dirty="0"/>
              <a:t>https://www.google.com/search?q=translate+greek+to+english&amp;rlz=1C1RXQR_en-GBIN1074IN1074&amp;oq=translate+greek+&amp;gs_lcrp=EgZjaHJvbWUqBwgAEAAYgAQyBwgAEAAYgAQyBggBEEUYOTIHCAIQABiABDIHCAMQABiABDIHCAQQABiABDIHCAUQABiABDIHCAYQABiABDIHCAcQABiABDIHCAgQABiABDIHCAkQABiABNIBCDIxNjlqMGo3qAIAsAIA&amp;sourceid=chrome&amp;ie=UTF-8</a:t>
            </a:r>
          </a:p>
        </p:txBody>
      </p:sp>
    </p:spTree>
    <p:extLst>
      <p:ext uri="{BB962C8B-B14F-4D97-AF65-F5344CB8AC3E}">
        <p14:creationId xmlns:p14="http://schemas.microsoft.com/office/powerpoint/2010/main" val="369330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Use Kubernetes?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Another one of Kubernetes' strengths is portability. It can be deployed in many environments such as local or remote Virtual Machines, bare metal, or in public/private/hybrid/multi-cloud setups</a:t>
            </a:r>
            <a:r>
              <a:rPr lang="en-US" dirty="0" smtClean="0"/>
              <a:t>.</a:t>
            </a:r>
          </a:p>
          <a:p>
            <a:r>
              <a:rPr lang="en-US" dirty="0"/>
              <a:t>For a successful open source project, the community is as important as having great code. Kubernetes is supported by a thriving community across the world. It has more than 3,200 contributors, who, over time, have pushed over 111,000 commits. There are meet-up groups in different cities and countries which meet regularly to discuss Kubernetes and its ecosystem. The community is divided into </a:t>
            </a:r>
            <a:r>
              <a:rPr lang="en-US" i="1" dirty="0"/>
              <a:t>Special Interest Groups</a:t>
            </a:r>
            <a:r>
              <a:rPr lang="en-US" dirty="0"/>
              <a:t> (SIGs), groups which focus on special topics, such as scaling, bare metal, networking, storage, etc. We will learn more about them in our last chapter, </a:t>
            </a:r>
            <a:r>
              <a:rPr lang="en-US" i="1" dirty="0"/>
              <a:t>Kubernetes Community</a:t>
            </a:r>
            <a:r>
              <a:rPr lang="en-US" dirty="0"/>
              <a:t>.</a:t>
            </a:r>
            <a:endParaRPr lang="en-US" dirty="0"/>
          </a:p>
        </p:txBody>
      </p:sp>
    </p:spTree>
    <p:extLst>
      <p:ext uri="{BB962C8B-B14F-4D97-AF65-F5344CB8AC3E}">
        <p14:creationId xmlns:p14="http://schemas.microsoft.com/office/powerpoint/2010/main" val="144020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Users</a:t>
            </a:r>
            <a:br>
              <a:rPr lang="en-US" b="1" dirty="0"/>
            </a:br>
            <a:r>
              <a:rPr lang="en-US" dirty="0"/>
              <a:t/>
            </a:r>
            <a:br>
              <a:rPr lang="en-US" dirty="0"/>
            </a:br>
            <a:endParaRPr lang="en-US" dirty="0"/>
          </a:p>
        </p:txBody>
      </p:sp>
      <p:sp>
        <p:nvSpPr>
          <p:cNvPr id="3" name="Content Placeholder 2"/>
          <p:cNvSpPr>
            <a:spLocks noGrp="1"/>
          </p:cNvSpPr>
          <p:nvPr>
            <p:ph idx="1"/>
          </p:nvPr>
        </p:nvSpPr>
        <p:spPr>
          <a:xfrm>
            <a:off x="2589212" y="2133600"/>
            <a:ext cx="8915400" cy="1794456"/>
          </a:xfrm>
        </p:spPr>
        <p:txBody>
          <a:bodyPr/>
          <a:lstStyle/>
          <a:p>
            <a:r>
              <a:rPr lang="en-US" dirty="0"/>
              <a:t>In less than a decade since its debut Kubernetes has become the platform of choice for many enterprises of various sizes to run their workloads. It is a solution for workload management in banking, education, finance and investments, gaming, information technology, media and streaming, online retail, ridesharing, telecommunications, nuclear research, and many other industries</a:t>
            </a:r>
            <a:r>
              <a:rPr lang="en-US" dirty="0" smtClean="0"/>
              <a:t>.</a:t>
            </a:r>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03052566"/>
              </p:ext>
            </p:extLst>
          </p:nvPr>
        </p:nvGraphicFramePr>
        <p:xfrm>
          <a:off x="3026534" y="3928056"/>
          <a:ext cx="7700136" cy="2377440"/>
        </p:xfrm>
        <a:graphic>
          <a:graphicData uri="http://schemas.openxmlformats.org/drawingml/2006/table">
            <a:tbl>
              <a:tblPr firstRow="1" bandRow="1">
                <a:tableStyleId>{5C22544A-7EE6-4342-B048-85BDC9FD1C3A}</a:tableStyleId>
              </a:tblPr>
              <a:tblGrid>
                <a:gridCol w="3850068"/>
                <a:gridCol w="3850068"/>
              </a:tblGrid>
              <a:tr h="337868">
                <a:tc>
                  <a:txBody>
                    <a:bodyPr/>
                    <a:lstStyle/>
                    <a:p>
                      <a:endParaRPr lang="en-US" dirty="0"/>
                    </a:p>
                  </a:txBody>
                  <a:tcPr/>
                </a:tc>
                <a:tc>
                  <a:txBody>
                    <a:bodyPr/>
                    <a:lstStyle/>
                    <a:p>
                      <a:endParaRPr lang="en-US" dirty="0"/>
                    </a:p>
                  </a:txBody>
                  <a:tcPr/>
                </a:tc>
              </a:tr>
              <a:tr h="337868">
                <a:tc>
                  <a:txBody>
                    <a:bodyPr/>
                    <a:lstStyle/>
                    <a:p>
                      <a:r>
                        <a:rPr lang="en-US" sz="1800" b="0" i="0" u="none" strike="noStrike" kern="1200" dirty="0" err="1" smtClean="0">
                          <a:solidFill>
                            <a:schemeClr val="dk1"/>
                          </a:solidFill>
                          <a:effectLst/>
                          <a:latin typeface="+mn-lt"/>
                          <a:ea typeface="+mn-ea"/>
                          <a:cs typeface="+mn-cs"/>
                          <a:hlinkClick r:id="rId2"/>
                        </a:rPr>
                        <a:t>BlaBlaCar</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3"/>
                        </a:rPr>
                        <a:t>BlackRock</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4"/>
                        </a:rPr>
                        <a:t>Booking.com</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5"/>
                        </a:rPr>
                        <a:t>Box</a:t>
                      </a:r>
                      <a:endParaRPr lang="en-US" sz="1800" b="0" i="0" kern="1200" dirty="0" smtClean="0">
                        <a:solidFill>
                          <a:schemeClr val="dk1"/>
                        </a:solidFill>
                        <a:effectLst/>
                        <a:latin typeface="+mn-lt"/>
                        <a:ea typeface="+mn-ea"/>
                        <a:cs typeface="+mn-cs"/>
                      </a:endParaRPr>
                    </a:p>
                    <a:p>
                      <a:r>
                        <a:rPr lang="en-US" sz="1800" b="0" i="0" u="none" strike="noStrike" kern="1200" dirty="0" err="1" smtClean="0">
                          <a:solidFill>
                            <a:schemeClr val="dk1"/>
                          </a:solidFill>
                          <a:effectLst/>
                          <a:latin typeface="+mn-lt"/>
                          <a:ea typeface="+mn-ea"/>
                          <a:cs typeface="+mn-cs"/>
                          <a:hlinkClick r:id="rId6"/>
                        </a:rPr>
                        <a:t>CapitalOne</a:t>
                      </a:r>
                      <a:endParaRPr lang="en-US" sz="1800" b="0" i="0" kern="1200" dirty="0" smtClean="0">
                        <a:solidFill>
                          <a:schemeClr val="dk1"/>
                        </a:solidFill>
                        <a:effectLst/>
                        <a:latin typeface="+mn-lt"/>
                        <a:ea typeface="+mn-ea"/>
                        <a:cs typeface="+mn-cs"/>
                      </a:endParaRPr>
                    </a:p>
                    <a:p>
                      <a:r>
                        <a:rPr lang="en-US" sz="1800" b="0" i="0" u="none" strike="noStrike" kern="1200" dirty="0" err="1" smtClean="0">
                          <a:solidFill>
                            <a:schemeClr val="dk1"/>
                          </a:solidFill>
                          <a:effectLst/>
                          <a:latin typeface="+mn-lt"/>
                          <a:ea typeface="+mn-ea"/>
                          <a:cs typeface="+mn-cs"/>
                          <a:hlinkClick r:id="rId7"/>
                        </a:rPr>
                        <a:t>Haufe</a:t>
                      </a:r>
                      <a:r>
                        <a:rPr lang="en-US" sz="1800" b="0" i="0" u="none" strike="noStrike" kern="1200" dirty="0" smtClean="0">
                          <a:solidFill>
                            <a:schemeClr val="dk1"/>
                          </a:solidFill>
                          <a:effectLst/>
                          <a:latin typeface="+mn-lt"/>
                          <a:ea typeface="+mn-ea"/>
                          <a:cs typeface="+mn-cs"/>
                          <a:hlinkClick r:id="rId7"/>
                        </a:rPr>
                        <a:t> Group</a:t>
                      </a:r>
                      <a:endParaRPr lang="en-US" sz="1800" b="0" i="0" kern="1200" dirty="0" smtClean="0">
                        <a:solidFill>
                          <a:schemeClr val="dk1"/>
                        </a:solidFill>
                        <a:effectLst/>
                        <a:latin typeface="+mn-lt"/>
                        <a:ea typeface="+mn-ea"/>
                        <a:cs typeface="+mn-cs"/>
                      </a:endParaRPr>
                    </a:p>
                    <a:p>
                      <a:endParaRPr lang="en-US" dirty="0"/>
                    </a:p>
                  </a:txBody>
                  <a:tcPr/>
                </a:tc>
                <a:tc>
                  <a:txBody>
                    <a:bodyPr/>
                    <a:lstStyle/>
                    <a:p>
                      <a:r>
                        <a:rPr lang="en-US" sz="1800" b="0" i="0" u="sng" strike="noStrike" kern="1200" dirty="0" smtClean="0">
                          <a:solidFill>
                            <a:schemeClr val="dk1"/>
                          </a:solidFill>
                          <a:effectLst/>
                          <a:latin typeface="+mn-lt"/>
                          <a:ea typeface="+mn-ea"/>
                          <a:cs typeface="+mn-cs"/>
                          <a:hlinkClick r:id="rId8"/>
                        </a:rPr>
                        <a:t>IBM</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9"/>
                        </a:rPr>
                        <a:t>ING</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10"/>
                        </a:rPr>
                        <a:t>Nokia</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11"/>
                        </a:rPr>
                        <a:t>Pearson</a:t>
                      </a:r>
                      <a:endParaRPr lang="en-US" sz="1800" b="0" i="0" kern="1200" dirty="0" smtClean="0">
                        <a:solidFill>
                          <a:schemeClr val="dk1"/>
                        </a:solidFill>
                        <a:effectLst/>
                        <a:latin typeface="+mn-lt"/>
                        <a:ea typeface="+mn-ea"/>
                        <a:cs typeface="+mn-cs"/>
                      </a:endParaRPr>
                    </a:p>
                    <a:p>
                      <a:r>
                        <a:rPr lang="en-US" sz="1800" b="0" i="0" u="none" strike="noStrike" kern="1200" dirty="0" smtClean="0">
                          <a:solidFill>
                            <a:schemeClr val="dk1"/>
                          </a:solidFill>
                          <a:effectLst/>
                          <a:latin typeface="+mn-lt"/>
                          <a:ea typeface="+mn-ea"/>
                          <a:cs typeface="+mn-cs"/>
                          <a:hlinkClick r:id="rId12"/>
                        </a:rPr>
                        <a:t>Wikimedia</a:t>
                      </a:r>
                      <a:endParaRPr lang="en-US" sz="1800" b="0" i="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301361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CNCF and Kubernetes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For Kubernetes, the Cloud Native Computing Foundation:</a:t>
            </a:r>
          </a:p>
          <a:p>
            <a:pPr lvl="2"/>
            <a:r>
              <a:rPr lang="en-US" dirty="0"/>
              <a:t>Provides a neutral home for the Kubernetes trademark and enforces proper usage.</a:t>
            </a:r>
          </a:p>
          <a:p>
            <a:pPr lvl="2"/>
            <a:r>
              <a:rPr lang="en-US" dirty="0"/>
              <a:t>Provides license scanning of core and vendor code.</a:t>
            </a:r>
          </a:p>
          <a:p>
            <a:pPr lvl="2"/>
            <a:r>
              <a:rPr lang="en-US" dirty="0"/>
              <a:t>Offers legal guidance on patent and copyright issues.</a:t>
            </a:r>
          </a:p>
          <a:p>
            <a:pPr lvl="2"/>
            <a:r>
              <a:rPr lang="en-US" dirty="0"/>
              <a:t>Creates and maintains open source learning </a:t>
            </a:r>
            <a:r>
              <a:rPr lang="en-US" dirty="0">
                <a:hlinkClick r:id="rId2"/>
              </a:rPr>
              <a:t>curriculum</a:t>
            </a:r>
            <a:r>
              <a:rPr lang="en-US" dirty="0"/>
              <a:t>, </a:t>
            </a:r>
            <a:r>
              <a:rPr lang="en-US" dirty="0">
                <a:hlinkClick r:id="rId3"/>
              </a:rPr>
              <a:t>training</a:t>
            </a:r>
            <a:r>
              <a:rPr lang="en-US" dirty="0"/>
              <a:t>, and certification for Kubernetes and </a:t>
            </a:r>
            <a:r>
              <a:rPr lang="en-US" dirty="0">
                <a:hlinkClick r:id="rId4"/>
              </a:rPr>
              <a:t>cloud native associates</a:t>
            </a:r>
            <a:r>
              <a:rPr lang="en-US" dirty="0"/>
              <a:t> (KCNA), </a:t>
            </a:r>
            <a:r>
              <a:rPr lang="en-US" dirty="0">
                <a:hlinkClick r:id="rId5"/>
              </a:rPr>
              <a:t>administrators</a:t>
            </a:r>
            <a:r>
              <a:rPr lang="en-US" dirty="0"/>
              <a:t> (CKA), </a:t>
            </a:r>
            <a:r>
              <a:rPr lang="en-US" dirty="0">
                <a:hlinkClick r:id="rId6"/>
              </a:rPr>
              <a:t>application developers</a:t>
            </a:r>
            <a:r>
              <a:rPr lang="en-US" dirty="0"/>
              <a:t> (CKAD), and </a:t>
            </a:r>
            <a:r>
              <a:rPr lang="en-US" dirty="0">
                <a:hlinkClick r:id="rId7"/>
              </a:rPr>
              <a:t>security specialists</a:t>
            </a:r>
            <a:r>
              <a:rPr lang="en-US" dirty="0"/>
              <a:t> (CKS).</a:t>
            </a:r>
          </a:p>
          <a:p>
            <a:pPr lvl="2"/>
            <a:r>
              <a:rPr lang="en-US" dirty="0"/>
              <a:t>Manages a software conformance </a:t>
            </a:r>
            <a:r>
              <a:rPr lang="en-US" u="sng" dirty="0">
                <a:hlinkClick r:id="rId8"/>
              </a:rPr>
              <a:t>working group</a:t>
            </a:r>
            <a:r>
              <a:rPr lang="en-US" dirty="0"/>
              <a:t>.</a:t>
            </a:r>
          </a:p>
          <a:p>
            <a:pPr lvl="2"/>
            <a:r>
              <a:rPr lang="en-US" dirty="0"/>
              <a:t>Actively markets Kubernetes.</a:t>
            </a:r>
          </a:p>
          <a:p>
            <a:pPr lvl="2"/>
            <a:r>
              <a:rPr lang="en-US" dirty="0"/>
              <a:t>Supports ad hoc activities.</a:t>
            </a:r>
          </a:p>
          <a:p>
            <a:pPr lvl="2"/>
            <a:r>
              <a:rPr lang="en-US" dirty="0"/>
              <a:t>Sponsors conferences and meetup events.</a:t>
            </a:r>
          </a:p>
          <a:p>
            <a:endParaRPr lang="en-US" dirty="0"/>
          </a:p>
        </p:txBody>
      </p:sp>
    </p:spTree>
    <p:extLst>
      <p:ext uri="{BB962C8B-B14F-4D97-AF65-F5344CB8AC3E}">
        <p14:creationId xmlns:p14="http://schemas.microsoft.com/office/powerpoint/2010/main" val="2067185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architecture</a:t>
            </a:r>
            <a:endParaRPr lang="en-US" dirty="0"/>
          </a:p>
        </p:txBody>
      </p:sp>
      <p:sp>
        <p:nvSpPr>
          <p:cNvPr id="3" name="Content Placeholder 2"/>
          <p:cNvSpPr>
            <a:spLocks noGrp="1"/>
          </p:cNvSpPr>
          <p:nvPr>
            <p:ph idx="1"/>
          </p:nvPr>
        </p:nvSpPr>
        <p:spPr/>
        <p:txBody>
          <a:bodyPr/>
          <a:lstStyle/>
          <a:p>
            <a:r>
              <a:rPr lang="en-US" dirty="0"/>
              <a:t>In this chapter, we will explore the </a:t>
            </a:r>
            <a:r>
              <a:rPr lang="en-US" b="1" dirty="0"/>
              <a:t>Kubernetes architecture</a:t>
            </a:r>
            <a:r>
              <a:rPr lang="en-US" dirty="0"/>
              <a:t>, the components of a </a:t>
            </a:r>
            <a:r>
              <a:rPr lang="en-US" b="1" dirty="0"/>
              <a:t>control plane node</a:t>
            </a:r>
            <a:r>
              <a:rPr lang="en-US" dirty="0"/>
              <a:t>, the role of the </a:t>
            </a:r>
            <a:r>
              <a:rPr lang="en-US" b="1" dirty="0"/>
              <a:t>worker nodes</a:t>
            </a:r>
            <a:r>
              <a:rPr lang="en-US" dirty="0"/>
              <a:t>, the cluster state management with </a:t>
            </a:r>
            <a:r>
              <a:rPr lang="en-US" b="1" dirty="0" err="1"/>
              <a:t>etcd</a:t>
            </a:r>
            <a:r>
              <a:rPr lang="en-US" dirty="0"/>
              <a:t> and the network setup requirements. We will also learn about the </a:t>
            </a:r>
            <a:r>
              <a:rPr lang="en-US" b="1" dirty="0"/>
              <a:t>Container Network Interface (CNI)</a:t>
            </a:r>
            <a:r>
              <a:rPr lang="en-US" dirty="0"/>
              <a:t>, as Kubernetes' network specification.</a:t>
            </a:r>
            <a:endParaRPr lang="en-US" dirty="0"/>
          </a:p>
        </p:txBody>
      </p:sp>
    </p:spTree>
    <p:extLst>
      <p:ext uri="{BB962C8B-B14F-4D97-AF65-F5344CB8AC3E}">
        <p14:creationId xmlns:p14="http://schemas.microsoft.com/office/powerpoint/2010/main" val="1555657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Learning Objectives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By the end of this chapter, you should be able to:</a:t>
            </a:r>
          </a:p>
          <a:p>
            <a:pPr lvl="2"/>
            <a:r>
              <a:rPr lang="en-US" dirty="0"/>
              <a:t>Discuss the Kubernetes architecture.</a:t>
            </a:r>
          </a:p>
          <a:p>
            <a:pPr lvl="2"/>
            <a:r>
              <a:rPr lang="en-US" dirty="0"/>
              <a:t>Explain the different components of the control plane and worker nodes.</a:t>
            </a:r>
          </a:p>
          <a:p>
            <a:pPr lvl="2"/>
            <a:r>
              <a:rPr lang="en-US" dirty="0"/>
              <a:t>Discuss cluster state management with </a:t>
            </a:r>
            <a:r>
              <a:rPr lang="en-US" dirty="0" err="1"/>
              <a:t>etcd</a:t>
            </a:r>
            <a:r>
              <a:rPr lang="en-US" dirty="0"/>
              <a:t>.</a:t>
            </a:r>
          </a:p>
          <a:p>
            <a:pPr lvl="2"/>
            <a:r>
              <a:rPr lang="en-US" dirty="0"/>
              <a:t>Review the Kubernetes network setup requirements.</a:t>
            </a:r>
          </a:p>
          <a:p>
            <a:endParaRPr lang="en-US" dirty="0"/>
          </a:p>
        </p:txBody>
      </p:sp>
    </p:spTree>
    <p:extLst>
      <p:ext uri="{BB962C8B-B14F-4D97-AF65-F5344CB8AC3E}">
        <p14:creationId xmlns:p14="http://schemas.microsoft.com/office/powerpoint/2010/main" val="273615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Architecture</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At a very high level, Kubernetes is a cluster of compute systems categorized by their distinct roles:</a:t>
            </a:r>
          </a:p>
          <a:p>
            <a:pPr lvl="1"/>
            <a:r>
              <a:rPr lang="en-US" dirty="0"/>
              <a:t>One or more </a:t>
            </a:r>
            <a:r>
              <a:rPr lang="en-US" b="1" dirty="0"/>
              <a:t>control plane</a:t>
            </a:r>
            <a:r>
              <a:rPr lang="en-US" dirty="0"/>
              <a:t> nodes</a:t>
            </a:r>
          </a:p>
          <a:p>
            <a:pPr lvl="1"/>
            <a:r>
              <a:rPr lang="en-US" dirty="0"/>
              <a:t>One or more </a:t>
            </a:r>
            <a:r>
              <a:rPr lang="en-US" b="1" dirty="0"/>
              <a:t>worker</a:t>
            </a:r>
            <a:r>
              <a:rPr lang="en-US" dirty="0"/>
              <a:t> nodes (optional, but recommended).</a:t>
            </a:r>
          </a:p>
          <a:p>
            <a:endParaRPr lang="en-US" dirty="0"/>
          </a:p>
        </p:txBody>
      </p:sp>
    </p:spTree>
    <p:extLst>
      <p:ext uri="{BB962C8B-B14F-4D97-AF65-F5344CB8AC3E}">
        <p14:creationId xmlns:p14="http://schemas.microsoft.com/office/powerpoint/2010/main" val="374304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531" y="1177901"/>
            <a:ext cx="9437219" cy="5287740"/>
          </a:xfrm>
        </p:spPr>
      </p:pic>
    </p:spTree>
    <p:extLst>
      <p:ext uri="{BB962C8B-B14F-4D97-AF65-F5344CB8AC3E}">
        <p14:creationId xmlns:p14="http://schemas.microsoft.com/office/powerpoint/2010/main" val="1753138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 Plane Node Overview</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b="1" dirty="0"/>
              <a:t>control plane node</a:t>
            </a:r>
            <a:r>
              <a:rPr lang="en-US" dirty="0"/>
              <a:t> provides a running environment for the </a:t>
            </a:r>
            <a:r>
              <a:rPr lang="en-US" b="1" dirty="0"/>
              <a:t>control plane agents</a:t>
            </a:r>
            <a:r>
              <a:rPr lang="en-US" dirty="0"/>
              <a:t> responsible for managing the state of a Kubernetes cluster, and it is the brain behind all operations inside the cluster. The control plane components are agents with very distinct roles in the cluster's management. In order to communicate with the Kubernetes cluster, users send requests to the control plane via a Command Line Interface (CLI) tool, a Web User-Interface (Web UI) Dashboard, or an Application Programming Interface (API).</a:t>
            </a:r>
            <a:endParaRPr lang="en-US" dirty="0"/>
          </a:p>
        </p:txBody>
      </p:sp>
    </p:spTree>
    <p:extLst>
      <p:ext uri="{BB962C8B-B14F-4D97-AF65-F5344CB8AC3E}">
        <p14:creationId xmlns:p14="http://schemas.microsoft.com/office/powerpoint/2010/main" val="3299131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 Plane Node Components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 control plane node runs the following essential control plane components and agents:</a:t>
            </a:r>
          </a:p>
          <a:p>
            <a:pPr lvl="2"/>
            <a:r>
              <a:rPr lang="en-US" dirty="0"/>
              <a:t>API Server</a:t>
            </a:r>
          </a:p>
          <a:p>
            <a:pPr lvl="2"/>
            <a:r>
              <a:rPr lang="en-US" dirty="0"/>
              <a:t>Scheduler</a:t>
            </a:r>
          </a:p>
          <a:p>
            <a:pPr lvl="2"/>
            <a:r>
              <a:rPr lang="en-US" dirty="0"/>
              <a:t>Controller Managers</a:t>
            </a:r>
          </a:p>
          <a:p>
            <a:pPr lvl="2"/>
            <a:r>
              <a:rPr lang="en-US" dirty="0"/>
              <a:t>Key-Value Data Store.</a:t>
            </a:r>
          </a:p>
          <a:p>
            <a:r>
              <a:rPr lang="en-US" dirty="0"/>
              <a:t>In addition, the control plane node runs:</a:t>
            </a:r>
          </a:p>
          <a:p>
            <a:pPr lvl="2"/>
            <a:r>
              <a:rPr lang="en-US" dirty="0"/>
              <a:t>Container Runtime</a:t>
            </a:r>
          </a:p>
          <a:p>
            <a:pPr lvl="2"/>
            <a:r>
              <a:rPr lang="en-US" dirty="0"/>
              <a:t>Node Agent</a:t>
            </a:r>
          </a:p>
          <a:p>
            <a:pPr lvl="2"/>
            <a:r>
              <a:rPr lang="en-US" dirty="0"/>
              <a:t>Proxy</a:t>
            </a:r>
          </a:p>
          <a:p>
            <a:pPr lvl="2"/>
            <a:r>
              <a:rPr lang="en-US" dirty="0"/>
              <a:t>Optional add-ons for cluster-level monitoring and logging.</a:t>
            </a:r>
          </a:p>
          <a:p>
            <a:endParaRPr lang="en-US" dirty="0"/>
          </a:p>
        </p:txBody>
      </p:sp>
    </p:spTree>
    <p:extLst>
      <p:ext uri="{BB962C8B-B14F-4D97-AF65-F5344CB8AC3E}">
        <p14:creationId xmlns:p14="http://schemas.microsoft.com/office/powerpoint/2010/main" val="127781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 Plane Node Components: API Server</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All the administrative tasks are coordinated by the </a:t>
            </a:r>
            <a:r>
              <a:rPr lang="en-US" b="1" dirty="0" err="1"/>
              <a:t>kube-apiserver</a:t>
            </a:r>
            <a:r>
              <a:rPr lang="en-US" dirty="0"/>
              <a:t>, a central control plane component running on the control plane node. The API Server intercepts RESTful calls from users, administrators, developers, operators and external agents, then validates and processes them. During processing the API Server reads the Kubernetes cluster's current state from the key-value store, and after a call's execution, the resulting state of the Kubernetes cluster is saved in the key-value store for persistence. The API Server is the only control plane component to talk to the key-value store, both to read from and to save Kubernetes cluster state information - acting as a middle interface for any other control plane agent inquiring about the cluster's state.</a:t>
            </a:r>
          </a:p>
          <a:p>
            <a:r>
              <a:rPr lang="en-US" dirty="0"/>
              <a:t>The API Server is highly configurable and customizable. It can scale horizontally, but it also supports the addition of custom secondary API Servers, a configuration that transforms the primary API Server into a proxy to all secondary, custom API Servers, routing all incoming RESTful calls to them based on custom defined rules.</a:t>
            </a:r>
          </a:p>
          <a:p>
            <a:endParaRPr lang="en-US" dirty="0"/>
          </a:p>
        </p:txBody>
      </p:sp>
    </p:spTree>
    <p:extLst>
      <p:ext uri="{BB962C8B-B14F-4D97-AF65-F5344CB8AC3E}">
        <p14:creationId xmlns:p14="http://schemas.microsoft.com/office/powerpoint/2010/main" val="333844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r>
              <a:rPr lang="en-US" dirty="0"/>
              <a:t>In this chapter, we will explore why we should use container orchestrators, different implementations of container orchestrators, and where to deploy them</a:t>
            </a:r>
          </a:p>
          <a:p>
            <a:endParaRPr lang="en-US" dirty="0"/>
          </a:p>
          <a:p>
            <a:pPr marL="0" indent="0">
              <a:buNone/>
            </a:pPr>
            <a:r>
              <a:rPr lang="en-US" b="1" dirty="0" smtClean="0"/>
              <a:t>Important key points</a:t>
            </a:r>
          </a:p>
          <a:p>
            <a:r>
              <a:rPr lang="en-US" dirty="0" smtClean="0"/>
              <a:t>Define </a:t>
            </a:r>
            <a:r>
              <a:rPr lang="en-US" dirty="0"/>
              <a:t>the concept of container orchestration.</a:t>
            </a:r>
          </a:p>
          <a:p>
            <a:r>
              <a:rPr lang="en-US" dirty="0"/>
              <a:t>Explain the benefits of using container orchestration.</a:t>
            </a:r>
          </a:p>
          <a:p>
            <a:r>
              <a:rPr lang="en-US" dirty="0"/>
              <a:t>Discuss different container orchestration options.</a:t>
            </a:r>
          </a:p>
          <a:p>
            <a:r>
              <a:rPr lang="en-US" dirty="0"/>
              <a:t>Discuss different container orchestration deployment options.</a:t>
            </a:r>
          </a:p>
          <a:p>
            <a:endParaRPr lang="en-US" dirty="0"/>
          </a:p>
        </p:txBody>
      </p:sp>
    </p:spTree>
    <p:extLst>
      <p:ext uri="{BB962C8B-B14F-4D97-AF65-F5344CB8AC3E}">
        <p14:creationId xmlns:p14="http://schemas.microsoft.com/office/powerpoint/2010/main" val="249310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 Plane Node Components: Scheduler</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he role of the </a:t>
            </a:r>
            <a:r>
              <a:rPr lang="en-US" b="1" dirty="0" err="1"/>
              <a:t>kube</a:t>
            </a:r>
            <a:r>
              <a:rPr lang="en-US" b="1" dirty="0"/>
              <a:t>-scheduler</a:t>
            </a:r>
            <a:r>
              <a:rPr lang="en-US" dirty="0"/>
              <a:t> is to assign new workload objects, such as pods encapsulating containers, to nodes - typically worker nodes. During the scheduling process, decisions are made based on current Kubernetes cluster state and new workload object's requirements. </a:t>
            </a:r>
            <a:endParaRPr lang="en-US" dirty="0" smtClean="0"/>
          </a:p>
          <a:p>
            <a:r>
              <a:rPr lang="en-US" dirty="0"/>
              <a:t>The scheduler is highly configurable and customizable through scheduling policies, plugins, and profiles. Additional custom schedulers are also supported, then the object's configuration data should include the name of the custom scheduler expected to make the scheduling decision for that particular object; if no such data is included, the default scheduler is selected instead.</a:t>
            </a:r>
            <a:endParaRPr lang="en-US" dirty="0"/>
          </a:p>
        </p:txBody>
      </p:sp>
    </p:spTree>
    <p:extLst>
      <p:ext uri="{BB962C8B-B14F-4D97-AF65-F5344CB8AC3E}">
        <p14:creationId xmlns:p14="http://schemas.microsoft.com/office/powerpoint/2010/main" val="525525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 Plane Node Components: Controller Managers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controller managers</a:t>
            </a:r>
            <a:r>
              <a:rPr lang="en-US" dirty="0"/>
              <a:t> are components of the control plane node running controllers or operator processes to regulate the state of the Kubernetes cluster. Controllers are watch-loop processes continuously running and comparing the cluster's desired state (provided by objects' configuration data) with its current state (obtained from the key-value store via the API Server). In case of a mismatch, corrective action is taken in the cluster until its current state matches the desired state.</a:t>
            </a:r>
          </a:p>
          <a:p>
            <a:r>
              <a:rPr lang="en-US" dirty="0"/>
              <a:t>The </a:t>
            </a:r>
            <a:r>
              <a:rPr lang="en-US" b="1" dirty="0" err="1"/>
              <a:t>kube</a:t>
            </a:r>
            <a:r>
              <a:rPr lang="en-US" b="1" dirty="0"/>
              <a:t>-controller-manager</a:t>
            </a:r>
            <a:r>
              <a:rPr lang="en-US" dirty="0"/>
              <a:t> runs controllers or operators responsible to act when nodes become unavailable, to ensure container pod counts are as expected, to create endpoints, service accounts, and API access tokens.</a:t>
            </a:r>
          </a:p>
          <a:p>
            <a:endParaRPr lang="en-US" dirty="0"/>
          </a:p>
        </p:txBody>
      </p:sp>
    </p:spTree>
    <p:extLst>
      <p:ext uri="{BB962C8B-B14F-4D97-AF65-F5344CB8AC3E}">
        <p14:creationId xmlns:p14="http://schemas.microsoft.com/office/powerpoint/2010/main" val="226482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Control Plane Node Components: Key-Value Data Store</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u="sng" dirty="0" err="1">
                <a:hlinkClick r:id="rId2"/>
              </a:rPr>
              <a:t>etcd</a:t>
            </a:r>
            <a:r>
              <a:rPr lang="en-US" dirty="0"/>
              <a:t> is an open source project under the </a:t>
            </a:r>
            <a:r>
              <a:rPr lang="en-US" dirty="0">
                <a:hlinkClick r:id="rId3"/>
              </a:rPr>
              <a:t>Cloud Native Computing Foundation</a:t>
            </a:r>
            <a:r>
              <a:rPr lang="en-US" dirty="0"/>
              <a:t> (CNCF). </a:t>
            </a:r>
            <a:r>
              <a:rPr lang="en-US" dirty="0" err="1"/>
              <a:t>etcd</a:t>
            </a:r>
            <a:r>
              <a:rPr lang="en-US" dirty="0"/>
              <a:t> is a strongly consistent, distributed </a:t>
            </a:r>
            <a:r>
              <a:rPr lang="en-US" b="1" dirty="0"/>
              <a:t>key-value data store</a:t>
            </a:r>
            <a:r>
              <a:rPr lang="en-US" dirty="0"/>
              <a:t> used to persist a Kubernetes cluster's state. New data is written to the data store only by appending to it, data is never replaced in the data store. Obsolete data is compacted (or shredded) periodically to minimize the size of the data store</a:t>
            </a:r>
            <a:r>
              <a:rPr lang="en-US" dirty="0" smtClean="0"/>
              <a:t>.</a:t>
            </a:r>
          </a:p>
          <a:p>
            <a:r>
              <a:rPr lang="en-US" dirty="0"/>
              <a:t>Out of all the control plane components, only the API Server is able to communicate with the </a:t>
            </a:r>
            <a:r>
              <a:rPr lang="en-US" dirty="0" err="1"/>
              <a:t>etcd</a:t>
            </a:r>
            <a:r>
              <a:rPr lang="en-US" dirty="0"/>
              <a:t> data store.</a:t>
            </a:r>
            <a:endParaRPr lang="en-US" dirty="0"/>
          </a:p>
        </p:txBody>
      </p:sp>
    </p:spTree>
    <p:extLst>
      <p:ext uri="{BB962C8B-B14F-4D97-AF65-F5344CB8AC3E}">
        <p14:creationId xmlns:p14="http://schemas.microsoft.com/office/powerpoint/2010/main" val="1164135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Worker Node Overview</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worker node</a:t>
            </a:r>
            <a:r>
              <a:rPr lang="en-US" dirty="0"/>
              <a:t> provides a running environment for client applications. These applications are </a:t>
            </a:r>
            <a:r>
              <a:rPr lang="en-US" dirty="0" err="1"/>
              <a:t>microservices</a:t>
            </a:r>
            <a:r>
              <a:rPr lang="en-US" dirty="0"/>
              <a:t> running as application containers. In Kubernetes the application containers are encapsulated in Pods, controlled by the cluster control plane agents running on the control plane node. Pods are scheduled on worker nodes, where they find required compute, memory and storage resources to run, and networking to talk to each other and the outside world. A Pod is the smallest scheduling work unit in Kubernetes. It is a logical collection of one or more containers scheduled together, and the collection can be started, stopped, or rescheduled as a single unit of work. </a:t>
            </a:r>
            <a:endParaRPr lang="en-US" dirty="0" smtClean="0"/>
          </a:p>
          <a:p>
            <a:r>
              <a:rPr lang="en-US" dirty="0"/>
              <a:t>Also, in a multi-worker Kubernetes cluster, the network traffic between client users and the containerized applications deployed in Pods is handled directly by the worker nodes, and is not routed through the control plane node.</a:t>
            </a:r>
            <a:endParaRPr lang="en-US" dirty="0"/>
          </a:p>
        </p:txBody>
      </p:sp>
    </p:spTree>
    <p:extLst>
      <p:ext uri="{BB962C8B-B14F-4D97-AF65-F5344CB8AC3E}">
        <p14:creationId xmlns:p14="http://schemas.microsoft.com/office/powerpoint/2010/main" val="2761417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Worker Node Components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 worker node has the following components:</a:t>
            </a:r>
          </a:p>
          <a:p>
            <a:pPr lvl="2"/>
            <a:r>
              <a:rPr lang="en-US" dirty="0"/>
              <a:t>Container Runtime</a:t>
            </a:r>
          </a:p>
          <a:p>
            <a:pPr lvl="2"/>
            <a:r>
              <a:rPr lang="en-US" dirty="0"/>
              <a:t>Node Agent - </a:t>
            </a:r>
            <a:r>
              <a:rPr lang="en-US" dirty="0" err="1"/>
              <a:t>kubelet</a:t>
            </a:r>
            <a:endParaRPr lang="en-US" dirty="0"/>
          </a:p>
          <a:p>
            <a:pPr lvl="2"/>
            <a:r>
              <a:rPr lang="en-US" dirty="0"/>
              <a:t>Proxy - </a:t>
            </a:r>
            <a:r>
              <a:rPr lang="en-US" dirty="0" err="1"/>
              <a:t>kube</a:t>
            </a:r>
            <a:r>
              <a:rPr lang="en-US" dirty="0"/>
              <a:t>-proxy</a:t>
            </a:r>
          </a:p>
          <a:p>
            <a:pPr lvl="2"/>
            <a:r>
              <a:rPr lang="en-US" dirty="0"/>
              <a:t>Add-ons for DNS, Dashboard user interface, cluster-level monitoring and logging.</a:t>
            </a:r>
          </a:p>
          <a:p>
            <a:endParaRPr lang="en-US" dirty="0"/>
          </a:p>
        </p:txBody>
      </p:sp>
    </p:spTree>
    <p:extLst>
      <p:ext uri="{BB962C8B-B14F-4D97-AF65-F5344CB8AC3E}">
        <p14:creationId xmlns:p14="http://schemas.microsoft.com/office/powerpoint/2010/main" val="1338473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Worker Node Components: Container Runtime</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Although Kubernetes is described as a "container orchestration engine", it lacks the capability to directly handle and run containers. In order to manage a container's lifecycle, Kubernetes requires a </a:t>
            </a:r>
            <a:r>
              <a:rPr lang="en-US" b="1" dirty="0"/>
              <a:t>container runtime</a:t>
            </a:r>
            <a:r>
              <a:rPr lang="en-US" dirty="0"/>
              <a:t> on the node where a Pod and its containers are to be scheduled. Runtimes are required on all nodes of a Kubernetes cluster, both control plane and worker. Kubernetes supports several container runtimes:</a:t>
            </a:r>
          </a:p>
          <a:p>
            <a:pPr lvl="2"/>
            <a:r>
              <a:rPr lang="en-US" u="sng" dirty="0">
                <a:hlinkClick r:id="rId2"/>
              </a:rPr>
              <a:t>CRI-O</a:t>
            </a:r>
            <a:r>
              <a:rPr lang="en-US" dirty="0">
                <a:hlinkClick r:id="rId2"/>
              </a:rPr>
              <a:t/>
            </a:r>
            <a:br>
              <a:rPr lang="en-US" dirty="0">
                <a:hlinkClick r:id="rId2"/>
              </a:rPr>
            </a:br>
            <a:r>
              <a:rPr lang="en-US" dirty="0"/>
              <a:t>A lightweight container runtime for Kubernetes, supporting </a:t>
            </a:r>
            <a:r>
              <a:rPr lang="en-US" dirty="0">
                <a:hlinkClick r:id="rId3"/>
              </a:rPr>
              <a:t>quay.io</a:t>
            </a:r>
            <a:r>
              <a:rPr lang="en-US" dirty="0"/>
              <a:t> and </a:t>
            </a:r>
            <a:r>
              <a:rPr lang="en-US" dirty="0">
                <a:hlinkClick r:id="rId4"/>
              </a:rPr>
              <a:t>Docker Hub</a:t>
            </a:r>
            <a:r>
              <a:rPr lang="en-US" dirty="0"/>
              <a:t> image registries.</a:t>
            </a:r>
          </a:p>
          <a:p>
            <a:pPr lvl="2"/>
            <a:r>
              <a:rPr lang="en-US" u="sng" dirty="0" err="1">
                <a:hlinkClick r:id="rId5"/>
              </a:rPr>
              <a:t>containerd</a:t>
            </a:r>
            <a:r>
              <a:rPr lang="en-US" dirty="0">
                <a:hlinkClick r:id="rId5"/>
              </a:rPr>
              <a:t/>
            </a:r>
            <a:br>
              <a:rPr lang="en-US" dirty="0">
                <a:hlinkClick r:id="rId5"/>
              </a:rPr>
            </a:br>
            <a:r>
              <a:rPr lang="en-US" dirty="0"/>
              <a:t>A simple, robust, and portable container runtime.</a:t>
            </a:r>
          </a:p>
          <a:p>
            <a:pPr lvl="2"/>
            <a:r>
              <a:rPr lang="en-US" dirty="0">
                <a:hlinkClick r:id="rId6"/>
              </a:rPr>
              <a:t>Docker Engine</a:t>
            </a:r>
            <a:br>
              <a:rPr lang="en-US" dirty="0">
                <a:hlinkClick r:id="rId6"/>
              </a:rPr>
            </a:br>
            <a:r>
              <a:rPr lang="en-US" dirty="0"/>
              <a:t>A popular and complex container platform which uses </a:t>
            </a:r>
            <a:r>
              <a:rPr lang="en-US" b="1" dirty="0" err="1"/>
              <a:t>containerd</a:t>
            </a:r>
            <a:r>
              <a:rPr lang="en-US" dirty="0"/>
              <a:t> as a container runtime.</a:t>
            </a:r>
          </a:p>
          <a:p>
            <a:pPr lvl="2"/>
            <a:r>
              <a:rPr lang="en-US" u="sng" dirty="0" err="1">
                <a:hlinkClick r:id="rId7"/>
              </a:rPr>
              <a:t>Mirantis</a:t>
            </a:r>
            <a:r>
              <a:rPr lang="en-US" u="sng" dirty="0">
                <a:hlinkClick r:id="rId7"/>
              </a:rPr>
              <a:t> Container Runtime</a:t>
            </a:r>
            <a:r>
              <a:rPr lang="en-US" dirty="0">
                <a:hlinkClick r:id="rId7"/>
              </a:rPr>
              <a:t/>
            </a:r>
            <a:br>
              <a:rPr lang="en-US" dirty="0">
                <a:hlinkClick r:id="rId7"/>
              </a:rPr>
            </a:br>
            <a:r>
              <a:rPr lang="en-US" dirty="0"/>
              <a:t>Formerly known as the </a:t>
            </a:r>
            <a:r>
              <a:rPr lang="en-US" b="1" dirty="0"/>
              <a:t>Docker Enterprise Edition</a:t>
            </a:r>
            <a:r>
              <a:rPr lang="en-US" dirty="0"/>
              <a:t>.</a:t>
            </a:r>
          </a:p>
          <a:p>
            <a:endParaRPr lang="en-US" dirty="0"/>
          </a:p>
        </p:txBody>
      </p:sp>
    </p:spTree>
    <p:extLst>
      <p:ext uri="{BB962C8B-B14F-4D97-AF65-F5344CB8AC3E}">
        <p14:creationId xmlns:p14="http://schemas.microsoft.com/office/powerpoint/2010/main" val="3026694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b="1" dirty="0"/>
              <a:t>Worker Node Components: Node Agent - kubelet</a:t>
            </a:r>
            <a:br>
              <a:rPr lang="nl-NL" b="1" dirty="0"/>
            </a:br>
            <a:r>
              <a:rPr lang="nl-NL" dirty="0"/>
              <a:t/>
            </a:r>
            <a:br>
              <a:rPr lang="nl-NL" dirty="0"/>
            </a:b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b="1" dirty="0" err="1"/>
              <a:t>kubelet</a:t>
            </a:r>
            <a:r>
              <a:rPr lang="en-US" dirty="0"/>
              <a:t> is an agent running on each node, control plane and workers, and communicates with the control plane. It receives Pod definitions, primarily from the API Server, and interacts with the container runtime on the node to run containers associated with the Pod. It also monitors the health and resources of Pods running containers.</a:t>
            </a:r>
          </a:p>
          <a:p>
            <a:r>
              <a:rPr lang="en-US" dirty="0"/>
              <a:t>The </a:t>
            </a:r>
            <a:r>
              <a:rPr lang="en-US" dirty="0" err="1"/>
              <a:t>kubelet</a:t>
            </a:r>
            <a:r>
              <a:rPr lang="en-US" dirty="0"/>
              <a:t> connects to container runtimes through a plugin based interface - the </a:t>
            </a:r>
            <a:r>
              <a:rPr lang="en-US" dirty="0">
                <a:hlinkClick r:id="rId2"/>
              </a:rPr>
              <a:t>Container Runtime Interface</a:t>
            </a:r>
            <a:r>
              <a:rPr lang="en-US" dirty="0"/>
              <a:t> (CRI). The CRI consists of protocol buffers, </a:t>
            </a:r>
            <a:r>
              <a:rPr lang="en-US" dirty="0" err="1"/>
              <a:t>gRPC</a:t>
            </a:r>
            <a:r>
              <a:rPr lang="en-US" dirty="0"/>
              <a:t> API, libraries, and additional specifications and tools.</a:t>
            </a:r>
          </a:p>
          <a:p>
            <a:endParaRPr lang="en-US" dirty="0"/>
          </a:p>
        </p:txBody>
      </p:sp>
    </p:spTree>
    <p:extLst>
      <p:ext uri="{BB962C8B-B14F-4D97-AF65-F5344CB8AC3E}">
        <p14:creationId xmlns:p14="http://schemas.microsoft.com/office/powerpoint/2010/main" val="718663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Kublet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223" y="2522328"/>
            <a:ext cx="7735380" cy="3000794"/>
          </a:xfrm>
        </p:spPr>
      </p:pic>
    </p:spTree>
    <p:extLst>
      <p:ext uri="{BB962C8B-B14F-4D97-AF65-F5344CB8AC3E}">
        <p14:creationId xmlns:p14="http://schemas.microsoft.com/office/powerpoint/2010/main" val="422659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a:t>
            </a:r>
            <a:endParaRPr lang="en-US" dirty="0"/>
          </a:p>
        </p:txBody>
      </p:sp>
      <p:sp>
        <p:nvSpPr>
          <p:cNvPr id="3" name="Content Placeholder 2"/>
          <p:cNvSpPr>
            <a:spLocks noGrp="1"/>
          </p:cNvSpPr>
          <p:nvPr>
            <p:ph idx="1"/>
          </p:nvPr>
        </p:nvSpPr>
        <p:spPr/>
        <p:txBody>
          <a:bodyPr/>
          <a:lstStyle/>
          <a:p>
            <a:r>
              <a:rPr lang="en-US" b="1" dirty="0"/>
              <a:t>Protocol Buffers (</a:t>
            </a:r>
            <a:r>
              <a:rPr lang="en-US" b="1" dirty="0" err="1"/>
              <a:t>ProtoBuf</a:t>
            </a:r>
            <a:r>
              <a:rPr lang="en-US" b="1" dirty="0"/>
              <a:t>)</a:t>
            </a:r>
            <a:r>
              <a:rPr lang="en-US" dirty="0"/>
              <a:t>:</a:t>
            </a:r>
          </a:p>
          <a:p>
            <a:r>
              <a:rPr lang="en-US" dirty="0"/>
              <a:t>Protocol Buffers, often referred to as </a:t>
            </a:r>
            <a:r>
              <a:rPr lang="en-US" dirty="0" err="1"/>
              <a:t>ProtoBuf</a:t>
            </a:r>
            <a:r>
              <a:rPr lang="en-US" dirty="0"/>
              <a:t>, is a language-agnostic binary serialization format developed by Google. It's used for efficiently serializing structured data, making it suitable for tasks like data storage, data exchange, and communication between systems. </a:t>
            </a:r>
          </a:p>
          <a:p>
            <a:r>
              <a:rPr lang="en-US" b="1" dirty="0" err="1"/>
              <a:t>gRPC</a:t>
            </a:r>
            <a:r>
              <a:rPr lang="en-US" b="1" dirty="0"/>
              <a:t> Server</a:t>
            </a:r>
            <a:r>
              <a:rPr lang="en-US" dirty="0"/>
              <a:t>:</a:t>
            </a:r>
          </a:p>
          <a:p>
            <a:pPr marL="0" indent="0">
              <a:buNone/>
            </a:pPr>
            <a:r>
              <a:rPr lang="en-US" dirty="0" err="1"/>
              <a:t>gRPC</a:t>
            </a:r>
            <a:r>
              <a:rPr lang="en-US" dirty="0"/>
              <a:t> is a high-performance, open-source framework for building remote procedure call (RPC) APIs. It uses Protocol Buffers for defining service contracts and messages.</a:t>
            </a:r>
          </a:p>
          <a:p>
            <a:endParaRPr lang="en-US" dirty="0"/>
          </a:p>
        </p:txBody>
      </p:sp>
    </p:spTree>
    <p:extLst>
      <p:ext uri="{BB962C8B-B14F-4D97-AF65-F5344CB8AC3E}">
        <p14:creationId xmlns:p14="http://schemas.microsoft.com/office/powerpoint/2010/main" val="288460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Container Runtime</a:t>
            </a:r>
            <a:r>
              <a:rPr lang="en-US" dirty="0"/>
              <a:t>:</a:t>
            </a:r>
          </a:p>
          <a:p>
            <a:r>
              <a:rPr lang="en-US" dirty="0"/>
              <a:t>In the context of Kubernetes and container orchestration, a container runtime is the software responsible for running containers. Containers are lightweight, isolated environments that package an application and its dependencies. Kubernetes uses container runtimes to launch and manage containers on worker nodes.</a:t>
            </a:r>
          </a:p>
          <a:p>
            <a:endParaRPr lang="en-US" dirty="0"/>
          </a:p>
        </p:txBody>
      </p:sp>
    </p:spTree>
    <p:extLst>
      <p:ext uri="{BB962C8B-B14F-4D97-AF65-F5344CB8AC3E}">
        <p14:creationId xmlns:p14="http://schemas.microsoft.com/office/powerpoint/2010/main" val="48773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Container </a:t>
            </a:r>
            <a:r>
              <a:rPr lang="en-US" dirty="0"/>
              <a:t>images allow us to confine the application code, its runtime, and all of its dependencies in a pre-defined format. The container runtimes like </a:t>
            </a:r>
            <a:r>
              <a:rPr lang="en-US" dirty="0" err="1"/>
              <a:t>runC</a:t>
            </a:r>
            <a:r>
              <a:rPr lang="en-US" dirty="0"/>
              <a:t>, </a:t>
            </a:r>
            <a:r>
              <a:rPr lang="en-US" dirty="0" err="1"/>
              <a:t>containerd</a:t>
            </a:r>
            <a:r>
              <a:rPr lang="en-US" dirty="0"/>
              <a:t>, or cri-o can use pre-packaged images as a source to create and run one or more containers. These runtimes are capable of running containers on a single host, however, in practice, we would like to have a fault-tolerant and scalable solution, achieved by building a single controller/management unit, a collection of multiple hosts connected together. This controller/management unit is generally referred to as a container orchestrator.</a:t>
            </a:r>
          </a:p>
          <a:p>
            <a:endParaRPr lang="en-US" dirty="0"/>
          </a:p>
        </p:txBody>
      </p:sp>
    </p:spTree>
    <p:extLst>
      <p:ext uri="{BB962C8B-B14F-4D97-AF65-F5344CB8AC3E}">
        <p14:creationId xmlns:p14="http://schemas.microsoft.com/office/powerpoint/2010/main" val="130583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Worker Node Components: </a:t>
            </a:r>
            <a:r>
              <a:rPr lang="en-US" b="1" dirty="0" err="1"/>
              <a:t>kubelet</a:t>
            </a:r>
            <a:r>
              <a:rPr lang="en-US" b="1" dirty="0"/>
              <a:t> - CRI shims</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Originally the </a:t>
            </a:r>
            <a:r>
              <a:rPr lang="en-US" dirty="0" err="1"/>
              <a:t>kubelet</a:t>
            </a:r>
            <a:r>
              <a:rPr lang="en-US" dirty="0"/>
              <a:t> agent supported only a couple of container runtimes, first the Docker Engine followed by </a:t>
            </a:r>
            <a:r>
              <a:rPr lang="en-US" dirty="0" err="1"/>
              <a:t>rkt</a:t>
            </a:r>
            <a:r>
              <a:rPr lang="en-US" dirty="0"/>
              <a:t>, through a unique interface model integrated directly in the </a:t>
            </a:r>
            <a:r>
              <a:rPr lang="en-US" dirty="0" err="1"/>
              <a:t>kubelet</a:t>
            </a:r>
            <a:r>
              <a:rPr lang="en-US" dirty="0"/>
              <a:t> source code. However, this approach was not intended to last forever even though it was especially beneficial for Docker. In time, Kubernetes started migrating towards a standardized approach to container runtime integration by introducing the CRI. Kubernetes adopted a decoupled and flexible method to integrate with various container runtimes without the need to recompile its source code. Any container runtime that implements the CRI could be used by Kubernetes to manage containers.</a:t>
            </a:r>
          </a:p>
          <a:p>
            <a:r>
              <a:rPr lang="en-US" dirty="0"/>
              <a:t>Shims are Container Runtime Interface (CRI) implementations, interfaces or adapters, specific to each container runtime supported by Kubernetes. Below we present some examples of CRI shims:</a:t>
            </a:r>
          </a:p>
          <a:p>
            <a:r>
              <a:rPr lang="en-US" b="1" dirty="0"/>
              <a:t>cri-</a:t>
            </a:r>
            <a:r>
              <a:rPr lang="en-US" b="1" dirty="0" err="1"/>
              <a:t>containerd</a:t>
            </a:r>
            <a:r>
              <a:rPr lang="en-US" b="1" dirty="0"/>
              <a:t/>
            </a:r>
            <a:br>
              <a:rPr lang="en-US" b="1" dirty="0"/>
            </a:br>
            <a:r>
              <a:rPr lang="en-US" dirty="0"/>
              <a:t>cri-</a:t>
            </a:r>
            <a:r>
              <a:rPr lang="en-US" dirty="0" err="1"/>
              <a:t>containerd</a:t>
            </a:r>
            <a:r>
              <a:rPr lang="en-US" dirty="0"/>
              <a:t> allows containers to be directly created and managed with </a:t>
            </a:r>
            <a:r>
              <a:rPr lang="en-US" dirty="0" err="1"/>
              <a:t>containerd</a:t>
            </a:r>
            <a:r>
              <a:rPr lang="en-US" dirty="0"/>
              <a:t> at </a:t>
            </a:r>
            <a:r>
              <a:rPr lang="en-US" dirty="0" err="1"/>
              <a:t>kubelet's</a:t>
            </a:r>
            <a:r>
              <a:rPr lang="en-US" dirty="0"/>
              <a:t> request:</a:t>
            </a:r>
          </a:p>
          <a:p>
            <a:endParaRPr lang="en-US" dirty="0"/>
          </a:p>
        </p:txBody>
      </p:sp>
    </p:spTree>
    <p:extLst>
      <p:ext uri="{BB962C8B-B14F-4D97-AF65-F5344CB8AC3E}">
        <p14:creationId xmlns:p14="http://schemas.microsoft.com/office/powerpoint/2010/main" val="4275097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Worker Node Components: Proxy - </a:t>
            </a:r>
            <a:r>
              <a:rPr lang="en-US" b="1" dirty="0" err="1"/>
              <a:t>kube</a:t>
            </a:r>
            <a:r>
              <a:rPr lang="en-US" b="1" dirty="0"/>
              <a:t>-proxy</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err="1"/>
              <a:t>kube</a:t>
            </a:r>
            <a:r>
              <a:rPr lang="en-US" b="1" dirty="0"/>
              <a:t>-proxy</a:t>
            </a:r>
            <a:r>
              <a:rPr lang="en-US" dirty="0"/>
              <a:t> is the network agent which runs on each node, control plane and workers, responsible for dynamic updates and maintenance of all networking rules on the node. It abstracts the details of Pods networking and forwards connection requests to the containers in the Pods. </a:t>
            </a:r>
          </a:p>
          <a:p>
            <a:r>
              <a:rPr lang="en-US" dirty="0"/>
              <a:t>The </a:t>
            </a:r>
            <a:r>
              <a:rPr lang="en-US" dirty="0" err="1"/>
              <a:t>kube</a:t>
            </a:r>
            <a:r>
              <a:rPr lang="en-US" dirty="0"/>
              <a:t>-proxy is responsible for TCP, UDP, and SCTP stream forwarding or random forwarding across a set of Pod </a:t>
            </a:r>
            <a:r>
              <a:rPr lang="en-US" dirty="0" err="1"/>
              <a:t>backends</a:t>
            </a:r>
            <a:r>
              <a:rPr lang="en-US" dirty="0"/>
              <a:t> of an application, and it implements forwarding rules defined by users through Service API objects.</a:t>
            </a:r>
          </a:p>
          <a:p>
            <a:endParaRPr lang="en-US" dirty="0"/>
          </a:p>
        </p:txBody>
      </p:sp>
    </p:spTree>
    <p:extLst>
      <p:ext uri="{BB962C8B-B14F-4D97-AF65-F5344CB8AC3E}">
        <p14:creationId xmlns:p14="http://schemas.microsoft.com/office/powerpoint/2010/main" val="387630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Worker Node Components: Add-ons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Add-ons</a:t>
            </a:r>
            <a:r>
              <a:rPr lang="en-US" dirty="0"/>
              <a:t> are cluster features and functionality not yet available in Kubernetes, therefore implemented through 3rd-party pods and services.</a:t>
            </a:r>
          </a:p>
          <a:p>
            <a:pPr lvl="2"/>
            <a:r>
              <a:rPr lang="en-US" b="1" dirty="0"/>
              <a:t>DNS</a:t>
            </a:r>
            <a:br>
              <a:rPr lang="en-US" b="1" dirty="0"/>
            </a:br>
            <a:r>
              <a:rPr lang="en-US" dirty="0"/>
              <a:t>Cluster DNS is a DNS server required to assign DNS records to Kubernetes objects and resources.</a:t>
            </a:r>
          </a:p>
          <a:p>
            <a:pPr lvl="2"/>
            <a:r>
              <a:rPr lang="en-US" b="1" dirty="0"/>
              <a:t>Dashboard</a:t>
            </a:r>
            <a:r>
              <a:rPr lang="en-US" dirty="0"/>
              <a:t> </a:t>
            </a:r>
            <a:br>
              <a:rPr lang="en-US" dirty="0"/>
            </a:br>
            <a:r>
              <a:rPr lang="en-US" dirty="0"/>
              <a:t>A general purpose web-based user interface for cluster management.</a:t>
            </a:r>
          </a:p>
          <a:p>
            <a:pPr lvl="2"/>
            <a:r>
              <a:rPr lang="en-US" b="1" dirty="0"/>
              <a:t>Monitoring</a:t>
            </a:r>
            <a:r>
              <a:rPr lang="en-US" dirty="0"/>
              <a:t> </a:t>
            </a:r>
            <a:br>
              <a:rPr lang="en-US" dirty="0"/>
            </a:br>
            <a:r>
              <a:rPr lang="en-US" dirty="0"/>
              <a:t>Collects cluster-level container metrics and saves them to a central data store.</a:t>
            </a:r>
          </a:p>
          <a:p>
            <a:pPr lvl="2"/>
            <a:r>
              <a:rPr lang="en-US" b="1" dirty="0"/>
              <a:t>Logging</a:t>
            </a:r>
            <a:r>
              <a:rPr lang="en-US" dirty="0"/>
              <a:t> </a:t>
            </a:r>
            <a:br>
              <a:rPr lang="en-US" dirty="0"/>
            </a:br>
            <a:r>
              <a:rPr lang="en-US" dirty="0"/>
              <a:t>Collects cluster-level container logs and saves them to a central log store for analysis.</a:t>
            </a:r>
          </a:p>
          <a:p>
            <a:endParaRPr lang="en-US" dirty="0"/>
          </a:p>
        </p:txBody>
      </p:sp>
    </p:spTree>
    <p:extLst>
      <p:ext uri="{BB962C8B-B14F-4D97-AF65-F5344CB8AC3E}">
        <p14:creationId xmlns:p14="http://schemas.microsoft.com/office/powerpoint/2010/main" val="1709490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Networking Challenges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Decoupled </a:t>
            </a:r>
            <a:r>
              <a:rPr lang="en-US" dirty="0" err="1"/>
              <a:t>microservices</a:t>
            </a:r>
            <a:r>
              <a:rPr lang="en-US" dirty="0"/>
              <a:t> based applications rely heavily on networking in order to mimic the tight-coupling once available in the monolithic era. Networking, in general, is not the easiest to understand and implement. Kubernetes is no exception - as a containerized </a:t>
            </a:r>
            <a:r>
              <a:rPr lang="en-US" dirty="0" err="1"/>
              <a:t>microservices</a:t>
            </a:r>
            <a:r>
              <a:rPr lang="en-US" dirty="0"/>
              <a:t> orchestrator it needs to address a few distinct networking challenges:</a:t>
            </a:r>
          </a:p>
          <a:p>
            <a:pPr lvl="2"/>
            <a:r>
              <a:rPr lang="en-US" dirty="0"/>
              <a:t>Container-to-Container communication inside Pods</a:t>
            </a:r>
          </a:p>
          <a:p>
            <a:pPr lvl="2"/>
            <a:r>
              <a:rPr lang="en-US" dirty="0"/>
              <a:t>Pod-to-Pod communication on the same node and across cluster nodes</a:t>
            </a:r>
          </a:p>
          <a:p>
            <a:pPr lvl="2"/>
            <a:r>
              <a:rPr lang="en-US" dirty="0"/>
              <a:t>Service-to-Pod communication within the same namespace and across cluster namespaces</a:t>
            </a:r>
          </a:p>
          <a:p>
            <a:pPr lvl="2"/>
            <a:r>
              <a:rPr lang="en-US" dirty="0"/>
              <a:t>External-to-Service communication for clients to access applications in a </a:t>
            </a:r>
            <a:r>
              <a:rPr lang="en-US" dirty="0" err="1"/>
              <a:t>cluste</a:t>
            </a:r>
            <a:endParaRPr lang="en-US" dirty="0"/>
          </a:p>
          <a:p>
            <a:endParaRPr lang="en-US" dirty="0"/>
          </a:p>
        </p:txBody>
      </p:sp>
    </p:spTree>
    <p:extLst>
      <p:ext uri="{BB962C8B-B14F-4D97-AF65-F5344CB8AC3E}">
        <p14:creationId xmlns:p14="http://schemas.microsoft.com/office/powerpoint/2010/main" val="3590276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Deployment</a:t>
            </a:r>
            <a:endParaRPr lang="en-US" dirty="0"/>
          </a:p>
        </p:txBody>
      </p:sp>
      <p:sp>
        <p:nvSpPr>
          <p:cNvPr id="3" name="Content Placeholder 2"/>
          <p:cNvSpPr>
            <a:spLocks noGrp="1"/>
          </p:cNvSpPr>
          <p:nvPr>
            <p:ph idx="1"/>
          </p:nvPr>
        </p:nvSpPr>
        <p:spPr/>
        <p:txBody>
          <a:bodyPr/>
          <a:lstStyle/>
          <a:p>
            <a:r>
              <a:rPr lang="en-US" b="1" dirty="0"/>
              <a:t>Learning Objectives</a:t>
            </a:r>
          </a:p>
          <a:p>
            <a:pPr marL="0" indent="0">
              <a:buNone/>
            </a:pPr>
            <a:r>
              <a:rPr lang="en-US" dirty="0"/>
              <a:t>By the end of this chapter, you should be able to:</a:t>
            </a:r>
          </a:p>
          <a:p>
            <a:pPr lvl="2"/>
            <a:r>
              <a:rPr lang="en-US" dirty="0"/>
              <a:t>Discuss Kubernetes configuration options.</a:t>
            </a:r>
          </a:p>
          <a:p>
            <a:pPr lvl="2"/>
            <a:r>
              <a:rPr lang="en-US" dirty="0"/>
              <a:t>Discuss infrastructure considerations before installing Kubernetes.</a:t>
            </a:r>
          </a:p>
          <a:p>
            <a:pPr lvl="2"/>
            <a:r>
              <a:rPr lang="en-US" dirty="0"/>
              <a:t>Discuss infrastructure choices for a Kubernetes cluster deployment.</a:t>
            </a:r>
          </a:p>
          <a:p>
            <a:pPr lvl="2"/>
            <a:r>
              <a:rPr lang="en-US" dirty="0"/>
              <a:t>Review Kubernetes installation tools and certified solutions.</a:t>
            </a:r>
          </a:p>
          <a:p>
            <a:pPr marL="0" indent="0">
              <a:buNone/>
            </a:pPr>
            <a:r>
              <a:rPr lang="en-US" dirty="0"/>
              <a:t/>
            </a:r>
            <a:br>
              <a:rPr lang="en-US" dirty="0"/>
            </a:br>
            <a:endParaRPr lang="en-US" dirty="0"/>
          </a:p>
        </p:txBody>
      </p:sp>
    </p:spTree>
    <p:extLst>
      <p:ext uri="{BB962C8B-B14F-4D97-AF65-F5344CB8AC3E}">
        <p14:creationId xmlns:p14="http://schemas.microsoft.com/office/powerpoint/2010/main" val="2791277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Configuration</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Kubernetes can be installed using different cluster configurations. The major installation types are described below:</a:t>
            </a:r>
          </a:p>
          <a:p>
            <a:pPr lvl="2"/>
            <a:r>
              <a:rPr lang="en-US" b="1" dirty="0"/>
              <a:t>All-in-One Single-Node Installation</a:t>
            </a:r>
            <a:r>
              <a:rPr lang="en-US" dirty="0"/>
              <a:t/>
            </a:r>
            <a:br>
              <a:rPr lang="en-US" dirty="0"/>
            </a:br>
            <a:r>
              <a:rPr lang="en-US" dirty="0"/>
              <a:t>In this setup, all the control plane and worker components are installed and running on a single-node. While it is useful for learning, development, and testing, it is not recommended for production purposes.</a:t>
            </a:r>
          </a:p>
          <a:p>
            <a:pPr lvl="2"/>
            <a:r>
              <a:rPr lang="en-US" b="1" dirty="0"/>
              <a:t>Single-Control Plane and Multi-Worker Installation</a:t>
            </a:r>
            <a:r>
              <a:rPr lang="en-US" dirty="0"/>
              <a:t/>
            </a:r>
            <a:br>
              <a:rPr lang="en-US" dirty="0"/>
            </a:br>
            <a:r>
              <a:rPr lang="en-US" dirty="0"/>
              <a:t>In this setup, we have a single-control plane node running a stacked </a:t>
            </a:r>
            <a:r>
              <a:rPr lang="en-US" dirty="0" err="1"/>
              <a:t>etcd</a:t>
            </a:r>
            <a:r>
              <a:rPr lang="en-US" dirty="0"/>
              <a:t> instance. Multiple worker nodes can be managed by the control plane node.</a:t>
            </a:r>
          </a:p>
          <a:p>
            <a:pPr lvl="2"/>
            <a:r>
              <a:rPr lang="en-US" b="1" dirty="0"/>
              <a:t>Single-Control Plane with Single-Node </a:t>
            </a:r>
            <a:r>
              <a:rPr lang="en-US" b="1" dirty="0" err="1"/>
              <a:t>etcd</a:t>
            </a:r>
            <a:r>
              <a:rPr lang="en-US" b="1" dirty="0"/>
              <a:t>, and Multi-Worker Installation</a:t>
            </a:r>
            <a:r>
              <a:rPr lang="en-US" dirty="0"/>
              <a:t/>
            </a:r>
            <a:br>
              <a:rPr lang="en-US" dirty="0"/>
            </a:br>
            <a:r>
              <a:rPr lang="en-US" dirty="0"/>
              <a:t>In this setup, we have a single-control plane node with an external </a:t>
            </a:r>
            <a:r>
              <a:rPr lang="en-US" dirty="0" err="1"/>
              <a:t>etcd</a:t>
            </a:r>
            <a:r>
              <a:rPr lang="en-US" dirty="0"/>
              <a:t> instance. Multiple worker nodes can be managed by the control plane node.</a:t>
            </a:r>
          </a:p>
          <a:p>
            <a:endParaRPr lang="en-US" dirty="0"/>
          </a:p>
        </p:txBody>
      </p:sp>
    </p:spTree>
    <p:extLst>
      <p:ext uri="{BB962C8B-B14F-4D97-AF65-F5344CB8AC3E}">
        <p14:creationId xmlns:p14="http://schemas.microsoft.com/office/powerpoint/2010/main" val="1562813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dirty="0"/>
              <a:t>Multi-Control Plane and Multi-Worker Installation</a:t>
            </a:r>
            <a:r>
              <a:rPr lang="en-US" dirty="0"/>
              <a:t/>
            </a:r>
            <a:br>
              <a:rPr lang="en-US" dirty="0"/>
            </a:br>
            <a:r>
              <a:rPr lang="en-US" dirty="0"/>
              <a:t>In this setup, we have multiple control plane nodes configured for High-Availability (HA), with each control plane node running a stacked </a:t>
            </a:r>
            <a:r>
              <a:rPr lang="en-US" dirty="0" err="1"/>
              <a:t>etcd</a:t>
            </a:r>
            <a:r>
              <a:rPr lang="en-US" dirty="0"/>
              <a:t> instance. The </a:t>
            </a:r>
            <a:r>
              <a:rPr lang="en-US" dirty="0" err="1"/>
              <a:t>etcd</a:t>
            </a:r>
            <a:r>
              <a:rPr lang="en-US" dirty="0"/>
              <a:t> instances are also configured in an HA </a:t>
            </a:r>
            <a:r>
              <a:rPr lang="en-US" dirty="0" err="1"/>
              <a:t>etcd</a:t>
            </a:r>
            <a:r>
              <a:rPr lang="en-US" dirty="0"/>
              <a:t> cluster and multiple worker nodes can be managed by the HA control plane.</a:t>
            </a:r>
          </a:p>
          <a:p>
            <a:r>
              <a:rPr lang="en-US" b="1" dirty="0"/>
              <a:t>Multi-Control Plane with Multi-Node </a:t>
            </a:r>
            <a:r>
              <a:rPr lang="en-US" b="1" dirty="0" err="1"/>
              <a:t>etcd</a:t>
            </a:r>
            <a:r>
              <a:rPr lang="en-US" b="1" dirty="0"/>
              <a:t>, and Multi-Worker Installation</a:t>
            </a:r>
            <a:r>
              <a:rPr lang="en-US" dirty="0"/>
              <a:t/>
            </a:r>
            <a:br>
              <a:rPr lang="en-US" dirty="0"/>
            </a:br>
            <a:r>
              <a:rPr lang="en-US" dirty="0"/>
              <a:t>In this setup, we have multiple control plane nodes configured in HA mode, with each control plane node paired with an external </a:t>
            </a:r>
            <a:r>
              <a:rPr lang="en-US" dirty="0" err="1"/>
              <a:t>etcd</a:t>
            </a:r>
            <a:r>
              <a:rPr lang="en-US" dirty="0"/>
              <a:t> instance. The external </a:t>
            </a:r>
            <a:r>
              <a:rPr lang="en-US" dirty="0" err="1"/>
              <a:t>etcd</a:t>
            </a:r>
            <a:r>
              <a:rPr lang="en-US" dirty="0"/>
              <a:t> instances are also configured in an HA </a:t>
            </a:r>
            <a:r>
              <a:rPr lang="en-US" dirty="0" err="1"/>
              <a:t>etcd</a:t>
            </a:r>
            <a:r>
              <a:rPr lang="en-US" dirty="0"/>
              <a:t> cluster, and multiple worker nodes can be managed by the HA control plane. This is the most advanced cluster configuration recommended for production environments. </a:t>
            </a:r>
          </a:p>
          <a:p>
            <a:endParaRPr lang="en-US" dirty="0"/>
          </a:p>
        </p:txBody>
      </p:sp>
    </p:spTree>
    <p:extLst>
      <p:ext uri="{BB962C8B-B14F-4D97-AF65-F5344CB8AC3E}">
        <p14:creationId xmlns:p14="http://schemas.microsoft.com/office/powerpoint/2010/main" val="182964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Installing Local Learning Clusters</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a variety of installation tools allowing us to deploy single- or multi-node Kubernetes clusters on our workstations, for learning and development purposes. While not an exhaustive list, below we enumerate a few popular ones:</a:t>
            </a:r>
          </a:p>
          <a:p>
            <a:pPr lvl="2"/>
            <a:r>
              <a:rPr lang="en-US" dirty="0" err="1">
                <a:hlinkClick r:id="rId2"/>
              </a:rPr>
              <a:t>Minikube</a:t>
            </a:r>
            <a:r>
              <a:rPr lang="en-US" dirty="0"/>
              <a:t> </a:t>
            </a:r>
            <a:br>
              <a:rPr lang="en-US" dirty="0"/>
            </a:br>
            <a:r>
              <a:rPr lang="en-US" dirty="0"/>
              <a:t>Single- and multi-node local Kubernetes cluster, recommended for a learning environment deployed on a single host.</a:t>
            </a:r>
          </a:p>
          <a:p>
            <a:pPr lvl="2"/>
            <a:r>
              <a:rPr lang="en-US" dirty="0">
                <a:hlinkClick r:id="rId3"/>
              </a:rPr>
              <a:t>Kind</a:t>
            </a:r>
            <a:r>
              <a:rPr lang="en-US" dirty="0"/>
              <a:t> </a:t>
            </a:r>
            <a:br>
              <a:rPr lang="en-US" dirty="0"/>
            </a:br>
            <a:r>
              <a:rPr lang="en-US" dirty="0"/>
              <a:t>Multi-node Kubernetes cluster deployed in Docker containers acting as Kubernetes nodes, recommended for a learning environment.</a:t>
            </a:r>
          </a:p>
          <a:p>
            <a:pPr lvl="2"/>
            <a:r>
              <a:rPr lang="en-US" u="sng" dirty="0">
                <a:hlinkClick r:id="rId4"/>
              </a:rPr>
              <a:t>Docker Desktop</a:t>
            </a:r>
            <a:r>
              <a:rPr lang="en-US" dirty="0"/>
              <a:t> </a:t>
            </a:r>
            <a:br>
              <a:rPr lang="en-US" dirty="0"/>
            </a:br>
            <a:r>
              <a:rPr lang="en-US" dirty="0"/>
              <a:t>Including a local Kubernetes cluster for Docker users. </a:t>
            </a:r>
          </a:p>
          <a:p>
            <a:pPr lvl="2"/>
            <a:r>
              <a:rPr lang="en-US" dirty="0">
                <a:hlinkClick r:id="rId5"/>
              </a:rPr>
              <a:t>MicroK8s</a:t>
            </a:r>
            <a:r>
              <a:rPr lang="en-US" dirty="0"/>
              <a:t> </a:t>
            </a:r>
            <a:br>
              <a:rPr lang="en-US" dirty="0"/>
            </a:br>
            <a:r>
              <a:rPr lang="en-US" dirty="0"/>
              <a:t>Local and cloud Kubernetes cluster for developers and production, from Canonical.</a:t>
            </a:r>
          </a:p>
          <a:p>
            <a:pPr lvl="2"/>
            <a:r>
              <a:rPr lang="en-US" dirty="0">
                <a:hlinkClick r:id="rId6"/>
              </a:rPr>
              <a:t>K3S</a:t>
            </a:r>
            <a:r>
              <a:rPr lang="en-US" dirty="0"/>
              <a:t> </a:t>
            </a:r>
            <a:br>
              <a:rPr lang="en-US" dirty="0"/>
            </a:br>
            <a:r>
              <a:rPr lang="en-US" dirty="0"/>
              <a:t>Lightweight Kubernetes cluster for local, cloud, edge, </a:t>
            </a:r>
            <a:r>
              <a:rPr lang="en-US" dirty="0" err="1"/>
              <a:t>IoT</a:t>
            </a:r>
            <a:r>
              <a:rPr lang="en-US" dirty="0"/>
              <a:t> deployments, originally from Rancher, currently a CNCF project.</a:t>
            </a:r>
          </a:p>
          <a:p>
            <a:endParaRPr lang="en-US" dirty="0"/>
          </a:p>
        </p:txBody>
      </p:sp>
    </p:spTree>
    <p:extLst>
      <p:ext uri="{BB962C8B-B14F-4D97-AF65-F5344CB8AC3E}">
        <p14:creationId xmlns:p14="http://schemas.microsoft.com/office/powerpoint/2010/main" val="587859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err="1"/>
              <a:t>Minikube</a:t>
            </a:r>
            <a:r>
              <a:rPr lang="en-US" dirty="0"/>
              <a:t> is an easy and flexible method to create a local Kubernetes setup. We will be using it extensively in this course to manage certain aspects of a Kubernetes cluster, while taking advantage of several automated features designed to simplify the user interaction with the Kubernetes environment and the containerized applications deployed to the cluster.</a:t>
            </a:r>
            <a:endParaRPr lang="en-US" dirty="0"/>
          </a:p>
        </p:txBody>
      </p:sp>
    </p:spTree>
    <p:extLst>
      <p:ext uri="{BB962C8B-B14F-4D97-AF65-F5344CB8AC3E}">
        <p14:creationId xmlns:p14="http://schemas.microsoft.com/office/powerpoint/2010/main" val="2659886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Installing Production Clusters with Deployment Tools</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a:t>When it comes to production ready solutions, there are several recommended tools for Kubernetes clusters bootstrapping and a few that are also capable of provisioning the necessary hosts on the underlying infrastructure</a:t>
            </a:r>
            <a:r>
              <a:rPr lang="en-US" dirty="0" smtClean="0"/>
              <a:t>.</a:t>
            </a:r>
          </a:p>
          <a:p>
            <a:endParaRPr lang="en-US" dirty="0"/>
          </a:p>
          <a:p>
            <a:r>
              <a:rPr lang="en-US" b="1" dirty="0" err="1"/>
              <a:t>kubeadm</a:t>
            </a:r>
            <a:r>
              <a:rPr lang="en-US" b="1" dirty="0"/>
              <a:t/>
            </a:r>
            <a:br>
              <a:rPr lang="en-US" b="1" dirty="0"/>
            </a:br>
            <a:r>
              <a:rPr lang="en-US" u="sng" dirty="0" err="1">
                <a:hlinkClick r:id="rId2"/>
              </a:rPr>
              <a:t>kubeadm</a:t>
            </a:r>
            <a:r>
              <a:rPr lang="en-US" dirty="0"/>
              <a:t> is a first-class citizen of the Kubernetes ecosystem. It is a secure and recommended method to bootstrap a multi-node production ready Highly Available Kubernetes cluster, on-premises or in the cloud. </a:t>
            </a:r>
            <a:r>
              <a:rPr lang="en-US" dirty="0" err="1"/>
              <a:t>kubeadm</a:t>
            </a:r>
            <a:r>
              <a:rPr lang="en-US" dirty="0"/>
              <a:t> can also bootstrap a single-node cluster for learning. It has a set of building blocks to set up the cluster, but it is easily extendable to add more features. Please note that </a:t>
            </a:r>
            <a:r>
              <a:rPr lang="en-US" dirty="0" err="1"/>
              <a:t>kubeadm</a:t>
            </a:r>
            <a:r>
              <a:rPr lang="en-US" dirty="0"/>
              <a:t> does not support the provisioning of hosts - they should be provisioned separately with a tool of our choice.</a:t>
            </a:r>
            <a:endParaRPr lang="en-US" dirty="0"/>
          </a:p>
        </p:txBody>
      </p:sp>
    </p:spTree>
    <p:extLst>
      <p:ext uri="{BB962C8B-B14F-4D97-AF65-F5344CB8AC3E}">
        <p14:creationId xmlns:p14="http://schemas.microsoft.com/office/powerpoint/2010/main" val="360844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9107"/>
            <a:ext cx="8911687" cy="560746"/>
          </a:xfrm>
        </p:spPr>
        <p:txBody>
          <a:bodyPr>
            <a:normAutofit fontScale="90000"/>
          </a:bodyPr>
          <a:lstStyle/>
          <a:p>
            <a:r>
              <a:rPr lang="en-US" dirty="0" smtClean="0"/>
              <a:t>Quick reviews</a:t>
            </a:r>
            <a:endParaRPr lang="en-US" dirty="0"/>
          </a:p>
        </p:txBody>
      </p:sp>
      <p:sp>
        <p:nvSpPr>
          <p:cNvPr id="3" name="Content Placeholder 2"/>
          <p:cNvSpPr>
            <a:spLocks noGrp="1"/>
          </p:cNvSpPr>
          <p:nvPr>
            <p:ph idx="1"/>
          </p:nvPr>
        </p:nvSpPr>
        <p:spPr>
          <a:xfrm>
            <a:off x="2618994" y="759853"/>
            <a:ext cx="8915400" cy="1931832"/>
          </a:xfrm>
        </p:spPr>
        <p:txBody>
          <a:bodyPr/>
          <a:lstStyle/>
          <a:p>
            <a:r>
              <a:rPr lang="en-US" b="1" dirty="0" smtClean="0"/>
              <a:t>What </a:t>
            </a:r>
            <a:r>
              <a:rPr lang="en-US" b="1" dirty="0"/>
              <a:t>Are Containers?</a:t>
            </a:r>
          </a:p>
          <a:p>
            <a:pPr marL="0" indent="0">
              <a:buNone/>
            </a:pPr>
            <a:r>
              <a:rPr lang="en-US" dirty="0"/>
              <a:t>c</a:t>
            </a:r>
            <a:r>
              <a:rPr lang="en-US" dirty="0" smtClean="0"/>
              <a:t>ontainers</a:t>
            </a:r>
            <a:r>
              <a:rPr lang="en-US" dirty="0"/>
              <a:t> are an application-centric method to deliver high-performing, scalable applications on any infrastructure of your choice. Containers are best suited to deliver </a:t>
            </a:r>
            <a:r>
              <a:rPr lang="en-US" dirty="0" err="1" smtClean="0"/>
              <a:t>microservices</a:t>
            </a:r>
            <a:r>
              <a:rPr lang="en-US" dirty="0" smtClean="0"/>
              <a:t> </a:t>
            </a:r>
            <a:r>
              <a:rPr lang="en-US" dirty="0"/>
              <a:t>by providing portable, isolated virtual environments for applications to run without interference from other running </a:t>
            </a:r>
            <a:r>
              <a:rPr lang="en-US" dirty="0" smtClean="0"/>
              <a:t>applications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859" y="2876191"/>
            <a:ext cx="4630196" cy="3847512"/>
          </a:xfrm>
          <a:prstGeom prst="rect">
            <a:avLst/>
          </a:prstGeom>
        </p:spPr>
      </p:pic>
    </p:spTree>
    <p:extLst>
      <p:ext uri="{BB962C8B-B14F-4D97-AF65-F5344CB8AC3E}">
        <p14:creationId xmlns:p14="http://schemas.microsoft.com/office/powerpoint/2010/main" val="1018345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dirty="0" err="1"/>
              <a:t>kubespray</a:t>
            </a:r>
            <a:r>
              <a:rPr lang="en-US" dirty="0"/>
              <a:t/>
            </a:r>
            <a:br>
              <a:rPr lang="en-US" dirty="0"/>
            </a:br>
            <a:r>
              <a:rPr lang="en-US" dirty="0" err="1">
                <a:hlinkClick r:id="rId2"/>
              </a:rPr>
              <a:t>kubespray</a:t>
            </a:r>
            <a:r>
              <a:rPr lang="en-US" dirty="0"/>
              <a:t> (formerly known as </a:t>
            </a:r>
            <a:r>
              <a:rPr lang="en-US" dirty="0" err="1"/>
              <a:t>kargo</a:t>
            </a:r>
            <a:r>
              <a:rPr lang="en-US" dirty="0"/>
              <a:t>) allows us to install Highly Available production ready Kubernetes clusters on AWS, GCP, Azure, OpenStack, vSphere, or bare metal. </a:t>
            </a:r>
            <a:r>
              <a:rPr lang="en-US" dirty="0" err="1"/>
              <a:t>kubespray</a:t>
            </a:r>
            <a:r>
              <a:rPr lang="en-US" dirty="0"/>
              <a:t> is based on </a:t>
            </a:r>
            <a:r>
              <a:rPr lang="en-US" dirty="0" err="1"/>
              <a:t>Ansible</a:t>
            </a:r>
            <a:r>
              <a:rPr lang="en-US" dirty="0"/>
              <a:t>, and is available on most Linux distributions. It is a </a:t>
            </a:r>
            <a:r>
              <a:rPr lang="en-US" u="sng" dirty="0">
                <a:hlinkClick r:id="rId3"/>
              </a:rPr>
              <a:t>Kubernetes Incubator</a:t>
            </a:r>
            <a:r>
              <a:rPr lang="en-US" dirty="0"/>
              <a:t> project</a:t>
            </a:r>
            <a:r>
              <a:rPr lang="en-US" dirty="0" smtClean="0"/>
              <a:t>.</a:t>
            </a:r>
          </a:p>
          <a:p>
            <a:r>
              <a:rPr lang="en-US" b="1" dirty="0"/>
              <a:t>kops</a:t>
            </a:r>
            <a:r>
              <a:rPr lang="en-US" dirty="0"/>
              <a:t/>
            </a:r>
            <a:br>
              <a:rPr lang="en-US" dirty="0"/>
            </a:br>
            <a:r>
              <a:rPr lang="en-US" dirty="0" err="1">
                <a:hlinkClick r:id="rId4"/>
              </a:rPr>
              <a:t>kops</a:t>
            </a:r>
            <a:r>
              <a:rPr lang="en-US" dirty="0"/>
              <a:t> enables us to create, upgrade, and maintain production-grade, Highly Available Kubernetes clusters from the command line. It can provision the required infrastructure as well. Currently, AWS is officially supported. Support for </a:t>
            </a:r>
            <a:r>
              <a:rPr lang="en-US" dirty="0" err="1"/>
              <a:t>DigitalOcean</a:t>
            </a:r>
            <a:r>
              <a:rPr lang="en-US" dirty="0"/>
              <a:t> and OpenStack is in beta, Azure and GCE is in alpha support, and other platforms are planned for the future. Explore the </a:t>
            </a:r>
            <a:r>
              <a:rPr lang="en-US" u="sng" dirty="0">
                <a:hlinkClick r:id="rId5"/>
              </a:rPr>
              <a:t>kops project</a:t>
            </a:r>
            <a:r>
              <a:rPr lang="en-US" dirty="0"/>
              <a:t> for more details.</a:t>
            </a:r>
            <a:endParaRPr lang="en-US" dirty="0"/>
          </a:p>
        </p:txBody>
      </p:sp>
    </p:spTree>
    <p:extLst>
      <p:ext uri="{BB962C8B-B14F-4D97-AF65-F5344CB8AC3E}">
        <p14:creationId xmlns:p14="http://schemas.microsoft.com/office/powerpoint/2010/main" val="230191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Hosted Solutions</a:t>
            </a:r>
            <a:endParaRPr lang="en-US" dirty="0"/>
          </a:p>
        </p:txBody>
      </p:sp>
      <p:sp>
        <p:nvSpPr>
          <p:cNvPr id="3" name="Content Placeholder 2"/>
          <p:cNvSpPr>
            <a:spLocks noGrp="1"/>
          </p:cNvSpPr>
          <p:nvPr>
            <p:ph idx="1"/>
          </p:nvPr>
        </p:nvSpPr>
        <p:spPr>
          <a:xfrm>
            <a:off x="1648496" y="1378039"/>
            <a:ext cx="9856116" cy="4533183"/>
          </a:xfrm>
        </p:spPr>
        <p:txBody>
          <a:bodyPr>
            <a:normAutofit/>
          </a:bodyPr>
          <a:lstStyle/>
          <a:p>
            <a:r>
              <a:rPr lang="en-US" dirty="0"/>
              <a:t>Hosted Solutions providers fully manage the provided software stack, while the user pays hosting and management charges. Popular vendors providing hosted solutions for Kubernetes are (listed in alphabetical order):</a:t>
            </a:r>
          </a:p>
          <a:p>
            <a:pPr lvl="3"/>
            <a:r>
              <a:rPr lang="en-US" u="sng" dirty="0">
                <a:hlinkClick r:id="rId2"/>
              </a:rPr>
              <a:t>Alibaba Cloud Container Service for Kubernetes</a:t>
            </a:r>
            <a:r>
              <a:rPr lang="en-US" dirty="0"/>
              <a:t> (ACK)</a:t>
            </a:r>
          </a:p>
          <a:p>
            <a:pPr lvl="3"/>
            <a:r>
              <a:rPr lang="en-US" u="sng" dirty="0">
                <a:hlinkClick r:id="rId3"/>
              </a:rPr>
              <a:t>Amazon Elastic Kubernetes Service</a:t>
            </a:r>
            <a:r>
              <a:rPr lang="en-US" dirty="0"/>
              <a:t> (EKS)</a:t>
            </a:r>
          </a:p>
          <a:p>
            <a:pPr lvl="3"/>
            <a:r>
              <a:rPr lang="en-US" u="sng" dirty="0">
                <a:hlinkClick r:id="rId4"/>
              </a:rPr>
              <a:t>Azure Kubernetes Service</a:t>
            </a:r>
            <a:r>
              <a:rPr lang="en-US" dirty="0"/>
              <a:t> (AKS)</a:t>
            </a:r>
          </a:p>
          <a:p>
            <a:pPr lvl="3"/>
            <a:r>
              <a:rPr lang="en-US" u="sng" dirty="0" err="1">
                <a:hlinkClick r:id="rId5"/>
              </a:rPr>
              <a:t>DigitalOcean</a:t>
            </a:r>
            <a:r>
              <a:rPr lang="en-US" u="sng" dirty="0">
                <a:hlinkClick r:id="rId5"/>
              </a:rPr>
              <a:t> Kubernetes</a:t>
            </a:r>
            <a:endParaRPr lang="en-US" dirty="0"/>
          </a:p>
          <a:p>
            <a:pPr lvl="3"/>
            <a:r>
              <a:rPr lang="en-US" u="sng" dirty="0">
                <a:hlinkClick r:id="rId6"/>
              </a:rPr>
              <a:t>Google Kubernetes Engine</a:t>
            </a:r>
            <a:r>
              <a:rPr lang="en-US" dirty="0"/>
              <a:t> (GKE)</a:t>
            </a:r>
          </a:p>
          <a:p>
            <a:pPr lvl="3"/>
            <a:r>
              <a:rPr lang="en-US" u="sng" dirty="0">
                <a:hlinkClick r:id="rId7"/>
              </a:rPr>
              <a:t>IBM Cloud Kubernetes Service</a:t>
            </a:r>
            <a:endParaRPr lang="en-US" dirty="0"/>
          </a:p>
          <a:p>
            <a:pPr lvl="3"/>
            <a:r>
              <a:rPr lang="en-US" u="sng" dirty="0">
                <a:hlinkClick r:id="rId8"/>
              </a:rPr>
              <a:t>Oracle Container Engine for Kubernetes</a:t>
            </a:r>
            <a:r>
              <a:rPr lang="en-US" dirty="0"/>
              <a:t> (OKE)</a:t>
            </a:r>
          </a:p>
          <a:p>
            <a:pPr lvl="3"/>
            <a:r>
              <a:rPr lang="en-US" u="sng" dirty="0">
                <a:hlinkClick r:id="rId9"/>
              </a:rPr>
              <a:t>Platform9 Managed Kubernetes</a:t>
            </a:r>
            <a:r>
              <a:rPr lang="en-US" dirty="0"/>
              <a:t> (PMK)</a:t>
            </a:r>
          </a:p>
          <a:p>
            <a:pPr lvl="3"/>
            <a:r>
              <a:rPr lang="en-US" dirty="0">
                <a:hlinkClick r:id="rId10"/>
              </a:rPr>
              <a:t>Red Hat </a:t>
            </a:r>
            <a:r>
              <a:rPr lang="en-US" dirty="0" err="1">
                <a:hlinkClick r:id="rId10"/>
              </a:rPr>
              <a:t>OpenShift</a:t>
            </a:r>
            <a:endParaRPr lang="en-US" dirty="0"/>
          </a:p>
          <a:p>
            <a:pPr lvl="3"/>
            <a:r>
              <a:rPr lang="en-US" dirty="0">
                <a:hlinkClick r:id="rId11"/>
              </a:rPr>
              <a:t>VMware </a:t>
            </a:r>
            <a:r>
              <a:rPr lang="en-US" dirty="0" err="1">
                <a:hlinkClick r:id="rId11"/>
              </a:rPr>
              <a:t>Tanzu</a:t>
            </a:r>
            <a:r>
              <a:rPr lang="en-US" dirty="0">
                <a:hlinkClick r:id="rId11"/>
              </a:rPr>
              <a:t> Kubernetes Grid</a:t>
            </a:r>
            <a:endParaRPr lang="en-US" dirty="0"/>
          </a:p>
          <a:p>
            <a:endParaRPr lang="en-US" dirty="0"/>
          </a:p>
        </p:txBody>
      </p:sp>
    </p:spTree>
    <p:extLst>
      <p:ext uri="{BB962C8B-B14F-4D97-AF65-F5344CB8AC3E}">
        <p14:creationId xmlns:p14="http://schemas.microsoft.com/office/powerpoint/2010/main" val="2205005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Turnkey Cloud Solutions</a:t>
            </a:r>
            <a:endParaRPr lang="en-US" dirty="0"/>
          </a:p>
        </p:txBody>
      </p:sp>
      <p:sp>
        <p:nvSpPr>
          <p:cNvPr id="3" name="Content Placeholder 2"/>
          <p:cNvSpPr>
            <a:spLocks noGrp="1"/>
          </p:cNvSpPr>
          <p:nvPr>
            <p:ph idx="1"/>
          </p:nvPr>
        </p:nvSpPr>
        <p:spPr/>
        <p:txBody>
          <a:bodyPr/>
          <a:lstStyle/>
          <a:p>
            <a:r>
              <a:rPr lang="en-US" dirty="0"/>
              <a:t/>
            </a:r>
            <a:br>
              <a:rPr lang="en-US" dirty="0"/>
            </a:br>
            <a:r>
              <a:rPr lang="en-US" u="sng" dirty="0">
                <a:hlinkClick r:id="rId2"/>
              </a:rPr>
              <a:t>Turnkey Cloud Solutions</a:t>
            </a:r>
            <a:r>
              <a:rPr lang="en-US" dirty="0"/>
              <a:t> install production ready Kubernetes clusters on cloud infrastructure:</a:t>
            </a:r>
          </a:p>
          <a:p>
            <a:pPr lvl="2"/>
            <a:r>
              <a:rPr lang="en-US" dirty="0" err="1"/>
              <a:t>Linode</a:t>
            </a:r>
            <a:r>
              <a:rPr lang="en-US" dirty="0"/>
              <a:t> Kubernetes Engine</a:t>
            </a:r>
          </a:p>
          <a:p>
            <a:pPr lvl="2"/>
            <a:r>
              <a:rPr lang="en-US" dirty="0" err="1" smtClean="0"/>
              <a:t>Vultr</a:t>
            </a:r>
            <a:r>
              <a:rPr lang="en-US" dirty="0" smtClean="0"/>
              <a:t> </a:t>
            </a:r>
            <a:r>
              <a:rPr lang="en-US" dirty="0"/>
              <a:t>Kubernetes Engine</a:t>
            </a:r>
          </a:p>
          <a:p>
            <a:endParaRPr lang="en-US" dirty="0"/>
          </a:p>
        </p:txBody>
      </p:sp>
    </p:spTree>
    <p:extLst>
      <p:ext uri="{BB962C8B-B14F-4D97-AF65-F5344CB8AC3E}">
        <p14:creationId xmlns:p14="http://schemas.microsoft.com/office/powerpoint/2010/main" val="1369813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783" y="1838154"/>
            <a:ext cx="3458058" cy="2772162"/>
          </a:xfrm>
        </p:spPr>
      </p:pic>
    </p:spTree>
    <p:extLst>
      <p:ext uri="{BB962C8B-B14F-4D97-AF65-F5344CB8AC3E}">
        <p14:creationId xmlns:p14="http://schemas.microsoft.com/office/powerpoint/2010/main" val="2728834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hlinkClick r:id="rId2"/>
              </a:rPr>
              <a:t>Minikube</a:t>
            </a:r>
            <a:endParaRPr lang="en-US" dirty="0"/>
          </a:p>
        </p:txBody>
      </p:sp>
      <p:sp>
        <p:nvSpPr>
          <p:cNvPr id="3" name="Content Placeholder 2"/>
          <p:cNvSpPr>
            <a:spLocks noGrp="1"/>
          </p:cNvSpPr>
          <p:nvPr>
            <p:ph idx="1"/>
          </p:nvPr>
        </p:nvSpPr>
        <p:spPr/>
        <p:txBody>
          <a:bodyPr/>
          <a:lstStyle/>
          <a:p>
            <a:r>
              <a:rPr lang="en-US" u="sng" dirty="0" err="1">
                <a:hlinkClick r:id="rId2"/>
              </a:rPr>
              <a:t>Minikube</a:t>
            </a:r>
            <a:r>
              <a:rPr lang="en-US" dirty="0"/>
              <a:t> is one of the easiest, most flexible and popular methods to run an all-in-one or a multi-node local Kubernetes cluster, isolated by Virtual Machines (VM) or Containers, run directly on our workstations. </a:t>
            </a:r>
            <a:r>
              <a:rPr lang="en-US" dirty="0" err="1"/>
              <a:t>Minikube</a:t>
            </a:r>
            <a:r>
              <a:rPr lang="en-US" dirty="0"/>
              <a:t> is the tool responsible for the installation of Kubernetes components, cluster bootstrapping, and cluster tear-down when no longer needed. It includes additional features aimed to ease the user interaction with the Kubernetes cluster, but nonetheless, it initializes for us a fully functional, non-production, Kubernetes cluster extremely convenient for learning purposes. </a:t>
            </a:r>
            <a:r>
              <a:rPr lang="en-US" dirty="0" err="1"/>
              <a:t>Minikube</a:t>
            </a:r>
            <a:r>
              <a:rPr lang="en-US" dirty="0"/>
              <a:t> can be installed on native </a:t>
            </a:r>
            <a:r>
              <a:rPr lang="en-US" dirty="0" err="1"/>
              <a:t>macOS</a:t>
            </a:r>
            <a:r>
              <a:rPr lang="en-US" dirty="0"/>
              <a:t>, Windows, and many Linux distributions.</a:t>
            </a:r>
            <a:endParaRPr lang="en-US" dirty="0"/>
          </a:p>
        </p:txBody>
      </p:sp>
    </p:spTree>
    <p:extLst>
      <p:ext uri="{BB962C8B-B14F-4D97-AF65-F5344CB8AC3E}">
        <p14:creationId xmlns:p14="http://schemas.microsoft.com/office/powerpoint/2010/main" val="3825730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Learning Objectives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Understand </a:t>
            </a:r>
            <a:r>
              <a:rPr lang="en-US" dirty="0" err="1"/>
              <a:t>Minikube</a:t>
            </a:r>
            <a:r>
              <a:rPr lang="en-US" dirty="0"/>
              <a:t>.</a:t>
            </a:r>
          </a:p>
          <a:p>
            <a:r>
              <a:rPr lang="en-US" dirty="0"/>
              <a:t>Install </a:t>
            </a:r>
            <a:r>
              <a:rPr lang="en-US" dirty="0" err="1"/>
              <a:t>Minikube</a:t>
            </a:r>
            <a:r>
              <a:rPr lang="en-US" dirty="0"/>
              <a:t> on the native OS of your workstation.</a:t>
            </a:r>
          </a:p>
          <a:p>
            <a:r>
              <a:rPr lang="en-US" dirty="0"/>
              <a:t>Verify the local installation.</a:t>
            </a:r>
          </a:p>
          <a:p>
            <a:endParaRPr lang="en-US" dirty="0"/>
          </a:p>
        </p:txBody>
      </p:sp>
    </p:spTree>
    <p:extLst>
      <p:ext uri="{BB962C8B-B14F-4D97-AF65-F5344CB8AC3E}">
        <p14:creationId xmlns:p14="http://schemas.microsoft.com/office/powerpoint/2010/main" val="2010628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Minikube</a:t>
            </a:r>
            <a:r>
              <a:rPr lang="en-US" b="1" dirty="0"/>
              <a:t>?</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a:t>Minikube</a:t>
            </a:r>
            <a:r>
              <a:rPr lang="en-US" dirty="0"/>
              <a:t> is one of the easiest, most flexible and popular methods to run an all-in-one or a multi-node local Kubernetes cluster directly on our local workstations. It installs and runs on any native OS such as Linux, </a:t>
            </a:r>
            <a:r>
              <a:rPr lang="en-US" dirty="0" err="1"/>
              <a:t>macOS</a:t>
            </a:r>
            <a:r>
              <a:rPr lang="en-US" dirty="0"/>
              <a:t>, or Windows. However, in order to fully take advantage of all the features </a:t>
            </a:r>
            <a:r>
              <a:rPr lang="en-US" dirty="0" err="1"/>
              <a:t>Minikube</a:t>
            </a:r>
            <a:r>
              <a:rPr lang="en-US" dirty="0"/>
              <a:t> has to offer, a </a:t>
            </a:r>
            <a:r>
              <a:rPr lang="en-US" dirty="0">
                <a:hlinkClick r:id="rId2"/>
              </a:rPr>
              <a:t>Type-2 Hypervisor</a:t>
            </a:r>
            <a:r>
              <a:rPr lang="en-US" dirty="0"/>
              <a:t> or a Container Runtime should be installed on the local workstation, to run in conjunction with </a:t>
            </a:r>
            <a:r>
              <a:rPr lang="en-US" dirty="0" err="1"/>
              <a:t>Minikube</a:t>
            </a:r>
            <a:r>
              <a:rPr lang="en-US" dirty="0"/>
              <a:t>. The role of the hypervisor or container runtime is to offer an isolated infrastructure for the </a:t>
            </a:r>
            <a:r>
              <a:rPr lang="en-US" dirty="0" err="1"/>
              <a:t>Minikube</a:t>
            </a:r>
            <a:r>
              <a:rPr lang="en-US" dirty="0"/>
              <a:t> Kubernetes cluster components, that is easily reproducible, easy to use and tear down.</a:t>
            </a:r>
            <a:endParaRPr lang="en-US" dirty="0"/>
          </a:p>
        </p:txBody>
      </p:sp>
    </p:spTree>
    <p:extLst>
      <p:ext uri="{BB962C8B-B14F-4D97-AF65-F5344CB8AC3E}">
        <p14:creationId xmlns:p14="http://schemas.microsoft.com/office/powerpoint/2010/main" val="2096937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 for Running </a:t>
            </a:r>
            <a:r>
              <a:rPr lang="en-US" b="1" dirty="0" err="1"/>
              <a:t>Minikube</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1996225" y="1378039"/>
            <a:ext cx="9508387" cy="4533183"/>
          </a:xfrm>
        </p:spPr>
        <p:txBody>
          <a:bodyPr>
            <a:normAutofit fontScale="92500" lnSpcReduction="20000"/>
          </a:bodyPr>
          <a:lstStyle/>
          <a:p>
            <a:r>
              <a:rPr lang="en-US" dirty="0"/>
              <a:t>VT-x/AMD-v virtualization must be enabled on the local workstation, and/or verify if it is supported.</a:t>
            </a:r>
          </a:p>
          <a:p>
            <a:r>
              <a:rPr lang="en-US" dirty="0" err="1">
                <a:hlinkClick r:id="rId2"/>
              </a:rPr>
              <a:t>kubectl</a:t>
            </a:r>
            <a:r>
              <a:rPr lang="en-US" dirty="0"/>
              <a:t/>
            </a:r>
            <a:br>
              <a:rPr lang="en-US" dirty="0"/>
            </a:br>
            <a:r>
              <a:rPr lang="en-US" b="1" dirty="0" err="1"/>
              <a:t>kubectl</a:t>
            </a:r>
            <a:r>
              <a:rPr lang="en-US" dirty="0"/>
              <a:t> is a binary used to access and manage any Kubernetes cluster. It is installed through </a:t>
            </a:r>
            <a:r>
              <a:rPr lang="en-US" dirty="0" err="1"/>
              <a:t>Minikube</a:t>
            </a:r>
            <a:r>
              <a:rPr lang="en-US" dirty="0"/>
              <a:t> and accessed through the </a:t>
            </a:r>
            <a:r>
              <a:rPr lang="en-US" b="1" dirty="0" err="1"/>
              <a:t>minikube</a:t>
            </a:r>
            <a:r>
              <a:rPr lang="en-US" b="1" dirty="0"/>
              <a:t> </a:t>
            </a:r>
            <a:r>
              <a:rPr lang="en-US" b="1" dirty="0" err="1"/>
              <a:t>kubectl</a:t>
            </a:r>
            <a:r>
              <a:rPr lang="en-US" dirty="0"/>
              <a:t> command, or it can be installed separately and run as a standalone tool. We will explore </a:t>
            </a:r>
            <a:r>
              <a:rPr lang="en-US" b="1" dirty="0" err="1"/>
              <a:t>kubectl</a:t>
            </a:r>
            <a:r>
              <a:rPr lang="en-US" dirty="0"/>
              <a:t> installation and usage in future chapters.</a:t>
            </a:r>
          </a:p>
          <a:p>
            <a:r>
              <a:rPr lang="en-US" dirty="0"/>
              <a:t>Type-2 Hypervisor or Container Runtime</a:t>
            </a:r>
            <a:br>
              <a:rPr lang="en-US" dirty="0"/>
            </a:br>
            <a:r>
              <a:rPr lang="en-US" dirty="0"/>
              <a:t>Without a specified driver, </a:t>
            </a:r>
            <a:r>
              <a:rPr lang="en-US" dirty="0" err="1"/>
              <a:t>Minikube</a:t>
            </a:r>
            <a:r>
              <a:rPr lang="en-US" dirty="0"/>
              <a:t> will try to find an installed hypervisor or a runtime, in the following order of preference (on a Linux host): </a:t>
            </a:r>
            <a:r>
              <a:rPr lang="en-US" dirty="0" err="1"/>
              <a:t>docker</a:t>
            </a:r>
            <a:r>
              <a:rPr lang="en-US" dirty="0"/>
              <a:t>, kvm2, </a:t>
            </a:r>
            <a:r>
              <a:rPr lang="en-US" dirty="0" err="1"/>
              <a:t>podman</a:t>
            </a:r>
            <a:r>
              <a:rPr lang="en-US" dirty="0"/>
              <a:t>, </a:t>
            </a:r>
            <a:r>
              <a:rPr lang="en-US" dirty="0" err="1"/>
              <a:t>vmware</a:t>
            </a:r>
            <a:r>
              <a:rPr lang="en-US" dirty="0"/>
              <a:t>, and </a:t>
            </a:r>
            <a:r>
              <a:rPr lang="en-US" dirty="0" err="1"/>
              <a:t>virtualbox</a:t>
            </a:r>
            <a:r>
              <a:rPr lang="en-US" dirty="0"/>
              <a:t>. If multiple isolation software installations are found, such as </a:t>
            </a:r>
            <a:r>
              <a:rPr lang="en-US" dirty="0" err="1"/>
              <a:t>docker</a:t>
            </a:r>
            <a:r>
              <a:rPr lang="en-US" dirty="0"/>
              <a:t> and </a:t>
            </a:r>
            <a:r>
              <a:rPr lang="en-US" dirty="0" err="1"/>
              <a:t>virtualbox</a:t>
            </a:r>
            <a:r>
              <a:rPr lang="en-US" dirty="0"/>
              <a:t>, </a:t>
            </a:r>
            <a:r>
              <a:rPr lang="en-US" dirty="0" err="1"/>
              <a:t>Minikube</a:t>
            </a:r>
            <a:r>
              <a:rPr lang="en-US" dirty="0"/>
              <a:t> will pick </a:t>
            </a:r>
            <a:r>
              <a:rPr lang="en-US" dirty="0" err="1"/>
              <a:t>docker</a:t>
            </a:r>
            <a:r>
              <a:rPr lang="en-US" dirty="0"/>
              <a:t> over </a:t>
            </a:r>
            <a:r>
              <a:rPr lang="en-US" dirty="0" err="1"/>
              <a:t>virtualbox</a:t>
            </a:r>
            <a:r>
              <a:rPr lang="en-US" dirty="0"/>
              <a:t> if no desired driver is specified by the user. Hypervisors and Container Runtimes supported by various native workstation OSes:</a:t>
            </a:r>
            <a:br>
              <a:rPr lang="en-US" dirty="0"/>
            </a:br>
            <a:r>
              <a:rPr lang="en-US" dirty="0"/>
              <a:t>- On Linux </a:t>
            </a:r>
            <a:r>
              <a:rPr lang="en-US" dirty="0" err="1">
                <a:hlinkClick r:id="rId3"/>
              </a:rPr>
              <a:t>VirtualBox</a:t>
            </a:r>
            <a:r>
              <a:rPr lang="en-US" dirty="0"/>
              <a:t>, </a:t>
            </a:r>
            <a:r>
              <a:rPr lang="en-US" dirty="0">
                <a:hlinkClick r:id="rId4"/>
              </a:rPr>
              <a:t>KVM2</a:t>
            </a:r>
            <a:r>
              <a:rPr lang="en-US" dirty="0"/>
              <a:t>, and </a:t>
            </a:r>
            <a:r>
              <a:rPr lang="en-US" dirty="0">
                <a:hlinkClick r:id="rId5"/>
              </a:rPr>
              <a:t>QEMU</a:t>
            </a:r>
            <a:r>
              <a:rPr lang="en-US" dirty="0"/>
              <a:t> hypervisors, or </a:t>
            </a:r>
            <a:r>
              <a:rPr lang="en-US" dirty="0">
                <a:hlinkClick r:id="rId6"/>
              </a:rPr>
              <a:t>Docker</a:t>
            </a:r>
            <a:r>
              <a:rPr lang="en-US" dirty="0"/>
              <a:t> and </a:t>
            </a:r>
            <a:r>
              <a:rPr lang="en-US" dirty="0" err="1">
                <a:hlinkClick r:id="rId7"/>
              </a:rPr>
              <a:t>Podman</a:t>
            </a:r>
            <a:r>
              <a:rPr lang="en-US" dirty="0"/>
              <a:t> runtimes</a:t>
            </a:r>
            <a:br>
              <a:rPr lang="en-US" dirty="0"/>
            </a:br>
            <a:r>
              <a:rPr lang="en-US" dirty="0"/>
              <a:t>- On </a:t>
            </a:r>
            <a:r>
              <a:rPr lang="en-US" dirty="0" err="1"/>
              <a:t>macOS</a:t>
            </a:r>
            <a:r>
              <a:rPr lang="en-US" dirty="0"/>
              <a:t> </a:t>
            </a:r>
            <a:r>
              <a:rPr lang="en-US" dirty="0" err="1">
                <a:hlinkClick r:id="rId3"/>
              </a:rPr>
              <a:t>VirtualBox</a:t>
            </a:r>
            <a:r>
              <a:rPr lang="en-US" dirty="0"/>
              <a:t>, </a:t>
            </a:r>
            <a:r>
              <a:rPr lang="en-US" dirty="0" err="1">
                <a:hlinkClick r:id="rId8"/>
              </a:rPr>
              <a:t>HyperKit</a:t>
            </a:r>
            <a:r>
              <a:rPr lang="en-US" dirty="0"/>
              <a:t>, </a:t>
            </a:r>
            <a:r>
              <a:rPr lang="en-US" dirty="0">
                <a:hlinkClick r:id="rId9"/>
              </a:rPr>
              <a:t>VMware Fusion</a:t>
            </a:r>
            <a:r>
              <a:rPr lang="en-US" dirty="0"/>
              <a:t>, </a:t>
            </a:r>
            <a:r>
              <a:rPr lang="en-US" dirty="0">
                <a:hlinkClick r:id="rId10"/>
              </a:rPr>
              <a:t>Parallels</a:t>
            </a:r>
            <a:r>
              <a:rPr lang="en-US" dirty="0"/>
              <a:t>, and </a:t>
            </a:r>
            <a:r>
              <a:rPr lang="en-US" dirty="0">
                <a:hlinkClick r:id="rId5"/>
              </a:rPr>
              <a:t>QEMU</a:t>
            </a:r>
            <a:r>
              <a:rPr lang="en-US" dirty="0"/>
              <a:t> hypervisors, or </a:t>
            </a:r>
            <a:r>
              <a:rPr lang="en-US" dirty="0">
                <a:hlinkClick r:id="rId11"/>
              </a:rPr>
              <a:t>Docker</a:t>
            </a:r>
            <a:r>
              <a:rPr lang="en-US" dirty="0"/>
              <a:t> runtime</a:t>
            </a:r>
            <a:br>
              <a:rPr lang="en-US" dirty="0"/>
            </a:br>
            <a:r>
              <a:rPr lang="en-US" dirty="0"/>
              <a:t>- On Windows </a:t>
            </a:r>
            <a:r>
              <a:rPr lang="en-US" dirty="0" err="1">
                <a:hlinkClick r:id="rId3"/>
              </a:rPr>
              <a:t>VirtualBox</a:t>
            </a:r>
            <a:r>
              <a:rPr lang="en-US" dirty="0"/>
              <a:t>, </a:t>
            </a:r>
            <a:r>
              <a:rPr lang="en-US" dirty="0">
                <a:hlinkClick r:id="rId12"/>
              </a:rPr>
              <a:t>Hyper-V</a:t>
            </a:r>
            <a:r>
              <a:rPr lang="en-US" dirty="0"/>
              <a:t>, </a:t>
            </a:r>
            <a:r>
              <a:rPr lang="en-US" dirty="0">
                <a:hlinkClick r:id="rId13"/>
              </a:rPr>
              <a:t>VMware Workstation</a:t>
            </a:r>
            <a:r>
              <a:rPr lang="en-US" dirty="0"/>
              <a:t>, and </a:t>
            </a:r>
            <a:r>
              <a:rPr lang="en-US" dirty="0">
                <a:hlinkClick r:id="rId5"/>
              </a:rPr>
              <a:t>QEMU</a:t>
            </a:r>
            <a:r>
              <a:rPr lang="en-US" dirty="0"/>
              <a:t> hypervisors, or </a:t>
            </a:r>
            <a:r>
              <a:rPr lang="en-US" dirty="0">
                <a:hlinkClick r:id="rId14"/>
              </a:rPr>
              <a:t>Docker</a:t>
            </a:r>
            <a:r>
              <a:rPr lang="en-US" dirty="0"/>
              <a:t> runtime.</a:t>
            </a:r>
          </a:p>
          <a:p>
            <a:endParaRPr lang="en-US" dirty="0"/>
          </a:p>
        </p:txBody>
      </p:sp>
    </p:spTree>
    <p:extLst>
      <p:ext uri="{BB962C8B-B14F-4D97-AF65-F5344CB8AC3E}">
        <p14:creationId xmlns:p14="http://schemas.microsoft.com/office/powerpoint/2010/main" val="4027727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Installing </a:t>
            </a:r>
            <a:r>
              <a:rPr lang="en-US" b="1" dirty="0" err="1"/>
              <a:t>Minikube</a:t>
            </a:r>
            <a:r>
              <a:rPr lang="en-US" b="1" dirty="0"/>
              <a:t> on Linux</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Let's learn how to install the latest </a:t>
            </a:r>
            <a:r>
              <a:rPr lang="en-US" dirty="0" err="1"/>
              <a:t>Minikube</a:t>
            </a:r>
            <a:r>
              <a:rPr lang="en-US" dirty="0"/>
              <a:t> release on Ubuntu Linux 20.04 LTS with </a:t>
            </a:r>
            <a:r>
              <a:rPr lang="en-US" dirty="0" err="1"/>
              <a:t>VirtualBox</a:t>
            </a:r>
            <a:r>
              <a:rPr lang="en-US" dirty="0"/>
              <a:t> v7.0 specifically. This installation assumes no other isolation software is installed on our Linux workstation, such as KVM2, QEMU, Docker Engine or </a:t>
            </a:r>
            <a:r>
              <a:rPr lang="en-US" dirty="0" err="1"/>
              <a:t>Podman</a:t>
            </a:r>
            <a:r>
              <a:rPr lang="en-US" dirty="0"/>
              <a:t>, that </a:t>
            </a:r>
            <a:r>
              <a:rPr lang="en-US" dirty="0" err="1"/>
              <a:t>Minikube</a:t>
            </a:r>
            <a:r>
              <a:rPr lang="en-US" dirty="0"/>
              <a:t> can use as a driver</a:t>
            </a:r>
            <a:r>
              <a:rPr lang="en-US" dirty="0" smtClean="0"/>
              <a:t>.</a:t>
            </a:r>
          </a:p>
          <a:p>
            <a:r>
              <a:rPr lang="en-US" dirty="0"/>
              <a:t>Verify the virtualization support on your Linux OS in a terminal (a non-empty output indicates supported virtualization):</a:t>
            </a:r>
          </a:p>
          <a:p>
            <a:r>
              <a:rPr lang="en-US" b="1" dirty="0"/>
              <a:t>$ grep -E --color '</a:t>
            </a:r>
            <a:r>
              <a:rPr lang="en-US" b="1" dirty="0" err="1"/>
              <a:t>vmx|svm</a:t>
            </a:r>
            <a:r>
              <a:rPr lang="en-US" b="1" dirty="0"/>
              <a:t>' /proc/</a:t>
            </a:r>
            <a:r>
              <a:rPr lang="en-US" b="1" dirty="0" err="1"/>
              <a:t>cpuinfo</a:t>
            </a:r>
            <a:endParaRPr lang="en-US" dirty="0"/>
          </a:p>
          <a:p>
            <a:endParaRPr lang="en-US" dirty="0"/>
          </a:p>
        </p:txBody>
      </p:sp>
    </p:spTree>
    <p:extLst>
      <p:ext uri="{BB962C8B-B14F-4D97-AF65-F5344CB8AC3E}">
        <p14:creationId xmlns:p14="http://schemas.microsoft.com/office/powerpoint/2010/main" val="1604638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Virtulbox</a:t>
            </a:r>
            <a:endParaRPr lang="en-US" dirty="0"/>
          </a:p>
        </p:txBody>
      </p:sp>
      <p:sp>
        <p:nvSpPr>
          <p:cNvPr id="3" name="Content Placeholder 2"/>
          <p:cNvSpPr>
            <a:spLocks noGrp="1"/>
          </p:cNvSpPr>
          <p:nvPr>
            <p:ph idx="1"/>
          </p:nvPr>
        </p:nvSpPr>
        <p:spPr/>
        <p:txBody>
          <a:bodyPr/>
          <a:lstStyle/>
          <a:p>
            <a:r>
              <a:rPr lang="en-US" b="1" dirty="0"/>
              <a:t>$ </a:t>
            </a:r>
            <a:r>
              <a:rPr lang="en-US" b="1" dirty="0" err="1"/>
              <a:t>sudo</a:t>
            </a:r>
            <a:r>
              <a:rPr lang="en-US" b="1" dirty="0"/>
              <a:t> bash -c 'echo "deb \</a:t>
            </a:r>
            <a:r>
              <a:rPr lang="en-US" dirty="0"/>
              <a:t/>
            </a:r>
            <a:br>
              <a:rPr lang="en-US" dirty="0"/>
            </a:br>
            <a:r>
              <a:rPr lang="en-US" b="1" dirty="0"/>
              <a:t>  [arch=amd64 signed-by=/</a:t>
            </a:r>
            <a:r>
              <a:rPr lang="en-US" b="1" dirty="0" err="1"/>
              <a:t>usr</a:t>
            </a:r>
            <a:r>
              <a:rPr lang="en-US" b="1" dirty="0"/>
              <a:t>/share/keyrings/oracle-virtualbox-2016.gpg] \</a:t>
            </a:r>
            <a:r>
              <a:rPr lang="en-US" dirty="0"/>
              <a:t/>
            </a:r>
            <a:br>
              <a:rPr lang="en-US" dirty="0"/>
            </a:br>
            <a:r>
              <a:rPr lang="en-US" b="1" dirty="0"/>
              <a:t>  https://download.virtualbox.org/virtualbox/debian \</a:t>
            </a:r>
            <a:r>
              <a:rPr lang="en-US" dirty="0"/>
              <a:t/>
            </a:r>
            <a:br>
              <a:rPr lang="en-US" dirty="0"/>
            </a:br>
            <a:r>
              <a:rPr lang="en-US" b="1" dirty="0"/>
              <a:t>  </a:t>
            </a:r>
            <a:r>
              <a:rPr lang="en-US" b="1" dirty="0" err="1"/>
              <a:t>eoan</a:t>
            </a:r>
            <a:r>
              <a:rPr lang="en-US" b="1" dirty="0"/>
              <a:t> </a:t>
            </a:r>
            <a:r>
              <a:rPr lang="en-US" b="1" dirty="0" err="1"/>
              <a:t>contrib</a:t>
            </a:r>
            <a:r>
              <a:rPr lang="en-US" b="1" dirty="0"/>
              <a:t>" &gt;&gt; /</a:t>
            </a:r>
            <a:r>
              <a:rPr lang="en-US" b="1" dirty="0" err="1"/>
              <a:t>etc</a:t>
            </a:r>
            <a:r>
              <a:rPr lang="en-US" b="1" dirty="0"/>
              <a:t>/apt/</a:t>
            </a:r>
            <a:r>
              <a:rPr lang="en-US" b="1" dirty="0" err="1"/>
              <a:t>sources.list</a:t>
            </a:r>
            <a:r>
              <a:rPr lang="en-US" b="1" dirty="0"/>
              <a:t>'</a:t>
            </a:r>
            <a:endParaRPr lang="en-US" dirty="0"/>
          </a:p>
          <a:p>
            <a:r>
              <a:rPr lang="en-US" b="1" dirty="0"/>
              <a:t>$ </a:t>
            </a:r>
            <a:r>
              <a:rPr lang="en-US" b="1" dirty="0" err="1"/>
              <a:t>wget</a:t>
            </a:r>
            <a:r>
              <a:rPr lang="en-US" b="1" dirty="0"/>
              <a:t> -O- \</a:t>
            </a:r>
            <a:r>
              <a:rPr lang="en-US" dirty="0"/>
              <a:t/>
            </a:r>
            <a:br>
              <a:rPr lang="en-US" dirty="0"/>
            </a:br>
            <a:r>
              <a:rPr lang="en-US" b="1" dirty="0"/>
              <a:t>  https://www.virtualbox.org/download/oracle_vbox_2016.asc | \</a:t>
            </a:r>
            <a:r>
              <a:rPr lang="en-US" dirty="0"/>
              <a:t/>
            </a:r>
            <a:br>
              <a:rPr lang="en-US" dirty="0"/>
            </a:br>
            <a:r>
              <a:rPr lang="en-US" b="1" dirty="0"/>
              <a:t>  </a:t>
            </a:r>
            <a:r>
              <a:rPr lang="en-US" b="1" dirty="0" err="1"/>
              <a:t>sudo</a:t>
            </a:r>
            <a:r>
              <a:rPr lang="en-US" b="1" dirty="0"/>
              <a:t> </a:t>
            </a:r>
            <a:r>
              <a:rPr lang="en-US" b="1" dirty="0" err="1"/>
              <a:t>gpg</a:t>
            </a:r>
            <a:r>
              <a:rPr lang="en-US" b="1" dirty="0"/>
              <a:t> --</a:t>
            </a:r>
            <a:r>
              <a:rPr lang="en-US" b="1" dirty="0" err="1"/>
              <a:t>dearmor</a:t>
            </a:r>
            <a:r>
              <a:rPr lang="en-US" b="1" dirty="0"/>
              <a:t> --yes \</a:t>
            </a:r>
            <a:r>
              <a:rPr lang="en-US" dirty="0"/>
              <a:t/>
            </a:r>
            <a:br>
              <a:rPr lang="en-US" dirty="0"/>
            </a:br>
            <a:r>
              <a:rPr lang="en-US" b="1" dirty="0"/>
              <a:t>  --output /</a:t>
            </a:r>
            <a:r>
              <a:rPr lang="en-US" b="1" dirty="0" err="1"/>
              <a:t>usr</a:t>
            </a:r>
            <a:r>
              <a:rPr lang="en-US" b="1" dirty="0"/>
              <a:t>/share/keyrings/oracle-virtualbox-2016.gpg</a:t>
            </a:r>
            <a:endParaRPr lang="en-US" dirty="0"/>
          </a:p>
          <a:p>
            <a:r>
              <a:rPr lang="en-US" b="1" dirty="0"/>
              <a:t>$ </a:t>
            </a:r>
            <a:r>
              <a:rPr lang="en-US" b="1" dirty="0" err="1"/>
              <a:t>sudo</a:t>
            </a:r>
            <a:r>
              <a:rPr lang="en-US" b="1" dirty="0"/>
              <a:t> apt update</a:t>
            </a:r>
            <a:endParaRPr lang="en-US" dirty="0"/>
          </a:p>
          <a:p>
            <a:r>
              <a:rPr lang="en-US" b="1" dirty="0"/>
              <a:t>$ </a:t>
            </a:r>
            <a:r>
              <a:rPr lang="en-US" b="1" dirty="0" err="1"/>
              <a:t>sudo</a:t>
            </a:r>
            <a:r>
              <a:rPr lang="en-US" b="1" dirty="0"/>
              <a:t> apt install -y virtualbox-7.0</a:t>
            </a:r>
            <a:endParaRPr lang="en-US" dirty="0"/>
          </a:p>
          <a:p>
            <a:endParaRPr lang="en-US" dirty="0"/>
          </a:p>
        </p:txBody>
      </p:sp>
    </p:spTree>
    <p:extLst>
      <p:ext uri="{BB962C8B-B14F-4D97-AF65-F5344CB8AC3E}">
        <p14:creationId xmlns:p14="http://schemas.microsoft.com/office/powerpoint/2010/main" val="365010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lstStyle/>
          <a:p>
            <a:r>
              <a:rPr lang="en-US" b="1" dirty="0" err="1"/>
              <a:t>Microservices</a:t>
            </a:r>
            <a:r>
              <a:rPr lang="en-US" dirty="0"/>
              <a:t> are lightweight applications written in various modern programming languages, with specific dependencies, libraries and environmental requirements. To ensure that an application has everything it needs to run successfully it is packaged together with its dependencies.</a:t>
            </a:r>
            <a:endParaRPr lang="en-US" dirty="0"/>
          </a:p>
        </p:txBody>
      </p:sp>
    </p:spTree>
    <p:extLst>
      <p:ext uri="{BB962C8B-B14F-4D97-AF65-F5344CB8AC3E}">
        <p14:creationId xmlns:p14="http://schemas.microsoft.com/office/powerpoint/2010/main" val="2686746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Minikube</a:t>
            </a:r>
            <a:endParaRPr lang="en-US" dirty="0"/>
          </a:p>
        </p:txBody>
      </p:sp>
      <p:sp>
        <p:nvSpPr>
          <p:cNvPr id="3" name="Content Placeholder 2"/>
          <p:cNvSpPr>
            <a:spLocks noGrp="1"/>
          </p:cNvSpPr>
          <p:nvPr>
            <p:ph idx="1"/>
          </p:nvPr>
        </p:nvSpPr>
        <p:spPr/>
        <p:txBody>
          <a:bodyPr/>
          <a:lstStyle/>
          <a:p>
            <a:r>
              <a:rPr lang="it-IT" b="1" dirty="0"/>
              <a:t>$ curl -LO \</a:t>
            </a:r>
            <a:r>
              <a:rPr lang="it-IT" dirty="0"/>
              <a:t/>
            </a:r>
            <a:br>
              <a:rPr lang="it-IT" dirty="0"/>
            </a:br>
            <a:r>
              <a:rPr lang="it-IT" b="1" dirty="0"/>
              <a:t>  https://storage.googleapis.com/minikube/releases/latest/minikube_latest_amd64.deb</a:t>
            </a:r>
            <a:endParaRPr lang="it-IT" dirty="0"/>
          </a:p>
          <a:p>
            <a:r>
              <a:rPr lang="it-IT" b="1" dirty="0"/>
              <a:t>$ sudo dpkg -i minikube_latest_amd64.deb</a:t>
            </a:r>
            <a:endParaRPr lang="it-IT" dirty="0"/>
          </a:p>
          <a:p>
            <a:r>
              <a:rPr lang="en-US" dirty="0"/>
              <a:t>Start </a:t>
            </a:r>
            <a:r>
              <a:rPr lang="en-US" dirty="0" err="1"/>
              <a:t>Minikube</a:t>
            </a:r>
            <a:r>
              <a:rPr lang="en-US" dirty="0"/>
              <a:t>. In a terminal we can start </a:t>
            </a:r>
            <a:r>
              <a:rPr lang="en-US" dirty="0" err="1"/>
              <a:t>Minikube</a:t>
            </a:r>
            <a:r>
              <a:rPr lang="en-US" dirty="0"/>
              <a:t> with the </a:t>
            </a:r>
            <a:r>
              <a:rPr lang="en-US" b="1" dirty="0" err="1"/>
              <a:t>minikube</a:t>
            </a:r>
            <a:r>
              <a:rPr lang="en-US" b="1" dirty="0"/>
              <a:t> start</a:t>
            </a:r>
            <a:r>
              <a:rPr lang="en-US" dirty="0"/>
              <a:t> command, which bootstraps a single-node cluster with the latest stable Kubernetes version release. For a specific Kubernetes version the </a:t>
            </a:r>
            <a:r>
              <a:rPr lang="en-US" b="1" dirty="0"/>
              <a:t>--</a:t>
            </a:r>
            <a:r>
              <a:rPr lang="en-US" b="1" dirty="0" err="1"/>
              <a:t>kubernetes</a:t>
            </a:r>
            <a:r>
              <a:rPr lang="en-US" b="1" dirty="0"/>
              <a:t>-version</a:t>
            </a:r>
            <a:r>
              <a:rPr lang="en-US" dirty="0"/>
              <a:t> option can be used as such </a:t>
            </a:r>
            <a:r>
              <a:rPr lang="en-US" b="1" dirty="0" err="1"/>
              <a:t>minikube</a:t>
            </a:r>
            <a:r>
              <a:rPr lang="en-US" b="1" dirty="0"/>
              <a:t> start --</a:t>
            </a:r>
            <a:r>
              <a:rPr lang="en-US" b="1" dirty="0" err="1"/>
              <a:t>kubernetes</a:t>
            </a:r>
            <a:r>
              <a:rPr lang="en-US" b="1" dirty="0"/>
              <a:t>-version v1.25.1</a:t>
            </a:r>
            <a:r>
              <a:rPr lang="en-US" dirty="0"/>
              <a:t> (where </a:t>
            </a:r>
            <a:r>
              <a:rPr lang="en-US" b="1" dirty="0"/>
              <a:t>latest</a:t>
            </a:r>
            <a:r>
              <a:rPr lang="en-US" dirty="0"/>
              <a:t> is default and acceptable version value, and </a:t>
            </a:r>
            <a:r>
              <a:rPr lang="en-US" b="1" dirty="0"/>
              <a:t>stable</a:t>
            </a:r>
            <a:r>
              <a:rPr lang="en-US" dirty="0"/>
              <a:t> is also acceptable). More advanced start options will be explored later in this chapter:</a:t>
            </a:r>
          </a:p>
          <a:p>
            <a:r>
              <a:rPr lang="en-US" b="1" dirty="0"/>
              <a:t>$ </a:t>
            </a:r>
            <a:r>
              <a:rPr lang="en-US" b="1" dirty="0" err="1"/>
              <a:t>minikube</a:t>
            </a:r>
            <a:r>
              <a:rPr lang="en-US" b="1" dirty="0"/>
              <a:t> start</a:t>
            </a:r>
            <a:endParaRPr lang="en-US" dirty="0"/>
          </a:p>
          <a:p>
            <a:endParaRPr lang="en-US" dirty="0"/>
          </a:p>
        </p:txBody>
      </p:sp>
    </p:spTree>
    <p:extLst>
      <p:ext uri="{BB962C8B-B14F-4D97-AF65-F5344CB8AC3E}">
        <p14:creationId xmlns:p14="http://schemas.microsoft.com/office/powerpoint/2010/main" val="575546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minikube</a:t>
            </a:r>
            <a:r>
              <a:rPr lang="en-US" b="1" dirty="0"/>
              <a:t> status</a:t>
            </a:r>
            <a:endParaRPr lang="en-US" dirty="0"/>
          </a:p>
        </p:txBody>
      </p:sp>
      <p:sp>
        <p:nvSpPr>
          <p:cNvPr id="3" name="Content Placeholder 2"/>
          <p:cNvSpPr>
            <a:spLocks noGrp="1"/>
          </p:cNvSpPr>
          <p:nvPr>
            <p:ph idx="1"/>
          </p:nvPr>
        </p:nvSpPr>
        <p:spPr/>
        <p:txBody>
          <a:bodyPr/>
          <a:lstStyle/>
          <a:p>
            <a:r>
              <a:rPr lang="en-US" b="1" dirty="0" err="1"/>
              <a:t>minikube</a:t>
            </a:r>
            <a:r>
              <a:rPr lang="en-US" dirty="0"/>
              <a:t/>
            </a:r>
            <a:br>
              <a:rPr lang="en-US" dirty="0"/>
            </a:br>
            <a:r>
              <a:rPr lang="en-US" b="1" dirty="0"/>
              <a:t>type: Control Plane</a:t>
            </a:r>
            <a:r>
              <a:rPr lang="en-US" dirty="0"/>
              <a:t/>
            </a:r>
            <a:br>
              <a:rPr lang="en-US" dirty="0"/>
            </a:br>
            <a:r>
              <a:rPr lang="en-US" b="1" dirty="0"/>
              <a:t>host: Running</a:t>
            </a:r>
            <a:r>
              <a:rPr lang="en-US" dirty="0"/>
              <a:t/>
            </a:r>
            <a:br>
              <a:rPr lang="en-US" dirty="0"/>
            </a:br>
            <a:r>
              <a:rPr lang="en-US" b="1" dirty="0" err="1"/>
              <a:t>kubelet</a:t>
            </a:r>
            <a:r>
              <a:rPr lang="en-US" b="1" dirty="0"/>
              <a:t>: Running</a:t>
            </a:r>
            <a:r>
              <a:rPr lang="en-US" dirty="0"/>
              <a:t/>
            </a:r>
            <a:br>
              <a:rPr lang="en-US" dirty="0"/>
            </a:br>
            <a:r>
              <a:rPr lang="en-US" b="1" dirty="0" err="1"/>
              <a:t>apiserver</a:t>
            </a:r>
            <a:r>
              <a:rPr lang="en-US" b="1" dirty="0"/>
              <a:t>: Running</a:t>
            </a:r>
            <a:r>
              <a:rPr lang="en-US" dirty="0"/>
              <a:t/>
            </a:r>
            <a:br>
              <a:rPr lang="en-US" dirty="0"/>
            </a:br>
            <a:r>
              <a:rPr lang="en-US" b="1" dirty="0" err="1"/>
              <a:t>kubeconfig</a:t>
            </a:r>
            <a:r>
              <a:rPr lang="en-US" b="1" dirty="0"/>
              <a:t>: Configured</a:t>
            </a:r>
            <a:endParaRPr lang="en-US" dirty="0"/>
          </a:p>
          <a:p>
            <a:r>
              <a:rPr lang="en-US" dirty="0"/>
              <a:t>Stop </a:t>
            </a:r>
            <a:r>
              <a:rPr lang="en-US" dirty="0" err="1"/>
              <a:t>Minikube</a:t>
            </a:r>
            <a:r>
              <a:rPr lang="en-US" dirty="0"/>
              <a:t>. With the </a:t>
            </a:r>
            <a:r>
              <a:rPr lang="en-US" b="1" dirty="0" err="1"/>
              <a:t>minikube</a:t>
            </a:r>
            <a:r>
              <a:rPr lang="en-US" b="1" dirty="0"/>
              <a:t> stop</a:t>
            </a:r>
            <a:r>
              <a:rPr lang="en-US" dirty="0"/>
              <a:t> command, we can stop </a:t>
            </a:r>
            <a:r>
              <a:rPr lang="en-US" dirty="0" err="1"/>
              <a:t>Minikube</a:t>
            </a:r>
            <a:r>
              <a:rPr lang="en-US" dirty="0"/>
              <a:t>:</a:t>
            </a:r>
          </a:p>
          <a:p>
            <a:r>
              <a:rPr lang="en-US" b="1" dirty="0"/>
              <a:t>$ </a:t>
            </a:r>
            <a:r>
              <a:rPr lang="en-US" b="1" dirty="0" err="1"/>
              <a:t>minikube</a:t>
            </a:r>
            <a:r>
              <a:rPr lang="en-US" b="1" dirty="0"/>
              <a:t> stop</a:t>
            </a:r>
            <a:endParaRPr lang="en-US" dirty="0"/>
          </a:p>
          <a:p>
            <a:endParaRPr lang="en-US" dirty="0"/>
          </a:p>
        </p:txBody>
      </p:sp>
    </p:spTree>
    <p:extLst>
      <p:ext uri="{BB962C8B-B14F-4D97-AF65-F5344CB8AC3E}">
        <p14:creationId xmlns:p14="http://schemas.microsoft.com/office/powerpoint/2010/main" val="2210798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t>
            </a:r>
            <a:r>
              <a:rPr lang="en-US" dirty="0" err="1" smtClean="0"/>
              <a:t>minikube</a:t>
            </a:r>
            <a:endParaRPr lang="en-US" dirty="0"/>
          </a:p>
        </p:txBody>
      </p:sp>
      <p:sp>
        <p:nvSpPr>
          <p:cNvPr id="3" name="Content Placeholder 2"/>
          <p:cNvSpPr>
            <a:spLocks noGrp="1"/>
          </p:cNvSpPr>
          <p:nvPr>
            <p:ph idx="1"/>
          </p:nvPr>
        </p:nvSpPr>
        <p:spPr/>
        <p:txBody>
          <a:bodyPr/>
          <a:lstStyle/>
          <a:p>
            <a:r>
              <a:rPr lang="en-US" dirty="0"/>
              <a:t>We can use a variety of external clients or custom scripts to access our cluster for administration purposes. We will explore </a:t>
            </a:r>
            <a:r>
              <a:rPr lang="en-US" b="1" dirty="0" err="1"/>
              <a:t>kubectl</a:t>
            </a:r>
            <a:r>
              <a:rPr lang="en-US" dirty="0"/>
              <a:t> as a CLI tool to access the </a:t>
            </a:r>
            <a:r>
              <a:rPr lang="en-US" dirty="0" err="1"/>
              <a:t>Minikube</a:t>
            </a:r>
            <a:r>
              <a:rPr lang="en-US" dirty="0"/>
              <a:t> Kubernetes cluster, the </a:t>
            </a:r>
            <a:r>
              <a:rPr lang="en-US" b="1" dirty="0"/>
              <a:t>Kubernetes Dashboard</a:t>
            </a:r>
            <a:r>
              <a:rPr lang="en-US" dirty="0"/>
              <a:t> as a web-based user interface to interact with the cluster, and the </a:t>
            </a:r>
            <a:r>
              <a:rPr lang="en-US" b="1" dirty="0"/>
              <a:t>curl</a:t>
            </a:r>
            <a:r>
              <a:rPr lang="en-US" dirty="0"/>
              <a:t> command with proper credentials to access the cluster via APIs.</a:t>
            </a:r>
            <a:endParaRPr lang="en-US" dirty="0"/>
          </a:p>
        </p:txBody>
      </p:sp>
    </p:spTree>
    <p:extLst>
      <p:ext uri="{BB962C8B-B14F-4D97-AF65-F5344CB8AC3E}">
        <p14:creationId xmlns:p14="http://schemas.microsoft.com/office/powerpoint/2010/main" val="68803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Learning Objectives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By the end of this chapter, you should be able to:</a:t>
            </a:r>
          </a:p>
          <a:p>
            <a:pPr lvl="2"/>
            <a:r>
              <a:rPr lang="en-US" dirty="0"/>
              <a:t>Compare methods to access a Kubernetes cluster.</a:t>
            </a:r>
          </a:p>
          <a:p>
            <a:pPr lvl="2"/>
            <a:r>
              <a:rPr lang="en-US" dirty="0"/>
              <a:t>Access the </a:t>
            </a:r>
            <a:r>
              <a:rPr lang="en-US" dirty="0" err="1"/>
              <a:t>Minikube</a:t>
            </a:r>
            <a:r>
              <a:rPr lang="en-US" dirty="0"/>
              <a:t> Kubernetes cluster with </a:t>
            </a:r>
            <a:r>
              <a:rPr lang="en-US" dirty="0" err="1"/>
              <a:t>kubectl</a:t>
            </a:r>
            <a:r>
              <a:rPr lang="en-US" dirty="0"/>
              <a:t>.</a:t>
            </a:r>
          </a:p>
          <a:p>
            <a:pPr lvl="2"/>
            <a:r>
              <a:rPr lang="en-US" dirty="0"/>
              <a:t>Access the </a:t>
            </a:r>
            <a:r>
              <a:rPr lang="en-US" dirty="0" err="1"/>
              <a:t>Minikube</a:t>
            </a:r>
            <a:r>
              <a:rPr lang="en-US" dirty="0"/>
              <a:t> Kubernetes cluster from the Dashboard.</a:t>
            </a:r>
          </a:p>
          <a:p>
            <a:pPr lvl="2"/>
            <a:r>
              <a:rPr lang="en-US" dirty="0"/>
              <a:t>Access the </a:t>
            </a:r>
            <a:r>
              <a:rPr lang="en-US" dirty="0" err="1"/>
              <a:t>Minikube</a:t>
            </a:r>
            <a:r>
              <a:rPr lang="en-US" dirty="0"/>
              <a:t> Kubernetes cluster via APIs.</a:t>
            </a:r>
          </a:p>
          <a:p>
            <a:endParaRPr lang="en-US" dirty="0"/>
          </a:p>
        </p:txBody>
      </p:sp>
    </p:spTree>
    <p:extLst>
      <p:ext uri="{BB962C8B-B14F-4D97-AF65-F5344CB8AC3E}">
        <p14:creationId xmlns:p14="http://schemas.microsoft.com/office/powerpoint/2010/main" val="4056565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Accessing </a:t>
            </a:r>
            <a:r>
              <a:rPr lang="en-US" b="1" dirty="0" err="1" smtClean="0"/>
              <a:t>Minikube</a:t>
            </a:r>
            <a:r>
              <a:rPr lang="en-US" b="1" dirty="0" smtClean="0"/>
              <a:t>: Command Line Interface (CLI)</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u="sng" dirty="0" err="1">
                <a:hlinkClick r:id="rId2"/>
              </a:rPr>
              <a:t>kubectl</a:t>
            </a:r>
            <a:r>
              <a:rPr lang="en-US" dirty="0"/>
              <a:t> is the Kubernetes Command Line Interface (CLI) client to manage cluster resources and applications. It is very flexible and easy to integrate with other systems, therefore it can be used standalone, or part of scripts and automation tools. Once all required credentials and cluster access points have been configured for </a:t>
            </a:r>
            <a:r>
              <a:rPr lang="en-US" b="1" dirty="0" err="1"/>
              <a:t>kubectl</a:t>
            </a:r>
            <a:r>
              <a:rPr lang="en-US" dirty="0"/>
              <a:t>, it can be used remotely from anywhere to access a cluster.</a:t>
            </a:r>
          </a:p>
          <a:p>
            <a:r>
              <a:rPr lang="en-US" dirty="0"/>
              <a:t>We will be using </a:t>
            </a:r>
            <a:r>
              <a:rPr lang="en-US" b="1" dirty="0" err="1"/>
              <a:t>kubectl</a:t>
            </a:r>
            <a:r>
              <a:rPr lang="en-US" dirty="0"/>
              <a:t> extensively to deploy applications, manage and configure Kubernetes resources.</a:t>
            </a:r>
          </a:p>
        </p:txBody>
      </p:sp>
    </p:spTree>
    <p:extLst>
      <p:ext uri="{BB962C8B-B14F-4D97-AF65-F5344CB8AC3E}">
        <p14:creationId xmlns:p14="http://schemas.microsoft.com/office/powerpoint/2010/main" val="3720890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a:t>
            </a:r>
            <a:r>
              <a:rPr lang="en-US" b="1" dirty="0" err="1"/>
              <a:t>Minikube</a:t>
            </a:r>
            <a:r>
              <a:rPr lang="en-US" b="1" dirty="0"/>
              <a:t>: Web-based User Interface (Web UI)</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u="sng" dirty="0">
                <a:hlinkClick r:id="rId2"/>
              </a:rPr>
              <a:t>Kubernetes Dashboard</a:t>
            </a:r>
            <a:r>
              <a:rPr lang="en-US" dirty="0"/>
              <a:t> provides a Web-based User Interface (Web UI) to interact with a Kubernetes cluster to manage resources and containerized applications. While not as flexible as the </a:t>
            </a:r>
            <a:r>
              <a:rPr lang="en-US" b="1" dirty="0" err="1"/>
              <a:t>kubectl</a:t>
            </a:r>
            <a:r>
              <a:rPr lang="en-US" dirty="0"/>
              <a:t> CLI client tool, it is still a preferred tool to users who are not as proficient with the CLI.</a:t>
            </a:r>
            <a:endParaRPr lang="en-US" dirty="0"/>
          </a:p>
        </p:txBody>
      </p:sp>
    </p:spTree>
    <p:extLst>
      <p:ext uri="{BB962C8B-B14F-4D97-AF65-F5344CB8AC3E}">
        <p14:creationId xmlns:p14="http://schemas.microsoft.com/office/powerpoint/2010/main" val="907371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Installing </a:t>
            </a:r>
            <a:r>
              <a:rPr lang="en-US" b="1" dirty="0" err="1"/>
              <a:t>kubectl</a:t>
            </a:r>
            <a:r>
              <a:rPr lang="en-US" b="1" dirty="0"/>
              <a:t> on Linux</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To </a:t>
            </a:r>
            <a:r>
              <a:rPr lang="en-US" dirty="0">
                <a:hlinkClick r:id="rId2"/>
              </a:rPr>
              <a:t>install</a:t>
            </a:r>
            <a:r>
              <a:rPr lang="en-US" dirty="0"/>
              <a:t> </a:t>
            </a:r>
            <a:r>
              <a:rPr lang="en-US" b="1" dirty="0" err="1"/>
              <a:t>kubectl</a:t>
            </a:r>
            <a:r>
              <a:rPr lang="en-US" dirty="0"/>
              <a:t> on Linux, follow the instructions below extracted from the official installation guide.</a:t>
            </a:r>
          </a:p>
          <a:p>
            <a:r>
              <a:rPr lang="en-US" dirty="0"/>
              <a:t>Download and install the latest stable </a:t>
            </a:r>
            <a:r>
              <a:rPr lang="en-US" b="1" dirty="0" err="1"/>
              <a:t>kubectl</a:t>
            </a:r>
            <a:r>
              <a:rPr lang="en-US" dirty="0"/>
              <a:t> binary:</a:t>
            </a:r>
          </a:p>
          <a:p>
            <a:r>
              <a:rPr lang="en-US" b="1" dirty="0"/>
              <a:t>$ curl -LO "https://dl.k8s.io/release/$(curl -L -s \</a:t>
            </a:r>
            <a:r>
              <a:rPr lang="en-US" dirty="0"/>
              <a:t/>
            </a:r>
            <a:br>
              <a:rPr lang="en-US" dirty="0"/>
            </a:br>
            <a:r>
              <a:rPr lang="en-US" b="1" dirty="0"/>
              <a:t>  https://dl.k8s.io/release/stable.txt)/bin/linux/amd64/kubectl"</a:t>
            </a:r>
            <a:endParaRPr lang="en-US" dirty="0"/>
          </a:p>
          <a:p>
            <a:r>
              <a:rPr lang="en-US" b="1" dirty="0"/>
              <a:t>$ </a:t>
            </a:r>
            <a:r>
              <a:rPr lang="en-US" b="1" dirty="0" err="1"/>
              <a:t>sudo</a:t>
            </a:r>
            <a:r>
              <a:rPr lang="en-US" b="1" dirty="0"/>
              <a:t> install -o root -g root -m 0755 </a:t>
            </a:r>
            <a:r>
              <a:rPr lang="en-US" b="1" dirty="0" err="1"/>
              <a:t>kubectl</a:t>
            </a:r>
            <a:r>
              <a:rPr lang="en-US" b="1" dirty="0"/>
              <a:t> /</a:t>
            </a:r>
            <a:r>
              <a:rPr lang="en-US" b="1" dirty="0" err="1"/>
              <a:t>usr</a:t>
            </a:r>
            <a:r>
              <a:rPr lang="en-US" b="1" dirty="0"/>
              <a:t>/local/bin/</a:t>
            </a:r>
            <a:r>
              <a:rPr lang="en-US" b="1" dirty="0" err="1"/>
              <a:t>kubectl</a:t>
            </a:r>
            <a:endParaRPr lang="en-US" dirty="0"/>
          </a:p>
          <a:p>
            <a:pPr marL="0" indent="0">
              <a:buNone/>
            </a:pPr>
            <a:r>
              <a:rPr lang="en-US" b="1" dirty="0"/>
              <a:t>$ </a:t>
            </a:r>
            <a:r>
              <a:rPr lang="en-US" b="1" dirty="0" err="1"/>
              <a:t>kubectl</a:t>
            </a:r>
            <a:r>
              <a:rPr lang="en-US" b="1" dirty="0"/>
              <a:t> version --client</a:t>
            </a:r>
            <a:endParaRPr lang="en-US" dirty="0"/>
          </a:p>
        </p:txBody>
      </p:sp>
    </p:spTree>
    <p:extLst>
      <p:ext uri="{BB962C8B-B14F-4D97-AF65-F5344CB8AC3E}">
        <p14:creationId xmlns:p14="http://schemas.microsoft.com/office/powerpoint/2010/main" val="3572224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Dashboard</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u="sng" dirty="0">
                <a:hlinkClick r:id="rId2"/>
              </a:rPr>
              <a:t>Kubernetes Dashboard</a:t>
            </a:r>
            <a:r>
              <a:rPr lang="en-US" dirty="0"/>
              <a:t> provides a web-based user interface for Kubernetes cluster management. </a:t>
            </a:r>
            <a:r>
              <a:rPr lang="en-US" dirty="0" err="1"/>
              <a:t>Minikube</a:t>
            </a:r>
            <a:r>
              <a:rPr lang="en-US" dirty="0"/>
              <a:t> installs the Dashboard as an </a:t>
            </a:r>
            <a:r>
              <a:rPr lang="en-US" dirty="0" err="1"/>
              <a:t>addon</a:t>
            </a:r>
            <a:r>
              <a:rPr lang="en-US" dirty="0"/>
              <a:t>, but it is disabled by default. Prior to using the Dashboard we are required to enable the Dashboard </a:t>
            </a:r>
            <a:r>
              <a:rPr lang="en-US" dirty="0" err="1"/>
              <a:t>addon</a:t>
            </a:r>
            <a:r>
              <a:rPr lang="en-US" dirty="0"/>
              <a:t>, together with the metrics-server </a:t>
            </a:r>
            <a:r>
              <a:rPr lang="en-US" dirty="0" err="1"/>
              <a:t>addon</a:t>
            </a:r>
            <a:r>
              <a:rPr lang="en-US" dirty="0"/>
              <a:t>, a helper </a:t>
            </a:r>
            <a:r>
              <a:rPr lang="en-US" dirty="0" err="1"/>
              <a:t>addon</a:t>
            </a:r>
            <a:r>
              <a:rPr lang="en-US" dirty="0"/>
              <a:t> designed to collect usage metrics from the Kubernetes cluster. To access the dashboard from </a:t>
            </a:r>
            <a:r>
              <a:rPr lang="en-US" dirty="0" err="1"/>
              <a:t>Minikube</a:t>
            </a:r>
            <a:r>
              <a:rPr lang="en-US" dirty="0"/>
              <a:t>, we can use the </a:t>
            </a:r>
            <a:r>
              <a:rPr lang="en-US" b="1" dirty="0" err="1"/>
              <a:t>minikube</a:t>
            </a:r>
            <a:r>
              <a:rPr lang="en-US" b="1" dirty="0"/>
              <a:t> dashboard</a:t>
            </a:r>
            <a:r>
              <a:rPr lang="en-US" dirty="0"/>
              <a:t> command, which opens a new tab in our web browser displaying the Kubernetes Dashboard, but only after we list, enable required </a:t>
            </a:r>
            <a:r>
              <a:rPr lang="en-US" dirty="0" err="1"/>
              <a:t>addons</a:t>
            </a:r>
            <a:r>
              <a:rPr lang="en-US" dirty="0"/>
              <a:t>, and verify their state:</a:t>
            </a:r>
            <a:endParaRPr lang="en-US" dirty="0"/>
          </a:p>
        </p:txBody>
      </p:sp>
    </p:spTree>
    <p:extLst>
      <p:ext uri="{BB962C8B-B14F-4D97-AF65-F5344CB8AC3E}">
        <p14:creationId xmlns:p14="http://schemas.microsoft.com/office/powerpoint/2010/main" val="13275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Container Orchestration?</a:t>
            </a:r>
            <a:br>
              <a:rPr lang="en-US" b="1" dirty="0"/>
            </a:br>
            <a:endParaRPr lang="en-US" dirty="0"/>
          </a:p>
        </p:txBody>
      </p:sp>
      <p:sp>
        <p:nvSpPr>
          <p:cNvPr id="3" name="Content Placeholder 2"/>
          <p:cNvSpPr>
            <a:spLocks noGrp="1"/>
          </p:cNvSpPr>
          <p:nvPr>
            <p:ph idx="1"/>
          </p:nvPr>
        </p:nvSpPr>
        <p:spPr>
          <a:xfrm>
            <a:off x="1609859" y="1249251"/>
            <a:ext cx="9894753" cy="4661971"/>
          </a:xfrm>
        </p:spPr>
        <p:txBody>
          <a:bodyPr>
            <a:normAutofit/>
          </a:bodyPr>
          <a:lstStyle/>
          <a:p>
            <a:r>
              <a:rPr lang="en-US" dirty="0"/>
              <a:t>In Development (Dev) environments, running containers on a single host for development and testing of applications may be a suitable option. However, when migrating to Quality Assurance (QA) and Production (Prod) environments, that is no longer a viable option because the applications and services need to meet specific requirements:</a:t>
            </a:r>
          </a:p>
          <a:p>
            <a:pPr lvl="2"/>
            <a:r>
              <a:rPr lang="en-US" dirty="0"/>
              <a:t>Fault-tolerance</a:t>
            </a:r>
          </a:p>
          <a:p>
            <a:pPr lvl="2"/>
            <a:r>
              <a:rPr lang="en-US" dirty="0"/>
              <a:t>On-demand scalability</a:t>
            </a:r>
          </a:p>
          <a:p>
            <a:pPr lvl="2"/>
            <a:r>
              <a:rPr lang="en-US" dirty="0"/>
              <a:t>Optimal resource usage</a:t>
            </a:r>
          </a:p>
          <a:p>
            <a:pPr lvl="2"/>
            <a:r>
              <a:rPr lang="en-US" dirty="0"/>
              <a:t>Auto-discovery to automatically discover and communicate with each other</a:t>
            </a:r>
          </a:p>
          <a:p>
            <a:pPr lvl="2"/>
            <a:r>
              <a:rPr lang="en-US" dirty="0"/>
              <a:t>Accessibility from the outside world</a:t>
            </a:r>
          </a:p>
          <a:p>
            <a:pPr lvl="2"/>
            <a:r>
              <a:rPr lang="en-US" dirty="0"/>
              <a:t>Seamless updates/rollbacks without any downtime.</a:t>
            </a:r>
          </a:p>
          <a:p>
            <a:r>
              <a:rPr lang="en-US" b="1" dirty="0"/>
              <a:t>Container orchestrators</a:t>
            </a:r>
            <a:r>
              <a:rPr lang="en-US" dirty="0"/>
              <a:t> are tools which group systems together to form clusters where containers' deployment and management is automated at scale while meeting the requirements mentioned above</a:t>
            </a:r>
            <a:r>
              <a:rPr lang="en-US" dirty="0" smtClean="0"/>
              <a:t>.</a:t>
            </a:r>
            <a:endParaRPr lang="en-US" dirty="0"/>
          </a:p>
        </p:txBody>
      </p:sp>
    </p:spTree>
    <p:extLst>
      <p:ext uri="{BB962C8B-B14F-4D97-AF65-F5344CB8AC3E}">
        <p14:creationId xmlns:p14="http://schemas.microsoft.com/office/powerpoint/2010/main" val="113739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Container </a:t>
            </a:r>
            <a:r>
              <a:rPr lang="en-US" b="1" dirty="0" smtClean="0"/>
              <a:t>Orchestrators/ Provider</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With enterprises containerizing their applications and moving them to the cloud, there is a growing demand for container orchestration solutions. While there are many solutions available, some are mere re-distributions of well-established container orchestration tools, enriched with features and, sometimes, with certain limitations in flexibility.</a:t>
            </a:r>
          </a:p>
          <a:p>
            <a:r>
              <a:rPr lang="en-US" dirty="0"/>
              <a:t>Amazon Elastic Container Service</a:t>
            </a:r>
          </a:p>
          <a:p>
            <a:r>
              <a:rPr lang="en-US" dirty="0"/>
              <a:t>Amazon Elastic Container Service (ECS) is a hosted service provided by Amazon Web Services (AWS) to run containers at scale on its infrastructure.</a:t>
            </a:r>
          </a:p>
          <a:p>
            <a:r>
              <a:rPr lang="en-US" dirty="0"/>
              <a:t>Azure Container Instances</a:t>
            </a:r>
          </a:p>
          <a:p>
            <a:r>
              <a:rPr lang="en-US" dirty="0"/>
              <a:t>Azure Container Instance (ACI) is a basic container orchestration service provided by Microsoft Azure.</a:t>
            </a:r>
          </a:p>
          <a:p>
            <a:r>
              <a:rPr lang="en-US" dirty="0"/>
              <a:t>Azure Service Fabric</a:t>
            </a:r>
          </a:p>
          <a:p>
            <a:r>
              <a:rPr lang="en-US" dirty="0"/>
              <a:t>Azure Service Fabric is an open source container orchestrator provided by Microsoft Azure.</a:t>
            </a:r>
          </a:p>
        </p:txBody>
      </p:sp>
    </p:spTree>
    <p:extLst>
      <p:ext uri="{BB962C8B-B14F-4D97-AF65-F5344CB8AC3E}">
        <p14:creationId xmlns:p14="http://schemas.microsoft.com/office/powerpoint/2010/main" val="379576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a:t>Kubernetes</a:t>
            </a:r>
          </a:p>
          <a:p>
            <a:r>
              <a:rPr lang="en-US" dirty="0"/>
              <a:t>Kubernetes is an open source orchestration tool, originally started by Google, today part of the Cloud Native Computing Foundation (CNCF) project.</a:t>
            </a:r>
          </a:p>
          <a:p>
            <a:r>
              <a:rPr lang="en-US" dirty="0"/>
              <a:t>Marathon</a:t>
            </a:r>
          </a:p>
          <a:p>
            <a:r>
              <a:rPr lang="en-US" dirty="0"/>
              <a:t>Marathon is a framework to run containers at scale on Apache </a:t>
            </a:r>
            <a:r>
              <a:rPr lang="en-US" dirty="0" err="1"/>
              <a:t>Mesos</a:t>
            </a:r>
            <a:r>
              <a:rPr lang="en-US" dirty="0"/>
              <a:t> and DC/OS.</a:t>
            </a:r>
          </a:p>
        </p:txBody>
      </p:sp>
    </p:spTree>
    <p:extLst>
      <p:ext uri="{BB962C8B-B14F-4D97-AF65-F5344CB8AC3E}">
        <p14:creationId xmlns:p14="http://schemas.microsoft.com/office/powerpoint/2010/main" val="39359540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633</TotalTime>
  <Words>2300</Words>
  <Application>Microsoft Office PowerPoint</Application>
  <PresentationFormat>Widescreen</PresentationFormat>
  <Paragraphs>298</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Century Gothic</vt:lpstr>
      <vt:lpstr>Wingdings 3</vt:lpstr>
      <vt:lpstr>Wisp</vt:lpstr>
      <vt:lpstr>Kubernetes</vt:lpstr>
      <vt:lpstr>Kubernetes </vt:lpstr>
      <vt:lpstr>Course objectives</vt:lpstr>
      <vt:lpstr>PowerPoint Presentation</vt:lpstr>
      <vt:lpstr>Quick reviews</vt:lpstr>
      <vt:lpstr>Micro services</vt:lpstr>
      <vt:lpstr>What Is Container Orchestration? </vt:lpstr>
      <vt:lpstr>Container Orchestrators/ Provider  </vt:lpstr>
      <vt:lpstr>Continued..</vt:lpstr>
      <vt:lpstr>Continue…</vt:lpstr>
      <vt:lpstr>Why Use Container Orchestrators?  </vt:lpstr>
      <vt:lpstr>PowerPoint Presentation</vt:lpstr>
      <vt:lpstr>Where to deploy</vt:lpstr>
      <vt:lpstr>What Is Kubernetes?  </vt:lpstr>
      <vt:lpstr>What is kubernetes</vt:lpstr>
      <vt:lpstr>From Borg to Kubernetes  </vt:lpstr>
      <vt:lpstr>Key components</vt:lpstr>
      <vt:lpstr>Kubernetes Features  </vt:lpstr>
      <vt:lpstr>Additional</vt:lpstr>
      <vt:lpstr>Why Use Kubernetes?  </vt:lpstr>
      <vt:lpstr>Kubernetes Users  </vt:lpstr>
      <vt:lpstr>CNCF and Kubernetes  </vt:lpstr>
      <vt:lpstr>Kubernetes architecture</vt:lpstr>
      <vt:lpstr>Learning Objectives  </vt:lpstr>
      <vt:lpstr>Kubernetes Architecture  </vt:lpstr>
      <vt:lpstr>PowerPoint Presentation</vt:lpstr>
      <vt:lpstr>Control Plane Node Overview  </vt:lpstr>
      <vt:lpstr>Control Plane Node Components  </vt:lpstr>
      <vt:lpstr>Control Plane Node Components: API Server  </vt:lpstr>
      <vt:lpstr>Control Plane Node Components: Scheduler  </vt:lpstr>
      <vt:lpstr>Control Plane Node Components: Controller Managers  </vt:lpstr>
      <vt:lpstr>Control Plane Node Components: Key-Value Data Store  </vt:lpstr>
      <vt:lpstr>Worker Node Overview  </vt:lpstr>
      <vt:lpstr>Worker Node Components  </vt:lpstr>
      <vt:lpstr>Worker Node Components: Container Runtime  </vt:lpstr>
      <vt:lpstr>Worker Node Components: Node Agent - kubelet  </vt:lpstr>
      <vt:lpstr>Kublet</vt:lpstr>
      <vt:lpstr>Detail</vt:lpstr>
      <vt:lpstr>PowerPoint Presentation</vt:lpstr>
      <vt:lpstr>Worker Node Components: kubelet - CRI shims  </vt:lpstr>
      <vt:lpstr>Worker Node Components: Proxy - kube-proxy  </vt:lpstr>
      <vt:lpstr>Worker Node Components: Add-ons  </vt:lpstr>
      <vt:lpstr>Networking Challenges  </vt:lpstr>
      <vt:lpstr>Kubernetes Deployment</vt:lpstr>
      <vt:lpstr>Kubernetes Configuration  </vt:lpstr>
      <vt:lpstr>Continue..</vt:lpstr>
      <vt:lpstr>Installing Local Learning Clusters  </vt:lpstr>
      <vt:lpstr>Continue..</vt:lpstr>
      <vt:lpstr>Installing Production Clusters with Deployment Tools  </vt:lpstr>
      <vt:lpstr>Continue..</vt:lpstr>
      <vt:lpstr>Hosted Solutions</vt:lpstr>
      <vt:lpstr>Turnkey Cloud Solutions</vt:lpstr>
      <vt:lpstr>PowerPoint Presentation</vt:lpstr>
      <vt:lpstr>Minikube</vt:lpstr>
      <vt:lpstr>Learning Objectives  </vt:lpstr>
      <vt:lpstr>What Is Minikube?  </vt:lpstr>
      <vt:lpstr>Requirements for Running Minikube  </vt:lpstr>
      <vt:lpstr>Installing Minikube on Linux  </vt:lpstr>
      <vt:lpstr>Virtulbox</vt:lpstr>
      <vt:lpstr>Minikube</vt:lpstr>
      <vt:lpstr>minikube status</vt:lpstr>
      <vt:lpstr>Accessing minikube</vt:lpstr>
      <vt:lpstr>Learning Objectives  </vt:lpstr>
      <vt:lpstr>Accessing Minikube: Command Line Interface (CLI)  </vt:lpstr>
      <vt:lpstr>Accessing Minikube: Web-based User Interface (Web UI)  </vt:lpstr>
      <vt:lpstr>Installing kubectl on Linux  </vt:lpstr>
      <vt:lpstr>Kubernetes Dashboard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dell</dc:creator>
  <cp:lastModifiedBy>dell</cp:lastModifiedBy>
  <cp:revision>176</cp:revision>
  <dcterms:created xsi:type="dcterms:W3CDTF">2023-09-24T19:52:18Z</dcterms:created>
  <dcterms:modified xsi:type="dcterms:W3CDTF">2023-09-25T06:26:13Z</dcterms:modified>
</cp:coreProperties>
</file>