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C6598B-AD96-4E8B-8561-AC2CC5CB5A9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AC1FB-2F93-468F-9329-6B1EB965E9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22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C6598B-AD96-4E8B-8561-AC2CC5CB5A9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AC1FB-2F93-468F-9329-6B1EB965E97D}" type="slidenum">
              <a:rPr lang="en-US" smtClean="0"/>
              <a:t>‹#›</a:t>
            </a:fld>
            <a:endParaRPr lang="en-US"/>
          </a:p>
        </p:txBody>
      </p:sp>
    </p:spTree>
    <p:extLst>
      <p:ext uri="{BB962C8B-B14F-4D97-AF65-F5344CB8AC3E}">
        <p14:creationId xmlns:p14="http://schemas.microsoft.com/office/powerpoint/2010/main" val="331532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C6598B-AD96-4E8B-8561-AC2CC5CB5A9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AC1FB-2F93-468F-9329-6B1EB965E97D}" type="slidenum">
              <a:rPr lang="en-US" smtClean="0"/>
              <a:t>‹#›</a:t>
            </a:fld>
            <a:endParaRPr lang="en-US"/>
          </a:p>
        </p:txBody>
      </p:sp>
    </p:spTree>
    <p:extLst>
      <p:ext uri="{BB962C8B-B14F-4D97-AF65-F5344CB8AC3E}">
        <p14:creationId xmlns:p14="http://schemas.microsoft.com/office/powerpoint/2010/main" val="23543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C6598B-AD96-4E8B-8561-AC2CC5CB5A9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AC1FB-2F93-468F-9329-6B1EB965E97D}" type="slidenum">
              <a:rPr lang="en-US" smtClean="0"/>
              <a:t>‹#›</a:t>
            </a:fld>
            <a:endParaRPr lang="en-US"/>
          </a:p>
        </p:txBody>
      </p:sp>
    </p:spTree>
    <p:extLst>
      <p:ext uri="{BB962C8B-B14F-4D97-AF65-F5344CB8AC3E}">
        <p14:creationId xmlns:p14="http://schemas.microsoft.com/office/powerpoint/2010/main" val="35158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C6598B-AD96-4E8B-8561-AC2CC5CB5A94}"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AC1FB-2F93-468F-9329-6B1EB965E97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161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C6598B-AD96-4E8B-8561-AC2CC5CB5A94}"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AC1FB-2F93-468F-9329-6B1EB965E97D}" type="slidenum">
              <a:rPr lang="en-US" smtClean="0"/>
              <a:t>‹#›</a:t>
            </a:fld>
            <a:endParaRPr lang="en-US"/>
          </a:p>
        </p:txBody>
      </p:sp>
    </p:spTree>
    <p:extLst>
      <p:ext uri="{BB962C8B-B14F-4D97-AF65-F5344CB8AC3E}">
        <p14:creationId xmlns:p14="http://schemas.microsoft.com/office/powerpoint/2010/main" val="530620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C6598B-AD96-4E8B-8561-AC2CC5CB5A94}"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7AC1FB-2F93-468F-9329-6B1EB965E97D}" type="slidenum">
              <a:rPr lang="en-US" smtClean="0"/>
              <a:t>‹#›</a:t>
            </a:fld>
            <a:endParaRPr lang="en-US"/>
          </a:p>
        </p:txBody>
      </p:sp>
    </p:spTree>
    <p:extLst>
      <p:ext uri="{BB962C8B-B14F-4D97-AF65-F5344CB8AC3E}">
        <p14:creationId xmlns:p14="http://schemas.microsoft.com/office/powerpoint/2010/main" val="175548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C6598B-AD96-4E8B-8561-AC2CC5CB5A94}"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7AC1FB-2F93-468F-9329-6B1EB965E97D}" type="slidenum">
              <a:rPr lang="en-US" smtClean="0"/>
              <a:t>‹#›</a:t>
            </a:fld>
            <a:endParaRPr lang="en-US"/>
          </a:p>
        </p:txBody>
      </p:sp>
    </p:spTree>
    <p:extLst>
      <p:ext uri="{BB962C8B-B14F-4D97-AF65-F5344CB8AC3E}">
        <p14:creationId xmlns:p14="http://schemas.microsoft.com/office/powerpoint/2010/main" val="293464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C6598B-AD96-4E8B-8561-AC2CC5CB5A94}" type="datetimeFigureOut">
              <a:rPr lang="en-US" smtClean="0"/>
              <a:t>9/26/2023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F7AC1FB-2F93-468F-9329-6B1EB965E97D}" type="slidenum">
              <a:rPr lang="en-US" smtClean="0"/>
              <a:t>‹#›</a:t>
            </a:fld>
            <a:endParaRPr lang="en-US"/>
          </a:p>
        </p:txBody>
      </p:sp>
    </p:spTree>
    <p:extLst>
      <p:ext uri="{BB962C8B-B14F-4D97-AF65-F5344CB8AC3E}">
        <p14:creationId xmlns:p14="http://schemas.microsoft.com/office/powerpoint/2010/main" val="109735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C6598B-AD96-4E8B-8561-AC2CC5CB5A94}" type="datetimeFigureOut">
              <a:rPr lang="en-US" smtClean="0"/>
              <a:t>9/26/2023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7AC1FB-2F93-468F-9329-6B1EB965E97D}" type="slidenum">
              <a:rPr lang="en-US" smtClean="0"/>
              <a:t>‹#›</a:t>
            </a:fld>
            <a:endParaRPr lang="en-US"/>
          </a:p>
        </p:txBody>
      </p:sp>
    </p:spTree>
    <p:extLst>
      <p:ext uri="{BB962C8B-B14F-4D97-AF65-F5344CB8AC3E}">
        <p14:creationId xmlns:p14="http://schemas.microsoft.com/office/powerpoint/2010/main" val="399513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6598B-AD96-4E8B-8561-AC2CC5CB5A94}"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AC1FB-2F93-468F-9329-6B1EB965E97D}" type="slidenum">
              <a:rPr lang="en-US" smtClean="0"/>
              <a:t>‹#›</a:t>
            </a:fld>
            <a:endParaRPr lang="en-US"/>
          </a:p>
        </p:txBody>
      </p:sp>
    </p:spTree>
    <p:extLst>
      <p:ext uri="{BB962C8B-B14F-4D97-AF65-F5344CB8AC3E}">
        <p14:creationId xmlns:p14="http://schemas.microsoft.com/office/powerpoint/2010/main" val="208336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C6598B-AD96-4E8B-8561-AC2CC5CB5A94}" type="datetimeFigureOut">
              <a:rPr lang="en-US" smtClean="0"/>
              <a:t>9/26/2023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7AC1FB-2F93-468F-9329-6B1EB965E97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61860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kubernetes.io/docs/concepts/workloads/controllers/daemon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ubernetes.io/docs/concepts/architecture/nod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concepts/overview/working-with-objects/namespa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kubernetes.io/docs/concepts/workloads/po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ubernetes.io/docs/tasks/run-application/horizontal-pod-autoscale/" TargetMode="External"/><Relationship Id="rId2" Type="http://schemas.openxmlformats.org/officeDocument/2006/relationships/hyperlink" Target="https://kubernetes.io/docs/concepts/workloads/controllers/replic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kubernetes.io/docs/concepts/workloads/controllers/deploy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402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DaemonSets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err="1">
                <a:hlinkClick r:id="rId2"/>
              </a:rPr>
              <a:t>DaemonSets</a:t>
            </a:r>
            <a:r>
              <a:rPr lang="en-US" dirty="0"/>
              <a:t> are operators designed to manage node agents. They resemble </a:t>
            </a:r>
            <a:r>
              <a:rPr lang="en-US" dirty="0" err="1"/>
              <a:t>ReplicaSet</a:t>
            </a:r>
            <a:r>
              <a:rPr lang="en-US" dirty="0"/>
              <a:t> and Deployment operators when managing multiple Pod replicas and application updates, but the </a:t>
            </a:r>
            <a:r>
              <a:rPr lang="en-US" dirty="0" err="1"/>
              <a:t>DaemonSets</a:t>
            </a:r>
            <a:r>
              <a:rPr lang="en-US" dirty="0"/>
              <a:t> present a distinct feature that enforces a single Pod replica to be placed per Node, on all the Nodes. In contrast, the </a:t>
            </a:r>
            <a:r>
              <a:rPr lang="en-US" dirty="0" err="1"/>
              <a:t>ReplicaSet</a:t>
            </a:r>
            <a:r>
              <a:rPr lang="en-US" dirty="0"/>
              <a:t> and Deployment operators by default have no control over the scheduling and placement of multiple Pod replicas on the same Node.</a:t>
            </a:r>
            <a:endParaRPr lang="en-US" dirty="0"/>
          </a:p>
        </p:txBody>
      </p:sp>
    </p:spTree>
    <p:extLst>
      <p:ext uri="{BB962C8B-B14F-4D97-AF65-F5344CB8AC3E}">
        <p14:creationId xmlns:p14="http://schemas.microsoft.com/office/powerpoint/2010/main" val="422270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K8s Building blocks</a:t>
            </a:r>
            <a:endParaRPr lang="en-US" dirty="0"/>
          </a:p>
        </p:txBody>
      </p:sp>
      <p:sp>
        <p:nvSpPr>
          <p:cNvPr id="3" name="Content Placeholder 2"/>
          <p:cNvSpPr>
            <a:spLocks noGrp="1"/>
          </p:cNvSpPr>
          <p:nvPr>
            <p:ph idx="1"/>
          </p:nvPr>
        </p:nvSpPr>
        <p:spPr/>
        <p:txBody>
          <a:bodyPr/>
          <a:lstStyle/>
          <a:p>
            <a:r>
              <a:rPr lang="en-US" dirty="0"/>
              <a:t>In this chapter, we will explore the Kubernetes object model and describe some of its fundamental building blocks, such as Nodes, Namespaces, Pods, </a:t>
            </a:r>
            <a:r>
              <a:rPr lang="en-US" dirty="0" err="1"/>
              <a:t>ReplicaSets</a:t>
            </a:r>
            <a:r>
              <a:rPr lang="en-US" dirty="0"/>
              <a:t>, Deployments, </a:t>
            </a:r>
            <a:r>
              <a:rPr lang="en-US" dirty="0" err="1"/>
              <a:t>DaemonSets</a:t>
            </a:r>
            <a:r>
              <a:rPr lang="en-US" dirty="0"/>
              <a:t>, etc. We will also discuss the essential role of Labels and Selectors in a </a:t>
            </a:r>
            <a:r>
              <a:rPr lang="en-US" dirty="0" err="1"/>
              <a:t>microservices</a:t>
            </a:r>
            <a:r>
              <a:rPr lang="en-US" dirty="0"/>
              <a:t>-driven architecture as they logically group decoupled objects together.</a:t>
            </a:r>
            <a:endParaRPr lang="en-US" dirty="0"/>
          </a:p>
        </p:txBody>
      </p:sp>
    </p:spTree>
    <p:extLst>
      <p:ext uri="{BB962C8B-B14F-4D97-AF65-F5344CB8AC3E}">
        <p14:creationId xmlns:p14="http://schemas.microsoft.com/office/powerpoint/2010/main" val="344048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Nodes</a:t>
            </a:r>
          </a:p>
        </p:txBody>
      </p:sp>
      <p:sp>
        <p:nvSpPr>
          <p:cNvPr id="3" name="Content Placeholder 2"/>
          <p:cNvSpPr>
            <a:spLocks noGrp="1"/>
          </p:cNvSpPr>
          <p:nvPr>
            <p:ph idx="1"/>
          </p:nvPr>
        </p:nvSpPr>
        <p:spPr/>
        <p:txBody>
          <a:bodyPr/>
          <a:lstStyle/>
          <a:p>
            <a:r>
              <a:rPr lang="en-US" dirty="0">
                <a:hlinkClick r:id="rId2"/>
              </a:rPr>
              <a:t>Nodes</a:t>
            </a:r>
            <a:r>
              <a:rPr lang="en-US" dirty="0"/>
              <a:t> are virtual identities assigned by Kubernetes to the systems part of the cluster - whether Virtual Machines, bare-metal, Containers, etc. These identities are unique to each system, and are used by the cluster for resources accounting and monitoring purposes, which helps with workload management throughout the cluster.</a:t>
            </a:r>
          </a:p>
          <a:p>
            <a:r>
              <a:rPr lang="en-US" dirty="0"/>
              <a:t>Each node is managed with the help of two Kubernetes node agents - </a:t>
            </a:r>
            <a:r>
              <a:rPr lang="en-US" dirty="0" err="1"/>
              <a:t>kubelet</a:t>
            </a:r>
            <a:r>
              <a:rPr lang="en-US" dirty="0"/>
              <a:t> and </a:t>
            </a:r>
            <a:r>
              <a:rPr lang="en-US" dirty="0" err="1"/>
              <a:t>kube</a:t>
            </a:r>
            <a:r>
              <a:rPr lang="en-US" dirty="0"/>
              <a:t>-proxy, while it also hosts a container runtime. The container runtime is required to run all containerized workload on the node - control plane agents and user workloads. The </a:t>
            </a:r>
            <a:r>
              <a:rPr lang="en-US" dirty="0" err="1"/>
              <a:t>kubelet</a:t>
            </a:r>
            <a:r>
              <a:rPr lang="en-US" dirty="0"/>
              <a:t> and </a:t>
            </a:r>
            <a:r>
              <a:rPr lang="en-US" dirty="0" err="1"/>
              <a:t>kube</a:t>
            </a:r>
            <a:r>
              <a:rPr lang="en-US" dirty="0"/>
              <a:t>-proxy node agents are responsible for executing all local workload management related tasks - interact with the runtime to run containers, monitor containers and node health, report any issues and node state to the API Server, and managing network traffic to containers.</a:t>
            </a:r>
          </a:p>
        </p:txBody>
      </p:sp>
    </p:spTree>
    <p:extLst>
      <p:ext uri="{BB962C8B-B14F-4D97-AF65-F5344CB8AC3E}">
        <p14:creationId xmlns:p14="http://schemas.microsoft.com/office/powerpoint/2010/main" val="175563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Namespaces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If multiple users and teams use the same Kubernetes cluster we can partition the cluster into virtual sub-clusters using </a:t>
            </a:r>
            <a:r>
              <a:rPr lang="en-US" dirty="0">
                <a:hlinkClick r:id="rId2"/>
              </a:rPr>
              <a:t>Namespaces</a:t>
            </a:r>
            <a:r>
              <a:rPr lang="en-US" dirty="0"/>
              <a:t>. The names of the resources/objects created inside a Namespace are unique, but not across Namespaces in the cluster.</a:t>
            </a:r>
          </a:p>
          <a:p>
            <a:r>
              <a:rPr lang="en-US" dirty="0"/>
              <a:t>To list all the Namespaces, we can run the following command:</a:t>
            </a:r>
          </a:p>
          <a:p>
            <a:r>
              <a:rPr lang="en-US" b="1" dirty="0"/>
              <a:t>$ </a:t>
            </a:r>
            <a:r>
              <a:rPr lang="en-US" b="1" dirty="0" err="1" smtClean="0"/>
              <a:t>kubectl</a:t>
            </a:r>
            <a:r>
              <a:rPr lang="en-US" b="1" dirty="0" smtClean="0"/>
              <a:t> get namespaces</a:t>
            </a:r>
            <a:endParaRPr lang="en-US" dirty="0"/>
          </a:p>
          <a:p>
            <a:r>
              <a:rPr lang="en-US" b="1" dirty="0"/>
              <a:t>NAME              STATUS       AGE</a:t>
            </a:r>
            <a:r>
              <a:rPr lang="en-US" dirty="0"/>
              <a:t/>
            </a:r>
            <a:br>
              <a:rPr lang="en-US" dirty="0"/>
            </a:br>
            <a:r>
              <a:rPr lang="en-US" b="1" dirty="0"/>
              <a:t>default           Active       11h</a:t>
            </a:r>
            <a:r>
              <a:rPr lang="en-US" dirty="0"/>
              <a:t/>
            </a:r>
            <a:br>
              <a:rPr lang="en-US" dirty="0"/>
            </a:br>
            <a:r>
              <a:rPr lang="en-US" b="1" dirty="0" err="1"/>
              <a:t>kube</a:t>
            </a:r>
            <a:r>
              <a:rPr lang="en-US" b="1" dirty="0"/>
              <a:t>-node-lease   Active       11h</a:t>
            </a:r>
            <a:r>
              <a:rPr lang="en-US" dirty="0"/>
              <a:t/>
            </a:r>
            <a:br>
              <a:rPr lang="en-US" dirty="0"/>
            </a:br>
            <a:r>
              <a:rPr lang="en-US" b="1" dirty="0" err="1"/>
              <a:t>kube</a:t>
            </a:r>
            <a:r>
              <a:rPr lang="en-US" b="1" dirty="0"/>
              <a:t>-public       Active       11h</a:t>
            </a:r>
            <a:r>
              <a:rPr lang="en-US" dirty="0"/>
              <a:t/>
            </a:r>
            <a:br>
              <a:rPr lang="en-US" dirty="0"/>
            </a:br>
            <a:r>
              <a:rPr lang="en-US" b="1" dirty="0" err="1"/>
              <a:t>kube</a:t>
            </a:r>
            <a:r>
              <a:rPr lang="en-US" b="1" dirty="0"/>
              <a:t>-system       Active       11h</a:t>
            </a:r>
            <a:endParaRPr lang="en-US" dirty="0"/>
          </a:p>
          <a:p>
            <a:r>
              <a:rPr lang="en-US" dirty="0"/>
              <a:t>Generally, Kubernetes creates four Namespaces out of the box: </a:t>
            </a:r>
            <a:r>
              <a:rPr lang="en-US" b="1" dirty="0" err="1"/>
              <a:t>kube</a:t>
            </a:r>
            <a:r>
              <a:rPr lang="en-US" b="1" dirty="0"/>
              <a:t>-system</a:t>
            </a:r>
            <a:r>
              <a:rPr lang="en-US" dirty="0"/>
              <a:t>, </a:t>
            </a:r>
            <a:r>
              <a:rPr lang="en-US" b="1" dirty="0" err="1"/>
              <a:t>kube</a:t>
            </a:r>
            <a:r>
              <a:rPr lang="en-US" b="1" dirty="0"/>
              <a:t>-public</a:t>
            </a:r>
            <a:r>
              <a:rPr lang="en-US" dirty="0"/>
              <a:t>, </a:t>
            </a:r>
            <a:r>
              <a:rPr lang="en-US" b="1" dirty="0" err="1"/>
              <a:t>kube</a:t>
            </a:r>
            <a:r>
              <a:rPr lang="en-US" b="1" dirty="0"/>
              <a:t>-node-lease</a:t>
            </a:r>
            <a:r>
              <a:rPr lang="en-US" dirty="0"/>
              <a:t>, and </a:t>
            </a:r>
            <a:r>
              <a:rPr lang="en-US" b="1" dirty="0"/>
              <a:t>default</a:t>
            </a:r>
            <a:r>
              <a:rPr lang="en-US" dirty="0"/>
              <a:t>. The </a:t>
            </a:r>
            <a:r>
              <a:rPr lang="en-US" b="1" dirty="0" err="1"/>
              <a:t>kube</a:t>
            </a:r>
            <a:r>
              <a:rPr lang="en-US" b="1" dirty="0"/>
              <a:t>-system</a:t>
            </a:r>
            <a:r>
              <a:rPr lang="en-US" dirty="0"/>
              <a:t> Namespace contains the objects created by the Kubernetes system, mostly the control plane agents. The </a:t>
            </a:r>
            <a:r>
              <a:rPr lang="en-US" b="1" dirty="0"/>
              <a:t>default</a:t>
            </a:r>
            <a:r>
              <a:rPr lang="en-US" dirty="0"/>
              <a:t> Namespace contains the objects and resources created by administrators and developers, and objects are assigned to it by default unless another Namespace name is provided by the user. </a:t>
            </a:r>
            <a:r>
              <a:rPr lang="en-US" b="1" dirty="0" err="1"/>
              <a:t>kube</a:t>
            </a:r>
            <a:r>
              <a:rPr lang="en-US" b="1" dirty="0"/>
              <a:t>-public</a:t>
            </a:r>
            <a:r>
              <a:rPr lang="en-US" dirty="0"/>
              <a:t> is a special Namespace, which is unsecured and readable by anyone, used for special purposes such as exposing public (non-sensitive) information about the cluster. The newest Namespace is </a:t>
            </a:r>
            <a:r>
              <a:rPr lang="en-US" b="1" dirty="0" err="1"/>
              <a:t>kube</a:t>
            </a:r>
            <a:r>
              <a:rPr lang="en-US" b="1" dirty="0"/>
              <a:t>-node-lease</a:t>
            </a:r>
            <a:r>
              <a:rPr lang="en-US" dirty="0"/>
              <a:t> which holds node lease objects used for node heartbeat data. Good practice, however, is to create additional Namespaces, as desired, to virtualize the cluster and isolate users, developer teams, applications, or tiers:</a:t>
            </a:r>
          </a:p>
          <a:p>
            <a:endParaRPr lang="en-US" dirty="0"/>
          </a:p>
        </p:txBody>
      </p:sp>
    </p:spTree>
    <p:extLst>
      <p:ext uri="{BB962C8B-B14F-4D97-AF65-F5344CB8AC3E}">
        <p14:creationId xmlns:p14="http://schemas.microsoft.com/office/powerpoint/2010/main" val="94076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Pods</a:t>
            </a:r>
            <a:endParaRPr lang="en-US" b="1" dirty="0"/>
          </a:p>
        </p:txBody>
      </p:sp>
      <p:sp>
        <p:nvSpPr>
          <p:cNvPr id="3" name="Content Placeholder 2"/>
          <p:cNvSpPr>
            <a:spLocks noGrp="1"/>
          </p:cNvSpPr>
          <p:nvPr>
            <p:ph idx="1"/>
          </p:nvPr>
        </p:nvSpPr>
        <p:spPr/>
        <p:txBody>
          <a:bodyPr/>
          <a:lstStyle/>
          <a:p>
            <a:r>
              <a:rPr lang="en-US" dirty="0"/>
              <a:t>A </a:t>
            </a:r>
            <a:r>
              <a:rPr lang="en-US" dirty="0">
                <a:hlinkClick r:id="rId2"/>
              </a:rPr>
              <a:t>Pod</a:t>
            </a:r>
            <a:r>
              <a:rPr lang="en-US" dirty="0"/>
              <a:t> is the smallest Kubernetes workload object. It is the unit of deployment in Kubernetes, which represents a single instance of the application. A Pod is a logical collection of one or more containers, enclosing and isolating them to ensure that they:</a:t>
            </a:r>
          </a:p>
          <a:p>
            <a:pPr lvl="2"/>
            <a:r>
              <a:rPr lang="en-US" dirty="0"/>
              <a:t>Are scheduled together on the same host with the Pod.</a:t>
            </a:r>
          </a:p>
          <a:p>
            <a:pPr lvl="2"/>
            <a:r>
              <a:rPr lang="en-US" dirty="0"/>
              <a:t>Share the same network namespace, meaning that they share a single IP address originally assigned to the Pod.</a:t>
            </a:r>
          </a:p>
          <a:p>
            <a:pPr lvl="2"/>
            <a:r>
              <a:rPr lang="en-US" dirty="0"/>
              <a:t>Have access to mount the same external storage (volumes) and other common dependencies.</a:t>
            </a:r>
          </a:p>
          <a:p>
            <a:endParaRPr lang="en-US" dirty="0"/>
          </a:p>
        </p:txBody>
      </p:sp>
    </p:spTree>
    <p:extLst>
      <p:ext uri="{BB962C8B-B14F-4D97-AF65-F5344CB8AC3E}">
        <p14:creationId xmlns:p14="http://schemas.microsoft.com/office/powerpoint/2010/main" val="103732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342100"/>
            <a:ext cx="10058400" cy="3031051"/>
          </a:xfrm>
        </p:spPr>
      </p:pic>
    </p:spTree>
    <p:extLst>
      <p:ext uri="{BB962C8B-B14F-4D97-AF65-F5344CB8AC3E}">
        <p14:creationId xmlns:p14="http://schemas.microsoft.com/office/powerpoint/2010/main" val="300109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Pod associate with controllers </a:t>
            </a:r>
            <a:endParaRPr lang="en-US" dirty="0"/>
          </a:p>
        </p:txBody>
      </p:sp>
      <p:sp>
        <p:nvSpPr>
          <p:cNvPr id="3" name="Content Placeholder 2"/>
          <p:cNvSpPr>
            <a:spLocks noGrp="1"/>
          </p:cNvSpPr>
          <p:nvPr>
            <p:ph idx="1"/>
          </p:nvPr>
        </p:nvSpPr>
        <p:spPr/>
        <p:txBody>
          <a:bodyPr/>
          <a:lstStyle/>
          <a:p>
            <a:r>
              <a:rPr lang="en-US" dirty="0"/>
              <a:t>Pods are ephemeral in nature, and they do not have the capability to self-heal themselves. That is the reason they are used with controllers, or operators (controllers/operators are used interchangeably), which handle Pods' replication, fault tolerance, self-healing, etc. Examples of controllers are Deployments, </a:t>
            </a:r>
            <a:r>
              <a:rPr lang="en-US" dirty="0" err="1"/>
              <a:t>ReplicaSets</a:t>
            </a:r>
            <a:r>
              <a:rPr lang="en-US" dirty="0"/>
              <a:t>, </a:t>
            </a:r>
            <a:r>
              <a:rPr lang="en-US" dirty="0" err="1"/>
              <a:t>DaemonSets</a:t>
            </a:r>
            <a:r>
              <a:rPr lang="en-US" dirty="0"/>
              <a:t>, Jobs, etc. When an operator is used to manage an application, the Pod's specification is nested in the controller's definition using the Pod Template.</a:t>
            </a:r>
            <a:endParaRPr lang="en-US" dirty="0"/>
          </a:p>
        </p:txBody>
      </p:sp>
    </p:spTree>
    <p:extLst>
      <p:ext uri="{BB962C8B-B14F-4D97-AF65-F5344CB8AC3E}">
        <p14:creationId xmlns:p14="http://schemas.microsoft.com/office/powerpoint/2010/main" val="239040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ReplicaSets</a:t>
            </a:r>
            <a:r>
              <a:rPr lang="en-US" b="1" dirty="0"/>
              <a:t> (1)</a:t>
            </a:r>
            <a:br>
              <a:rPr lang="en-US" b="1" dirty="0"/>
            </a:br>
            <a:endParaRPr lang="en-US" dirty="0"/>
          </a:p>
        </p:txBody>
      </p:sp>
      <p:sp>
        <p:nvSpPr>
          <p:cNvPr id="3" name="Content Placeholder 2"/>
          <p:cNvSpPr>
            <a:spLocks noGrp="1"/>
          </p:cNvSpPr>
          <p:nvPr>
            <p:ph idx="1"/>
          </p:nvPr>
        </p:nvSpPr>
        <p:spPr/>
        <p:txBody>
          <a:bodyPr/>
          <a:lstStyle/>
          <a:p>
            <a:r>
              <a:rPr lang="en-US" dirty="0"/>
              <a:t>A </a:t>
            </a:r>
            <a:r>
              <a:rPr lang="en-US" dirty="0" err="1">
                <a:hlinkClick r:id="rId2"/>
              </a:rPr>
              <a:t>ReplicaSet</a:t>
            </a:r>
            <a:r>
              <a:rPr lang="en-US" dirty="0"/>
              <a:t> is, in part, the next-generation </a:t>
            </a:r>
            <a:r>
              <a:rPr lang="en-US" dirty="0" err="1"/>
              <a:t>ReplicationController</a:t>
            </a:r>
            <a:r>
              <a:rPr lang="en-US" dirty="0"/>
              <a:t>, as it implements the replication and self-healing aspects of the </a:t>
            </a:r>
            <a:r>
              <a:rPr lang="en-US" dirty="0" err="1"/>
              <a:t>ReplicationController</a:t>
            </a:r>
            <a:r>
              <a:rPr lang="en-US" dirty="0"/>
              <a:t>. </a:t>
            </a:r>
            <a:r>
              <a:rPr lang="en-US" dirty="0" err="1"/>
              <a:t>ReplicaSets</a:t>
            </a:r>
            <a:r>
              <a:rPr lang="en-US" dirty="0"/>
              <a:t> support both equality- and set-based Selectors, whereas </a:t>
            </a:r>
            <a:r>
              <a:rPr lang="en-US" dirty="0" err="1"/>
              <a:t>ReplicationControllers</a:t>
            </a:r>
            <a:r>
              <a:rPr lang="en-US" dirty="0"/>
              <a:t> only support equality-based Selectors. </a:t>
            </a:r>
          </a:p>
          <a:p>
            <a:r>
              <a:rPr lang="en-US" dirty="0"/>
              <a:t>When a single instance of an application is running there is always the risk of the application instance crashing unexpectedly, or the entire server hosting the application crashing. If relying only on a single application instance, such a crash could adversely impact other applications, services, or clients. To avoid such possible failures, we can run in parallel multiple instances of the application, hence achieving high availability. The lifecycle of the application defined by a Pod will be overseen by a controller - the </a:t>
            </a:r>
            <a:r>
              <a:rPr lang="en-US" dirty="0" err="1"/>
              <a:t>ReplicaSet</a:t>
            </a:r>
            <a:r>
              <a:rPr lang="en-US" dirty="0"/>
              <a:t>. With the help of the </a:t>
            </a:r>
            <a:r>
              <a:rPr lang="en-US" dirty="0" err="1"/>
              <a:t>ReplicaSet</a:t>
            </a:r>
            <a:r>
              <a:rPr lang="en-US" dirty="0"/>
              <a:t>, we can scale the number of Pods running a specific application container image. Scaling can be accomplished manually or through the use of an </a:t>
            </a:r>
            <a:r>
              <a:rPr lang="en-US" dirty="0" err="1">
                <a:hlinkClick r:id="rId3"/>
              </a:rPr>
              <a:t>autoscaler</a:t>
            </a:r>
            <a:r>
              <a:rPr lang="en-US" dirty="0"/>
              <a:t>.</a:t>
            </a:r>
          </a:p>
          <a:p>
            <a:endParaRPr lang="en-US" dirty="0"/>
          </a:p>
        </p:txBody>
      </p:sp>
    </p:spTree>
    <p:extLst>
      <p:ext uri="{BB962C8B-B14F-4D97-AF65-F5344CB8AC3E}">
        <p14:creationId xmlns:p14="http://schemas.microsoft.com/office/powerpoint/2010/main" val="315512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Deployments (1)</a:t>
            </a:r>
            <a:br>
              <a:rPr lang="en-US" b="1" dirty="0"/>
            </a:br>
            <a:endParaRPr lang="en-US" dirty="0"/>
          </a:p>
        </p:txBody>
      </p:sp>
      <p:sp>
        <p:nvSpPr>
          <p:cNvPr id="3" name="Content Placeholder 2"/>
          <p:cNvSpPr>
            <a:spLocks noGrp="1"/>
          </p:cNvSpPr>
          <p:nvPr>
            <p:ph idx="1"/>
          </p:nvPr>
        </p:nvSpPr>
        <p:spPr/>
        <p:txBody>
          <a:bodyPr/>
          <a:lstStyle/>
          <a:p>
            <a:r>
              <a:rPr lang="en-US" dirty="0">
                <a:hlinkClick r:id="rId2"/>
              </a:rPr>
              <a:t>Deployment</a:t>
            </a:r>
            <a:r>
              <a:rPr lang="en-US" dirty="0"/>
              <a:t> objects provide declarative updates to Pods and </a:t>
            </a:r>
            <a:r>
              <a:rPr lang="en-US" dirty="0" err="1"/>
              <a:t>ReplicaSets</a:t>
            </a:r>
            <a:r>
              <a:rPr lang="en-US" dirty="0"/>
              <a:t>. The </a:t>
            </a:r>
            <a:r>
              <a:rPr lang="en-US" dirty="0" err="1"/>
              <a:t>DeploymentController</a:t>
            </a:r>
            <a:r>
              <a:rPr lang="en-US" dirty="0"/>
              <a:t> is part of the control plane node's controller manager, and as a controller it also ensures that the current state always matches the desired state of our running containerized application. It allows for seamless application updates and rollbacks, known as the default </a:t>
            </a:r>
            <a:r>
              <a:rPr lang="en-US" b="1" dirty="0" err="1"/>
              <a:t>RollingUpdate</a:t>
            </a:r>
            <a:r>
              <a:rPr lang="en-US" dirty="0"/>
              <a:t> strategy, through </a:t>
            </a:r>
            <a:r>
              <a:rPr lang="en-US" b="1" dirty="0"/>
              <a:t>rollouts</a:t>
            </a:r>
            <a:r>
              <a:rPr lang="en-US" dirty="0"/>
              <a:t> and </a:t>
            </a:r>
            <a:r>
              <a:rPr lang="en-US" b="1" dirty="0"/>
              <a:t>rollbacks</a:t>
            </a:r>
            <a:r>
              <a:rPr lang="en-US" dirty="0"/>
              <a:t>, and it directly manages its </a:t>
            </a:r>
            <a:r>
              <a:rPr lang="en-US" dirty="0" err="1"/>
              <a:t>ReplicaSets</a:t>
            </a:r>
            <a:r>
              <a:rPr lang="en-US" dirty="0"/>
              <a:t> for application scaling. It also supports a disruptive, less popular update strategy, known as </a:t>
            </a:r>
            <a:r>
              <a:rPr lang="en-US" b="1" dirty="0"/>
              <a:t>Recreate</a:t>
            </a:r>
            <a:r>
              <a:rPr lang="en-US" dirty="0"/>
              <a:t>. </a:t>
            </a:r>
            <a:endParaRPr lang="en-US" dirty="0"/>
          </a:p>
        </p:txBody>
      </p:sp>
    </p:spTree>
    <p:extLst>
      <p:ext uri="{BB962C8B-B14F-4D97-AF65-F5344CB8AC3E}">
        <p14:creationId xmlns:p14="http://schemas.microsoft.com/office/powerpoint/2010/main" val="24878065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385</TotalTime>
  <Words>137</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PowerPoint Presentation</vt:lpstr>
      <vt:lpstr>K8s Building blocks</vt:lpstr>
      <vt:lpstr>Nodes</vt:lpstr>
      <vt:lpstr>Namespaces </vt:lpstr>
      <vt:lpstr>Pods</vt:lpstr>
      <vt:lpstr>PowerPoint Presentation</vt:lpstr>
      <vt:lpstr>Pod associate with controllers </vt:lpstr>
      <vt:lpstr>ReplicaSets (1) </vt:lpstr>
      <vt:lpstr>Deployments (1) </vt:lpstr>
      <vt:lpstr>DaemonSets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16</cp:revision>
  <dcterms:created xsi:type="dcterms:W3CDTF">2023-09-26T00:34:06Z</dcterms:created>
  <dcterms:modified xsi:type="dcterms:W3CDTF">2023-09-26T06:59:37Z</dcterms:modified>
</cp:coreProperties>
</file>