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1" r:id="rId14"/>
    <p:sldId id="268" r:id="rId15"/>
    <p:sldId id="269" r:id="rId16"/>
    <p:sldId id="270" r:id="rId17"/>
    <p:sldId id="271" r:id="rId18"/>
    <p:sldId id="272" r:id="rId19"/>
    <p:sldId id="273" r:id="rId20"/>
    <p:sldId id="274" r:id="rId21"/>
    <p:sldId id="275" r:id="rId22"/>
    <p:sldId id="277" r:id="rId23"/>
    <p:sldId id="276" r:id="rId24"/>
    <p:sldId id="278" r:id="rId25"/>
    <p:sldId id="281" r:id="rId26"/>
    <p:sldId id="279" r:id="rId27"/>
    <p:sldId id="280" r:id="rId28"/>
    <p:sldId id="282" r:id="rId29"/>
    <p:sldId id="283" r:id="rId30"/>
    <p:sldId id="284" r:id="rId31"/>
    <p:sldId id="285" r:id="rId32"/>
    <p:sldId id="286" r:id="rId33"/>
    <p:sldId id="287" r:id="rId34"/>
    <p:sldId id="288" r:id="rId35"/>
    <p:sldId id="289" r:id="rId36"/>
    <p:sldId id="290" r:id="rId37"/>
    <p:sldId id="302" r:id="rId38"/>
    <p:sldId id="291" r:id="rId39"/>
    <p:sldId id="292" r:id="rId40"/>
    <p:sldId id="303" r:id="rId41"/>
    <p:sldId id="294" r:id="rId42"/>
    <p:sldId id="293" r:id="rId43"/>
    <p:sldId id="295" r:id="rId44"/>
    <p:sldId id="296" r:id="rId45"/>
    <p:sldId id="298" r:id="rId46"/>
    <p:sldId id="299" r:id="rId47"/>
    <p:sldId id="297" r:id="rId48"/>
    <p:sldId id="30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9" d="100"/>
          <a:sy n="89"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FDCC4-4A8D-4522-B8EB-C91C484D3F4F}"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9C73E5E4-987A-4E42-BAE4-85882C46010D}">
      <dgm:prSet phldrT="[Text]"/>
      <dgm:spPr/>
      <dgm:t>
        <a:bodyPr/>
        <a:lstStyle/>
        <a:p>
          <a:r>
            <a:rPr lang="en-US" dirty="0" smtClean="0"/>
            <a:t>Predictive </a:t>
          </a:r>
          <a:endParaRPr lang="en-US" dirty="0"/>
        </a:p>
      </dgm:t>
    </dgm:pt>
    <dgm:pt modelId="{4203ED2A-5B4B-48ED-AB6C-BAEC4C07B1F6}" type="parTrans" cxnId="{595D4D40-A06A-486B-8438-22A10C7AFA73}">
      <dgm:prSet/>
      <dgm:spPr/>
      <dgm:t>
        <a:bodyPr/>
        <a:lstStyle/>
        <a:p>
          <a:endParaRPr lang="en-US"/>
        </a:p>
      </dgm:t>
    </dgm:pt>
    <dgm:pt modelId="{1B37983C-AB8D-49C4-881E-C33F7B885731}" type="sibTrans" cxnId="{595D4D40-A06A-486B-8438-22A10C7AFA73}">
      <dgm:prSet/>
      <dgm:spPr/>
      <dgm:t>
        <a:bodyPr/>
        <a:lstStyle/>
        <a:p>
          <a:endParaRPr lang="en-US"/>
        </a:p>
      </dgm:t>
    </dgm:pt>
    <dgm:pt modelId="{D79A010A-9FF0-496A-8EF0-E2E489EA46A4}">
      <dgm:prSet phldrT="[Text]"/>
      <dgm:spPr/>
      <dgm:t>
        <a:bodyPr/>
        <a:lstStyle/>
        <a:p>
          <a:r>
            <a:rPr lang="en-US" dirty="0" smtClean="0"/>
            <a:t>Waterfall </a:t>
          </a:r>
          <a:endParaRPr lang="en-US" dirty="0"/>
        </a:p>
      </dgm:t>
    </dgm:pt>
    <dgm:pt modelId="{46D8F765-FE9E-4561-B36B-1CD4E04E628B}" type="parTrans" cxnId="{5A58EF6D-2ECB-4F4C-9596-97D13E506742}">
      <dgm:prSet/>
      <dgm:spPr/>
      <dgm:t>
        <a:bodyPr/>
        <a:lstStyle/>
        <a:p>
          <a:endParaRPr lang="en-US"/>
        </a:p>
      </dgm:t>
    </dgm:pt>
    <dgm:pt modelId="{6BC99D8F-EB1F-4369-A5ED-6EFCB06A152B}" type="sibTrans" cxnId="{5A58EF6D-2ECB-4F4C-9596-97D13E506742}">
      <dgm:prSet/>
      <dgm:spPr/>
      <dgm:t>
        <a:bodyPr/>
        <a:lstStyle/>
        <a:p>
          <a:endParaRPr lang="en-US"/>
        </a:p>
      </dgm:t>
    </dgm:pt>
    <dgm:pt modelId="{ABDA051F-1C45-4BC2-B324-F7427994877E}">
      <dgm:prSet phldrT="[Text]"/>
      <dgm:spPr/>
      <dgm:t>
        <a:bodyPr/>
        <a:lstStyle/>
        <a:p>
          <a:r>
            <a:rPr lang="en-US" dirty="0" smtClean="0"/>
            <a:t>V-Model</a:t>
          </a:r>
        </a:p>
      </dgm:t>
    </dgm:pt>
    <dgm:pt modelId="{725C8ECB-625B-4FCE-8FCC-5526F04E2446}" type="parTrans" cxnId="{F7DCFAB5-6C52-4735-9B0D-24CAAF059EDA}">
      <dgm:prSet/>
      <dgm:spPr/>
      <dgm:t>
        <a:bodyPr/>
        <a:lstStyle/>
        <a:p>
          <a:endParaRPr lang="en-US"/>
        </a:p>
      </dgm:t>
    </dgm:pt>
    <dgm:pt modelId="{73AA0BBF-4F3E-4996-81F1-B677DAE6FA5E}" type="sibTrans" cxnId="{F7DCFAB5-6C52-4735-9B0D-24CAAF059EDA}">
      <dgm:prSet/>
      <dgm:spPr/>
      <dgm:t>
        <a:bodyPr/>
        <a:lstStyle/>
        <a:p>
          <a:endParaRPr lang="en-US"/>
        </a:p>
      </dgm:t>
    </dgm:pt>
    <dgm:pt modelId="{BF831976-76BB-4A97-8E25-896C14C59DAA}">
      <dgm:prSet phldrT="[Text]"/>
      <dgm:spPr/>
      <dgm:t>
        <a:bodyPr/>
        <a:lstStyle/>
        <a:p>
          <a:r>
            <a:rPr lang="en-US" dirty="0" smtClean="0"/>
            <a:t>Adaptive</a:t>
          </a:r>
          <a:endParaRPr lang="en-US" dirty="0"/>
        </a:p>
      </dgm:t>
    </dgm:pt>
    <dgm:pt modelId="{99685A8F-0ABB-435B-96FC-A6100EC769F7}" type="parTrans" cxnId="{76ECCA40-3149-4FC8-A033-F4006869E15A}">
      <dgm:prSet/>
      <dgm:spPr/>
      <dgm:t>
        <a:bodyPr/>
        <a:lstStyle/>
        <a:p>
          <a:endParaRPr lang="en-US"/>
        </a:p>
      </dgm:t>
    </dgm:pt>
    <dgm:pt modelId="{B41AC1A7-FA2A-4BA3-88EF-9042B77562EF}" type="sibTrans" cxnId="{76ECCA40-3149-4FC8-A033-F4006869E15A}">
      <dgm:prSet/>
      <dgm:spPr/>
      <dgm:t>
        <a:bodyPr/>
        <a:lstStyle/>
        <a:p>
          <a:endParaRPr lang="en-US"/>
        </a:p>
      </dgm:t>
    </dgm:pt>
    <dgm:pt modelId="{A775A335-88D0-4F2A-9EB8-254D80F2CF0E}">
      <dgm:prSet phldrT="[Text]"/>
      <dgm:spPr/>
      <dgm:t>
        <a:bodyPr/>
        <a:lstStyle/>
        <a:p>
          <a:r>
            <a:rPr lang="en-US" dirty="0" smtClean="0"/>
            <a:t>Scrum</a:t>
          </a:r>
          <a:endParaRPr lang="en-US" dirty="0"/>
        </a:p>
      </dgm:t>
    </dgm:pt>
    <dgm:pt modelId="{9EB885DE-21DA-486C-ADC1-E15B2578AF38}" type="parTrans" cxnId="{0402CCC8-C51B-4B50-A723-5887D841CE36}">
      <dgm:prSet/>
      <dgm:spPr/>
      <dgm:t>
        <a:bodyPr/>
        <a:lstStyle/>
        <a:p>
          <a:endParaRPr lang="en-US"/>
        </a:p>
      </dgm:t>
    </dgm:pt>
    <dgm:pt modelId="{0BA7F385-403D-4E41-8D0A-91F354E93001}" type="sibTrans" cxnId="{0402CCC8-C51B-4B50-A723-5887D841CE36}">
      <dgm:prSet/>
      <dgm:spPr/>
      <dgm:t>
        <a:bodyPr/>
        <a:lstStyle/>
        <a:p>
          <a:endParaRPr lang="en-US"/>
        </a:p>
      </dgm:t>
    </dgm:pt>
    <dgm:pt modelId="{8A5004F1-2B58-4F69-B996-83EA6E496AE5}">
      <dgm:prSet phldrT="[Text]"/>
      <dgm:spPr/>
      <dgm:t>
        <a:bodyPr/>
        <a:lstStyle/>
        <a:p>
          <a:r>
            <a:rPr lang="en-US" dirty="0" smtClean="0"/>
            <a:t>Kanban</a:t>
          </a:r>
          <a:endParaRPr lang="en-US" dirty="0"/>
        </a:p>
      </dgm:t>
    </dgm:pt>
    <dgm:pt modelId="{4DB9F1ED-9D25-4383-A84B-D56E01943EE5}" type="parTrans" cxnId="{E766E92B-0DEE-4C9D-BD1B-7D7C61D506F1}">
      <dgm:prSet/>
      <dgm:spPr/>
      <dgm:t>
        <a:bodyPr/>
        <a:lstStyle/>
        <a:p>
          <a:endParaRPr lang="en-US"/>
        </a:p>
      </dgm:t>
    </dgm:pt>
    <dgm:pt modelId="{47217AF6-982B-48A8-8706-0B7DD139D5CC}" type="sibTrans" cxnId="{E766E92B-0DEE-4C9D-BD1B-7D7C61D506F1}">
      <dgm:prSet/>
      <dgm:spPr/>
      <dgm:t>
        <a:bodyPr/>
        <a:lstStyle/>
        <a:p>
          <a:endParaRPr lang="en-US"/>
        </a:p>
      </dgm:t>
    </dgm:pt>
    <dgm:pt modelId="{8F7A1476-600A-419B-95B8-5CDD3B0DEAB2}">
      <dgm:prSet phldrT="[Text]"/>
      <dgm:spPr/>
      <dgm:t>
        <a:bodyPr/>
        <a:lstStyle/>
        <a:p>
          <a:r>
            <a:rPr lang="en-US" dirty="0" smtClean="0"/>
            <a:t>Sashimi Model</a:t>
          </a:r>
        </a:p>
      </dgm:t>
    </dgm:pt>
    <dgm:pt modelId="{452D0B54-473F-43E6-86A7-48BEA299F2D2}" type="parTrans" cxnId="{20D374B2-01A8-4A74-9400-D9F390BD80C1}">
      <dgm:prSet/>
      <dgm:spPr/>
      <dgm:t>
        <a:bodyPr/>
        <a:lstStyle/>
        <a:p>
          <a:endParaRPr lang="en-US"/>
        </a:p>
      </dgm:t>
    </dgm:pt>
    <dgm:pt modelId="{D983D259-9F2A-4737-A3EA-2D0EAABF406B}" type="sibTrans" cxnId="{20D374B2-01A8-4A74-9400-D9F390BD80C1}">
      <dgm:prSet/>
      <dgm:spPr/>
      <dgm:t>
        <a:bodyPr/>
        <a:lstStyle/>
        <a:p>
          <a:endParaRPr lang="en-US"/>
        </a:p>
      </dgm:t>
    </dgm:pt>
    <dgm:pt modelId="{15F9FAEA-CA96-4A82-B588-12CA59386070}">
      <dgm:prSet phldrT="[Text]"/>
      <dgm:spPr/>
      <dgm:t>
        <a:bodyPr/>
        <a:lstStyle/>
        <a:p>
          <a:r>
            <a:rPr lang="en-US" dirty="0" smtClean="0"/>
            <a:t>Lean</a:t>
          </a:r>
          <a:endParaRPr lang="en-US" dirty="0"/>
        </a:p>
      </dgm:t>
    </dgm:pt>
    <dgm:pt modelId="{8615E627-FA20-4F7E-AA11-C62A2A75B4A6}" type="parTrans" cxnId="{C63306A3-0795-4B64-AB97-C02005BDE285}">
      <dgm:prSet/>
      <dgm:spPr/>
      <dgm:t>
        <a:bodyPr/>
        <a:lstStyle/>
        <a:p>
          <a:endParaRPr lang="en-US"/>
        </a:p>
      </dgm:t>
    </dgm:pt>
    <dgm:pt modelId="{70AB9E65-BB82-490B-A3DA-85AF59F7E1EA}" type="sibTrans" cxnId="{C63306A3-0795-4B64-AB97-C02005BDE285}">
      <dgm:prSet/>
      <dgm:spPr/>
      <dgm:t>
        <a:bodyPr/>
        <a:lstStyle/>
        <a:p>
          <a:endParaRPr lang="en-US"/>
        </a:p>
      </dgm:t>
    </dgm:pt>
    <dgm:pt modelId="{99C134D6-7FC7-4EBA-AADA-B1F0BA5ADA0F}" type="pres">
      <dgm:prSet presAssocID="{0ACFDCC4-4A8D-4522-B8EB-C91C484D3F4F}" presName="diagram" presStyleCnt="0">
        <dgm:presLayoutVars>
          <dgm:chPref val="1"/>
          <dgm:dir/>
          <dgm:animOne val="branch"/>
          <dgm:animLvl val="lvl"/>
          <dgm:resizeHandles/>
        </dgm:presLayoutVars>
      </dgm:prSet>
      <dgm:spPr/>
    </dgm:pt>
    <dgm:pt modelId="{4021FA34-6D85-4035-ACCA-0E8B8071081F}" type="pres">
      <dgm:prSet presAssocID="{9C73E5E4-987A-4E42-BAE4-85882C46010D}" presName="root" presStyleCnt="0"/>
      <dgm:spPr/>
    </dgm:pt>
    <dgm:pt modelId="{5AE72E1C-6367-4E12-BB83-5CB84469FACA}" type="pres">
      <dgm:prSet presAssocID="{9C73E5E4-987A-4E42-BAE4-85882C46010D}" presName="rootComposite" presStyleCnt="0"/>
      <dgm:spPr/>
    </dgm:pt>
    <dgm:pt modelId="{DE41F766-BD37-493A-8430-427756D763CB}" type="pres">
      <dgm:prSet presAssocID="{9C73E5E4-987A-4E42-BAE4-85882C46010D}" presName="rootText" presStyleLbl="node1" presStyleIdx="0" presStyleCnt="2"/>
      <dgm:spPr/>
    </dgm:pt>
    <dgm:pt modelId="{1BEE2902-9DA8-4915-95BF-8FF49279F39F}" type="pres">
      <dgm:prSet presAssocID="{9C73E5E4-987A-4E42-BAE4-85882C46010D}" presName="rootConnector" presStyleLbl="node1" presStyleIdx="0" presStyleCnt="2"/>
      <dgm:spPr/>
    </dgm:pt>
    <dgm:pt modelId="{8D02441C-438A-41E7-85A1-89177944C543}" type="pres">
      <dgm:prSet presAssocID="{9C73E5E4-987A-4E42-BAE4-85882C46010D}" presName="childShape" presStyleCnt="0"/>
      <dgm:spPr/>
    </dgm:pt>
    <dgm:pt modelId="{D6DBFDCA-2AE1-48AC-B648-CEF5192F7BB4}" type="pres">
      <dgm:prSet presAssocID="{46D8F765-FE9E-4561-B36B-1CD4E04E628B}" presName="Name13" presStyleLbl="parChTrans1D2" presStyleIdx="0" presStyleCnt="6"/>
      <dgm:spPr/>
    </dgm:pt>
    <dgm:pt modelId="{DAD27B66-3539-42D3-B18C-D6F68EAE97E3}" type="pres">
      <dgm:prSet presAssocID="{D79A010A-9FF0-496A-8EF0-E2E489EA46A4}" presName="childText" presStyleLbl="bgAcc1" presStyleIdx="0" presStyleCnt="6">
        <dgm:presLayoutVars>
          <dgm:bulletEnabled val="1"/>
        </dgm:presLayoutVars>
      </dgm:prSet>
      <dgm:spPr/>
    </dgm:pt>
    <dgm:pt modelId="{B841F498-E40B-4FDB-966C-DADB8BAB890D}" type="pres">
      <dgm:prSet presAssocID="{725C8ECB-625B-4FCE-8FCC-5526F04E2446}" presName="Name13" presStyleLbl="parChTrans1D2" presStyleIdx="1" presStyleCnt="6"/>
      <dgm:spPr/>
    </dgm:pt>
    <dgm:pt modelId="{CE10602A-ADA9-4401-99A3-8D1E5B30C103}" type="pres">
      <dgm:prSet presAssocID="{ABDA051F-1C45-4BC2-B324-F7427994877E}" presName="childText" presStyleLbl="bgAcc1" presStyleIdx="1" presStyleCnt="6">
        <dgm:presLayoutVars>
          <dgm:bulletEnabled val="1"/>
        </dgm:presLayoutVars>
      </dgm:prSet>
      <dgm:spPr/>
      <dgm:t>
        <a:bodyPr/>
        <a:lstStyle/>
        <a:p>
          <a:endParaRPr lang="en-US"/>
        </a:p>
      </dgm:t>
    </dgm:pt>
    <dgm:pt modelId="{FE5B54C9-C926-4541-998F-0343FF6F1271}" type="pres">
      <dgm:prSet presAssocID="{452D0B54-473F-43E6-86A7-48BEA299F2D2}" presName="Name13" presStyleLbl="parChTrans1D2" presStyleIdx="2" presStyleCnt="6"/>
      <dgm:spPr/>
    </dgm:pt>
    <dgm:pt modelId="{23A867EB-10C8-4154-B3F7-F2C666DF69DC}" type="pres">
      <dgm:prSet presAssocID="{8F7A1476-600A-419B-95B8-5CDD3B0DEAB2}" presName="childText" presStyleLbl="bgAcc1" presStyleIdx="2" presStyleCnt="6">
        <dgm:presLayoutVars>
          <dgm:bulletEnabled val="1"/>
        </dgm:presLayoutVars>
      </dgm:prSet>
      <dgm:spPr/>
      <dgm:t>
        <a:bodyPr/>
        <a:lstStyle/>
        <a:p>
          <a:endParaRPr lang="en-US"/>
        </a:p>
      </dgm:t>
    </dgm:pt>
    <dgm:pt modelId="{7ECCB389-EF2D-4AFA-BB9A-849A5CDC216C}" type="pres">
      <dgm:prSet presAssocID="{BF831976-76BB-4A97-8E25-896C14C59DAA}" presName="root" presStyleCnt="0"/>
      <dgm:spPr/>
    </dgm:pt>
    <dgm:pt modelId="{50D838CC-0E0C-4755-9E4D-DE14B6DA21DB}" type="pres">
      <dgm:prSet presAssocID="{BF831976-76BB-4A97-8E25-896C14C59DAA}" presName="rootComposite" presStyleCnt="0"/>
      <dgm:spPr/>
    </dgm:pt>
    <dgm:pt modelId="{6581864E-9B3D-4736-B3F8-884F8E4C1B24}" type="pres">
      <dgm:prSet presAssocID="{BF831976-76BB-4A97-8E25-896C14C59DAA}" presName="rootText" presStyleLbl="node1" presStyleIdx="1" presStyleCnt="2"/>
      <dgm:spPr/>
    </dgm:pt>
    <dgm:pt modelId="{E8BA710A-6680-4D99-AC46-835844BED1B5}" type="pres">
      <dgm:prSet presAssocID="{BF831976-76BB-4A97-8E25-896C14C59DAA}" presName="rootConnector" presStyleLbl="node1" presStyleIdx="1" presStyleCnt="2"/>
      <dgm:spPr/>
    </dgm:pt>
    <dgm:pt modelId="{3BACFB05-3FEC-47B2-B089-64C8D979CB31}" type="pres">
      <dgm:prSet presAssocID="{BF831976-76BB-4A97-8E25-896C14C59DAA}" presName="childShape" presStyleCnt="0"/>
      <dgm:spPr/>
    </dgm:pt>
    <dgm:pt modelId="{585B5A51-CEA5-4681-98E5-0755E5B3198C}" type="pres">
      <dgm:prSet presAssocID="{9EB885DE-21DA-486C-ADC1-E15B2578AF38}" presName="Name13" presStyleLbl="parChTrans1D2" presStyleIdx="3" presStyleCnt="6"/>
      <dgm:spPr/>
    </dgm:pt>
    <dgm:pt modelId="{D4F50D36-01E7-4273-ADAE-736989BEE684}" type="pres">
      <dgm:prSet presAssocID="{A775A335-88D0-4F2A-9EB8-254D80F2CF0E}" presName="childText" presStyleLbl="bgAcc1" presStyleIdx="3" presStyleCnt="6">
        <dgm:presLayoutVars>
          <dgm:bulletEnabled val="1"/>
        </dgm:presLayoutVars>
      </dgm:prSet>
      <dgm:spPr/>
    </dgm:pt>
    <dgm:pt modelId="{65841BA1-98D2-4DD8-ABB8-346E2951B0F4}" type="pres">
      <dgm:prSet presAssocID="{4DB9F1ED-9D25-4383-A84B-D56E01943EE5}" presName="Name13" presStyleLbl="parChTrans1D2" presStyleIdx="4" presStyleCnt="6"/>
      <dgm:spPr/>
    </dgm:pt>
    <dgm:pt modelId="{8F0F2E1A-A770-408E-9DF0-AB1AC0C0FD5A}" type="pres">
      <dgm:prSet presAssocID="{8A5004F1-2B58-4F69-B996-83EA6E496AE5}" presName="childText" presStyleLbl="bgAcc1" presStyleIdx="4" presStyleCnt="6">
        <dgm:presLayoutVars>
          <dgm:bulletEnabled val="1"/>
        </dgm:presLayoutVars>
      </dgm:prSet>
      <dgm:spPr/>
      <dgm:t>
        <a:bodyPr/>
        <a:lstStyle/>
        <a:p>
          <a:endParaRPr lang="en-US"/>
        </a:p>
      </dgm:t>
    </dgm:pt>
    <dgm:pt modelId="{EB285E51-DDA2-45E0-966D-1EAB11F7CCFB}" type="pres">
      <dgm:prSet presAssocID="{8615E627-FA20-4F7E-AA11-C62A2A75B4A6}" presName="Name13" presStyleLbl="parChTrans1D2" presStyleIdx="5" presStyleCnt="6"/>
      <dgm:spPr/>
    </dgm:pt>
    <dgm:pt modelId="{8C6D8BF6-AA7C-462F-A8A7-379842AF7A22}" type="pres">
      <dgm:prSet presAssocID="{15F9FAEA-CA96-4A82-B588-12CA59386070}" presName="childText" presStyleLbl="bgAcc1" presStyleIdx="5" presStyleCnt="6">
        <dgm:presLayoutVars>
          <dgm:bulletEnabled val="1"/>
        </dgm:presLayoutVars>
      </dgm:prSet>
      <dgm:spPr/>
    </dgm:pt>
  </dgm:ptLst>
  <dgm:cxnLst>
    <dgm:cxn modelId="{595D4D40-A06A-486B-8438-22A10C7AFA73}" srcId="{0ACFDCC4-4A8D-4522-B8EB-C91C484D3F4F}" destId="{9C73E5E4-987A-4E42-BAE4-85882C46010D}" srcOrd="0" destOrd="0" parTransId="{4203ED2A-5B4B-48ED-AB6C-BAEC4C07B1F6}" sibTransId="{1B37983C-AB8D-49C4-881E-C33F7B885731}"/>
    <dgm:cxn modelId="{50BD6FC1-0065-4342-81BE-3FDD5F5B67D0}" type="presOf" srcId="{4DB9F1ED-9D25-4383-A84B-D56E01943EE5}" destId="{65841BA1-98D2-4DD8-ABB8-346E2951B0F4}" srcOrd="0" destOrd="0" presId="urn:microsoft.com/office/officeart/2005/8/layout/hierarchy3"/>
    <dgm:cxn modelId="{1714C673-2FF1-4B08-B56D-B58C1BCDAF16}" type="presOf" srcId="{BF831976-76BB-4A97-8E25-896C14C59DAA}" destId="{E8BA710A-6680-4D99-AC46-835844BED1B5}" srcOrd="1" destOrd="0" presId="urn:microsoft.com/office/officeart/2005/8/layout/hierarchy3"/>
    <dgm:cxn modelId="{EE652D58-45EA-4F5A-AD1D-F93F8C8627F3}" type="presOf" srcId="{8A5004F1-2B58-4F69-B996-83EA6E496AE5}" destId="{8F0F2E1A-A770-408E-9DF0-AB1AC0C0FD5A}" srcOrd="0" destOrd="0" presId="urn:microsoft.com/office/officeart/2005/8/layout/hierarchy3"/>
    <dgm:cxn modelId="{F7DCFAB5-6C52-4735-9B0D-24CAAF059EDA}" srcId="{9C73E5E4-987A-4E42-BAE4-85882C46010D}" destId="{ABDA051F-1C45-4BC2-B324-F7427994877E}" srcOrd="1" destOrd="0" parTransId="{725C8ECB-625B-4FCE-8FCC-5526F04E2446}" sibTransId="{73AA0BBF-4F3E-4996-81F1-B677DAE6FA5E}"/>
    <dgm:cxn modelId="{76ECCA40-3149-4FC8-A033-F4006869E15A}" srcId="{0ACFDCC4-4A8D-4522-B8EB-C91C484D3F4F}" destId="{BF831976-76BB-4A97-8E25-896C14C59DAA}" srcOrd="1" destOrd="0" parTransId="{99685A8F-0ABB-435B-96FC-A6100EC769F7}" sibTransId="{B41AC1A7-FA2A-4BA3-88EF-9042B77562EF}"/>
    <dgm:cxn modelId="{457F5504-DA05-468C-8F43-CABF06A0E63C}" type="presOf" srcId="{9C73E5E4-987A-4E42-BAE4-85882C46010D}" destId="{1BEE2902-9DA8-4915-95BF-8FF49279F39F}" srcOrd="1" destOrd="0" presId="urn:microsoft.com/office/officeart/2005/8/layout/hierarchy3"/>
    <dgm:cxn modelId="{8FB46B29-4EAA-420F-B585-21801210E88F}" type="presOf" srcId="{452D0B54-473F-43E6-86A7-48BEA299F2D2}" destId="{FE5B54C9-C926-4541-998F-0343FF6F1271}" srcOrd="0" destOrd="0" presId="urn:microsoft.com/office/officeart/2005/8/layout/hierarchy3"/>
    <dgm:cxn modelId="{E2E18138-3214-48BB-8B23-B5FA31AA4527}" type="presOf" srcId="{46D8F765-FE9E-4561-B36B-1CD4E04E628B}" destId="{D6DBFDCA-2AE1-48AC-B648-CEF5192F7BB4}" srcOrd="0" destOrd="0" presId="urn:microsoft.com/office/officeart/2005/8/layout/hierarchy3"/>
    <dgm:cxn modelId="{ADC48E51-42F1-4018-8F5E-9CFC889FC84B}" type="presOf" srcId="{A775A335-88D0-4F2A-9EB8-254D80F2CF0E}" destId="{D4F50D36-01E7-4273-ADAE-736989BEE684}" srcOrd="0" destOrd="0" presId="urn:microsoft.com/office/officeart/2005/8/layout/hierarchy3"/>
    <dgm:cxn modelId="{6720D971-1661-448B-A297-CE1CE2E678C6}" type="presOf" srcId="{725C8ECB-625B-4FCE-8FCC-5526F04E2446}" destId="{B841F498-E40B-4FDB-966C-DADB8BAB890D}" srcOrd="0" destOrd="0" presId="urn:microsoft.com/office/officeart/2005/8/layout/hierarchy3"/>
    <dgm:cxn modelId="{20D374B2-01A8-4A74-9400-D9F390BD80C1}" srcId="{9C73E5E4-987A-4E42-BAE4-85882C46010D}" destId="{8F7A1476-600A-419B-95B8-5CDD3B0DEAB2}" srcOrd="2" destOrd="0" parTransId="{452D0B54-473F-43E6-86A7-48BEA299F2D2}" sibTransId="{D983D259-9F2A-4737-A3EA-2D0EAABF406B}"/>
    <dgm:cxn modelId="{C63306A3-0795-4B64-AB97-C02005BDE285}" srcId="{BF831976-76BB-4A97-8E25-896C14C59DAA}" destId="{15F9FAEA-CA96-4A82-B588-12CA59386070}" srcOrd="2" destOrd="0" parTransId="{8615E627-FA20-4F7E-AA11-C62A2A75B4A6}" sibTransId="{70AB9E65-BB82-490B-A3DA-85AF59F7E1EA}"/>
    <dgm:cxn modelId="{E10D667F-F66D-4621-B7A7-FB844DB331C1}" type="presOf" srcId="{ABDA051F-1C45-4BC2-B324-F7427994877E}" destId="{CE10602A-ADA9-4401-99A3-8D1E5B30C103}" srcOrd="0" destOrd="0" presId="urn:microsoft.com/office/officeart/2005/8/layout/hierarchy3"/>
    <dgm:cxn modelId="{0402CCC8-C51B-4B50-A723-5887D841CE36}" srcId="{BF831976-76BB-4A97-8E25-896C14C59DAA}" destId="{A775A335-88D0-4F2A-9EB8-254D80F2CF0E}" srcOrd="0" destOrd="0" parTransId="{9EB885DE-21DA-486C-ADC1-E15B2578AF38}" sibTransId="{0BA7F385-403D-4E41-8D0A-91F354E93001}"/>
    <dgm:cxn modelId="{495103A3-CB32-49FD-84AE-767E323976FD}" type="presOf" srcId="{0ACFDCC4-4A8D-4522-B8EB-C91C484D3F4F}" destId="{99C134D6-7FC7-4EBA-AADA-B1F0BA5ADA0F}" srcOrd="0" destOrd="0" presId="urn:microsoft.com/office/officeart/2005/8/layout/hierarchy3"/>
    <dgm:cxn modelId="{DB6FD1A2-CB66-48E6-98D7-6B1DDEB1580B}" type="presOf" srcId="{BF831976-76BB-4A97-8E25-896C14C59DAA}" destId="{6581864E-9B3D-4736-B3F8-884F8E4C1B24}" srcOrd="0" destOrd="0" presId="urn:microsoft.com/office/officeart/2005/8/layout/hierarchy3"/>
    <dgm:cxn modelId="{E766E92B-0DEE-4C9D-BD1B-7D7C61D506F1}" srcId="{BF831976-76BB-4A97-8E25-896C14C59DAA}" destId="{8A5004F1-2B58-4F69-B996-83EA6E496AE5}" srcOrd="1" destOrd="0" parTransId="{4DB9F1ED-9D25-4383-A84B-D56E01943EE5}" sibTransId="{47217AF6-982B-48A8-8706-0B7DD139D5CC}"/>
    <dgm:cxn modelId="{A4D07C9C-D790-41DB-A654-1F966F0B89B1}" type="presOf" srcId="{9EB885DE-21DA-486C-ADC1-E15B2578AF38}" destId="{585B5A51-CEA5-4681-98E5-0755E5B3198C}" srcOrd="0" destOrd="0" presId="urn:microsoft.com/office/officeart/2005/8/layout/hierarchy3"/>
    <dgm:cxn modelId="{43C99BCC-0C7F-43D2-BA56-685CFC26B28D}" type="presOf" srcId="{8615E627-FA20-4F7E-AA11-C62A2A75B4A6}" destId="{EB285E51-DDA2-45E0-966D-1EAB11F7CCFB}" srcOrd="0" destOrd="0" presId="urn:microsoft.com/office/officeart/2005/8/layout/hierarchy3"/>
    <dgm:cxn modelId="{A9DEA915-38ED-45B3-99E8-5368EA7AB038}" type="presOf" srcId="{15F9FAEA-CA96-4A82-B588-12CA59386070}" destId="{8C6D8BF6-AA7C-462F-A8A7-379842AF7A22}" srcOrd="0" destOrd="0" presId="urn:microsoft.com/office/officeart/2005/8/layout/hierarchy3"/>
    <dgm:cxn modelId="{5A58EF6D-2ECB-4F4C-9596-97D13E506742}" srcId="{9C73E5E4-987A-4E42-BAE4-85882C46010D}" destId="{D79A010A-9FF0-496A-8EF0-E2E489EA46A4}" srcOrd="0" destOrd="0" parTransId="{46D8F765-FE9E-4561-B36B-1CD4E04E628B}" sibTransId="{6BC99D8F-EB1F-4369-A5ED-6EFCB06A152B}"/>
    <dgm:cxn modelId="{3AAD9E7D-F218-44F5-A170-7EA3803A4460}" type="presOf" srcId="{D79A010A-9FF0-496A-8EF0-E2E489EA46A4}" destId="{DAD27B66-3539-42D3-B18C-D6F68EAE97E3}" srcOrd="0" destOrd="0" presId="urn:microsoft.com/office/officeart/2005/8/layout/hierarchy3"/>
    <dgm:cxn modelId="{4C7C2DC8-26E4-45A0-9012-A24EC63C65DA}" type="presOf" srcId="{9C73E5E4-987A-4E42-BAE4-85882C46010D}" destId="{DE41F766-BD37-493A-8430-427756D763CB}" srcOrd="0" destOrd="0" presId="urn:microsoft.com/office/officeart/2005/8/layout/hierarchy3"/>
    <dgm:cxn modelId="{FAB3C8B2-B06D-4224-9F01-D6C3CF20CE72}" type="presOf" srcId="{8F7A1476-600A-419B-95B8-5CDD3B0DEAB2}" destId="{23A867EB-10C8-4154-B3F7-F2C666DF69DC}" srcOrd="0" destOrd="0" presId="urn:microsoft.com/office/officeart/2005/8/layout/hierarchy3"/>
    <dgm:cxn modelId="{5C8E372D-7337-4951-82B9-C0C47E70D9BD}" type="presParOf" srcId="{99C134D6-7FC7-4EBA-AADA-B1F0BA5ADA0F}" destId="{4021FA34-6D85-4035-ACCA-0E8B8071081F}" srcOrd="0" destOrd="0" presId="urn:microsoft.com/office/officeart/2005/8/layout/hierarchy3"/>
    <dgm:cxn modelId="{F05599FE-05C9-49F1-AA0E-2889FFF27C41}" type="presParOf" srcId="{4021FA34-6D85-4035-ACCA-0E8B8071081F}" destId="{5AE72E1C-6367-4E12-BB83-5CB84469FACA}" srcOrd="0" destOrd="0" presId="urn:microsoft.com/office/officeart/2005/8/layout/hierarchy3"/>
    <dgm:cxn modelId="{6BECDC03-B69F-40A3-9380-453992CF3D3D}" type="presParOf" srcId="{5AE72E1C-6367-4E12-BB83-5CB84469FACA}" destId="{DE41F766-BD37-493A-8430-427756D763CB}" srcOrd="0" destOrd="0" presId="urn:microsoft.com/office/officeart/2005/8/layout/hierarchy3"/>
    <dgm:cxn modelId="{6D081F2A-9704-4221-8DD1-8DA92AE02AE3}" type="presParOf" srcId="{5AE72E1C-6367-4E12-BB83-5CB84469FACA}" destId="{1BEE2902-9DA8-4915-95BF-8FF49279F39F}" srcOrd="1" destOrd="0" presId="urn:microsoft.com/office/officeart/2005/8/layout/hierarchy3"/>
    <dgm:cxn modelId="{68EA8686-1018-4F2D-8036-825823CEB450}" type="presParOf" srcId="{4021FA34-6D85-4035-ACCA-0E8B8071081F}" destId="{8D02441C-438A-41E7-85A1-89177944C543}" srcOrd="1" destOrd="0" presId="urn:microsoft.com/office/officeart/2005/8/layout/hierarchy3"/>
    <dgm:cxn modelId="{5FFA21DA-D3EC-48B2-B0E1-C01CC24380F5}" type="presParOf" srcId="{8D02441C-438A-41E7-85A1-89177944C543}" destId="{D6DBFDCA-2AE1-48AC-B648-CEF5192F7BB4}" srcOrd="0" destOrd="0" presId="urn:microsoft.com/office/officeart/2005/8/layout/hierarchy3"/>
    <dgm:cxn modelId="{4BF44858-43E5-454A-94FC-ECE3CDA6774E}" type="presParOf" srcId="{8D02441C-438A-41E7-85A1-89177944C543}" destId="{DAD27B66-3539-42D3-B18C-D6F68EAE97E3}" srcOrd="1" destOrd="0" presId="urn:microsoft.com/office/officeart/2005/8/layout/hierarchy3"/>
    <dgm:cxn modelId="{BDB18B64-178D-4B4A-9AF5-06BF23F85447}" type="presParOf" srcId="{8D02441C-438A-41E7-85A1-89177944C543}" destId="{B841F498-E40B-4FDB-966C-DADB8BAB890D}" srcOrd="2" destOrd="0" presId="urn:microsoft.com/office/officeart/2005/8/layout/hierarchy3"/>
    <dgm:cxn modelId="{0C41E654-A236-46F8-96D9-379529B09A42}" type="presParOf" srcId="{8D02441C-438A-41E7-85A1-89177944C543}" destId="{CE10602A-ADA9-4401-99A3-8D1E5B30C103}" srcOrd="3" destOrd="0" presId="urn:microsoft.com/office/officeart/2005/8/layout/hierarchy3"/>
    <dgm:cxn modelId="{90629AC4-356F-4A53-9085-14D2135E4A36}" type="presParOf" srcId="{8D02441C-438A-41E7-85A1-89177944C543}" destId="{FE5B54C9-C926-4541-998F-0343FF6F1271}" srcOrd="4" destOrd="0" presId="urn:microsoft.com/office/officeart/2005/8/layout/hierarchy3"/>
    <dgm:cxn modelId="{A301905B-2C85-4A68-987F-DEEF34CC08B8}" type="presParOf" srcId="{8D02441C-438A-41E7-85A1-89177944C543}" destId="{23A867EB-10C8-4154-B3F7-F2C666DF69DC}" srcOrd="5" destOrd="0" presId="urn:microsoft.com/office/officeart/2005/8/layout/hierarchy3"/>
    <dgm:cxn modelId="{C5B4DEBF-F87D-467D-92B2-DE2AF1BD2C3E}" type="presParOf" srcId="{99C134D6-7FC7-4EBA-AADA-B1F0BA5ADA0F}" destId="{7ECCB389-EF2D-4AFA-BB9A-849A5CDC216C}" srcOrd="1" destOrd="0" presId="urn:microsoft.com/office/officeart/2005/8/layout/hierarchy3"/>
    <dgm:cxn modelId="{3500A8D4-E051-4845-94CD-11FE3A51BD27}" type="presParOf" srcId="{7ECCB389-EF2D-4AFA-BB9A-849A5CDC216C}" destId="{50D838CC-0E0C-4755-9E4D-DE14B6DA21DB}" srcOrd="0" destOrd="0" presId="urn:microsoft.com/office/officeart/2005/8/layout/hierarchy3"/>
    <dgm:cxn modelId="{DE279FED-921D-4138-B666-65D49F9BB7E3}" type="presParOf" srcId="{50D838CC-0E0C-4755-9E4D-DE14B6DA21DB}" destId="{6581864E-9B3D-4736-B3F8-884F8E4C1B24}" srcOrd="0" destOrd="0" presId="urn:microsoft.com/office/officeart/2005/8/layout/hierarchy3"/>
    <dgm:cxn modelId="{463E5643-7BF4-43F8-82A9-877FC612FF1D}" type="presParOf" srcId="{50D838CC-0E0C-4755-9E4D-DE14B6DA21DB}" destId="{E8BA710A-6680-4D99-AC46-835844BED1B5}" srcOrd="1" destOrd="0" presId="urn:microsoft.com/office/officeart/2005/8/layout/hierarchy3"/>
    <dgm:cxn modelId="{B9AE8A2D-881D-47DC-8E61-512CDC793741}" type="presParOf" srcId="{7ECCB389-EF2D-4AFA-BB9A-849A5CDC216C}" destId="{3BACFB05-3FEC-47B2-B089-64C8D979CB31}" srcOrd="1" destOrd="0" presId="urn:microsoft.com/office/officeart/2005/8/layout/hierarchy3"/>
    <dgm:cxn modelId="{419F2298-AAA1-4DB8-BC31-8193D9A042A4}" type="presParOf" srcId="{3BACFB05-3FEC-47B2-B089-64C8D979CB31}" destId="{585B5A51-CEA5-4681-98E5-0755E5B3198C}" srcOrd="0" destOrd="0" presId="urn:microsoft.com/office/officeart/2005/8/layout/hierarchy3"/>
    <dgm:cxn modelId="{5B6BF8A4-B28B-4F09-B164-13BDD597A23A}" type="presParOf" srcId="{3BACFB05-3FEC-47B2-B089-64C8D979CB31}" destId="{D4F50D36-01E7-4273-ADAE-736989BEE684}" srcOrd="1" destOrd="0" presId="urn:microsoft.com/office/officeart/2005/8/layout/hierarchy3"/>
    <dgm:cxn modelId="{2228DF97-4D7D-48FA-A13C-A771DE13D254}" type="presParOf" srcId="{3BACFB05-3FEC-47B2-B089-64C8D979CB31}" destId="{65841BA1-98D2-4DD8-ABB8-346E2951B0F4}" srcOrd="2" destOrd="0" presId="urn:microsoft.com/office/officeart/2005/8/layout/hierarchy3"/>
    <dgm:cxn modelId="{D7DF38F5-7F3B-44C7-BE3F-CE7B6082A452}" type="presParOf" srcId="{3BACFB05-3FEC-47B2-B089-64C8D979CB31}" destId="{8F0F2E1A-A770-408E-9DF0-AB1AC0C0FD5A}" srcOrd="3" destOrd="0" presId="urn:microsoft.com/office/officeart/2005/8/layout/hierarchy3"/>
    <dgm:cxn modelId="{A57371F7-DE05-4EDD-8B28-73796483805D}" type="presParOf" srcId="{3BACFB05-3FEC-47B2-B089-64C8D979CB31}" destId="{EB285E51-DDA2-45E0-966D-1EAB11F7CCFB}" srcOrd="4" destOrd="0" presId="urn:microsoft.com/office/officeart/2005/8/layout/hierarchy3"/>
    <dgm:cxn modelId="{CFBC2FD9-D316-4683-85C0-2D0A9CC456DE}" type="presParOf" srcId="{3BACFB05-3FEC-47B2-B089-64C8D979CB31}" destId="{8C6D8BF6-AA7C-462F-A8A7-379842AF7A22}"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1F766-BD37-493A-8430-427756D763CB}">
      <dsp:nvSpPr>
        <dsp:cNvPr id="0" name=""/>
        <dsp:cNvSpPr/>
      </dsp:nvSpPr>
      <dsp:spPr>
        <a:xfrm>
          <a:off x="1979451" y="21"/>
          <a:ext cx="1272445" cy="636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Predictive </a:t>
          </a:r>
          <a:endParaRPr lang="en-US" sz="2000" kern="1200" dirty="0"/>
        </a:p>
      </dsp:txBody>
      <dsp:txXfrm>
        <a:off x="1998085" y="18655"/>
        <a:ext cx="1235177" cy="598954"/>
      </dsp:txXfrm>
    </dsp:sp>
    <dsp:sp modelId="{D6DBFDCA-2AE1-48AC-B648-CEF5192F7BB4}">
      <dsp:nvSpPr>
        <dsp:cNvPr id="0" name=""/>
        <dsp:cNvSpPr/>
      </dsp:nvSpPr>
      <dsp:spPr>
        <a:xfrm>
          <a:off x="2106696" y="636243"/>
          <a:ext cx="127244" cy="477166"/>
        </a:xfrm>
        <a:custGeom>
          <a:avLst/>
          <a:gdLst/>
          <a:ahLst/>
          <a:cxnLst/>
          <a:rect l="0" t="0" r="0" b="0"/>
          <a:pathLst>
            <a:path>
              <a:moveTo>
                <a:pt x="0" y="0"/>
              </a:moveTo>
              <a:lnTo>
                <a:pt x="0" y="477166"/>
              </a:lnTo>
              <a:lnTo>
                <a:pt x="127244" y="47716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27B66-3539-42D3-B18C-D6F68EAE97E3}">
      <dsp:nvSpPr>
        <dsp:cNvPr id="0" name=""/>
        <dsp:cNvSpPr/>
      </dsp:nvSpPr>
      <dsp:spPr>
        <a:xfrm>
          <a:off x="2233940" y="795299"/>
          <a:ext cx="1017956" cy="636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Waterfall </a:t>
          </a:r>
          <a:endParaRPr lang="en-US" sz="1700" kern="1200" dirty="0"/>
        </a:p>
      </dsp:txBody>
      <dsp:txXfrm>
        <a:off x="2252574" y="813933"/>
        <a:ext cx="980688" cy="598954"/>
      </dsp:txXfrm>
    </dsp:sp>
    <dsp:sp modelId="{B841F498-E40B-4FDB-966C-DADB8BAB890D}">
      <dsp:nvSpPr>
        <dsp:cNvPr id="0" name=""/>
        <dsp:cNvSpPr/>
      </dsp:nvSpPr>
      <dsp:spPr>
        <a:xfrm>
          <a:off x="2106696" y="636243"/>
          <a:ext cx="127244" cy="1272445"/>
        </a:xfrm>
        <a:custGeom>
          <a:avLst/>
          <a:gdLst/>
          <a:ahLst/>
          <a:cxnLst/>
          <a:rect l="0" t="0" r="0" b="0"/>
          <a:pathLst>
            <a:path>
              <a:moveTo>
                <a:pt x="0" y="0"/>
              </a:moveTo>
              <a:lnTo>
                <a:pt x="0" y="1272445"/>
              </a:lnTo>
              <a:lnTo>
                <a:pt x="127244" y="12724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0602A-ADA9-4401-99A3-8D1E5B30C103}">
      <dsp:nvSpPr>
        <dsp:cNvPr id="0" name=""/>
        <dsp:cNvSpPr/>
      </dsp:nvSpPr>
      <dsp:spPr>
        <a:xfrm>
          <a:off x="2233940" y="1590577"/>
          <a:ext cx="1017956" cy="636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V-Model</a:t>
          </a:r>
        </a:p>
      </dsp:txBody>
      <dsp:txXfrm>
        <a:off x="2252574" y="1609211"/>
        <a:ext cx="980688" cy="598954"/>
      </dsp:txXfrm>
    </dsp:sp>
    <dsp:sp modelId="{FE5B54C9-C926-4541-998F-0343FF6F1271}">
      <dsp:nvSpPr>
        <dsp:cNvPr id="0" name=""/>
        <dsp:cNvSpPr/>
      </dsp:nvSpPr>
      <dsp:spPr>
        <a:xfrm>
          <a:off x="2106696" y="636243"/>
          <a:ext cx="127244" cy="2067723"/>
        </a:xfrm>
        <a:custGeom>
          <a:avLst/>
          <a:gdLst/>
          <a:ahLst/>
          <a:cxnLst/>
          <a:rect l="0" t="0" r="0" b="0"/>
          <a:pathLst>
            <a:path>
              <a:moveTo>
                <a:pt x="0" y="0"/>
              </a:moveTo>
              <a:lnTo>
                <a:pt x="0" y="2067723"/>
              </a:lnTo>
              <a:lnTo>
                <a:pt x="127244" y="20677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A867EB-10C8-4154-B3F7-F2C666DF69DC}">
      <dsp:nvSpPr>
        <dsp:cNvPr id="0" name=""/>
        <dsp:cNvSpPr/>
      </dsp:nvSpPr>
      <dsp:spPr>
        <a:xfrm>
          <a:off x="2233940" y="2385856"/>
          <a:ext cx="1017956" cy="636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Sashimi Model</a:t>
          </a:r>
        </a:p>
      </dsp:txBody>
      <dsp:txXfrm>
        <a:off x="2252574" y="2404490"/>
        <a:ext cx="980688" cy="598954"/>
      </dsp:txXfrm>
    </dsp:sp>
    <dsp:sp modelId="{6581864E-9B3D-4736-B3F8-884F8E4C1B24}">
      <dsp:nvSpPr>
        <dsp:cNvPr id="0" name=""/>
        <dsp:cNvSpPr/>
      </dsp:nvSpPr>
      <dsp:spPr>
        <a:xfrm>
          <a:off x="3570008" y="21"/>
          <a:ext cx="1272445" cy="636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Adaptive</a:t>
          </a:r>
          <a:endParaRPr lang="en-US" sz="2000" kern="1200" dirty="0"/>
        </a:p>
      </dsp:txBody>
      <dsp:txXfrm>
        <a:off x="3588642" y="18655"/>
        <a:ext cx="1235177" cy="598954"/>
      </dsp:txXfrm>
    </dsp:sp>
    <dsp:sp modelId="{585B5A51-CEA5-4681-98E5-0755E5B3198C}">
      <dsp:nvSpPr>
        <dsp:cNvPr id="0" name=""/>
        <dsp:cNvSpPr/>
      </dsp:nvSpPr>
      <dsp:spPr>
        <a:xfrm>
          <a:off x="3697252" y="636243"/>
          <a:ext cx="127244" cy="477166"/>
        </a:xfrm>
        <a:custGeom>
          <a:avLst/>
          <a:gdLst/>
          <a:ahLst/>
          <a:cxnLst/>
          <a:rect l="0" t="0" r="0" b="0"/>
          <a:pathLst>
            <a:path>
              <a:moveTo>
                <a:pt x="0" y="0"/>
              </a:moveTo>
              <a:lnTo>
                <a:pt x="0" y="477166"/>
              </a:lnTo>
              <a:lnTo>
                <a:pt x="127244" y="47716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50D36-01E7-4273-ADAE-736989BEE684}">
      <dsp:nvSpPr>
        <dsp:cNvPr id="0" name=""/>
        <dsp:cNvSpPr/>
      </dsp:nvSpPr>
      <dsp:spPr>
        <a:xfrm>
          <a:off x="3824497" y="795299"/>
          <a:ext cx="1017956" cy="636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Scrum</a:t>
          </a:r>
          <a:endParaRPr lang="en-US" sz="1700" kern="1200" dirty="0"/>
        </a:p>
      </dsp:txBody>
      <dsp:txXfrm>
        <a:off x="3843131" y="813933"/>
        <a:ext cx="980688" cy="598954"/>
      </dsp:txXfrm>
    </dsp:sp>
    <dsp:sp modelId="{65841BA1-98D2-4DD8-ABB8-346E2951B0F4}">
      <dsp:nvSpPr>
        <dsp:cNvPr id="0" name=""/>
        <dsp:cNvSpPr/>
      </dsp:nvSpPr>
      <dsp:spPr>
        <a:xfrm>
          <a:off x="3697252" y="636243"/>
          <a:ext cx="127244" cy="1272445"/>
        </a:xfrm>
        <a:custGeom>
          <a:avLst/>
          <a:gdLst/>
          <a:ahLst/>
          <a:cxnLst/>
          <a:rect l="0" t="0" r="0" b="0"/>
          <a:pathLst>
            <a:path>
              <a:moveTo>
                <a:pt x="0" y="0"/>
              </a:moveTo>
              <a:lnTo>
                <a:pt x="0" y="1272445"/>
              </a:lnTo>
              <a:lnTo>
                <a:pt x="127244" y="12724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F2E1A-A770-408E-9DF0-AB1AC0C0FD5A}">
      <dsp:nvSpPr>
        <dsp:cNvPr id="0" name=""/>
        <dsp:cNvSpPr/>
      </dsp:nvSpPr>
      <dsp:spPr>
        <a:xfrm>
          <a:off x="3824497" y="1590577"/>
          <a:ext cx="1017956" cy="636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Kanban</a:t>
          </a:r>
          <a:endParaRPr lang="en-US" sz="1700" kern="1200" dirty="0"/>
        </a:p>
      </dsp:txBody>
      <dsp:txXfrm>
        <a:off x="3843131" y="1609211"/>
        <a:ext cx="980688" cy="598954"/>
      </dsp:txXfrm>
    </dsp:sp>
    <dsp:sp modelId="{EB285E51-DDA2-45E0-966D-1EAB11F7CCFB}">
      <dsp:nvSpPr>
        <dsp:cNvPr id="0" name=""/>
        <dsp:cNvSpPr/>
      </dsp:nvSpPr>
      <dsp:spPr>
        <a:xfrm>
          <a:off x="3697252" y="636243"/>
          <a:ext cx="127244" cy="2067723"/>
        </a:xfrm>
        <a:custGeom>
          <a:avLst/>
          <a:gdLst/>
          <a:ahLst/>
          <a:cxnLst/>
          <a:rect l="0" t="0" r="0" b="0"/>
          <a:pathLst>
            <a:path>
              <a:moveTo>
                <a:pt x="0" y="0"/>
              </a:moveTo>
              <a:lnTo>
                <a:pt x="0" y="2067723"/>
              </a:lnTo>
              <a:lnTo>
                <a:pt x="127244" y="20677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6D8BF6-AA7C-462F-A8A7-379842AF7A22}">
      <dsp:nvSpPr>
        <dsp:cNvPr id="0" name=""/>
        <dsp:cNvSpPr/>
      </dsp:nvSpPr>
      <dsp:spPr>
        <a:xfrm>
          <a:off x="3824497" y="2385856"/>
          <a:ext cx="1017956" cy="636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Lean</a:t>
          </a:r>
          <a:endParaRPr lang="en-US" sz="1700" kern="1200" dirty="0"/>
        </a:p>
      </dsp:txBody>
      <dsp:txXfrm>
        <a:off x="3843131" y="2404490"/>
        <a:ext cx="980688" cy="5989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 Life cycle </a:t>
            </a:r>
            <a:endParaRPr lang="en-US" dirty="0"/>
          </a:p>
        </p:txBody>
      </p:sp>
      <p:sp>
        <p:nvSpPr>
          <p:cNvPr id="3" name="Subtitle 2"/>
          <p:cNvSpPr>
            <a:spLocks noGrp="1"/>
          </p:cNvSpPr>
          <p:nvPr>
            <p:ph type="subTitle" idx="1"/>
          </p:nvPr>
        </p:nvSpPr>
        <p:spPr/>
        <p:txBody>
          <a:bodyPr/>
          <a:lstStyle/>
          <a:p>
            <a:r>
              <a:rPr lang="en-US" dirty="0" smtClean="0"/>
              <a:t>Prepared by: Mohammed </a:t>
            </a:r>
            <a:r>
              <a:rPr lang="en-US" dirty="0" err="1" smtClean="0"/>
              <a:t>Sayeeduddin</a:t>
            </a:r>
            <a:endParaRPr lang="en-US" dirty="0"/>
          </a:p>
        </p:txBody>
      </p:sp>
    </p:spTree>
    <p:extLst>
      <p:ext uri="{BB962C8B-B14F-4D97-AF65-F5344CB8AC3E}">
        <p14:creationId xmlns:p14="http://schemas.microsoft.com/office/powerpoint/2010/main" val="395127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367" y="938464"/>
            <a:ext cx="7594277" cy="4206222"/>
          </a:xfrm>
        </p:spPr>
      </p:pic>
    </p:spTree>
    <p:extLst>
      <p:ext uri="{BB962C8B-B14F-4D97-AF65-F5344CB8AC3E}">
        <p14:creationId xmlns:p14="http://schemas.microsoft.com/office/powerpoint/2010/main" val="3003251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marL="0" indent="0">
              <a:buNone/>
            </a:pPr>
            <a:r>
              <a:rPr lang="en-US" sz="2400" b="1" dirty="0"/>
              <a:t>Advantages:</a:t>
            </a:r>
          </a:p>
          <a:p>
            <a:r>
              <a:rPr lang="en-US" b="1" dirty="0"/>
              <a:t>Early Test Planning</a:t>
            </a:r>
            <a:r>
              <a:rPr lang="en-US" dirty="0"/>
              <a:t>: Testing activities are planned early in the development process, ensuring that testing considerations are integrated from the outset.</a:t>
            </a:r>
          </a:p>
          <a:p>
            <a:r>
              <a:rPr lang="en-US" b="1" dirty="0"/>
              <a:t>Clear Verification and Validation</a:t>
            </a:r>
            <a:r>
              <a:rPr lang="en-US" dirty="0"/>
              <a:t>: Each stage of development has a corresponding testing phase, ensuring that verification and validation activities are aligned with the development process.</a:t>
            </a:r>
          </a:p>
          <a:p>
            <a:r>
              <a:rPr lang="en-US" b="1" dirty="0"/>
              <a:t>Enhanced Visibility</a:t>
            </a:r>
            <a:r>
              <a:rPr lang="en-US" dirty="0"/>
              <a:t>: The V-model provides clear visibility into the relationship between development and testing activities, making it easier to track progress and ensure completeness.</a:t>
            </a:r>
          </a:p>
        </p:txBody>
      </p:sp>
    </p:spTree>
    <p:extLst>
      <p:ext uri="{BB962C8B-B14F-4D97-AF65-F5344CB8AC3E}">
        <p14:creationId xmlns:p14="http://schemas.microsoft.com/office/powerpoint/2010/main" val="221145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b="1" dirty="0"/>
              <a:t>Rigidity</a:t>
            </a:r>
            <a:r>
              <a:rPr lang="en-US" dirty="0"/>
              <a:t>: Like the waterfall model, the V-model can be rigid and inflexible, making it challenging to accommodate changes or iterations.</a:t>
            </a:r>
          </a:p>
          <a:p>
            <a:r>
              <a:rPr lang="en-US" b="1" dirty="0"/>
              <a:t>Late Feedback</a:t>
            </a:r>
            <a:r>
              <a:rPr lang="en-US" dirty="0"/>
              <a:t>: Testing activities are primarily conducted after development stages are completed, which can delay feedback and increase the cost of fixing defects.</a:t>
            </a:r>
          </a:p>
          <a:p>
            <a:r>
              <a:rPr lang="en-US" b="1" dirty="0"/>
              <a:t>Complexity</a:t>
            </a:r>
            <a:r>
              <a:rPr lang="en-US" dirty="0"/>
              <a:t>: The V-model can become complex and resource-intensive, especially for larger projects or those with dynamic requirements.</a:t>
            </a:r>
          </a:p>
          <a:p>
            <a:endParaRPr lang="en-US" dirty="0"/>
          </a:p>
        </p:txBody>
      </p:sp>
    </p:spTree>
    <p:extLst>
      <p:ext uri="{BB962C8B-B14F-4D97-AF65-F5344CB8AC3E}">
        <p14:creationId xmlns:p14="http://schemas.microsoft.com/office/powerpoint/2010/main" val="380752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954" y="1554480"/>
            <a:ext cx="8596668" cy="1320800"/>
          </a:xfrm>
        </p:spPr>
        <p:txBody>
          <a:bodyPr/>
          <a:lstStyle/>
          <a:p>
            <a:r>
              <a:rPr lang="en-US" dirty="0"/>
              <a:t>The Sashimi model</a:t>
            </a:r>
          </a:p>
        </p:txBody>
      </p:sp>
    </p:spTree>
    <p:extLst>
      <p:ext uri="{BB962C8B-B14F-4D97-AF65-F5344CB8AC3E}">
        <p14:creationId xmlns:p14="http://schemas.microsoft.com/office/powerpoint/2010/main" val="2446803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Sashmi</a:t>
            </a:r>
            <a:r>
              <a:rPr lang="en-US" dirty="0" smtClean="0"/>
              <a:t> Model</a:t>
            </a:r>
            <a:endParaRPr lang="en-US" dirty="0"/>
          </a:p>
        </p:txBody>
      </p:sp>
      <p:sp>
        <p:nvSpPr>
          <p:cNvPr id="3" name="Content Placeholder 2"/>
          <p:cNvSpPr>
            <a:spLocks noGrp="1"/>
          </p:cNvSpPr>
          <p:nvPr>
            <p:ph idx="1"/>
          </p:nvPr>
        </p:nvSpPr>
        <p:spPr/>
        <p:txBody>
          <a:bodyPr/>
          <a:lstStyle/>
          <a:p>
            <a:r>
              <a:rPr lang="en-US" dirty="0"/>
              <a:t>The Sashimi model is a hybrid software development approach that combines elements of both the waterfall model and the iterative model. In the Sashimi model, multiple phases of the software development life cycle (SDLC) are executed concurrently, rather than sequentially like in the waterfall model. The name "Sashimi" comes from the Japanese culinary term for thinly sliced raw fish, emphasizing the parallel nature of the phases.</a:t>
            </a:r>
            <a:endParaRPr lang="en-US" dirty="0"/>
          </a:p>
        </p:txBody>
      </p:sp>
    </p:spTree>
    <p:extLst>
      <p:ext uri="{BB962C8B-B14F-4D97-AF65-F5344CB8AC3E}">
        <p14:creationId xmlns:p14="http://schemas.microsoft.com/office/powerpoint/2010/main" val="92662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025" y="0"/>
            <a:ext cx="6523068" cy="4480353"/>
          </a:xfrm>
        </p:spPr>
      </p:pic>
    </p:spTree>
    <p:extLst>
      <p:ext uri="{BB962C8B-B14F-4D97-AF65-F5344CB8AC3E}">
        <p14:creationId xmlns:p14="http://schemas.microsoft.com/office/powerpoint/2010/main" val="3248693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b="1" dirty="0"/>
              <a:t>Parallel Execution</a:t>
            </a:r>
            <a:r>
              <a:rPr lang="en-US" dirty="0"/>
              <a:t>: Multiple phases, such as design, implementation, and testing, can be carried out simultaneously, potentially reducing overall project duration.</a:t>
            </a:r>
          </a:p>
          <a:p>
            <a:r>
              <a:rPr lang="en-US" b="1" dirty="0"/>
              <a:t>Early Feedback</a:t>
            </a:r>
            <a:r>
              <a:rPr lang="en-US" dirty="0"/>
              <a:t>: Allows for early feedback and validation as various phases progress concurrently, facilitating quicker detection and resolution of issues.</a:t>
            </a:r>
          </a:p>
          <a:p>
            <a:r>
              <a:rPr lang="en-US" b="1" dirty="0"/>
              <a:t>Structured Approach</a:t>
            </a:r>
            <a:r>
              <a:rPr lang="en-US" dirty="0"/>
              <a:t>: Retains the structured approach of the waterfall model while incorporating the flexibility of iterative development, offering a balance between predictability and adaptability.</a:t>
            </a:r>
          </a:p>
          <a:p>
            <a:endParaRPr lang="en-US" dirty="0"/>
          </a:p>
        </p:txBody>
      </p:sp>
    </p:spTree>
    <p:extLst>
      <p:ext uri="{BB962C8B-B14F-4D97-AF65-F5344CB8AC3E}">
        <p14:creationId xmlns:p14="http://schemas.microsoft.com/office/powerpoint/2010/main" val="136502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b="1" dirty="0"/>
              <a:t>Complexity</a:t>
            </a:r>
            <a:r>
              <a:rPr lang="en-US" dirty="0"/>
              <a:t>: Managing multiple phases concurrently can introduce complexity, requiring effective coordination and communication among teams.</a:t>
            </a:r>
          </a:p>
          <a:p>
            <a:r>
              <a:rPr lang="en-US" b="1" dirty="0"/>
              <a:t>Resource Intensive</a:t>
            </a:r>
            <a:r>
              <a:rPr lang="en-US" dirty="0"/>
              <a:t>: Requires sufficient resources to support parallel execution of multiple phases, potentially increasing project costs.</a:t>
            </a:r>
          </a:p>
          <a:p>
            <a:endParaRPr lang="en-US" dirty="0"/>
          </a:p>
        </p:txBody>
      </p:sp>
    </p:spTree>
    <p:extLst>
      <p:ext uri="{BB962C8B-B14F-4D97-AF65-F5344CB8AC3E}">
        <p14:creationId xmlns:p14="http://schemas.microsoft.com/office/powerpoint/2010/main" val="114035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95" y="861178"/>
            <a:ext cx="7323616" cy="3881437"/>
          </a:xfrm>
        </p:spPr>
      </p:pic>
    </p:spTree>
    <p:extLst>
      <p:ext uri="{BB962C8B-B14F-4D97-AF65-F5344CB8AC3E}">
        <p14:creationId xmlns:p14="http://schemas.microsoft.com/office/powerpoint/2010/main" val="3161616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a:t>
            </a:r>
            <a:endParaRPr lang="en-US" dirty="0"/>
          </a:p>
        </p:txBody>
      </p:sp>
      <p:sp>
        <p:nvSpPr>
          <p:cNvPr id="3" name="Content Placeholder 2"/>
          <p:cNvSpPr>
            <a:spLocks noGrp="1"/>
          </p:cNvSpPr>
          <p:nvPr>
            <p:ph idx="1"/>
          </p:nvPr>
        </p:nvSpPr>
        <p:spPr/>
        <p:txBody>
          <a:bodyPr/>
          <a:lstStyle/>
          <a:p>
            <a:r>
              <a:rPr lang="en-US" dirty="0" smtClean="0"/>
              <a:t>An approach that emphasis flexibility, responsiveness and continuous improvement in the development process. It is a dynamic in nature  and iterative, continuous feedback are the main feature</a:t>
            </a:r>
          </a:p>
        </p:txBody>
      </p:sp>
    </p:spTree>
    <p:extLst>
      <p:ext uri="{BB962C8B-B14F-4D97-AF65-F5344CB8AC3E}">
        <p14:creationId xmlns:p14="http://schemas.microsoft.com/office/powerpoint/2010/main" val="337565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The software life cycle, or software development life cycle (SDLC), is a structured process that software engineers follow to create, deploy, and maintain software applications. It includes stages like requirements analysis, design, implementation, testing, deployment, maintenance, and retirement. Adhering to this process helps ensure efficient development, high-quality software, and meeting user needs.</a:t>
            </a:r>
          </a:p>
        </p:txBody>
      </p:sp>
    </p:spTree>
    <p:extLst>
      <p:ext uri="{BB962C8B-B14F-4D97-AF65-F5344CB8AC3E}">
        <p14:creationId xmlns:p14="http://schemas.microsoft.com/office/powerpoint/2010/main" val="389466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 briefly History</a:t>
            </a:r>
            <a:endParaRPr lang="en-US" dirty="0"/>
          </a:p>
        </p:txBody>
      </p:sp>
      <p:sp>
        <p:nvSpPr>
          <p:cNvPr id="3" name="Content Placeholder 2"/>
          <p:cNvSpPr>
            <a:spLocks noGrp="1"/>
          </p:cNvSpPr>
          <p:nvPr>
            <p:ph idx="1"/>
          </p:nvPr>
        </p:nvSpPr>
        <p:spPr/>
        <p:txBody>
          <a:bodyPr/>
          <a:lstStyle/>
          <a:p>
            <a:r>
              <a:rPr lang="en-US" dirty="0"/>
              <a:t>In February 2001, a group of 17 software experts gathered in Snowbird, Utah, to talk over the deplorable state of software development. At that time, most software was created using ineffective, heavyweight, high-ritual processes like Waterfall and overstuffed instances of the Rational Unified Process (RUP). The goal of these 17 experts was to create a manifesto that introduced a more effective, lighter-weight, approach</a:t>
            </a:r>
            <a:r>
              <a:rPr lang="en-US" dirty="0" smtClean="0"/>
              <a:t>.</a:t>
            </a:r>
          </a:p>
          <a:p>
            <a:endParaRPr lang="en-US" dirty="0"/>
          </a:p>
        </p:txBody>
      </p:sp>
    </p:spTree>
    <p:extLst>
      <p:ext uri="{BB962C8B-B14F-4D97-AF65-F5344CB8AC3E}">
        <p14:creationId xmlns:p14="http://schemas.microsoft.com/office/powerpoint/2010/main" val="3653691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Values and 12 Principles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923" y="2160588"/>
            <a:ext cx="7486192" cy="3881437"/>
          </a:xfrm>
        </p:spPr>
      </p:pic>
    </p:spTree>
    <p:extLst>
      <p:ext uri="{BB962C8B-B14F-4D97-AF65-F5344CB8AC3E}">
        <p14:creationId xmlns:p14="http://schemas.microsoft.com/office/powerpoint/2010/main" val="1627664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Principles</a:t>
            </a:r>
            <a:endParaRPr lang="en-US"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01400"/>
            <a:ext cx="7507467" cy="4540626"/>
          </a:xfrm>
        </p:spPr>
      </p:pic>
    </p:spTree>
    <p:extLst>
      <p:ext uri="{BB962C8B-B14F-4D97-AF65-F5344CB8AC3E}">
        <p14:creationId xmlns:p14="http://schemas.microsoft.com/office/powerpoint/2010/main" val="904157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54" y="921336"/>
            <a:ext cx="7941669" cy="4781633"/>
          </a:xfrm>
        </p:spPr>
      </p:pic>
    </p:spTree>
    <p:extLst>
      <p:ext uri="{BB962C8B-B14F-4D97-AF65-F5344CB8AC3E}">
        <p14:creationId xmlns:p14="http://schemas.microsoft.com/office/powerpoint/2010/main" val="1710588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5" name="Content Placeholder 4"/>
          <p:cNvSpPr>
            <a:spLocks noGrp="1"/>
          </p:cNvSpPr>
          <p:nvPr>
            <p:ph idx="1"/>
          </p:nvPr>
        </p:nvSpPr>
        <p:spPr/>
        <p:txBody>
          <a:bodyPr/>
          <a:lstStyle/>
          <a:p>
            <a:r>
              <a:rPr lang="en-US" dirty="0"/>
              <a:t>Scrum is an agile framework for managing software development projects, emphasizing flexibility, collaboration, and iterative progress. It provides a structured yet adaptable approach to project management, allowing teams to deliver high-quality software in incremental stages. Scrum is characterized by its short, time-boxed iterations called "sprints," typically lasting one to four weeks, during which a potentially shippable product increment is created.</a:t>
            </a:r>
            <a:endParaRPr lang="en-US" dirty="0"/>
          </a:p>
        </p:txBody>
      </p:sp>
    </p:spTree>
    <p:extLst>
      <p:ext uri="{BB962C8B-B14F-4D97-AF65-F5344CB8AC3E}">
        <p14:creationId xmlns:p14="http://schemas.microsoft.com/office/powerpoint/2010/main" val="216468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Scrum</a:t>
            </a:r>
            <a:endParaRPr lang="en-US" dirty="0"/>
          </a:p>
        </p:txBody>
      </p:sp>
      <p:sp>
        <p:nvSpPr>
          <p:cNvPr id="3" name="Content Placeholder 2"/>
          <p:cNvSpPr>
            <a:spLocks noGrp="1"/>
          </p:cNvSpPr>
          <p:nvPr>
            <p:ph idx="1"/>
          </p:nvPr>
        </p:nvSpPr>
        <p:spPr/>
        <p:txBody>
          <a:bodyPr/>
          <a:lstStyle/>
          <a:p>
            <a:r>
              <a:rPr lang="en-US" dirty="0"/>
              <a:t>The term "Scrum" was inspired by the rugby term, referring to a strategy where players work closely together to move the ball down the field. Over the years, Scrum has gained widespread adoption beyond software development, finding applications in various industries and domains. It has evolved through updates and refinements, with the release of the Scrum Guide, a definitive reference for Scrum practitioners, being periodically updated to reflect best practices and principles.</a:t>
            </a:r>
            <a:endParaRPr lang="en-US" dirty="0"/>
          </a:p>
        </p:txBody>
      </p:sp>
    </p:spTree>
    <p:extLst>
      <p:ext uri="{BB962C8B-B14F-4D97-AF65-F5344CB8AC3E}">
        <p14:creationId xmlns:p14="http://schemas.microsoft.com/office/powerpoint/2010/main" val="2159915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060" y="625642"/>
            <a:ext cx="7939601" cy="5284036"/>
          </a:xfrm>
        </p:spPr>
      </p:pic>
    </p:spTree>
    <p:extLst>
      <p:ext uri="{BB962C8B-B14F-4D97-AF65-F5344CB8AC3E}">
        <p14:creationId xmlns:p14="http://schemas.microsoft.com/office/powerpoint/2010/main" val="1868036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900" y="397042"/>
            <a:ext cx="7879310" cy="5332162"/>
          </a:xfrm>
        </p:spPr>
      </p:pic>
    </p:spTree>
    <p:extLst>
      <p:ext uri="{BB962C8B-B14F-4D97-AF65-F5344CB8AC3E}">
        <p14:creationId xmlns:p14="http://schemas.microsoft.com/office/powerpoint/2010/main" val="2739486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Scrum  framework</a:t>
            </a:r>
            <a:endParaRPr lang="en-US" dirty="0"/>
          </a:p>
        </p:txBody>
      </p:sp>
      <p:sp>
        <p:nvSpPr>
          <p:cNvPr id="3" name="Content Placeholder 2"/>
          <p:cNvSpPr>
            <a:spLocks noGrp="1"/>
          </p:cNvSpPr>
          <p:nvPr>
            <p:ph idx="1"/>
          </p:nvPr>
        </p:nvSpPr>
        <p:spPr/>
        <p:txBody>
          <a:bodyPr/>
          <a:lstStyle/>
          <a:p>
            <a:r>
              <a:rPr lang="en-US" dirty="0"/>
              <a:t>It consists of three essential elements</a:t>
            </a:r>
            <a:r>
              <a:rPr lang="en-US" dirty="0" smtClean="0"/>
              <a:t>:</a:t>
            </a:r>
          </a:p>
          <a:p>
            <a:pPr>
              <a:buFont typeface="+mj-lt"/>
              <a:buAutoNum type="arabicPeriod"/>
            </a:pPr>
            <a:r>
              <a:rPr lang="en-US" b="1" dirty="0"/>
              <a:t>Scrum </a:t>
            </a:r>
            <a:r>
              <a:rPr lang="en-US" b="1" dirty="0" smtClean="0"/>
              <a:t>Roles</a:t>
            </a:r>
          </a:p>
          <a:p>
            <a:pPr>
              <a:buFont typeface="+mj-lt"/>
              <a:buAutoNum type="arabicPeriod"/>
            </a:pPr>
            <a:r>
              <a:rPr lang="en-US" b="1" dirty="0"/>
              <a:t>Scrum Artifacts</a:t>
            </a:r>
          </a:p>
          <a:p>
            <a:pPr>
              <a:buFont typeface="+mj-lt"/>
              <a:buAutoNum type="arabicPeriod"/>
            </a:pPr>
            <a:r>
              <a:rPr lang="en-US" b="1" dirty="0"/>
              <a:t>Scrum Ceremonies</a:t>
            </a:r>
          </a:p>
          <a:p>
            <a:pPr>
              <a:buFont typeface="+mj-lt"/>
              <a:buAutoNum type="arabicPeriod"/>
            </a:pPr>
            <a:endParaRPr lang="en-US" b="1" dirty="0"/>
          </a:p>
          <a:p>
            <a:endParaRPr lang="en-US" dirty="0"/>
          </a:p>
        </p:txBody>
      </p:sp>
    </p:spTree>
    <p:extLst>
      <p:ext uri="{BB962C8B-B14F-4D97-AF65-F5344CB8AC3E}">
        <p14:creationId xmlns:p14="http://schemas.microsoft.com/office/powerpoint/2010/main" val="1601995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Roles</a:t>
            </a:r>
            <a:br>
              <a:rPr lang="en-US" b="1" dirty="0"/>
            </a:br>
            <a:endParaRPr lang="en-US" dirty="0"/>
          </a:p>
        </p:txBody>
      </p:sp>
      <p:sp>
        <p:nvSpPr>
          <p:cNvPr id="3" name="Content Placeholder 2"/>
          <p:cNvSpPr>
            <a:spLocks noGrp="1"/>
          </p:cNvSpPr>
          <p:nvPr>
            <p:ph idx="1"/>
          </p:nvPr>
        </p:nvSpPr>
        <p:spPr/>
        <p:txBody>
          <a:bodyPr/>
          <a:lstStyle/>
          <a:p>
            <a:pPr fontAlgn="base"/>
            <a:r>
              <a:rPr lang="en-US" b="1" dirty="0"/>
              <a:t>Product Owner:</a:t>
            </a:r>
            <a:r>
              <a:rPr lang="en-US" dirty="0"/>
              <a:t> The Product Owner is the voice of the customer and stakeholders. They are responsible for defining and prioritizing the product backlog, ensuring that the development team is working on the most valuable features.</a:t>
            </a:r>
          </a:p>
          <a:p>
            <a:pPr marL="0" indent="0" fontAlgn="base">
              <a:buNone/>
            </a:pPr>
            <a:r>
              <a:rPr lang="en-US" dirty="0" smtClean="0"/>
              <a:t>	The </a:t>
            </a:r>
            <a:r>
              <a:rPr lang="en-US" dirty="0"/>
              <a:t>Product Owner collaborates with stakeholders to gather requirements </a:t>
            </a:r>
            <a:r>
              <a:rPr lang="en-US" dirty="0" smtClean="0"/>
              <a:t>	and </a:t>
            </a:r>
            <a:r>
              <a:rPr lang="en-US" dirty="0"/>
              <a:t>provide feedback on delivered increments.</a:t>
            </a:r>
          </a:p>
          <a:p>
            <a:pPr fontAlgn="base"/>
            <a:r>
              <a:rPr lang="en-US" b="1" dirty="0"/>
              <a:t>Scrum Master: </a:t>
            </a:r>
            <a:r>
              <a:rPr lang="en-US" dirty="0"/>
              <a:t>The Scrum Master acts as a facilitator and servant-leader for the development team. Their primary role is to ensure that the Scrum framework is understood and followed </a:t>
            </a:r>
            <a:r>
              <a:rPr lang="en-US" dirty="0" err="1" smtClean="0"/>
              <a:t>correctly.They</a:t>
            </a:r>
            <a:r>
              <a:rPr lang="en-US" dirty="0" smtClean="0"/>
              <a:t> </a:t>
            </a:r>
            <a:r>
              <a:rPr lang="en-US" dirty="0"/>
              <a:t>remove any impediments that hinder the team's progress, promote a collaborative team environment, and facilitate the various Scrum ceremonies.</a:t>
            </a:r>
          </a:p>
          <a:p>
            <a:endParaRPr lang="en-US" dirty="0"/>
          </a:p>
        </p:txBody>
      </p:sp>
    </p:spTree>
    <p:extLst>
      <p:ext uri="{BB962C8B-B14F-4D97-AF65-F5344CB8AC3E}">
        <p14:creationId xmlns:p14="http://schemas.microsoft.com/office/powerpoint/2010/main" val="221282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Broadly we can divide </a:t>
            </a:r>
            <a:endParaRPr lang="en-US" dirty="0"/>
          </a:p>
        </p:txBody>
      </p:sp>
      <p:sp>
        <p:nvSpPr>
          <p:cNvPr id="3" name="Content Placeholder 2"/>
          <p:cNvSpPr>
            <a:spLocks noGrp="1"/>
          </p:cNvSpPr>
          <p:nvPr>
            <p:ph idx="1"/>
          </p:nvPr>
        </p:nvSpPr>
        <p:spPr/>
        <p:txBody>
          <a:bodyPr/>
          <a:lstStyle/>
          <a:p>
            <a:r>
              <a:rPr lang="en-US" dirty="0" smtClean="0"/>
              <a:t>Predictive</a:t>
            </a:r>
          </a:p>
          <a:p>
            <a:r>
              <a:rPr lang="en-US" dirty="0" smtClean="0"/>
              <a:t>Adaptive</a:t>
            </a:r>
            <a:endParaRPr lang="en-US" dirty="0"/>
          </a:p>
        </p:txBody>
      </p:sp>
    </p:spTree>
    <p:extLst>
      <p:ext uri="{BB962C8B-B14F-4D97-AF65-F5344CB8AC3E}">
        <p14:creationId xmlns:p14="http://schemas.microsoft.com/office/powerpoint/2010/main" val="679147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81" y="752894"/>
            <a:ext cx="8596668" cy="3880773"/>
          </a:xfrm>
        </p:spPr>
        <p:txBody>
          <a:bodyPr/>
          <a:lstStyle/>
          <a:p>
            <a:r>
              <a:rPr lang="en-US" b="1" dirty="0"/>
              <a:t>Development Team:</a:t>
            </a:r>
            <a:r>
              <a:rPr lang="en-US" dirty="0"/>
              <a:t> The Development Team consists of professionals who do the actual work of delivering a potentially shippable product increment in each sprint. They are self-organizing, cross-functional, and collaborate closely to complete the tasks from the sprint backlog.</a:t>
            </a:r>
            <a:endParaRPr lang="en-US" dirty="0"/>
          </a:p>
        </p:txBody>
      </p:sp>
    </p:spTree>
    <p:extLst>
      <p:ext uri="{BB962C8B-B14F-4D97-AF65-F5344CB8AC3E}">
        <p14:creationId xmlns:p14="http://schemas.microsoft.com/office/powerpoint/2010/main" val="2894903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Scrum defines three key artifacts to support transparency and collaboration:</a:t>
            </a:r>
          </a:p>
          <a:p>
            <a:r>
              <a:rPr lang="en-US" dirty="0"/>
              <a:t>Product Backlog: An ordered list of all features, enhancements, and fixes that need to be implemented in the product. The Product Owner is responsible for maintaining the product backlog, prioritizing items based on value and feedback.</a:t>
            </a:r>
          </a:p>
          <a:p>
            <a:r>
              <a:rPr lang="en-US" dirty="0"/>
              <a:t>Sprint Backlog: A subset of the product backlog items selected for implementation during the current sprint. The development team commits to completing the sprint backlog items by the end of the sprint.</a:t>
            </a:r>
          </a:p>
        </p:txBody>
      </p:sp>
    </p:spTree>
    <p:extLst>
      <p:ext uri="{BB962C8B-B14F-4D97-AF65-F5344CB8AC3E}">
        <p14:creationId xmlns:p14="http://schemas.microsoft.com/office/powerpoint/2010/main" val="3393853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892" y="801021"/>
            <a:ext cx="8596668" cy="3880773"/>
          </a:xfrm>
        </p:spPr>
        <p:txBody>
          <a:bodyPr/>
          <a:lstStyle/>
          <a:p>
            <a:r>
              <a:rPr lang="en-US" dirty="0"/>
              <a:t>Increment: The sum of all the product backlog items completed during a sprint, plus the increments of all previous sprints. At the end of each sprint, the increment should be in a potentially releasable state, meeting the Definition of Done and providing tangible value to stakeholders.</a:t>
            </a:r>
          </a:p>
          <a:p>
            <a:endParaRPr lang="en-US" dirty="0"/>
          </a:p>
        </p:txBody>
      </p:sp>
    </p:spTree>
    <p:extLst>
      <p:ext uri="{BB962C8B-B14F-4D97-AF65-F5344CB8AC3E}">
        <p14:creationId xmlns:p14="http://schemas.microsoft.com/office/powerpoint/2010/main" val="368531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Ceremonies</a:t>
            </a:r>
            <a:br>
              <a:rPr lang="en-US" b="1" dirty="0"/>
            </a:br>
            <a:endParaRPr lang="en-US" dirty="0"/>
          </a:p>
        </p:txBody>
      </p:sp>
      <p:sp>
        <p:nvSpPr>
          <p:cNvPr id="3" name="Content Placeholder 2"/>
          <p:cNvSpPr>
            <a:spLocks noGrp="1"/>
          </p:cNvSpPr>
          <p:nvPr>
            <p:ph idx="1"/>
          </p:nvPr>
        </p:nvSpPr>
        <p:spPr/>
        <p:txBody>
          <a:bodyPr/>
          <a:lstStyle/>
          <a:p>
            <a:pPr fontAlgn="base"/>
            <a:r>
              <a:rPr lang="en-US" b="1" dirty="0" smtClean="0"/>
              <a:t>Sprint </a:t>
            </a:r>
            <a:r>
              <a:rPr lang="en-US" b="1" dirty="0"/>
              <a:t>Planning:</a:t>
            </a:r>
            <a:r>
              <a:rPr lang="en-US" dirty="0"/>
              <a:t> At the beginning of each sprint, the Product Owner and Development Team collaborate in the Sprint Planning meeting. They discuss and agree on the sprint goal, select the top items from the Product Backlog, and create the Sprint Backlog with associated tasks.</a:t>
            </a:r>
          </a:p>
          <a:p>
            <a:endParaRPr lang="en-US" dirty="0" smtClean="0"/>
          </a:p>
          <a:p>
            <a:r>
              <a:rPr lang="en-US" b="1" dirty="0"/>
              <a:t>Daily Standup (Daily Scrum):</a:t>
            </a:r>
            <a:r>
              <a:rPr lang="en-US" dirty="0"/>
              <a:t> The Daily Standup is a brief daily meeting where the Development Team synchronizes their work. Each team member shares what they worked on the previous day, what they plan to work on that day, and any impediments they are facing.</a:t>
            </a:r>
            <a:endParaRPr lang="en-US" dirty="0"/>
          </a:p>
        </p:txBody>
      </p:sp>
    </p:spTree>
    <p:extLst>
      <p:ext uri="{BB962C8B-B14F-4D97-AF65-F5344CB8AC3E}">
        <p14:creationId xmlns:p14="http://schemas.microsoft.com/office/powerpoint/2010/main" val="4208228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019" y="752895"/>
            <a:ext cx="8596668" cy="3880773"/>
          </a:xfrm>
        </p:spPr>
        <p:txBody>
          <a:bodyPr/>
          <a:lstStyle/>
          <a:p>
            <a:pPr fontAlgn="base"/>
            <a:r>
              <a:rPr lang="en-US" b="1" dirty="0"/>
              <a:t>Sprint Review:</a:t>
            </a:r>
            <a:r>
              <a:rPr lang="en-US" dirty="0"/>
              <a:t> At the end of each sprint, the team holds a Sprint Review meeting to demonstrate the completed Increment to stakeholders. Feedback is gathered, and the Product Backlog is updated based on the stakeholders' input.</a:t>
            </a:r>
          </a:p>
          <a:p>
            <a:pPr fontAlgn="base"/>
            <a:r>
              <a:rPr lang="en-US" b="1" dirty="0"/>
              <a:t>Sprint Retrospective:</a:t>
            </a:r>
            <a:r>
              <a:rPr lang="en-US" dirty="0"/>
              <a:t> Following the Sprint Review, the team conducts the Sprint Retrospective to reflect on the previous sprint. They identify what went well, what could be improved, and define actionable items to enhance their processes in the upcoming sprints.</a:t>
            </a:r>
          </a:p>
          <a:p>
            <a:endParaRPr lang="en-US" dirty="0"/>
          </a:p>
        </p:txBody>
      </p:sp>
    </p:spTree>
    <p:extLst>
      <p:ext uri="{BB962C8B-B14F-4D97-AF65-F5344CB8AC3E}">
        <p14:creationId xmlns:p14="http://schemas.microsoft.com/office/powerpoint/2010/main" val="2092392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Scrum offers a number of benefits that contribute to its popularity and success in Agile software development:</a:t>
            </a:r>
          </a:p>
          <a:p>
            <a:pPr fontAlgn="base"/>
            <a:r>
              <a:rPr lang="en-US" b="1" dirty="0"/>
              <a:t>Transparency:</a:t>
            </a:r>
            <a:r>
              <a:rPr lang="en-US" dirty="0"/>
              <a:t> The use of visible backlogs, frequent progress updates, and regular meetings ensures transparency among team members and stakeholders. This fosters a shared understanding of the project's status.</a:t>
            </a:r>
          </a:p>
          <a:p>
            <a:pPr fontAlgn="base"/>
            <a:r>
              <a:rPr lang="en-US" b="1" dirty="0"/>
              <a:t>Adaptability: </a:t>
            </a:r>
            <a:r>
              <a:rPr lang="en-US" dirty="0"/>
              <a:t>Scrum's iterative nature allows teams to adapt to changing requirements and priorities. This ensures that the delivered product remains aligned with the customer's needs.</a:t>
            </a:r>
          </a:p>
          <a:p>
            <a:pPr fontAlgn="base"/>
            <a:r>
              <a:rPr lang="en-US" b="1" dirty="0"/>
              <a:t>Continuous Improvement:</a:t>
            </a:r>
            <a:r>
              <a:rPr lang="en-US" dirty="0"/>
              <a:t> The Sprint Retrospective encourages continuous improvement by providing a platform for the team to reflect on their practices and identify opportunities for enhancement.</a:t>
            </a:r>
          </a:p>
          <a:p>
            <a:pPr fontAlgn="base"/>
            <a:r>
              <a:rPr lang="en-US" b="1" dirty="0"/>
              <a:t>Early Value Delivery: </a:t>
            </a:r>
            <a:r>
              <a:rPr lang="en-US" dirty="0"/>
              <a:t>The focus on delivering potentially shippable increments at the end of each sprint allows customers to see tangible progress early in the development process.</a:t>
            </a:r>
          </a:p>
          <a:p>
            <a:endParaRPr lang="en-US" dirty="0"/>
          </a:p>
        </p:txBody>
      </p:sp>
    </p:spTree>
    <p:extLst>
      <p:ext uri="{BB962C8B-B14F-4D97-AF65-F5344CB8AC3E}">
        <p14:creationId xmlns:p14="http://schemas.microsoft.com/office/powerpoint/2010/main" val="2780552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Scrum Challenges and How to Overcome Them</a:t>
            </a:r>
          </a:p>
          <a:p>
            <a:pPr fontAlgn="base"/>
            <a:r>
              <a:rPr lang="en-US" dirty="0"/>
              <a:t>While Scrum is highly effective, it is not without its challenges. Some common hurdles that teams may encounter include:</a:t>
            </a:r>
          </a:p>
          <a:p>
            <a:pPr fontAlgn="base"/>
            <a:r>
              <a:rPr lang="en-US" b="1" dirty="0" err="1"/>
              <a:t>Overcommitment</a:t>
            </a:r>
            <a:r>
              <a:rPr lang="en-US" b="1" dirty="0"/>
              <a:t>:</a:t>
            </a:r>
            <a:r>
              <a:rPr lang="en-US" dirty="0"/>
              <a:t> Teams might take on too much work in a sprint, leading to incomplete tasks and a compromised Increment. Regularly evaluating capacity and being realistic about commitments can help avoid this pitfall.</a:t>
            </a:r>
          </a:p>
          <a:p>
            <a:pPr fontAlgn="base"/>
            <a:r>
              <a:rPr lang="en-US" b="1" dirty="0"/>
              <a:t>Lack of Empowerment:</a:t>
            </a:r>
            <a:r>
              <a:rPr lang="en-US" dirty="0"/>
              <a:t> If team members are not empowered to make decisions and are overly dependent on the Scrum Master, the efficiency and effectiveness of the team may suffer. Encouraging self-organization and trust within the team can mitigate this challenge.</a:t>
            </a:r>
          </a:p>
          <a:p>
            <a:r>
              <a:rPr lang="en-US" b="1" dirty="0"/>
              <a:t>Product Owner Availability:</a:t>
            </a:r>
            <a:r>
              <a:rPr lang="en-US" dirty="0"/>
              <a:t> Insufficient availability of the Product Owner can slow down decision-making and result in unclear requirements.</a:t>
            </a:r>
            <a:endParaRPr lang="en-US" dirty="0"/>
          </a:p>
        </p:txBody>
      </p:sp>
    </p:spTree>
    <p:extLst>
      <p:ext uri="{BB962C8B-B14F-4D97-AF65-F5344CB8AC3E}">
        <p14:creationId xmlns:p14="http://schemas.microsoft.com/office/powerpoint/2010/main" val="258986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965" y="1930400"/>
            <a:ext cx="5747438" cy="3881437"/>
          </a:xfrm>
        </p:spPr>
      </p:pic>
    </p:spTree>
    <p:extLst>
      <p:ext uri="{BB962C8B-B14F-4D97-AF65-F5344CB8AC3E}">
        <p14:creationId xmlns:p14="http://schemas.microsoft.com/office/powerpoint/2010/main" val="3794527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Kanban: Flow-based Development</a:t>
            </a:r>
            <a:br>
              <a:rPr lang="en-US" b="1" dirty="0"/>
            </a:br>
            <a:endParaRPr lang="en-US" dirty="0"/>
          </a:p>
        </p:txBody>
      </p:sp>
      <p:sp>
        <p:nvSpPr>
          <p:cNvPr id="3" name="Content Placeholder 2"/>
          <p:cNvSpPr>
            <a:spLocks noGrp="1"/>
          </p:cNvSpPr>
          <p:nvPr>
            <p:ph idx="1"/>
          </p:nvPr>
        </p:nvSpPr>
        <p:spPr/>
        <p:txBody>
          <a:bodyPr/>
          <a:lstStyle/>
          <a:p>
            <a:pPr fontAlgn="base"/>
            <a:r>
              <a:rPr lang="en-US" dirty="0"/>
              <a:t>The word "Kanban" translates to "visual signal" or "card" in Japanese.</a:t>
            </a:r>
          </a:p>
          <a:p>
            <a:pPr fontAlgn="base"/>
            <a:r>
              <a:rPr lang="en-US" dirty="0"/>
              <a:t>In the context of software development, Kanban involves visualizing the entire workflow on a board, where work items are represented as cards that move through different stages of development.</a:t>
            </a:r>
          </a:p>
          <a:p>
            <a:pPr fontAlgn="base"/>
            <a:r>
              <a:rPr lang="en-US" dirty="0"/>
              <a:t>The primary goal of Kanban is to optimize the flow of work, reduce waste, and enable teams to deliver value continuously.</a:t>
            </a:r>
          </a:p>
          <a:p>
            <a:pPr fontAlgn="base"/>
            <a:r>
              <a:rPr lang="en-US" dirty="0"/>
              <a:t>Unlike Scrum, which works in fixed time-boxed iterations (sprints), Kanban operates on a continuous flow model.</a:t>
            </a:r>
          </a:p>
          <a:p>
            <a:endParaRPr lang="en-US" dirty="0"/>
          </a:p>
        </p:txBody>
      </p:sp>
    </p:spTree>
    <p:extLst>
      <p:ext uri="{BB962C8B-B14F-4D97-AF65-F5344CB8AC3E}">
        <p14:creationId xmlns:p14="http://schemas.microsoft.com/office/powerpoint/2010/main" val="1013972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Kanban Principles and Practices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smtClean="0"/>
              <a:t>Visualizing </a:t>
            </a:r>
            <a:r>
              <a:rPr lang="en-US" b="1" dirty="0"/>
              <a:t>Work Items:</a:t>
            </a:r>
            <a:r>
              <a:rPr lang="en-US" dirty="0"/>
              <a:t> The Kanban board serves as a central visual management tool. It represents the workflow, with columns representing different stages of the development process. Work items, represented as cards, move across the board from left to right as they progress through each stage.</a:t>
            </a:r>
          </a:p>
          <a:p>
            <a:pPr fontAlgn="base"/>
            <a:r>
              <a:rPr lang="en-US" b="1" dirty="0"/>
              <a:t>Work in Progress (WIP) Limits:</a:t>
            </a:r>
            <a:r>
              <a:rPr lang="en-US" dirty="0"/>
              <a:t> Kanban enforces Work in Progress (WIP) limits for each column on the board. These limits prevent teams from overloading themselves with too many tasks at once, promoting focus and higher-quality output. WIP limits also highlight bottlenecks in the workflow, allowing teams to identify and address inefficiencies.</a:t>
            </a:r>
          </a:p>
          <a:p>
            <a:pPr fontAlgn="base"/>
            <a:r>
              <a:rPr lang="en-US" b="1" dirty="0"/>
              <a:t>Continuous Delivery and Flow:</a:t>
            </a:r>
            <a:r>
              <a:rPr lang="en-US" dirty="0"/>
              <a:t> Kanban aims to maintain a steady flow of work items from inception to delivery. The focus is on completing tasks as they become ready, without waiting for a specific sprint or iteration to end. This continuous delivery approach results in a shorter time to market and more responsive software development.</a:t>
            </a:r>
          </a:p>
          <a:p>
            <a:endParaRPr lang="en-US" dirty="0"/>
          </a:p>
        </p:txBody>
      </p:sp>
    </p:spTree>
    <p:extLst>
      <p:ext uri="{BB962C8B-B14F-4D97-AF65-F5344CB8AC3E}">
        <p14:creationId xmlns:p14="http://schemas.microsoft.com/office/powerpoint/2010/main" val="131072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636" y="1077745"/>
            <a:ext cx="7949689" cy="4601159"/>
          </a:xfrm>
        </p:spPr>
      </p:pic>
    </p:spTree>
    <p:extLst>
      <p:ext uri="{BB962C8B-B14F-4D97-AF65-F5344CB8AC3E}">
        <p14:creationId xmlns:p14="http://schemas.microsoft.com/office/powerpoint/2010/main" val="20015557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3875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239" y="2450431"/>
            <a:ext cx="8596668" cy="1320800"/>
          </a:xfrm>
        </p:spPr>
        <p:txBody>
          <a:bodyPr>
            <a:noAutofit/>
          </a:bodyPr>
          <a:lstStyle/>
          <a:p>
            <a:r>
              <a:rPr lang="en-US" sz="11500" dirty="0" smtClean="0"/>
              <a:t>MCQs</a:t>
            </a:r>
            <a:endParaRPr lang="en-US" sz="11500" dirty="0"/>
          </a:p>
        </p:txBody>
      </p:sp>
    </p:spTree>
    <p:extLst>
      <p:ext uri="{BB962C8B-B14F-4D97-AF65-F5344CB8AC3E}">
        <p14:creationId xmlns:p14="http://schemas.microsoft.com/office/powerpoint/2010/main" val="76887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553453"/>
            <a:ext cx="9420726" cy="709863"/>
          </a:xfrm>
        </p:spPr>
        <p:txBody>
          <a:bodyPr>
            <a:normAutofit fontScale="90000"/>
          </a:bodyPr>
          <a:lstStyle/>
          <a:p>
            <a:r>
              <a:rPr lang="en-US" dirty="0"/>
              <a:t>Question 1</a:t>
            </a:r>
            <a:br>
              <a:rPr lang="en-US" dirty="0"/>
            </a:br>
            <a:endParaRPr lang="en-US" dirty="0"/>
          </a:p>
        </p:txBody>
      </p:sp>
      <p:sp>
        <p:nvSpPr>
          <p:cNvPr id="10" name="TextBox 9"/>
          <p:cNvSpPr txBox="1"/>
          <p:nvPr/>
        </p:nvSpPr>
        <p:spPr>
          <a:xfrm>
            <a:off x="794084" y="1612232"/>
            <a:ext cx="7622600" cy="369332"/>
          </a:xfrm>
          <a:prstGeom prst="rect">
            <a:avLst/>
          </a:prstGeom>
          <a:noFill/>
        </p:spPr>
        <p:txBody>
          <a:bodyPr wrap="none" rtlCol="0">
            <a:spAutoFit/>
          </a:bodyPr>
          <a:lstStyle/>
          <a:p>
            <a:r>
              <a:rPr lang="en-US" dirty="0"/>
              <a:t>Which of the following are official rituals/meetings/practices in Scrum?</a:t>
            </a:r>
          </a:p>
        </p:txBody>
      </p:sp>
      <p:sp>
        <p:nvSpPr>
          <p:cNvPr id="11" name="Rounded Rectangle 10"/>
          <p:cNvSpPr/>
          <p:nvPr/>
        </p:nvSpPr>
        <p:spPr>
          <a:xfrm>
            <a:off x="794084" y="233048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12231" y="2330480"/>
            <a:ext cx="3626570" cy="369332"/>
          </a:xfrm>
          <a:prstGeom prst="rect">
            <a:avLst/>
          </a:prstGeom>
          <a:noFill/>
        </p:spPr>
        <p:txBody>
          <a:bodyPr wrap="none" rtlCol="0">
            <a:spAutoFit/>
          </a:bodyPr>
          <a:lstStyle/>
          <a:p>
            <a:r>
              <a:rPr lang="en-US"/>
              <a:t>Mid-Sprint Status Review Meeting</a:t>
            </a:r>
            <a:endParaRPr lang="en-US" dirty="0"/>
          </a:p>
        </p:txBody>
      </p:sp>
      <p:sp>
        <p:nvSpPr>
          <p:cNvPr id="14" name="Rounded Rectangle 13"/>
          <p:cNvSpPr/>
          <p:nvPr/>
        </p:nvSpPr>
        <p:spPr>
          <a:xfrm>
            <a:off x="794084" y="2971803"/>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612231" y="2971802"/>
            <a:ext cx="2698175" cy="369332"/>
          </a:xfrm>
          <a:prstGeom prst="rect">
            <a:avLst/>
          </a:prstGeom>
          <a:noFill/>
        </p:spPr>
        <p:txBody>
          <a:bodyPr wrap="none" rtlCol="0">
            <a:spAutoFit/>
          </a:bodyPr>
          <a:lstStyle/>
          <a:p>
            <a:r>
              <a:rPr lang="en-US" dirty="0"/>
              <a:t>Sprint Planning Meeting </a:t>
            </a:r>
          </a:p>
        </p:txBody>
      </p:sp>
      <p:sp>
        <p:nvSpPr>
          <p:cNvPr id="16" name="Rounded Rectangle 15"/>
          <p:cNvSpPr/>
          <p:nvPr/>
        </p:nvSpPr>
        <p:spPr>
          <a:xfrm>
            <a:off x="794084" y="3505387"/>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12231" y="3505386"/>
            <a:ext cx="2480423" cy="369332"/>
          </a:xfrm>
          <a:prstGeom prst="rect">
            <a:avLst/>
          </a:prstGeom>
          <a:noFill/>
        </p:spPr>
        <p:txBody>
          <a:bodyPr wrap="none" rtlCol="0">
            <a:spAutoFit/>
          </a:bodyPr>
          <a:lstStyle/>
          <a:p>
            <a:r>
              <a:rPr lang="en-US" dirty="0"/>
              <a:t>Sprint Review Meeting</a:t>
            </a:r>
          </a:p>
        </p:txBody>
      </p:sp>
      <p:sp>
        <p:nvSpPr>
          <p:cNvPr id="18" name="Rounded Rectangle 17"/>
          <p:cNvSpPr/>
          <p:nvPr/>
        </p:nvSpPr>
        <p:spPr>
          <a:xfrm>
            <a:off x="794084" y="4115899"/>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612231" y="4115898"/>
            <a:ext cx="3166508" cy="369332"/>
          </a:xfrm>
          <a:prstGeom prst="rect">
            <a:avLst/>
          </a:prstGeom>
          <a:noFill/>
        </p:spPr>
        <p:txBody>
          <a:bodyPr wrap="none" rtlCol="0">
            <a:spAutoFit/>
          </a:bodyPr>
          <a:lstStyle/>
          <a:p>
            <a:r>
              <a:rPr lang="en-US" dirty="0"/>
              <a:t>Sprint Retrospective Meeting</a:t>
            </a:r>
          </a:p>
        </p:txBody>
      </p:sp>
      <p:sp>
        <p:nvSpPr>
          <p:cNvPr id="20" name="Rounded Rectangle 19"/>
          <p:cNvSpPr/>
          <p:nvPr/>
        </p:nvSpPr>
        <p:spPr>
          <a:xfrm>
            <a:off x="794084" y="472641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12231" y="4726410"/>
            <a:ext cx="2281394" cy="369332"/>
          </a:xfrm>
          <a:prstGeom prst="rect">
            <a:avLst/>
          </a:prstGeom>
          <a:noFill/>
        </p:spPr>
        <p:txBody>
          <a:bodyPr wrap="none" rtlCol="0">
            <a:spAutoFit/>
          </a:bodyPr>
          <a:lstStyle/>
          <a:p>
            <a:r>
              <a:rPr lang="en-US" dirty="0"/>
              <a:t>Daily Scrum Meeting</a:t>
            </a:r>
          </a:p>
        </p:txBody>
      </p:sp>
    </p:spTree>
    <p:extLst>
      <p:ext uri="{BB962C8B-B14F-4D97-AF65-F5344CB8AC3E}">
        <p14:creationId xmlns:p14="http://schemas.microsoft.com/office/powerpoint/2010/main" val="28718841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553453"/>
            <a:ext cx="9420726" cy="709863"/>
          </a:xfrm>
        </p:spPr>
        <p:txBody>
          <a:bodyPr>
            <a:normAutofit fontScale="90000"/>
          </a:bodyPr>
          <a:lstStyle/>
          <a:p>
            <a:r>
              <a:rPr lang="en-US" dirty="0"/>
              <a:t>Question </a:t>
            </a:r>
            <a:r>
              <a:rPr lang="en-US" dirty="0" smtClean="0"/>
              <a:t>2</a:t>
            </a:r>
            <a:r>
              <a:rPr lang="en-US" dirty="0"/>
              <a:t/>
            </a:r>
            <a:br>
              <a:rPr lang="en-US" dirty="0"/>
            </a:br>
            <a:endParaRPr lang="en-US" dirty="0"/>
          </a:p>
        </p:txBody>
      </p:sp>
      <p:sp>
        <p:nvSpPr>
          <p:cNvPr id="10" name="TextBox 9"/>
          <p:cNvSpPr txBox="1"/>
          <p:nvPr/>
        </p:nvSpPr>
        <p:spPr>
          <a:xfrm>
            <a:off x="794084" y="1612232"/>
            <a:ext cx="4976042" cy="369332"/>
          </a:xfrm>
          <a:prstGeom prst="rect">
            <a:avLst/>
          </a:prstGeom>
          <a:noFill/>
        </p:spPr>
        <p:txBody>
          <a:bodyPr wrap="none" rtlCol="0">
            <a:spAutoFit/>
          </a:bodyPr>
          <a:lstStyle/>
          <a:p>
            <a:r>
              <a:rPr lang="en-US" dirty="0"/>
              <a:t>Which of these are core properties of Kanban?</a:t>
            </a:r>
          </a:p>
        </p:txBody>
      </p:sp>
      <p:sp>
        <p:nvSpPr>
          <p:cNvPr id="11" name="Rounded Rectangle 10"/>
          <p:cNvSpPr/>
          <p:nvPr/>
        </p:nvSpPr>
        <p:spPr>
          <a:xfrm>
            <a:off x="794084" y="233048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12231" y="2330480"/>
            <a:ext cx="3626570" cy="369332"/>
          </a:xfrm>
          <a:prstGeom prst="rect">
            <a:avLst/>
          </a:prstGeom>
          <a:noFill/>
        </p:spPr>
        <p:txBody>
          <a:bodyPr wrap="none" rtlCol="0">
            <a:spAutoFit/>
          </a:bodyPr>
          <a:lstStyle/>
          <a:p>
            <a:r>
              <a:rPr lang="en-US" dirty="0" smtClean="0"/>
              <a:t>Mid-Sprint Status Review Meeting</a:t>
            </a:r>
            <a:endParaRPr lang="en-US" dirty="0"/>
          </a:p>
        </p:txBody>
      </p:sp>
      <p:sp>
        <p:nvSpPr>
          <p:cNvPr id="14" name="Rounded Rectangle 13"/>
          <p:cNvSpPr/>
          <p:nvPr/>
        </p:nvSpPr>
        <p:spPr>
          <a:xfrm>
            <a:off x="794084" y="2971803"/>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612231" y="2971802"/>
            <a:ext cx="2698175" cy="369332"/>
          </a:xfrm>
          <a:prstGeom prst="rect">
            <a:avLst/>
          </a:prstGeom>
          <a:noFill/>
        </p:spPr>
        <p:txBody>
          <a:bodyPr wrap="none" rtlCol="0">
            <a:spAutoFit/>
          </a:bodyPr>
          <a:lstStyle/>
          <a:p>
            <a:r>
              <a:rPr lang="en-US" dirty="0" smtClean="0"/>
              <a:t>Sprint Planning Meeting </a:t>
            </a:r>
            <a:endParaRPr lang="en-US" dirty="0"/>
          </a:p>
        </p:txBody>
      </p:sp>
      <p:sp>
        <p:nvSpPr>
          <p:cNvPr id="16" name="Rounded Rectangle 15"/>
          <p:cNvSpPr/>
          <p:nvPr/>
        </p:nvSpPr>
        <p:spPr>
          <a:xfrm>
            <a:off x="794084" y="3505387"/>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12231" y="3505386"/>
            <a:ext cx="1664238" cy="369332"/>
          </a:xfrm>
          <a:prstGeom prst="rect">
            <a:avLst/>
          </a:prstGeom>
          <a:noFill/>
        </p:spPr>
        <p:txBody>
          <a:bodyPr wrap="none" rtlCol="0">
            <a:spAutoFit/>
          </a:bodyPr>
          <a:lstStyle/>
          <a:p>
            <a:r>
              <a:rPr lang="en-US" dirty="0"/>
              <a:t>Daily stand-up</a:t>
            </a:r>
          </a:p>
        </p:txBody>
      </p:sp>
      <p:sp>
        <p:nvSpPr>
          <p:cNvPr id="18" name="Rounded Rectangle 17"/>
          <p:cNvSpPr/>
          <p:nvPr/>
        </p:nvSpPr>
        <p:spPr>
          <a:xfrm>
            <a:off x="794084" y="4115899"/>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612231" y="4115898"/>
            <a:ext cx="1513556" cy="369332"/>
          </a:xfrm>
          <a:prstGeom prst="rect">
            <a:avLst/>
          </a:prstGeom>
          <a:noFill/>
        </p:spPr>
        <p:txBody>
          <a:bodyPr wrap="none" rtlCol="0">
            <a:spAutoFit/>
          </a:bodyPr>
          <a:lstStyle/>
          <a:p>
            <a:r>
              <a:rPr lang="en-US" dirty="0"/>
              <a:t>Manage Flow</a:t>
            </a:r>
          </a:p>
        </p:txBody>
      </p:sp>
      <p:sp>
        <p:nvSpPr>
          <p:cNvPr id="20" name="Rounded Rectangle 19"/>
          <p:cNvSpPr/>
          <p:nvPr/>
        </p:nvSpPr>
        <p:spPr>
          <a:xfrm>
            <a:off x="794084" y="472641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12231" y="4726410"/>
            <a:ext cx="1693349" cy="369332"/>
          </a:xfrm>
          <a:prstGeom prst="rect">
            <a:avLst/>
          </a:prstGeom>
          <a:noFill/>
        </p:spPr>
        <p:txBody>
          <a:bodyPr wrap="none" rtlCol="0">
            <a:spAutoFit/>
          </a:bodyPr>
          <a:lstStyle/>
          <a:p>
            <a:r>
              <a:rPr lang="en-US" dirty="0"/>
              <a:t>Retrospectives</a:t>
            </a:r>
          </a:p>
        </p:txBody>
      </p:sp>
    </p:spTree>
    <p:extLst>
      <p:ext uri="{BB962C8B-B14F-4D97-AF65-F5344CB8AC3E}">
        <p14:creationId xmlns:p14="http://schemas.microsoft.com/office/powerpoint/2010/main" val="3554134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553453"/>
            <a:ext cx="9420726" cy="709863"/>
          </a:xfrm>
        </p:spPr>
        <p:txBody>
          <a:bodyPr>
            <a:normAutofit/>
          </a:bodyPr>
          <a:lstStyle/>
          <a:p>
            <a:r>
              <a:rPr lang="en-US" dirty="0"/>
              <a:t>Question </a:t>
            </a:r>
            <a:r>
              <a:rPr lang="en-US" dirty="0" smtClean="0"/>
              <a:t>3</a:t>
            </a:r>
            <a:endParaRPr lang="en-US" dirty="0"/>
          </a:p>
        </p:txBody>
      </p:sp>
      <p:sp>
        <p:nvSpPr>
          <p:cNvPr id="10" name="TextBox 9"/>
          <p:cNvSpPr txBox="1"/>
          <p:nvPr/>
        </p:nvSpPr>
        <p:spPr>
          <a:xfrm>
            <a:off x="794084" y="1612232"/>
            <a:ext cx="6861815" cy="369332"/>
          </a:xfrm>
          <a:prstGeom prst="rect">
            <a:avLst/>
          </a:prstGeom>
          <a:noFill/>
        </p:spPr>
        <p:txBody>
          <a:bodyPr wrap="none" rtlCol="0">
            <a:spAutoFit/>
          </a:bodyPr>
          <a:lstStyle/>
          <a:p>
            <a:r>
              <a:rPr lang="en-US" dirty="0"/>
              <a:t>Which of the following are TRUE about Lean Startup? Select two.</a:t>
            </a:r>
            <a:endParaRPr lang="en-US" dirty="0"/>
          </a:p>
        </p:txBody>
      </p:sp>
      <p:sp>
        <p:nvSpPr>
          <p:cNvPr id="11" name="Rounded Rectangle 10"/>
          <p:cNvSpPr/>
          <p:nvPr/>
        </p:nvSpPr>
        <p:spPr>
          <a:xfrm>
            <a:off x="794084" y="233048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12231" y="2330480"/>
            <a:ext cx="6833922" cy="646331"/>
          </a:xfrm>
          <a:prstGeom prst="rect">
            <a:avLst/>
          </a:prstGeom>
          <a:noFill/>
        </p:spPr>
        <p:txBody>
          <a:bodyPr wrap="none" rtlCol="0">
            <a:spAutoFit/>
          </a:bodyPr>
          <a:lstStyle/>
          <a:p>
            <a:r>
              <a:rPr lang="en-US" dirty="0"/>
              <a:t>In Lean Startup, you try to validate/invalidate your </a:t>
            </a:r>
            <a:r>
              <a:rPr lang="en-US" dirty="0" smtClean="0"/>
              <a:t>assumptions</a:t>
            </a:r>
          </a:p>
          <a:p>
            <a:r>
              <a:rPr lang="en-US" dirty="0" smtClean="0"/>
              <a:t> </a:t>
            </a:r>
            <a:r>
              <a:rPr lang="en-US" dirty="0"/>
              <a:t>(crucial for the success of your product) as fast as you can.</a:t>
            </a:r>
          </a:p>
        </p:txBody>
      </p:sp>
      <p:sp>
        <p:nvSpPr>
          <p:cNvPr id="14" name="Rounded Rectangle 13"/>
          <p:cNvSpPr/>
          <p:nvPr/>
        </p:nvSpPr>
        <p:spPr>
          <a:xfrm>
            <a:off x="794084" y="2971803"/>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612231" y="2971802"/>
            <a:ext cx="9303637" cy="923330"/>
          </a:xfrm>
          <a:prstGeom prst="rect">
            <a:avLst/>
          </a:prstGeom>
          <a:noFill/>
        </p:spPr>
        <p:txBody>
          <a:bodyPr wrap="none" rtlCol="0">
            <a:spAutoFit/>
          </a:bodyPr>
          <a:lstStyle/>
          <a:p>
            <a:r>
              <a:rPr lang="en-US" dirty="0"/>
              <a:t>The concept of "Validated Learning" in Lean Startup means validating your learning and </a:t>
            </a:r>
            <a:endParaRPr lang="en-US" dirty="0" smtClean="0"/>
          </a:p>
          <a:p>
            <a:r>
              <a:rPr lang="en-US" dirty="0" smtClean="0"/>
              <a:t>new </a:t>
            </a:r>
            <a:r>
              <a:rPr lang="en-US" dirty="0"/>
              <a:t>ideas with your manager before you implement</a:t>
            </a:r>
          </a:p>
          <a:p>
            <a:r>
              <a:rPr lang="en-US" dirty="0" smtClean="0"/>
              <a:t>Planning Meeting </a:t>
            </a:r>
            <a:endParaRPr lang="en-US" dirty="0"/>
          </a:p>
        </p:txBody>
      </p:sp>
      <p:sp>
        <p:nvSpPr>
          <p:cNvPr id="16" name="Rounded Rectangle 15"/>
          <p:cNvSpPr/>
          <p:nvPr/>
        </p:nvSpPr>
        <p:spPr>
          <a:xfrm>
            <a:off x="794084" y="4082908"/>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12231" y="4082907"/>
            <a:ext cx="7245894" cy="646331"/>
          </a:xfrm>
          <a:prstGeom prst="rect">
            <a:avLst/>
          </a:prstGeom>
          <a:noFill/>
        </p:spPr>
        <p:txBody>
          <a:bodyPr wrap="none" rtlCol="0">
            <a:spAutoFit/>
          </a:bodyPr>
          <a:lstStyle/>
          <a:p>
            <a:r>
              <a:rPr lang="en-US" dirty="0"/>
              <a:t>Lean Startup concept is primarily applicable to startup companies.  </a:t>
            </a:r>
            <a:endParaRPr lang="en-US" dirty="0" smtClean="0"/>
          </a:p>
          <a:p>
            <a:r>
              <a:rPr lang="en-US" dirty="0" smtClean="0"/>
              <a:t>It </a:t>
            </a:r>
            <a:r>
              <a:rPr lang="en-US" dirty="0"/>
              <a:t>is not applicable for bigger organizations. </a:t>
            </a:r>
          </a:p>
        </p:txBody>
      </p:sp>
      <p:sp>
        <p:nvSpPr>
          <p:cNvPr id="18" name="Rounded Rectangle 17"/>
          <p:cNvSpPr/>
          <p:nvPr/>
        </p:nvSpPr>
        <p:spPr>
          <a:xfrm>
            <a:off x="794084" y="4994220"/>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612231" y="4885931"/>
            <a:ext cx="10169772" cy="369332"/>
          </a:xfrm>
          <a:prstGeom prst="rect">
            <a:avLst/>
          </a:prstGeom>
          <a:noFill/>
        </p:spPr>
        <p:txBody>
          <a:bodyPr wrap="none" rtlCol="0">
            <a:spAutoFit/>
          </a:bodyPr>
          <a:lstStyle/>
          <a:p>
            <a:r>
              <a:rPr lang="en-US" dirty="0"/>
              <a:t>Lean Startup concepts recommend to go through Build-Measure-Learn cycles as fast as you can. </a:t>
            </a:r>
          </a:p>
        </p:txBody>
      </p:sp>
      <p:sp>
        <p:nvSpPr>
          <p:cNvPr id="3"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var(--cds-font-family-source-sans-pro)"/>
              </a:rPr>
              <a:t>In Lean Startup, you try to validate/invalidate your assumptions (crucial for the success of your product) as fast as you can.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350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553453"/>
            <a:ext cx="9420726" cy="709863"/>
          </a:xfrm>
        </p:spPr>
        <p:txBody>
          <a:bodyPr>
            <a:normAutofit/>
          </a:bodyPr>
          <a:lstStyle/>
          <a:p>
            <a:r>
              <a:rPr lang="en-US" dirty="0"/>
              <a:t>Question </a:t>
            </a:r>
            <a:r>
              <a:rPr lang="en-US" dirty="0" smtClean="0"/>
              <a:t>4</a:t>
            </a:r>
            <a:endParaRPr lang="en-US" dirty="0"/>
          </a:p>
        </p:txBody>
      </p:sp>
      <p:sp>
        <p:nvSpPr>
          <p:cNvPr id="10" name="TextBox 9"/>
          <p:cNvSpPr txBox="1"/>
          <p:nvPr/>
        </p:nvSpPr>
        <p:spPr>
          <a:xfrm>
            <a:off x="794084" y="1612232"/>
            <a:ext cx="6013185" cy="369332"/>
          </a:xfrm>
          <a:prstGeom prst="rect">
            <a:avLst/>
          </a:prstGeom>
          <a:noFill/>
        </p:spPr>
        <p:txBody>
          <a:bodyPr wrap="none" rtlCol="0">
            <a:spAutoFit/>
          </a:bodyPr>
          <a:lstStyle/>
          <a:p>
            <a:r>
              <a:rPr lang="en-US" dirty="0"/>
              <a:t>Which of the following is true about Scrum?  Select two.</a:t>
            </a:r>
          </a:p>
        </p:txBody>
      </p:sp>
      <p:sp>
        <p:nvSpPr>
          <p:cNvPr id="11" name="Rounded Rectangle 10"/>
          <p:cNvSpPr/>
          <p:nvPr/>
        </p:nvSpPr>
        <p:spPr>
          <a:xfrm>
            <a:off x="794084" y="233048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12231" y="2330480"/>
            <a:ext cx="8491427" cy="369332"/>
          </a:xfrm>
          <a:prstGeom prst="rect">
            <a:avLst/>
          </a:prstGeom>
          <a:noFill/>
        </p:spPr>
        <p:txBody>
          <a:bodyPr wrap="none" rtlCol="0">
            <a:spAutoFit/>
          </a:bodyPr>
          <a:lstStyle/>
          <a:p>
            <a:r>
              <a:rPr lang="en-US" dirty="0"/>
              <a:t>Burndown and Burnup chart help teams track the progress of the current sprint.</a:t>
            </a:r>
          </a:p>
        </p:txBody>
      </p:sp>
      <p:sp>
        <p:nvSpPr>
          <p:cNvPr id="14" name="Rounded Rectangle 13"/>
          <p:cNvSpPr/>
          <p:nvPr/>
        </p:nvSpPr>
        <p:spPr>
          <a:xfrm>
            <a:off x="794084" y="2971803"/>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612231" y="2971802"/>
            <a:ext cx="9714775" cy="646331"/>
          </a:xfrm>
          <a:prstGeom prst="rect">
            <a:avLst/>
          </a:prstGeom>
          <a:noFill/>
        </p:spPr>
        <p:txBody>
          <a:bodyPr wrap="none" rtlCol="0">
            <a:spAutoFit/>
          </a:bodyPr>
          <a:lstStyle/>
          <a:p>
            <a:r>
              <a:rPr lang="en-US" dirty="0"/>
              <a:t>In Sprint Retrospective, we talk about what we build, give a demo and get customer/client </a:t>
            </a:r>
            <a:endParaRPr lang="en-US" dirty="0" smtClean="0"/>
          </a:p>
          <a:p>
            <a:r>
              <a:rPr lang="en-US" dirty="0" smtClean="0"/>
              <a:t>feedback</a:t>
            </a:r>
            <a:endParaRPr lang="en-US" dirty="0"/>
          </a:p>
        </p:txBody>
      </p:sp>
      <p:sp>
        <p:nvSpPr>
          <p:cNvPr id="16" name="Rounded Rectangle 15"/>
          <p:cNvSpPr/>
          <p:nvPr/>
        </p:nvSpPr>
        <p:spPr>
          <a:xfrm>
            <a:off x="794084" y="4082908"/>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12231" y="4082907"/>
            <a:ext cx="7063152" cy="369332"/>
          </a:xfrm>
          <a:prstGeom prst="rect">
            <a:avLst/>
          </a:prstGeom>
          <a:noFill/>
        </p:spPr>
        <p:txBody>
          <a:bodyPr wrap="none" rtlCol="0">
            <a:spAutoFit/>
          </a:bodyPr>
          <a:lstStyle/>
          <a:p>
            <a:r>
              <a:rPr lang="en-US" dirty="0"/>
              <a:t>It is encouraged to make iteration scope changes during the sprint</a:t>
            </a:r>
          </a:p>
        </p:txBody>
      </p:sp>
      <p:sp>
        <p:nvSpPr>
          <p:cNvPr id="18" name="Rounded Rectangle 17"/>
          <p:cNvSpPr/>
          <p:nvPr/>
        </p:nvSpPr>
        <p:spPr>
          <a:xfrm>
            <a:off x="794084" y="4994220"/>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612231" y="4885931"/>
            <a:ext cx="10007868" cy="923330"/>
          </a:xfrm>
          <a:prstGeom prst="rect">
            <a:avLst/>
          </a:prstGeom>
          <a:noFill/>
        </p:spPr>
        <p:txBody>
          <a:bodyPr wrap="none" rtlCol="0">
            <a:spAutoFit/>
          </a:bodyPr>
          <a:lstStyle/>
          <a:p>
            <a:r>
              <a:rPr lang="en-US" dirty="0" smtClean="0"/>
              <a:t>In </a:t>
            </a:r>
            <a:r>
              <a:rPr lang="en-US" dirty="0"/>
              <a:t>daily stand-up, everybody talks about what they worked, what they are planning to work on </a:t>
            </a:r>
            <a:endParaRPr lang="en-US" dirty="0" smtClean="0"/>
          </a:p>
          <a:p>
            <a:r>
              <a:rPr lang="en-US" dirty="0" smtClean="0"/>
              <a:t>and </a:t>
            </a:r>
            <a:r>
              <a:rPr lang="en-US" dirty="0"/>
              <a:t>share any impediments they </a:t>
            </a:r>
            <a:r>
              <a:rPr lang="en-US" dirty="0" err="1"/>
              <a:t>have.Startup</a:t>
            </a:r>
            <a:r>
              <a:rPr lang="en-US" dirty="0"/>
              <a:t> concepts recommend to go </a:t>
            </a:r>
            <a:endParaRPr lang="en-US" dirty="0" smtClean="0"/>
          </a:p>
          <a:p>
            <a:r>
              <a:rPr lang="en-US" dirty="0" smtClean="0"/>
              <a:t>through </a:t>
            </a:r>
            <a:r>
              <a:rPr lang="en-US" dirty="0"/>
              <a:t>Build-Measure-Learn cycles as fast as you can. </a:t>
            </a:r>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var(--cds-font-family-source-sans-pro)"/>
              </a:rPr>
              <a:t>In Lean Startup, you try to validate/invalidate your assumptions (crucial for the success of your product) as fast as you can.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ounded Rectangle 19"/>
          <p:cNvSpPr/>
          <p:nvPr/>
        </p:nvSpPr>
        <p:spPr>
          <a:xfrm>
            <a:off x="794084" y="6074793"/>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12231" y="5966504"/>
            <a:ext cx="7818038" cy="646331"/>
          </a:xfrm>
          <a:prstGeom prst="rect">
            <a:avLst/>
          </a:prstGeom>
          <a:noFill/>
        </p:spPr>
        <p:txBody>
          <a:bodyPr wrap="none" rtlCol="0">
            <a:spAutoFit/>
          </a:bodyPr>
          <a:lstStyle/>
          <a:p>
            <a:r>
              <a:rPr lang="en-US" dirty="0"/>
              <a:t>In Sprint Review, we talk about process and talk about what was working</a:t>
            </a:r>
            <a:r>
              <a:rPr lang="en-US" dirty="0" smtClean="0"/>
              <a:t>,</a:t>
            </a:r>
          </a:p>
          <a:p>
            <a:r>
              <a:rPr lang="en-US" dirty="0" smtClean="0"/>
              <a:t> </a:t>
            </a:r>
            <a:r>
              <a:rPr lang="en-US" dirty="0"/>
              <a:t>what didn't work and how we can improve.</a:t>
            </a:r>
          </a:p>
        </p:txBody>
      </p:sp>
    </p:spTree>
    <p:extLst>
      <p:ext uri="{BB962C8B-B14F-4D97-AF65-F5344CB8AC3E}">
        <p14:creationId xmlns:p14="http://schemas.microsoft.com/office/powerpoint/2010/main" val="21603258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553453"/>
            <a:ext cx="9420726" cy="709863"/>
          </a:xfrm>
        </p:spPr>
        <p:txBody>
          <a:bodyPr>
            <a:normAutofit/>
          </a:bodyPr>
          <a:lstStyle/>
          <a:p>
            <a:r>
              <a:rPr lang="en-US" dirty="0"/>
              <a:t>Question </a:t>
            </a:r>
            <a:r>
              <a:rPr lang="en-US" dirty="0" smtClean="0"/>
              <a:t>5</a:t>
            </a:r>
            <a:endParaRPr lang="en-US" dirty="0"/>
          </a:p>
        </p:txBody>
      </p:sp>
      <p:sp>
        <p:nvSpPr>
          <p:cNvPr id="10" name="TextBox 9"/>
          <p:cNvSpPr txBox="1"/>
          <p:nvPr/>
        </p:nvSpPr>
        <p:spPr>
          <a:xfrm>
            <a:off x="794084" y="1612232"/>
            <a:ext cx="8170827" cy="369332"/>
          </a:xfrm>
          <a:prstGeom prst="rect">
            <a:avLst/>
          </a:prstGeom>
          <a:noFill/>
        </p:spPr>
        <p:txBody>
          <a:bodyPr wrap="none" rtlCol="0">
            <a:spAutoFit/>
          </a:bodyPr>
          <a:lstStyle/>
          <a:p>
            <a:r>
              <a:rPr lang="en-US" dirty="0"/>
              <a:t>Which of the following is true about product and sprint backlogs? Select two.</a:t>
            </a:r>
            <a:endParaRPr lang="en-US" dirty="0"/>
          </a:p>
        </p:txBody>
      </p:sp>
      <p:sp>
        <p:nvSpPr>
          <p:cNvPr id="11" name="Rounded Rectangle 10"/>
          <p:cNvSpPr/>
          <p:nvPr/>
        </p:nvSpPr>
        <p:spPr>
          <a:xfrm>
            <a:off x="794084" y="2330481"/>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487905" y="2283547"/>
            <a:ext cx="6667274" cy="646331"/>
          </a:xfrm>
          <a:prstGeom prst="rect">
            <a:avLst/>
          </a:prstGeom>
          <a:noFill/>
        </p:spPr>
        <p:txBody>
          <a:bodyPr wrap="none" rtlCol="0">
            <a:spAutoFit/>
          </a:bodyPr>
          <a:lstStyle/>
          <a:p>
            <a:r>
              <a:rPr lang="en-US" dirty="0"/>
              <a:t>A sprint backlog is created during the sprint planning meeting.</a:t>
            </a:r>
          </a:p>
          <a:p>
            <a:endParaRPr lang="en-US" dirty="0"/>
          </a:p>
        </p:txBody>
      </p:sp>
      <p:sp>
        <p:nvSpPr>
          <p:cNvPr id="14" name="Rounded Rectangle 13"/>
          <p:cNvSpPr/>
          <p:nvPr/>
        </p:nvSpPr>
        <p:spPr>
          <a:xfrm>
            <a:off x="794084" y="2971803"/>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612231" y="2971802"/>
            <a:ext cx="8768747" cy="646331"/>
          </a:xfrm>
          <a:prstGeom prst="rect">
            <a:avLst/>
          </a:prstGeom>
          <a:noFill/>
        </p:spPr>
        <p:txBody>
          <a:bodyPr wrap="none" rtlCol="0">
            <a:spAutoFit/>
          </a:bodyPr>
          <a:lstStyle/>
          <a:p>
            <a:r>
              <a:rPr lang="en-US" dirty="0"/>
              <a:t>The product backlog is a prioritized backlog with highest priority items on the top.</a:t>
            </a:r>
          </a:p>
          <a:p>
            <a:endParaRPr lang="en-US" dirty="0"/>
          </a:p>
        </p:txBody>
      </p:sp>
      <p:sp>
        <p:nvSpPr>
          <p:cNvPr id="16" name="Rounded Rectangle 15"/>
          <p:cNvSpPr/>
          <p:nvPr/>
        </p:nvSpPr>
        <p:spPr>
          <a:xfrm>
            <a:off x="794084" y="4082908"/>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12231" y="4082907"/>
            <a:ext cx="4751622" cy="369332"/>
          </a:xfrm>
          <a:prstGeom prst="rect">
            <a:avLst/>
          </a:prstGeom>
          <a:noFill/>
        </p:spPr>
        <p:txBody>
          <a:bodyPr wrap="none" rtlCol="0">
            <a:spAutoFit/>
          </a:bodyPr>
          <a:lstStyle/>
          <a:p>
            <a:r>
              <a:rPr lang="en-US" dirty="0"/>
              <a:t>Sprint and product backlogs are same thing.</a:t>
            </a:r>
          </a:p>
        </p:txBody>
      </p:sp>
      <p:sp>
        <p:nvSpPr>
          <p:cNvPr id="18" name="Rounded Rectangle 17"/>
          <p:cNvSpPr/>
          <p:nvPr/>
        </p:nvSpPr>
        <p:spPr>
          <a:xfrm>
            <a:off x="794084" y="4994220"/>
            <a:ext cx="493295" cy="292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612231" y="4885931"/>
            <a:ext cx="7471982" cy="369332"/>
          </a:xfrm>
          <a:prstGeom prst="rect">
            <a:avLst/>
          </a:prstGeom>
          <a:noFill/>
        </p:spPr>
        <p:txBody>
          <a:bodyPr wrap="none" rtlCol="0">
            <a:spAutoFit/>
          </a:bodyPr>
          <a:lstStyle/>
          <a:p>
            <a:r>
              <a:rPr lang="en-US" dirty="0"/>
              <a:t>A sprint backlog has all of the items contained in the product backlog.</a:t>
            </a:r>
          </a:p>
        </p:txBody>
      </p:sp>
      <p:sp>
        <p:nvSpPr>
          <p:cNvPr id="3" name="Rectangle 1"/>
          <p:cNvSpPr>
            <a:spLocks noChangeArrowheads="1"/>
          </p:cNvSpPr>
          <p:nvPr/>
        </p:nvSpPr>
        <p:spPr bwMode="auto">
          <a:xfrm>
            <a:off x="0" y="-3231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707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80474" y="-219186"/>
            <a:ext cx="18473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Helvetica Neue"/>
              </a:rPr>
              <a:t/>
            </a:r>
            <a:br>
              <a:rPr kumimoji="0" lang="en-US" altLang="en-US" sz="1000" b="0" i="0" u="none" strike="noStrike" cap="none" normalizeH="0" baseline="0" dirty="0" smtClean="0">
                <a:ln>
                  <a:noFill/>
                </a:ln>
                <a:solidFill>
                  <a:srgbClr val="333333"/>
                </a:solidFill>
                <a:effectLst/>
                <a:latin typeface="Helvetica Neue"/>
              </a:rPr>
            </a:br>
            <a:endParaRPr kumimoji="0" lang="en-US" altLang="en-US" sz="10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7284" name="HTMLCheckbox1" r:id="rId2" imgW="1371600" imgH="304920"/>
        </mc:Choice>
        <mc:Fallback>
          <p:control name="HTMLCheckbox1" r:id="rId2" imgW="1371600" imgH="304920">
            <p:pic>
              <p:nvPicPr>
                <p:cNvPr id="5" name="HTMLCheckbox1"/>
                <p:cNvPicPr preferRelativeResize="0">
                  <a:picLocks noChangeArrowheads="1" noChangeShapeType="1"/>
                </p:cNvPicPr>
                <p:nvPr/>
              </p:nvPicPr>
              <p:blipFill>
                <a:blip r:embed="rId4"/>
                <a:srcRect/>
                <a:stretch>
                  <a:fillRect/>
                </a:stretch>
              </p:blipFill>
              <p:spPr bwMode="auto">
                <a:xfrm>
                  <a:off x="180474" y="257867"/>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7026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a:t>
            </a:r>
          </a:p>
          <a:p>
            <a:r>
              <a:rPr lang="en-US" dirty="0"/>
              <a:t>In Scrum, there are four rituals - Sprint planning, Sprint Retrospectives, Sprint Review and Daily Standup. </a:t>
            </a:r>
            <a:endParaRPr lang="en-US" dirty="0" smtClean="0"/>
          </a:p>
          <a:p>
            <a:endParaRPr lang="en-US" dirty="0"/>
          </a:p>
          <a:p>
            <a:r>
              <a:rPr lang="en-US" dirty="0" smtClean="0"/>
              <a:t>2.</a:t>
            </a:r>
          </a:p>
          <a:p>
            <a:r>
              <a:rPr lang="en-US" dirty="0" smtClean="0"/>
              <a:t>Visualize </a:t>
            </a:r>
            <a:r>
              <a:rPr lang="en-US" dirty="0"/>
              <a:t>Workflow </a:t>
            </a:r>
          </a:p>
          <a:p>
            <a:r>
              <a:rPr lang="en-US" dirty="0" smtClean="0"/>
              <a:t>Limit </a:t>
            </a:r>
            <a:r>
              <a:rPr lang="en-US" dirty="0"/>
              <a:t>work-in-progress </a:t>
            </a:r>
          </a:p>
          <a:p>
            <a:r>
              <a:rPr lang="en-US" dirty="0" smtClean="0"/>
              <a:t>Measure </a:t>
            </a:r>
            <a:r>
              <a:rPr lang="en-US" dirty="0"/>
              <a:t>&amp; Manage Flow </a:t>
            </a:r>
          </a:p>
          <a:p>
            <a:r>
              <a:rPr lang="en-US" dirty="0" smtClean="0"/>
              <a:t>Make </a:t>
            </a:r>
            <a:r>
              <a:rPr lang="en-US" dirty="0"/>
              <a:t>Process Policies Explicit</a:t>
            </a:r>
          </a:p>
          <a:p>
            <a:endParaRPr lang="en-US" dirty="0"/>
          </a:p>
          <a:p>
            <a:endParaRPr lang="en-US" dirty="0" smtClean="0"/>
          </a:p>
          <a:p>
            <a:r>
              <a:rPr lang="en-US" dirty="0" smtClean="0"/>
              <a:t>3.</a:t>
            </a:r>
          </a:p>
          <a:p>
            <a:r>
              <a:rPr lang="en-US" dirty="0"/>
              <a:t>True. One way to approach Lean Startup is to list the assumptions that must be true for your product to be successful, then identify how you can measure it and finally conduct an experiment to collect that data so you can validate if your assumption is going to hold true. </a:t>
            </a:r>
            <a:endParaRPr lang="en-US" dirty="0" smtClean="0"/>
          </a:p>
          <a:p>
            <a:r>
              <a:rPr lang="en-US" dirty="0"/>
              <a:t>True. The faster you learn, the faster you eliminate waste and pivot your product towards user needs. </a:t>
            </a:r>
            <a:endParaRPr lang="en-US" dirty="0" smtClean="0"/>
          </a:p>
          <a:p>
            <a:endParaRPr lang="en-US" dirty="0"/>
          </a:p>
        </p:txBody>
      </p:sp>
    </p:spTree>
    <p:extLst>
      <p:ext uri="{BB962C8B-B14F-4D97-AF65-F5344CB8AC3E}">
        <p14:creationId xmlns:p14="http://schemas.microsoft.com/office/powerpoint/2010/main" val="611436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113" y="776957"/>
            <a:ext cx="8596668" cy="5250864"/>
          </a:xfrm>
        </p:spPr>
        <p:txBody>
          <a:bodyPr>
            <a:normAutofit/>
          </a:bodyPr>
          <a:lstStyle/>
          <a:p>
            <a:r>
              <a:rPr lang="en-US" dirty="0" smtClean="0"/>
              <a:t>4.</a:t>
            </a:r>
          </a:p>
          <a:p>
            <a:r>
              <a:rPr lang="en-US" dirty="0"/>
              <a:t>True. By graphing the work remaining each day, the team can get an idea if they are on track to finish planned work for the sprint</a:t>
            </a:r>
            <a:r>
              <a:rPr lang="en-US" dirty="0" smtClean="0"/>
              <a:t>.</a:t>
            </a:r>
          </a:p>
          <a:p>
            <a:endParaRPr lang="en-US" dirty="0"/>
          </a:p>
          <a:p>
            <a:r>
              <a:rPr lang="en-US" dirty="0"/>
              <a:t>True. In Standup, mostly people answer these three question: What did I do yesterday? What am I planning to do today? Any roadblocks</a:t>
            </a:r>
            <a:r>
              <a:rPr lang="en-US" dirty="0" smtClean="0"/>
              <a:t>?</a:t>
            </a:r>
          </a:p>
          <a:p>
            <a:endParaRPr lang="en-US" dirty="0"/>
          </a:p>
          <a:p>
            <a:r>
              <a:rPr lang="en-US" dirty="0" smtClean="0"/>
              <a:t>5.</a:t>
            </a:r>
          </a:p>
          <a:p>
            <a:r>
              <a:rPr lang="en-US" dirty="0"/>
              <a:t>Sprint backlog is stories that the team decides to work on during the sprint so it is created as a result of sprint planning meeting</a:t>
            </a:r>
            <a:r>
              <a:rPr lang="en-US" dirty="0" smtClean="0"/>
              <a:t>.</a:t>
            </a:r>
            <a:br>
              <a:rPr lang="en-US" dirty="0" smtClean="0"/>
            </a:br>
            <a:endParaRPr lang="en-US" dirty="0" smtClean="0"/>
          </a:p>
          <a:p>
            <a:r>
              <a:rPr lang="en-US" dirty="0" smtClean="0"/>
              <a:t>A </a:t>
            </a:r>
            <a:r>
              <a:rPr lang="en-US" dirty="0"/>
              <a:t>good product backlog is kept up to date with highest priority items on the top so team can pick top items from the backlog when they need the next thing to work on.</a:t>
            </a:r>
          </a:p>
          <a:p>
            <a:endParaRPr lang="en-US" dirty="0"/>
          </a:p>
        </p:txBody>
      </p:sp>
    </p:spTree>
    <p:extLst>
      <p:ext uri="{BB962C8B-B14F-4D97-AF65-F5344CB8AC3E}">
        <p14:creationId xmlns:p14="http://schemas.microsoft.com/office/powerpoint/2010/main" val="793699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models on scale of </a:t>
            </a:r>
            <a:r>
              <a:rPr lang="en-US" dirty="0" err="1" smtClean="0"/>
              <a:t>Preditive</a:t>
            </a:r>
            <a:r>
              <a:rPr lang="en-US" dirty="0" smtClean="0"/>
              <a:t> and Adaptive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37317635"/>
              </p:ext>
            </p:extLst>
          </p:nvPr>
        </p:nvGraphicFramePr>
        <p:xfrm>
          <a:off x="1300020" y="1930400"/>
          <a:ext cx="6821905" cy="302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234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964" y="1491916"/>
            <a:ext cx="8395407" cy="4381667"/>
          </a:xfrm>
        </p:spPr>
      </p:pic>
    </p:spTree>
    <p:extLst>
      <p:ext uri="{BB962C8B-B14F-4D97-AF65-F5344CB8AC3E}">
        <p14:creationId xmlns:p14="http://schemas.microsoft.com/office/powerpoint/2010/main" val="121681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Waterfall Model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1900" dirty="0"/>
              <a:t>The waterfall model is a linear and sequential approach to software development, where progress flows steadily downward through defined phases: requirements, design, implementation, testing, deployment, and maintenance. Each phase must be completed before the next one begins, resembling a waterfall cascading through the stages</a:t>
            </a:r>
            <a:r>
              <a:rPr lang="en-US" sz="1900" dirty="0" smtClean="0"/>
              <a:t>.</a:t>
            </a:r>
            <a:endParaRPr lang="en-US" dirty="0" smtClean="0"/>
          </a:p>
          <a:p>
            <a:endParaRPr lang="en-US" dirty="0"/>
          </a:p>
          <a:p>
            <a:pPr marL="0" indent="0">
              <a:buNone/>
            </a:pPr>
            <a:r>
              <a:rPr lang="en-US" dirty="0"/>
              <a:t>Advantages</a:t>
            </a:r>
            <a:r>
              <a:rPr lang="en-US" dirty="0" smtClean="0"/>
              <a:t>:</a:t>
            </a:r>
          </a:p>
          <a:p>
            <a:r>
              <a:rPr lang="en-US" dirty="0" smtClean="0"/>
              <a:t>Simple </a:t>
            </a:r>
            <a:r>
              <a:rPr lang="en-US" dirty="0"/>
              <a:t>and Easy to Understand: Its linear nature makes it easy to understand and manage, especially for small projects with well-defined requirements.</a:t>
            </a:r>
          </a:p>
          <a:p>
            <a:r>
              <a:rPr lang="en-US" dirty="0"/>
              <a:t>Clear Milestones: Clear and distinct phases allow for easy tracking of progress and milestones.</a:t>
            </a:r>
          </a:p>
          <a:p>
            <a:r>
              <a:rPr lang="en-US" dirty="0"/>
              <a:t>Well-Suited for Stable Requirements: Ideal for projects with stable and unchanging requirements, where early planning is feasible.</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334870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b="1" dirty="0"/>
              <a:t>Limited Flexibility</a:t>
            </a:r>
            <a:r>
              <a:rPr lang="en-US" dirty="0"/>
              <a:t>: Little room for adjustments or changes once a phase is completed, making it unsuitable for projects with evolving or uncertain requirements.</a:t>
            </a:r>
          </a:p>
          <a:p>
            <a:r>
              <a:rPr lang="en-US" b="1" dirty="0"/>
              <a:t>Late Testing</a:t>
            </a:r>
            <a:r>
              <a:rPr lang="en-US" dirty="0"/>
              <a:t>: Testing is deferred until the implementation phase, which can lead to discovering defects late in the process, making them more costly to fix.</a:t>
            </a:r>
          </a:p>
          <a:p>
            <a:r>
              <a:rPr lang="en-US" b="1" dirty="0"/>
              <a:t>Customer Involvement</a:t>
            </a:r>
            <a:r>
              <a:rPr lang="en-US" dirty="0"/>
              <a:t>: Limited customer involvement until late in the process may result in misunderstandings or mismatches between the final product and customer expectations.</a:t>
            </a:r>
          </a:p>
        </p:txBody>
      </p:sp>
    </p:spTree>
    <p:extLst>
      <p:ext uri="{BB962C8B-B14F-4D97-AF65-F5344CB8AC3E}">
        <p14:creationId xmlns:p14="http://schemas.microsoft.com/office/powerpoint/2010/main" val="306421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Model</a:t>
            </a:r>
            <a:endParaRPr lang="en-US" dirty="0"/>
          </a:p>
        </p:txBody>
      </p:sp>
      <p:sp>
        <p:nvSpPr>
          <p:cNvPr id="5" name="Content Placeholder 4"/>
          <p:cNvSpPr>
            <a:spLocks noGrp="1"/>
          </p:cNvSpPr>
          <p:nvPr>
            <p:ph idx="1"/>
          </p:nvPr>
        </p:nvSpPr>
        <p:spPr/>
        <p:txBody>
          <a:bodyPr/>
          <a:lstStyle/>
          <a:p>
            <a:r>
              <a:rPr lang="en-US" dirty="0"/>
              <a:t>The V-model is a software development model that emphasizes a systematic approach to testing alongside development. It extends the waterfall model by associating each development stage with a corresponding testing phase, forming a V-shaped structure.</a:t>
            </a:r>
            <a:endParaRPr lang="en-US" dirty="0"/>
          </a:p>
        </p:txBody>
      </p:sp>
    </p:spTree>
    <p:extLst>
      <p:ext uri="{BB962C8B-B14F-4D97-AF65-F5344CB8AC3E}">
        <p14:creationId xmlns:p14="http://schemas.microsoft.com/office/powerpoint/2010/main" val="1587547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897</TotalTime>
  <Words>1890</Words>
  <Application>Microsoft Office PowerPoint</Application>
  <PresentationFormat>Widescreen</PresentationFormat>
  <Paragraphs>174</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Helvetica Neue</vt:lpstr>
      <vt:lpstr>Trebuchet MS</vt:lpstr>
      <vt:lpstr>var(--cds-font-family-source-sans-pro)</vt:lpstr>
      <vt:lpstr>Wingdings 3</vt:lpstr>
      <vt:lpstr>Facet</vt:lpstr>
      <vt:lpstr>Software Development Life cycle </vt:lpstr>
      <vt:lpstr>Definition</vt:lpstr>
      <vt:lpstr>Broadly we can divide </vt:lpstr>
      <vt:lpstr>PowerPoint Presentation</vt:lpstr>
      <vt:lpstr>Available models on scale of Preditive and Adaptive</vt:lpstr>
      <vt:lpstr>Waterfall Model</vt:lpstr>
      <vt:lpstr>What is Waterfall Model</vt:lpstr>
      <vt:lpstr>disadvantages</vt:lpstr>
      <vt:lpstr>V- Model</vt:lpstr>
      <vt:lpstr>PowerPoint Presentation</vt:lpstr>
      <vt:lpstr>Advantages</vt:lpstr>
      <vt:lpstr>Disadvantages</vt:lpstr>
      <vt:lpstr>The Sashimi model</vt:lpstr>
      <vt:lpstr>Sashmi Model</vt:lpstr>
      <vt:lpstr>PowerPoint Presentation</vt:lpstr>
      <vt:lpstr>Advantages</vt:lpstr>
      <vt:lpstr>Disadvantages</vt:lpstr>
      <vt:lpstr>PowerPoint Presentation</vt:lpstr>
      <vt:lpstr>Adaptive</vt:lpstr>
      <vt:lpstr>Agile a briefly History</vt:lpstr>
      <vt:lpstr>4 Values and 12 Principles</vt:lpstr>
      <vt:lpstr>12 Principles</vt:lpstr>
      <vt:lpstr>PowerPoint Presentation</vt:lpstr>
      <vt:lpstr>Scrum</vt:lpstr>
      <vt:lpstr>The Term Scrum</vt:lpstr>
      <vt:lpstr>PowerPoint Presentation</vt:lpstr>
      <vt:lpstr>PowerPoint Presentation</vt:lpstr>
      <vt:lpstr>Overview of Scrum  framework</vt:lpstr>
      <vt:lpstr>Scrum Roles </vt:lpstr>
      <vt:lpstr>PowerPoint Presentation</vt:lpstr>
      <vt:lpstr>Scrum Artifacts </vt:lpstr>
      <vt:lpstr>PowerPoint Presentation</vt:lpstr>
      <vt:lpstr>Scrum Ceremonies </vt:lpstr>
      <vt:lpstr>PowerPoint Presentation</vt:lpstr>
      <vt:lpstr>Advantages</vt:lpstr>
      <vt:lpstr>Disadvantages</vt:lpstr>
      <vt:lpstr>Kanban</vt:lpstr>
      <vt:lpstr>Kanban: Flow-based Development </vt:lpstr>
      <vt:lpstr>Kanban Principles and Practices </vt:lpstr>
      <vt:lpstr>PowerPoint Presentation</vt:lpstr>
      <vt:lpstr>MCQs</vt:lpstr>
      <vt:lpstr>Question 1 </vt:lpstr>
      <vt:lpstr>Question 2 </vt:lpstr>
      <vt:lpstr>Question 3</vt:lpstr>
      <vt:lpstr>Question 4</vt:lpstr>
      <vt:lpstr>Question 5</vt:lpstr>
      <vt:lpstr>Answers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dc:title>
  <dc:creator>dell</dc:creator>
  <cp:lastModifiedBy>dell</cp:lastModifiedBy>
  <cp:revision>207</cp:revision>
  <dcterms:created xsi:type="dcterms:W3CDTF">2024-05-05T15:38:55Z</dcterms:created>
  <dcterms:modified xsi:type="dcterms:W3CDTF">2024-05-06T06:36:22Z</dcterms:modified>
</cp:coreProperties>
</file>