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3"/>
  </p:notesMasterIdLst>
  <p:sldIdLst>
    <p:sldId id="256" r:id="rId2"/>
    <p:sldId id="286" r:id="rId3"/>
    <p:sldId id="315"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46" d="100"/>
          <a:sy n="46" d="100"/>
        </p:scale>
        <p:origin x="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7C01-88A9-4529-8DC3-7AE578AE10EF}" type="datetimeFigureOut">
              <a:rPr lang="en-US" smtClean="0"/>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99436-EE7B-4B85-A371-30ACD3109419}" type="slidenum">
              <a:rPr lang="en-US" smtClean="0"/>
              <a:t>‹#›</a:t>
            </a:fld>
            <a:endParaRPr lang="en-US"/>
          </a:p>
        </p:txBody>
      </p:sp>
    </p:spTree>
    <p:extLst>
      <p:ext uri="{BB962C8B-B14F-4D97-AF65-F5344CB8AC3E}">
        <p14:creationId xmlns:p14="http://schemas.microsoft.com/office/powerpoint/2010/main" val="173623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E99436-EE7B-4B85-A371-30ACD3109419}" type="slidenum">
              <a:rPr lang="en-US" smtClean="0"/>
              <a:t>1</a:t>
            </a:fld>
            <a:endParaRPr lang="en-US"/>
          </a:p>
        </p:txBody>
      </p:sp>
    </p:spTree>
    <p:extLst>
      <p:ext uri="{BB962C8B-B14F-4D97-AF65-F5344CB8AC3E}">
        <p14:creationId xmlns:p14="http://schemas.microsoft.com/office/powerpoint/2010/main" val="1377499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54DF83-555C-4C99-B6FD-0D83BE505FAA}" type="datetime1">
              <a:rPr lang="en-US" smtClean="0"/>
              <a:t>12/11/2023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103" y="5849883"/>
            <a:ext cx="1592398" cy="510271"/>
          </a:xfrm>
          <a:prstGeom prst="rect">
            <a:avLst/>
          </a:prstGeom>
        </p:spPr>
      </p:pic>
    </p:spTree>
    <p:extLst>
      <p:ext uri="{BB962C8B-B14F-4D97-AF65-F5344CB8AC3E}">
        <p14:creationId xmlns:p14="http://schemas.microsoft.com/office/powerpoint/2010/main" val="35976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07E1F-F140-4D75-AD8E-8C3E922A1790}"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119039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9D76B-6182-4AAF-A93C-BE10931CC3FB}"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704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B1EE2-2131-4466-BBB7-92632CCD4C91}"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4245002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02A5F-315C-4090-A3D7-9ADC755EF4DB}"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7903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87D2C-A3FE-4B8A-AC93-E355041EDC4E}"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187601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5111F-EBC5-4429-BF46-DB7EEF441B6A}"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2724625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1504E-F973-4CEC-B84D-6A6D59072440}"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36002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C44F2-D8EF-4672-B668-774CC05DAEA5}"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398958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3BE70E-0481-404F-B572-95A889A1DD28}" type="datetime1">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82279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BD287F-1841-4CE3-B26D-2422DCF0E68A}"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150727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42BE04-6615-49D0-A7CD-7D6F4C277D07}" type="datetime1">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100084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3D5579-04F3-4B84-985C-B8BF72183366}" type="datetime1">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393049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E2E7A-2B50-4B17-99FC-0792FE1AED6A}" type="datetime1">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125115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A36E7-D02F-424C-8774-698F848D8D7A}"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58145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ED66F-1A55-464D-9CBF-7B27630472C7}" type="datetime1">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C2DF4-DC1F-485A-B31B-2292534D57EB}" type="slidenum">
              <a:rPr lang="en-US" smtClean="0"/>
              <a:t>‹#›</a:t>
            </a:fld>
            <a:endParaRPr lang="en-US"/>
          </a:p>
        </p:txBody>
      </p:sp>
    </p:spTree>
    <p:extLst>
      <p:ext uri="{BB962C8B-B14F-4D97-AF65-F5344CB8AC3E}">
        <p14:creationId xmlns:p14="http://schemas.microsoft.com/office/powerpoint/2010/main" val="143561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260A2D-6034-48A7-AF8D-0515229FB928}" type="datetime1">
              <a:rPr lang="en-US" smtClean="0"/>
              <a:t>12/11/2023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CC2DF4-DC1F-485A-B31B-2292534D57EB}" type="slidenum">
              <a:rPr lang="en-US" smtClean="0"/>
              <a:t>‹#›</a:t>
            </a:fld>
            <a:endParaRPr lang="en-US"/>
          </a:p>
        </p:txBody>
      </p:sp>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97876" y="5896398"/>
            <a:ext cx="1569943" cy="503076"/>
          </a:xfrm>
          <a:prstGeom prst="rect">
            <a:avLst/>
          </a:prstGeom>
        </p:spPr>
      </p:pic>
    </p:spTree>
    <p:extLst>
      <p:ext uri="{BB962C8B-B14F-4D97-AF65-F5344CB8AC3E}">
        <p14:creationId xmlns:p14="http://schemas.microsoft.com/office/powerpoint/2010/main" val="153457392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Load Balance</a:t>
            </a:r>
            <a:endParaRPr lang="en-US" b="1" dirty="0"/>
          </a:p>
        </p:txBody>
      </p:sp>
      <p:sp>
        <p:nvSpPr>
          <p:cNvPr id="3" name="Subtitle 2"/>
          <p:cNvSpPr>
            <a:spLocks noGrp="1"/>
          </p:cNvSpPr>
          <p:nvPr>
            <p:ph type="subTitle" idx="1"/>
          </p:nvPr>
        </p:nvSpPr>
        <p:spPr/>
        <p:txBody>
          <a:bodyPr>
            <a:normAutofit/>
          </a:bodyPr>
          <a:lstStyle/>
          <a:p>
            <a:pPr algn="ctr"/>
            <a:r>
              <a:rPr lang="en-US" sz="4000" b="1" dirty="0" smtClean="0"/>
              <a:t>Day </a:t>
            </a:r>
            <a:r>
              <a:rPr lang="en-US" sz="4000" b="1" dirty="0"/>
              <a:t>7</a:t>
            </a:r>
            <a:endParaRPr lang="en-US" sz="4000" b="1" dirty="0"/>
          </a:p>
        </p:txBody>
      </p:sp>
      <p:sp>
        <p:nvSpPr>
          <p:cNvPr id="5" name="Slide Number Placeholder 4"/>
          <p:cNvSpPr>
            <a:spLocks noGrp="1"/>
          </p:cNvSpPr>
          <p:nvPr>
            <p:ph type="sldNum" sz="quarter" idx="12"/>
          </p:nvPr>
        </p:nvSpPr>
        <p:spPr/>
        <p:txBody>
          <a:bodyPr/>
          <a:lstStyle/>
          <a:p>
            <a:fld id="{F2CC2DF4-DC1F-485A-B31B-2292534D57EB}" type="slidenum">
              <a:rPr lang="en-US" smtClean="0"/>
              <a:t>1</a:t>
            </a:fld>
            <a:endParaRPr lang="en-US"/>
          </a:p>
        </p:txBody>
      </p:sp>
    </p:spTree>
    <p:extLst>
      <p:ext uri="{BB962C8B-B14F-4D97-AF65-F5344CB8AC3E}">
        <p14:creationId xmlns:p14="http://schemas.microsoft.com/office/powerpoint/2010/main" val="2598986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4. Fault Tolerance:</a:t>
            </a:r>
          </a:p>
          <a:p>
            <a:r>
              <a:rPr lang="en-US" dirty="0"/>
              <a:t>   - If one node in the cluster fails, the remaining nodes can continue to operate, providing a resilient and fault-tolerant system.</a:t>
            </a:r>
          </a:p>
          <a:p>
            <a:endParaRPr lang="en-US" dirty="0"/>
          </a:p>
          <a:p>
            <a:r>
              <a:rPr lang="en-US" dirty="0"/>
              <a:t>5. Improved Performance:</a:t>
            </a:r>
          </a:p>
          <a:p>
            <a:r>
              <a:rPr lang="en-US" dirty="0"/>
              <a:t>   - Clusters can improve performance by parallelizing tasks, allowing for faster execution of computations or processing large datasets.</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10</a:t>
            </a:fld>
            <a:endParaRPr lang="en-US"/>
          </a:p>
        </p:txBody>
      </p:sp>
    </p:spTree>
    <p:extLst>
      <p:ext uri="{BB962C8B-B14F-4D97-AF65-F5344CB8AC3E}">
        <p14:creationId xmlns:p14="http://schemas.microsoft.com/office/powerpoint/2010/main" val="170371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2CC2DF4-DC1F-485A-B31B-2292534D57EB}" type="slidenum">
              <a:rPr lang="en-US" smtClean="0"/>
              <a:t>11</a:t>
            </a:fld>
            <a:endParaRPr lang="en-US"/>
          </a:p>
        </p:txBody>
      </p:sp>
    </p:spTree>
    <p:extLst>
      <p:ext uri="{BB962C8B-B14F-4D97-AF65-F5344CB8AC3E}">
        <p14:creationId xmlns:p14="http://schemas.microsoft.com/office/powerpoint/2010/main" val="285464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Cache</a:t>
            </a:r>
            <a:endParaRPr lang="en-US" dirty="0"/>
          </a:p>
        </p:txBody>
      </p:sp>
      <p:sp>
        <p:nvSpPr>
          <p:cNvPr id="3" name="Content Placeholder 2"/>
          <p:cNvSpPr>
            <a:spLocks noGrp="1"/>
          </p:cNvSpPr>
          <p:nvPr>
            <p:ph idx="1"/>
          </p:nvPr>
        </p:nvSpPr>
        <p:spPr/>
        <p:txBody>
          <a:bodyPr/>
          <a:lstStyle/>
          <a:p>
            <a:r>
              <a:rPr lang="en-US" dirty="0"/>
              <a:t>Server-side caching is a technique used to improve the performance and responsiveness of web applications by storing frequently requested data or processed results on the server side. This helps reduce the need to repeatedly generate or fetch the same data, resulting in faster response times for users. Here are some server-side caching techniques:</a:t>
            </a:r>
          </a:p>
        </p:txBody>
      </p:sp>
      <p:sp>
        <p:nvSpPr>
          <p:cNvPr id="4" name="Slide Number Placeholder 3"/>
          <p:cNvSpPr>
            <a:spLocks noGrp="1"/>
          </p:cNvSpPr>
          <p:nvPr>
            <p:ph type="sldNum" sz="quarter" idx="12"/>
          </p:nvPr>
        </p:nvSpPr>
        <p:spPr/>
        <p:txBody>
          <a:bodyPr/>
          <a:lstStyle/>
          <a:p>
            <a:fld id="{F2CC2DF4-DC1F-485A-B31B-2292534D57EB}" type="slidenum">
              <a:rPr lang="en-US" smtClean="0"/>
              <a:t>12</a:t>
            </a:fld>
            <a:endParaRPr lang="en-US"/>
          </a:p>
        </p:txBody>
      </p:sp>
    </p:spTree>
    <p:extLst>
      <p:ext uri="{BB962C8B-B14F-4D97-AF65-F5344CB8AC3E}">
        <p14:creationId xmlns:p14="http://schemas.microsoft.com/office/powerpoint/2010/main" val="146218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caching</a:t>
            </a:r>
            <a:endParaRPr lang="en-US" dirty="0"/>
          </a:p>
        </p:txBody>
      </p:sp>
      <p:sp>
        <p:nvSpPr>
          <p:cNvPr id="3" name="Content Placeholder 2"/>
          <p:cNvSpPr>
            <a:spLocks noGrp="1"/>
          </p:cNvSpPr>
          <p:nvPr>
            <p:ph idx="1"/>
          </p:nvPr>
        </p:nvSpPr>
        <p:spPr/>
        <p:txBody>
          <a:bodyPr>
            <a:normAutofit/>
          </a:bodyPr>
          <a:lstStyle/>
          <a:p>
            <a:r>
              <a:rPr lang="en-US" dirty="0"/>
              <a:t>. Page Caching:</a:t>
            </a:r>
          </a:p>
          <a:p>
            <a:r>
              <a:rPr lang="en-US" dirty="0"/>
              <a:t>   - Involves storing the entire HTML output of a web page on the server. When a user requests the same page, the server can deliver the pre-rendered HTML, eliminating the need to regenerate the page dynamically.</a:t>
            </a:r>
          </a:p>
          <a:p>
            <a:endParaRPr lang="en-US" dirty="0"/>
          </a:p>
          <a:p>
            <a:r>
              <a:rPr lang="en-US" dirty="0"/>
              <a:t>2. Object Caching:</a:t>
            </a:r>
          </a:p>
          <a:p>
            <a:r>
              <a:rPr lang="en-US" dirty="0"/>
              <a:t>   - Caches specific data objects or components on the server. This can include database query results, API responses, or any other computationally expensive or frequently accessed data.</a:t>
            </a:r>
          </a:p>
          <a:p>
            <a:endParaRPr lang="en-US" dirty="0"/>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13</a:t>
            </a:fld>
            <a:endParaRPr lang="en-US"/>
          </a:p>
        </p:txBody>
      </p:sp>
    </p:spTree>
    <p:extLst>
      <p:ext uri="{BB962C8B-B14F-4D97-AF65-F5344CB8AC3E}">
        <p14:creationId xmlns:p14="http://schemas.microsoft.com/office/powerpoint/2010/main" val="402269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3. Opcode Caching:</a:t>
            </a:r>
          </a:p>
          <a:p>
            <a:pPr marL="0" indent="0">
              <a:buNone/>
            </a:pPr>
            <a:r>
              <a:rPr lang="en-US" dirty="0" smtClean="0"/>
              <a:t>Focuses </a:t>
            </a:r>
            <a:r>
              <a:rPr lang="en-US" dirty="0"/>
              <a:t>on caching the compiled bytecode of server-side scripts (e.g., PHP, Python). This reduces the need for the server to recompile scripts on each request, improving execution speed.</a:t>
            </a:r>
          </a:p>
        </p:txBody>
      </p:sp>
      <p:sp>
        <p:nvSpPr>
          <p:cNvPr id="4" name="Slide Number Placeholder 3"/>
          <p:cNvSpPr>
            <a:spLocks noGrp="1"/>
          </p:cNvSpPr>
          <p:nvPr>
            <p:ph type="sldNum" sz="quarter" idx="12"/>
          </p:nvPr>
        </p:nvSpPr>
        <p:spPr/>
        <p:txBody>
          <a:bodyPr/>
          <a:lstStyle/>
          <a:p>
            <a:fld id="{F2CC2DF4-DC1F-485A-B31B-2292534D57EB}" type="slidenum">
              <a:rPr lang="en-US" smtClean="0"/>
              <a:t>14</a:t>
            </a:fld>
            <a:endParaRPr lang="en-US"/>
          </a:p>
        </p:txBody>
      </p:sp>
    </p:spTree>
    <p:extLst>
      <p:ext uri="{BB962C8B-B14F-4D97-AF65-F5344CB8AC3E}">
        <p14:creationId xmlns:p14="http://schemas.microsoft.com/office/powerpoint/2010/main" val="7549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Database Query Caching:</a:t>
            </a:r>
          </a:p>
          <a:p>
            <a:r>
              <a:rPr lang="en-US" dirty="0"/>
              <a:t>   - Involves caching the results of database queries. Instead of executing the same database query repeatedly, the server can store and retrieve the previously fetched results, reducing database load.</a:t>
            </a:r>
          </a:p>
          <a:p>
            <a:endParaRPr lang="en-US" dirty="0"/>
          </a:p>
          <a:p>
            <a:r>
              <a:rPr lang="en-US" dirty="0"/>
              <a:t>5. Content Delivery Network (CDN) Caching:</a:t>
            </a:r>
          </a:p>
          <a:p>
            <a:r>
              <a:rPr lang="en-US" dirty="0"/>
              <a:t>   - Utilizes a CDN to cache and serve static assets (e.g., images, CSS, JavaScript) closer to users, reducing latency. CDNs store copies of these assets on servers strategically located around the world.</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15</a:t>
            </a:fld>
            <a:endParaRPr lang="en-US"/>
          </a:p>
        </p:txBody>
      </p:sp>
    </p:spTree>
    <p:extLst>
      <p:ext uri="{BB962C8B-B14F-4D97-AF65-F5344CB8AC3E}">
        <p14:creationId xmlns:p14="http://schemas.microsoft.com/office/powerpoint/2010/main" val="64370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Session Caching:</a:t>
            </a:r>
          </a:p>
          <a:p>
            <a:pPr marL="0" indent="0">
              <a:buNone/>
            </a:pPr>
            <a:r>
              <a:rPr lang="en-US" dirty="0" smtClean="0"/>
              <a:t>Stores </a:t>
            </a:r>
            <a:r>
              <a:rPr lang="en-US" dirty="0"/>
              <a:t>user session data on the server side, reducing the need to query a database or perform complex computations for each user request. This is particularly useful in scenarios where sessions are read frequently.</a:t>
            </a:r>
          </a:p>
          <a:p>
            <a:endParaRPr lang="en-US" dirty="0"/>
          </a:p>
          <a:p>
            <a:r>
              <a:rPr lang="en-US" dirty="0"/>
              <a:t>Server-side caching, when implemented effectively, contributes to improved scalability, reduced server load, and enhanced user experience by minimizing the time and resources needed to generate dynamic content. However, it's crucial to manage cache expiration, handle cache invalidation, and balance between caching efficiency and data freshness</a:t>
            </a:r>
          </a:p>
        </p:txBody>
      </p:sp>
      <p:sp>
        <p:nvSpPr>
          <p:cNvPr id="4" name="Slide Number Placeholder 3"/>
          <p:cNvSpPr>
            <a:spLocks noGrp="1"/>
          </p:cNvSpPr>
          <p:nvPr>
            <p:ph type="sldNum" sz="quarter" idx="12"/>
          </p:nvPr>
        </p:nvSpPr>
        <p:spPr/>
        <p:txBody>
          <a:bodyPr/>
          <a:lstStyle/>
          <a:p>
            <a:fld id="{F2CC2DF4-DC1F-485A-B31B-2292534D57EB}" type="slidenum">
              <a:rPr lang="en-US" smtClean="0"/>
              <a:t>16</a:t>
            </a:fld>
            <a:endParaRPr lang="en-US"/>
          </a:p>
        </p:txBody>
      </p:sp>
    </p:spTree>
    <p:extLst>
      <p:ext uri="{BB962C8B-B14F-4D97-AF65-F5344CB8AC3E}">
        <p14:creationId xmlns:p14="http://schemas.microsoft.com/office/powerpoint/2010/main" val="88331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server configuration</a:t>
            </a:r>
            <a:endParaRPr lang="en-US" dirty="0"/>
          </a:p>
        </p:txBody>
      </p:sp>
      <p:sp>
        <p:nvSpPr>
          <p:cNvPr id="3" name="Content Placeholder 2"/>
          <p:cNvSpPr>
            <a:spLocks noGrp="1"/>
          </p:cNvSpPr>
          <p:nvPr>
            <p:ph idx="1"/>
          </p:nvPr>
        </p:nvSpPr>
        <p:spPr>
          <a:xfrm>
            <a:off x="677334" y="1631852"/>
            <a:ext cx="8930900" cy="3846803"/>
          </a:xfrm>
        </p:spPr>
        <p:txBody>
          <a:bodyPr>
            <a:normAutofit fontScale="92500" lnSpcReduction="20000"/>
          </a:bodyPr>
          <a:lstStyle/>
          <a:p>
            <a:r>
              <a:rPr lang="en-US" dirty="0"/>
              <a:t>Optimizing server configurations is a critical aspect of ensuring efficient and high-performance server operations. Here are some best practices for optimizing server configurations, along with examples</a:t>
            </a:r>
            <a:r>
              <a:rPr lang="en-US" dirty="0" smtClean="0"/>
              <a:t>:</a:t>
            </a:r>
          </a:p>
          <a:p>
            <a:r>
              <a:rPr lang="en-US" dirty="0"/>
              <a:t>1. Update and Patch Regularly:</a:t>
            </a:r>
          </a:p>
          <a:p>
            <a:pPr marL="0" indent="0">
              <a:buNone/>
            </a:pPr>
            <a:r>
              <a:rPr lang="en-US" dirty="0" smtClean="0"/>
              <a:t>Best </a:t>
            </a:r>
            <a:r>
              <a:rPr lang="en-US" dirty="0"/>
              <a:t>Practice: Keep the operating system and software up to date with the latest security patches and updates</a:t>
            </a:r>
            <a:r>
              <a:rPr lang="en-US" dirty="0" smtClean="0"/>
              <a:t>.</a:t>
            </a:r>
          </a:p>
          <a:p>
            <a:pPr marL="0" indent="0">
              <a:buNone/>
            </a:pPr>
            <a:r>
              <a:rPr lang="en-US" dirty="0" smtClean="0"/>
              <a:t> </a:t>
            </a:r>
            <a:r>
              <a:rPr lang="en-US" dirty="0"/>
              <a:t>Example: Run regular system updates using package managers like `apt` or `yum` on Linux systems.</a:t>
            </a:r>
          </a:p>
          <a:p>
            <a:r>
              <a:rPr lang="en-US" dirty="0" smtClean="0"/>
              <a:t>2</a:t>
            </a:r>
            <a:r>
              <a:rPr lang="en-US" dirty="0"/>
              <a:t>. Resource Allocation:</a:t>
            </a:r>
          </a:p>
          <a:p>
            <a:pPr marL="0" indent="0">
              <a:buNone/>
            </a:pPr>
            <a:r>
              <a:rPr lang="en-US" dirty="0" smtClean="0"/>
              <a:t>Best </a:t>
            </a:r>
            <a:r>
              <a:rPr lang="en-US" dirty="0"/>
              <a:t>Practice: Allocate resources (CPU, memory, disk space) based on the workload and requirements of the server.</a:t>
            </a:r>
          </a:p>
          <a:p>
            <a:pPr marL="0" indent="0">
              <a:buNone/>
            </a:pPr>
            <a:r>
              <a:rPr lang="en-US" dirty="0" smtClean="0"/>
              <a:t> </a:t>
            </a:r>
            <a:r>
              <a:rPr lang="en-US" dirty="0"/>
              <a:t>Example: Adjust virtual machine configurations or container resource limits to match the application's needs.</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17</a:t>
            </a:fld>
            <a:endParaRPr lang="en-US"/>
          </a:p>
        </p:txBody>
      </p:sp>
    </p:spTree>
    <p:extLst>
      <p:ext uri="{BB962C8B-B14F-4D97-AF65-F5344CB8AC3E}">
        <p14:creationId xmlns:p14="http://schemas.microsoft.com/office/powerpoint/2010/main" val="119921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2369" y="2160589"/>
            <a:ext cx="8781633" cy="3880773"/>
          </a:xfrm>
        </p:spPr>
        <p:txBody>
          <a:bodyPr>
            <a:normAutofit/>
          </a:bodyPr>
          <a:lstStyle/>
          <a:p>
            <a:r>
              <a:rPr lang="en-US" dirty="0"/>
              <a:t>Network Configuration:</a:t>
            </a:r>
          </a:p>
          <a:p>
            <a:pPr marL="0" indent="0">
              <a:buNone/>
            </a:pPr>
            <a:r>
              <a:rPr lang="en-US" dirty="0" smtClean="0"/>
              <a:t>Best </a:t>
            </a:r>
            <a:r>
              <a:rPr lang="en-US" dirty="0"/>
              <a:t>Practice: Optimize network settings, including TCP/IP parameters, for better performance.</a:t>
            </a:r>
          </a:p>
          <a:p>
            <a:pPr marL="0" indent="0">
              <a:buNone/>
            </a:pPr>
            <a:r>
              <a:rPr lang="en-US" dirty="0" smtClean="0"/>
              <a:t>Example</a:t>
            </a:r>
            <a:r>
              <a:rPr lang="en-US" dirty="0"/>
              <a:t>: Adjust TCP window size or optimize network interface settings based on the server's role using tools like `</a:t>
            </a:r>
            <a:r>
              <a:rPr lang="en-US" dirty="0" err="1"/>
              <a:t>sysctl</a:t>
            </a:r>
            <a:r>
              <a:rPr lang="en-US" dirty="0"/>
              <a:t>` on Linux</a:t>
            </a:r>
            <a:r>
              <a:rPr lang="en-US" dirty="0" smtClean="0"/>
              <a:t>.</a:t>
            </a:r>
          </a:p>
          <a:p>
            <a:r>
              <a:rPr lang="en-US" dirty="0" smtClean="0"/>
              <a:t>Logging </a:t>
            </a:r>
            <a:r>
              <a:rPr lang="en-US" dirty="0"/>
              <a:t>and Monitoring:</a:t>
            </a:r>
          </a:p>
          <a:p>
            <a:pPr marL="0" indent="0">
              <a:buNone/>
            </a:pPr>
            <a:r>
              <a:rPr lang="en-US" dirty="0" smtClean="0"/>
              <a:t>Best </a:t>
            </a:r>
            <a:r>
              <a:rPr lang="en-US" dirty="0"/>
              <a:t>Practice: Implement efficient logging practices and use monitoring tools to track server performance.</a:t>
            </a:r>
          </a:p>
          <a:p>
            <a:pPr marL="0" indent="0">
              <a:buNone/>
            </a:pPr>
            <a:r>
              <a:rPr lang="en-US" dirty="0" smtClean="0"/>
              <a:t>Example</a:t>
            </a:r>
            <a:r>
              <a:rPr lang="en-US" dirty="0"/>
              <a:t>: Configure centralized logging using tools like ELK Stack (</a:t>
            </a:r>
            <a:r>
              <a:rPr lang="en-US" dirty="0" err="1"/>
              <a:t>Elasticsearch</a:t>
            </a:r>
            <a:r>
              <a:rPr lang="en-US" dirty="0"/>
              <a:t>, </a:t>
            </a:r>
            <a:r>
              <a:rPr lang="en-US" dirty="0" err="1"/>
              <a:t>Logstash</a:t>
            </a:r>
            <a:r>
              <a:rPr lang="en-US" dirty="0"/>
              <a:t>, </a:t>
            </a:r>
            <a:r>
              <a:rPr lang="en-US" dirty="0" err="1"/>
              <a:t>Kibana</a:t>
            </a:r>
            <a:r>
              <a:rPr lang="en-US" dirty="0"/>
              <a:t>) and use monitoring solutions like Prometheus or Nagios.</a:t>
            </a:r>
          </a:p>
        </p:txBody>
      </p:sp>
      <p:sp>
        <p:nvSpPr>
          <p:cNvPr id="4" name="Slide Number Placeholder 3"/>
          <p:cNvSpPr>
            <a:spLocks noGrp="1"/>
          </p:cNvSpPr>
          <p:nvPr>
            <p:ph type="sldNum" sz="quarter" idx="12"/>
          </p:nvPr>
        </p:nvSpPr>
        <p:spPr/>
        <p:txBody>
          <a:bodyPr/>
          <a:lstStyle/>
          <a:p>
            <a:fld id="{F2CC2DF4-DC1F-485A-B31B-2292534D57EB}" type="slidenum">
              <a:rPr lang="en-US" smtClean="0"/>
              <a:t>18</a:t>
            </a:fld>
            <a:endParaRPr lang="en-US"/>
          </a:p>
        </p:txBody>
      </p:sp>
    </p:spTree>
    <p:extLst>
      <p:ext uri="{BB962C8B-B14F-4D97-AF65-F5344CB8AC3E}">
        <p14:creationId xmlns:p14="http://schemas.microsoft.com/office/powerpoint/2010/main" val="1000883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Security </a:t>
            </a:r>
            <a:r>
              <a:rPr lang="en-US" dirty="0"/>
              <a:t>Configurations:</a:t>
            </a:r>
          </a:p>
          <a:p>
            <a:pPr marL="0" indent="0">
              <a:buNone/>
            </a:pPr>
            <a:r>
              <a:rPr lang="en-US" dirty="0" smtClean="0"/>
              <a:t>Best </a:t>
            </a:r>
            <a:r>
              <a:rPr lang="en-US" dirty="0"/>
              <a:t>Practice: Follow security best practices, disable unnecessary services, and enforce strong authentication.</a:t>
            </a:r>
          </a:p>
          <a:p>
            <a:pPr marL="0" indent="0">
              <a:buNone/>
            </a:pPr>
            <a:r>
              <a:rPr lang="en-US" dirty="0" smtClean="0"/>
              <a:t>Example</a:t>
            </a:r>
            <a:r>
              <a:rPr lang="en-US" dirty="0"/>
              <a:t>: Configure SSH to use key-based authentication, disable root login, and regularly audit user permission</a:t>
            </a:r>
          </a:p>
        </p:txBody>
      </p:sp>
      <p:sp>
        <p:nvSpPr>
          <p:cNvPr id="4" name="Slide Number Placeholder 3"/>
          <p:cNvSpPr>
            <a:spLocks noGrp="1"/>
          </p:cNvSpPr>
          <p:nvPr>
            <p:ph type="sldNum" sz="quarter" idx="12"/>
          </p:nvPr>
        </p:nvSpPr>
        <p:spPr/>
        <p:txBody>
          <a:bodyPr/>
          <a:lstStyle/>
          <a:p>
            <a:fld id="{F2CC2DF4-DC1F-485A-B31B-2292534D57EB}" type="slidenum">
              <a:rPr lang="en-US" smtClean="0"/>
              <a:t>19</a:t>
            </a:fld>
            <a:endParaRPr lang="en-US"/>
          </a:p>
        </p:txBody>
      </p:sp>
    </p:spTree>
    <p:extLst>
      <p:ext uri="{BB962C8B-B14F-4D97-AF65-F5344CB8AC3E}">
        <p14:creationId xmlns:p14="http://schemas.microsoft.com/office/powerpoint/2010/main" val="369932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Load balancing is a crucial concept in distributed computing, networking, and web services. It involves distributing incoming network traffic or workload across multiple servers to ensure no single server is overwhelmed, optimizing resource utilization, maximizing throughput, and minimizing response time</a:t>
            </a:r>
          </a:p>
        </p:txBody>
      </p:sp>
      <p:sp>
        <p:nvSpPr>
          <p:cNvPr id="4" name="Slide Number Placeholder 3"/>
          <p:cNvSpPr>
            <a:spLocks noGrp="1"/>
          </p:cNvSpPr>
          <p:nvPr>
            <p:ph type="sldNum" sz="quarter" idx="12"/>
          </p:nvPr>
        </p:nvSpPr>
        <p:spPr/>
        <p:txBody>
          <a:bodyPr/>
          <a:lstStyle/>
          <a:p>
            <a:fld id="{F2CC2DF4-DC1F-485A-B31B-2292534D57EB}" type="slidenum">
              <a:rPr lang="en-US" smtClean="0"/>
              <a:t>2</a:t>
            </a:fld>
            <a:endParaRPr lang="en-US"/>
          </a:p>
        </p:txBody>
      </p:sp>
    </p:spTree>
    <p:extLst>
      <p:ext uri="{BB962C8B-B14F-4D97-AF65-F5344CB8AC3E}">
        <p14:creationId xmlns:p14="http://schemas.microsoft.com/office/powerpoint/2010/main" val="243473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marL="0" indent="0">
              <a:buNone/>
            </a:pPr>
            <a:r>
              <a:rPr lang="en-US" b="1" dirty="0" smtClean="0"/>
              <a:t> </a:t>
            </a:r>
            <a:r>
              <a:rPr lang="en-US" b="1" dirty="0"/>
              <a:t>Optimize Database Configurations:</a:t>
            </a:r>
          </a:p>
          <a:p>
            <a:pPr marL="0" indent="0">
              <a:buNone/>
            </a:pPr>
            <a:r>
              <a:rPr lang="en-US" dirty="0" smtClean="0"/>
              <a:t>Best </a:t>
            </a:r>
            <a:r>
              <a:rPr lang="en-US" dirty="0"/>
              <a:t>Practice: Adjust database settings for optimal performance and resource utilization.</a:t>
            </a:r>
          </a:p>
          <a:p>
            <a:pPr marL="0" indent="0">
              <a:buNone/>
            </a:pPr>
            <a:r>
              <a:rPr lang="en-US" dirty="0" smtClean="0"/>
              <a:t>Example</a:t>
            </a:r>
            <a:r>
              <a:rPr lang="en-US" dirty="0"/>
              <a:t>: Tune parameters in database systems like MySQL or PostgreSQL, such as buffer sizes, connection limits, and query caching.</a:t>
            </a:r>
          </a:p>
          <a:p>
            <a:r>
              <a:rPr lang="en-US" b="1" dirty="0" smtClean="0"/>
              <a:t>Web </a:t>
            </a:r>
            <a:r>
              <a:rPr lang="en-US" b="1" dirty="0"/>
              <a:t>Server Configuration:</a:t>
            </a:r>
          </a:p>
          <a:p>
            <a:pPr marL="0" indent="0">
              <a:buNone/>
            </a:pPr>
            <a:r>
              <a:rPr lang="en-US" dirty="0" smtClean="0"/>
              <a:t>Best </a:t>
            </a:r>
            <a:r>
              <a:rPr lang="en-US" dirty="0"/>
              <a:t>Practice: Fine-tune web server settings for optimal performance and security.</a:t>
            </a:r>
          </a:p>
          <a:p>
            <a:pPr marL="0" indent="0">
              <a:buNone/>
            </a:pPr>
            <a:r>
              <a:rPr lang="en-US" dirty="0" smtClean="0"/>
              <a:t>Example</a:t>
            </a:r>
            <a:r>
              <a:rPr lang="en-US" dirty="0"/>
              <a:t>: Configure Apache or Nginx to use appropriate worker processes, adjust connection limits, and enable compression for web assets.</a:t>
            </a:r>
          </a:p>
        </p:txBody>
      </p:sp>
      <p:sp>
        <p:nvSpPr>
          <p:cNvPr id="4" name="Slide Number Placeholder 3"/>
          <p:cNvSpPr>
            <a:spLocks noGrp="1"/>
          </p:cNvSpPr>
          <p:nvPr>
            <p:ph type="sldNum" sz="quarter" idx="12"/>
          </p:nvPr>
        </p:nvSpPr>
        <p:spPr/>
        <p:txBody>
          <a:bodyPr/>
          <a:lstStyle/>
          <a:p>
            <a:fld id="{F2CC2DF4-DC1F-485A-B31B-2292534D57EB}" type="slidenum">
              <a:rPr lang="en-US" smtClean="0"/>
              <a:t>20</a:t>
            </a:fld>
            <a:endParaRPr lang="en-US"/>
          </a:p>
        </p:txBody>
      </p:sp>
    </p:spTree>
    <p:extLst>
      <p:ext uri="{BB962C8B-B14F-4D97-AF65-F5344CB8AC3E}">
        <p14:creationId xmlns:p14="http://schemas.microsoft.com/office/powerpoint/2010/main" val="3819321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a:t>Compression and Caching:</a:t>
            </a:r>
          </a:p>
          <a:p>
            <a:pPr marL="0" indent="0">
              <a:buNone/>
            </a:pPr>
            <a:r>
              <a:rPr lang="en-US" dirty="0" smtClean="0"/>
              <a:t>Best </a:t>
            </a:r>
            <a:r>
              <a:rPr lang="en-US" dirty="0"/>
              <a:t>Practice: Enable compression and caching mechanisms to reduce bandwidth usage and improve load times.</a:t>
            </a:r>
          </a:p>
          <a:p>
            <a:pPr marL="0" indent="0">
              <a:buNone/>
            </a:pPr>
            <a:r>
              <a:rPr lang="en-US" dirty="0" smtClean="0"/>
              <a:t>Example</a:t>
            </a:r>
            <a:r>
              <a:rPr lang="en-US" dirty="0"/>
              <a:t>: Configure </a:t>
            </a:r>
            <a:r>
              <a:rPr lang="en-US" dirty="0" err="1"/>
              <a:t>Gzip</a:t>
            </a:r>
            <a:r>
              <a:rPr lang="en-US" dirty="0"/>
              <a:t> or </a:t>
            </a:r>
            <a:r>
              <a:rPr lang="en-US" dirty="0" err="1"/>
              <a:t>Brotli</a:t>
            </a:r>
            <a:r>
              <a:rPr lang="en-US" dirty="0"/>
              <a:t> compression for web assets and set up caching headers for static resources</a:t>
            </a:r>
            <a:r>
              <a:rPr lang="en-US" dirty="0" smtClean="0"/>
              <a:t>.</a:t>
            </a:r>
          </a:p>
          <a:p>
            <a:r>
              <a:rPr lang="en-US" b="1" dirty="0" smtClean="0"/>
              <a:t> </a:t>
            </a:r>
            <a:r>
              <a:rPr lang="en-US" b="1" dirty="0"/>
              <a:t>Backup and Disaster Recovery:</a:t>
            </a:r>
          </a:p>
          <a:p>
            <a:pPr marL="0" indent="0">
              <a:buNone/>
            </a:pPr>
            <a:r>
              <a:rPr lang="en-US" dirty="0"/>
              <a:t> </a:t>
            </a:r>
            <a:r>
              <a:rPr lang="en-US" dirty="0" smtClean="0"/>
              <a:t>Best </a:t>
            </a:r>
            <a:r>
              <a:rPr lang="en-US" dirty="0"/>
              <a:t>Practice: Implement regular backups and have a disaster recovery plan in place</a:t>
            </a:r>
            <a:r>
              <a:rPr lang="en-US" dirty="0" smtClean="0"/>
              <a:t>. </a:t>
            </a:r>
            <a:r>
              <a:rPr lang="en-US" dirty="0"/>
              <a:t>Example: Use tools like </a:t>
            </a:r>
            <a:r>
              <a:rPr lang="en-US" dirty="0" err="1"/>
              <a:t>rsync</a:t>
            </a:r>
            <a:r>
              <a:rPr lang="en-US" dirty="0"/>
              <a:t> or automated backup solutions to create regular backups, and periodically test restoration processes.</a:t>
            </a:r>
          </a:p>
        </p:txBody>
      </p:sp>
      <p:sp>
        <p:nvSpPr>
          <p:cNvPr id="4" name="Slide Number Placeholder 3"/>
          <p:cNvSpPr>
            <a:spLocks noGrp="1"/>
          </p:cNvSpPr>
          <p:nvPr>
            <p:ph type="sldNum" sz="quarter" idx="12"/>
          </p:nvPr>
        </p:nvSpPr>
        <p:spPr/>
        <p:txBody>
          <a:bodyPr/>
          <a:lstStyle/>
          <a:p>
            <a:fld id="{F2CC2DF4-DC1F-485A-B31B-2292534D57EB}" type="slidenum">
              <a:rPr lang="en-US" smtClean="0"/>
              <a:t>21</a:t>
            </a:fld>
            <a:endParaRPr lang="en-US"/>
          </a:p>
        </p:txBody>
      </p:sp>
    </p:spTree>
    <p:extLst>
      <p:ext uri="{BB962C8B-B14F-4D97-AF65-F5344CB8AC3E}">
        <p14:creationId xmlns:p14="http://schemas.microsoft.com/office/powerpoint/2010/main" val="116811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a:t>Scaling Strategies:</a:t>
            </a:r>
          </a:p>
          <a:p>
            <a:pPr marL="0" indent="0">
              <a:buNone/>
            </a:pPr>
            <a:r>
              <a:rPr lang="en-US" dirty="0" smtClean="0"/>
              <a:t>Best </a:t>
            </a:r>
            <a:r>
              <a:rPr lang="en-US" dirty="0"/>
              <a:t>Practice: Implement horizontal or vertical scaling based on demand</a:t>
            </a:r>
            <a:r>
              <a:rPr lang="en-US" dirty="0" smtClean="0"/>
              <a:t>. </a:t>
            </a:r>
            <a:r>
              <a:rPr lang="en-US" dirty="0"/>
              <a:t>Example: Use container orchestration tools like Kubernetes for horizontal scaling or upgrade hardware for vertical scaling.</a:t>
            </a:r>
          </a:p>
        </p:txBody>
      </p:sp>
      <p:sp>
        <p:nvSpPr>
          <p:cNvPr id="4" name="Slide Number Placeholder 3"/>
          <p:cNvSpPr>
            <a:spLocks noGrp="1"/>
          </p:cNvSpPr>
          <p:nvPr>
            <p:ph type="sldNum" sz="quarter" idx="12"/>
          </p:nvPr>
        </p:nvSpPr>
        <p:spPr/>
        <p:txBody>
          <a:bodyPr/>
          <a:lstStyle/>
          <a:p>
            <a:fld id="{F2CC2DF4-DC1F-485A-B31B-2292534D57EB}" type="slidenum">
              <a:rPr lang="en-US" smtClean="0"/>
              <a:t>22</a:t>
            </a:fld>
            <a:endParaRPr lang="en-US"/>
          </a:p>
        </p:txBody>
      </p:sp>
    </p:spTree>
    <p:extLst>
      <p:ext uri="{BB962C8B-B14F-4D97-AF65-F5344CB8AC3E}">
        <p14:creationId xmlns:p14="http://schemas.microsoft.com/office/powerpoint/2010/main" val="276725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3" name="Content Placeholder 2"/>
          <p:cNvSpPr>
            <a:spLocks noGrp="1"/>
          </p:cNvSpPr>
          <p:nvPr>
            <p:ph idx="1"/>
          </p:nvPr>
        </p:nvSpPr>
        <p:spPr/>
        <p:txBody>
          <a:bodyPr/>
          <a:lstStyle/>
          <a:p>
            <a:r>
              <a:rPr lang="en-US" dirty="0" smtClean="0"/>
              <a:t>Auto scaling on </a:t>
            </a:r>
            <a:r>
              <a:rPr lang="en-US" dirty="0" err="1" smtClean="0"/>
              <a:t>aws</a:t>
            </a:r>
            <a:r>
              <a:rPr lang="en-US" dirty="0" smtClean="0"/>
              <a:t> machine</a:t>
            </a:r>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23</a:t>
            </a:fld>
            <a:endParaRPr lang="en-US"/>
          </a:p>
        </p:txBody>
      </p:sp>
    </p:spTree>
    <p:extLst>
      <p:ext uri="{BB962C8B-B14F-4D97-AF65-F5344CB8AC3E}">
        <p14:creationId xmlns:p14="http://schemas.microsoft.com/office/powerpoint/2010/main" val="858494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Load Balancer and Auto scaling</a:t>
            </a:r>
            <a:endParaRPr lang="en-US" dirty="0"/>
          </a:p>
        </p:txBody>
      </p:sp>
      <p:sp>
        <p:nvSpPr>
          <p:cNvPr id="3" name="Content Placeholder 2"/>
          <p:cNvSpPr>
            <a:spLocks noGrp="1"/>
          </p:cNvSpPr>
          <p:nvPr>
            <p:ph idx="1"/>
          </p:nvPr>
        </p:nvSpPr>
        <p:spPr/>
        <p:txBody>
          <a:bodyPr>
            <a:normAutofit/>
          </a:bodyPr>
          <a:lstStyle/>
          <a:p>
            <a:r>
              <a:rPr lang="en-US" b="1" dirty="0" smtClean="0"/>
              <a:t>Focus:</a:t>
            </a:r>
            <a:endParaRPr lang="en-US" dirty="0"/>
          </a:p>
          <a:p>
            <a:r>
              <a:rPr lang="en-US" dirty="0"/>
              <a:t>Load Balancer: Primarily focuses on distributing incoming traffic across multiple servers to optimize resource usage.</a:t>
            </a:r>
          </a:p>
          <a:p>
            <a:r>
              <a:rPr lang="en-US" dirty="0"/>
              <a:t>Auto Scaling: Primarily focuses on adjusting the number of instances dynamically to handle changes in demand and optimize performance.</a:t>
            </a:r>
          </a:p>
          <a:p>
            <a:r>
              <a:rPr lang="en-US" dirty="0"/>
              <a:t>Controlled Parameters:</a:t>
            </a:r>
          </a:p>
          <a:p>
            <a:endParaRPr lang="en-US" dirty="0"/>
          </a:p>
          <a:p>
            <a:r>
              <a:rPr lang="en-US" dirty="0"/>
              <a:t>Load Balancer: Typically controlled manually or through predefined algorithms to distribute traffic.</a:t>
            </a:r>
          </a:p>
          <a:p>
            <a:r>
              <a:rPr lang="en-US" dirty="0"/>
              <a:t>Auto Scaling: Controlled by policies and conditions set by administrators, automatically adjusting resources based on specific criteria.</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24</a:t>
            </a:fld>
            <a:endParaRPr lang="en-US"/>
          </a:p>
        </p:txBody>
      </p:sp>
    </p:spTree>
    <p:extLst>
      <p:ext uri="{BB962C8B-B14F-4D97-AF65-F5344CB8AC3E}">
        <p14:creationId xmlns:p14="http://schemas.microsoft.com/office/powerpoint/2010/main" val="19498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Load Balancer: Operates at the server level, distributing traffic among existing servers.</a:t>
            </a:r>
          </a:p>
          <a:p>
            <a:r>
              <a:rPr lang="en-US" dirty="0"/>
              <a:t>Auto Scaling: Operates at the infrastructure level, adding or removing instances based on predefined conditions.</a:t>
            </a:r>
          </a:p>
          <a:p>
            <a:r>
              <a:rPr lang="en-US" dirty="0"/>
              <a:t>Response to Failures:</a:t>
            </a:r>
          </a:p>
          <a:p>
            <a:endParaRPr lang="en-US" dirty="0"/>
          </a:p>
          <a:p>
            <a:r>
              <a:rPr lang="en-US" dirty="0"/>
              <a:t>Load Balancer: Redirects traffic away from failed servers but does not automatically replace or add new servers.</a:t>
            </a:r>
          </a:p>
          <a:p>
            <a:r>
              <a:rPr lang="en-US" dirty="0"/>
              <a:t>Auto Scaling: Automatically replaces failed instances and ensures a specified number of healthy instances, enhancing fault tolerance.</a:t>
            </a:r>
          </a:p>
        </p:txBody>
      </p:sp>
      <p:sp>
        <p:nvSpPr>
          <p:cNvPr id="4" name="Slide Number Placeholder 3"/>
          <p:cNvSpPr>
            <a:spLocks noGrp="1"/>
          </p:cNvSpPr>
          <p:nvPr>
            <p:ph type="sldNum" sz="quarter" idx="12"/>
          </p:nvPr>
        </p:nvSpPr>
        <p:spPr/>
        <p:txBody>
          <a:bodyPr/>
          <a:lstStyle/>
          <a:p>
            <a:fld id="{F2CC2DF4-DC1F-485A-B31B-2292534D57EB}" type="slidenum">
              <a:rPr lang="en-US" smtClean="0"/>
              <a:t>25</a:t>
            </a:fld>
            <a:endParaRPr lang="en-US"/>
          </a:p>
        </p:txBody>
      </p:sp>
    </p:spTree>
    <p:extLst>
      <p:ext uri="{BB962C8B-B14F-4D97-AF65-F5344CB8AC3E}">
        <p14:creationId xmlns:p14="http://schemas.microsoft.com/office/powerpoint/2010/main" val="621658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a:t>Usage:</a:t>
            </a:r>
          </a:p>
          <a:p>
            <a:endParaRPr lang="en-US" dirty="0"/>
          </a:p>
          <a:p>
            <a:r>
              <a:rPr lang="en-US" dirty="0"/>
              <a:t>Load Balancer: Used to improve performance, scalability, and high availability by evenly distributing traffic.</a:t>
            </a:r>
          </a:p>
          <a:p>
            <a:r>
              <a:rPr lang="en-US" dirty="0"/>
              <a:t>Auto Scaling: Used to dynamically adjust the number of instances based on demand, ensuring efficient resource utilization and cost-effectiveness.</a:t>
            </a:r>
          </a:p>
        </p:txBody>
      </p:sp>
      <p:sp>
        <p:nvSpPr>
          <p:cNvPr id="4" name="Slide Number Placeholder 3"/>
          <p:cNvSpPr>
            <a:spLocks noGrp="1"/>
          </p:cNvSpPr>
          <p:nvPr>
            <p:ph type="sldNum" sz="quarter" idx="12"/>
          </p:nvPr>
        </p:nvSpPr>
        <p:spPr/>
        <p:txBody>
          <a:bodyPr/>
          <a:lstStyle/>
          <a:p>
            <a:fld id="{F2CC2DF4-DC1F-485A-B31B-2292534D57EB}" type="slidenum">
              <a:rPr lang="en-US" smtClean="0"/>
              <a:t>26</a:t>
            </a:fld>
            <a:endParaRPr lang="en-US"/>
          </a:p>
        </p:txBody>
      </p:sp>
    </p:spTree>
    <p:extLst>
      <p:ext uri="{BB962C8B-B14F-4D97-AF65-F5344CB8AC3E}">
        <p14:creationId xmlns:p14="http://schemas.microsoft.com/office/powerpoint/2010/main" val="96014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script </a:t>
            </a:r>
            <a:r>
              <a:rPr lang="en-US" dirty="0" err="1" smtClean="0"/>
              <a:t>optimisation</a:t>
            </a:r>
            <a:endParaRPr lang="en-US" dirty="0"/>
          </a:p>
        </p:txBody>
      </p:sp>
      <p:sp>
        <p:nvSpPr>
          <p:cNvPr id="3" name="Content Placeholder 2"/>
          <p:cNvSpPr>
            <a:spLocks noGrp="1"/>
          </p:cNvSpPr>
          <p:nvPr>
            <p:ph idx="1"/>
          </p:nvPr>
        </p:nvSpPr>
        <p:spPr/>
        <p:txBody>
          <a:bodyPr/>
          <a:lstStyle/>
          <a:p>
            <a:r>
              <a:rPr lang="en-US" dirty="0"/>
              <a:t>Server-side scripting optimization is crucial for enhancing the performance of web applications by improving the efficiency of server-side code execution. Here are some general optimization techniques along with an example in the context of PHP</a:t>
            </a:r>
            <a:r>
              <a:rPr lang="en-US" dirty="0" smtClean="0"/>
              <a:t>:</a:t>
            </a:r>
          </a:p>
          <a:p>
            <a:r>
              <a:rPr lang="en-US" b="1" dirty="0"/>
              <a:t>Optimization Techniques</a:t>
            </a:r>
            <a:r>
              <a:rPr lang="en-US" b="1" dirty="0" smtClean="0"/>
              <a:t>:</a:t>
            </a:r>
          </a:p>
          <a:p>
            <a:r>
              <a:rPr lang="en-US" b="1" dirty="0"/>
              <a:t>1. Code Caching:</a:t>
            </a:r>
          </a:p>
          <a:p>
            <a:r>
              <a:rPr lang="en-US" b="1" dirty="0"/>
              <a:t>   - Utilize opcode caching to store compiled code in memory, reducing the need for script recompilation on each request. Popular opcode caching tools include APC, </a:t>
            </a:r>
            <a:r>
              <a:rPr lang="en-US" b="1" dirty="0" err="1"/>
              <a:t>OpCache</a:t>
            </a:r>
            <a:r>
              <a:rPr lang="en-US" b="1" dirty="0"/>
              <a:t>, and </a:t>
            </a:r>
            <a:r>
              <a:rPr lang="en-US" b="1" dirty="0" err="1"/>
              <a:t>XCache</a:t>
            </a:r>
            <a:r>
              <a:rPr lang="en-US" b="1" dirty="0"/>
              <a:t>.</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27</a:t>
            </a:fld>
            <a:endParaRPr lang="en-US"/>
          </a:p>
        </p:txBody>
      </p:sp>
    </p:spTree>
    <p:extLst>
      <p:ext uri="{BB962C8B-B14F-4D97-AF65-F5344CB8AC3E}">
        <p14:creationId xmlns:p14="http://schemas.microsoft.com/office/powerpoint/2010/main" val="1977302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Avoid Blocking Operations:</a:t>
            </a:r>
          </a:p>
          <a:p>
            <a:r>
              <a:rPr lang="en-US" dirty="0"/>
              <a:t>   - Be cautious of operations that may block the server, such as long-running database queries or file uploads. Consider asynchronous processing or background jobs for such tasks</a:t>
            </a:r>
            <a:r>
              <a:rPr lang="en-US" dirty="0" smtClean="0"/>
              <a:t>.</a:t>
            </a:r>
          </a:p>
          <a:p>
            <a:pPr marL="0" indent="0">
              <a:buNone/>
            </a:pPr>
            <a:r>
              <a:rPr lang="en-US" dirty="0"/>
              <a:t>Use Compression:</a:t>
            </a:r>
          </a:p>
          <a:p>
            <a:pPr marL="0" indent="0">
              <a:buNone/>
            </a:pPr>
            <a:r>
              <a:rPr lang="en-US" dirty="0"/>
              <a:t>   - Compress data sent to clients whenever possible. This includes enabling </a:t>
            </a:r>
            <a:r>
              <a:rPr lang="en-US" dirty="0" err="1"/>
              <a:t>gzip</a:t>
            </a:r>
            <a:r>
              <a:rPr lang="en-US" dirty="0"/>
              <a:t> or deflate compression for HTTP responses to reduce bandwidth usage.</a:t>
            </a:r>
          </a:p>
        </p:txBody>
      </p:sp>
      <p:sp>
        <p:nvSpPr>
          <p:cNvPr id="4" name="Slide Number Placeholder 3"/>
          <p:cNvSpPr>
            <a:spLocks noGrp="1"/>
          </p:cNvSpPr>
          <p:nvPr>
            <p:ph type="sldNum" sz="quarter" idx="12"/>
          </p:nvPr>
        </p:nvSpPr>
        <p:spPr/>
        <p:txBody>
          <a:bodyPr/>
          <a:lstStyle/>
          <a:p>
            <a:fld id="{F2CC2DF4-DC1F-485A-B31B-2292534D57EB}" type="slidenum">
              <a:rPr lang="en-US" smtClean="0"/>
              <a:t>28</a:t>
            </a:fld>
            <a:endParaRPr lang="en-US"/>
          </a:p>
        </p:txBody>
      </p:sp>
    </p:spTree>
    <p:extLst>
      <p:ext uri="{BB962C8B-B14F-4D97-AF65-F5344CB8AC3E}">
        <p14:creationId xmlns:p14="http://schemas.microsoft.com/office/powerpoint/2010/main" val="1546292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38" y="0"/>
            <a:ext cx="8596668" cy="1320800"/>
          </a:xfrm>
        </p:spPr>
        <p:txBody>
          <a:bodyPr/>
          <a:lstStyle/>
          <a:p>
            <a:r>
              <a:rPr lang="en-US" dirty="0" smtClean="0"/>
              <a:t>Continue..</a:t>
            </a:r>
            <a:endParaRPr lang="en-US" dirty="0"/>
          </a:p>
        </p:txBody>
      </p:sp>
      <p:sp>
        <p:nvSpPr>
          <p:cNvPr id="3" name="Content Placeholder 2"/>
          <p:cNvSpPr>
            <a:spLocks noGrp="1"/>
          </p:cNvSpPr>
          <p:nvPr>
            <p:ph idx="1"/>
          </p:nvPr>
        </p:nvSpPr>
        <p:spPr>
          <a:xfrm>
            <a:off x="112542" y="407963"/>
            <a:ext cx="9664504" cy="5633399"/>
          </a:xfrm>
        </p:spPr>
        <p:txBody>
          <a:bodyPr>
            <a:normAutofit fontScale="40000" lnSpcReduction="20000"/>
          </a:bodyPr>
          <a:lstStyle/>
          <a:p>
            <a:r>
              <a:rPr lang="en-US" dirty="0"/>
              <a:t>Example in PHP:</a:t>
            </a:r>
          </a:p>
          <a:p>
            <a:endParaRPr lang="en-US" dirty="0"/>
          </a:p>
          <a:p>
            <a:r>
              <a:rPr lang="en-US" dirty="0"/>
              <a:t>Consider a simple PHP script for fetching and displaying user data from a database. Here's how you can optimize it:</a:t>
            </a:r>
          </a:p>
          <a:p>
            <a:endParaRPr lang="en-US" dirty="0"/>
          </a:p>
          <a:p>
            <a:r>
              <a:rPr lang="en-US" dirty="0" smtClean="0"/>
              <a:t>`</a:t>
            </a:r>
            <a:r>
              <a:rPr lang="en-US" dirty="0" err="1"/>
              <a:t>php</a:t>
            </a:r>
            <a:endParaRPr lang="en-US" dirty="0"/>
          </a:p>
          <a:p>
            <a:r>
              <a:rPr lang="en-US" dirty="0"/>
              <a:t>&lt;?</a:t>
            </a:r>
            <a:r>
              <a:rPr lang="en-US" dirty="0" err="1"/>
              <a:t>php</a:t>
            </a:r>
            <a:endParaRPr lang="en-US" dirty="0"/>
          </a:p>
          <a:p>
            <a:r>
              <a:rPr lang="en-US" dirty="0"/>
              <a:t>// Before Optimization</a:t>
            </a:r>
          </a:p>
          <a:p>
            <a:r>
              <a:rPr lang="en-US" dirty="0"/>
              <a:t>$</a:t>
            </a:r>
            <a:r>
              <a:rPr lang="en-US" dirty="0" err="1"/>
              <a:t>db</a:t>
            </a:r>
            <a:r>
              <a:rPr lang="en-US" dirty="0"/>
              <a:t> = new </a:t>
            </a:r>
            <a:r>
              <a:rPr lang="en-US" dirty="0" err="1"/>
              <a:t>mysqli</a:t>
            </a:r>
            <a:r>
              <a:rPr lang="en-US" dirty="0"/>
              <a:t>('localhost', 'username', 'password', 'database');</a:t>
            </a:r>
          </a:p>
          <a:p>
            <a:endParaRPr lang="en-US" dirty="0"/>
          </a:p>
          <a:p>
            <a:r>
              <a:rPr lang="en-US" dirty="0"/>
              <a:t>if ($</a:t>
            </a:r>
            <a:r>
              <a:rPr lang="en-US" dirty="0" err="1"/>
              <a:t>db</a:t>
            </a:r>
            <a:r>
              <a:rPr lang="en-US" dirty="0"/>
              <a:t>-&gt;</a:t>
            </a:r>
            <a:r>
              <a:rPr lang="en-US" dirty="0" err="1"/>
              <a:t>connect_error</a:t>
            </a:r>
            <a:r>
              <a:rPr lang="en-US" dirty="0"/>
              <a:t>) {</a:t>
            </a:r>
          </a:p>
          <a:p>
            <a:r>
              <a:rPr lang="en-US" dirty="0"/>
              <a:t>    die("Connection failed: " . $</a:t>
            </a:r>
            <a:r>
              <a:rPr lang="en-US" dirty="0" err="1"/>
              <a:t>db</a:t>
            </a:r>
            <a:r>
              <a:rPr lang="en-US" dirty="0"/>
              <a:t>-&gt;</a:t>
            </a:r>
            <a:r>
              <a:rPr lang="en-US" dirty="0" err="1"/>
              <a:t>connect_error</a:t>
            </a:r>
            <a:r>
              <a:rPr lang="en-US" dirty="0"/>
              <a:t>);</a:t>
            </a:r>
          </a:p>
          <a:p>
            <a:r>
              <a:rPr lang="en-US" dirty="0"/>
              <a:t>}</a:t>
            </a:r>
          </a:p>
          <a:p>
            <a:endParaRPr lang="en-US" dirty="0"/>
          </a:p>
          <a:p>
            <a:r>
              <a:rPr lang="en-US" dirty="0"/>
              <a:t>$query = "SELECT id, username, email FROM users";</a:t>
            </a:r>
          </a:p>
          <a:p>
            <a:r>
              <a:rPr lang="en-US" dirty="0"/>
              <a:t>$result = $</a:t>
            </a:r>
            <a:r>
              <a:rPr lang="en-US" dirty="0" err="1"/>
              <a:t>db</a:t>
            </a:r>
            <a:r>
              <a:rPr lang="en-US" dirty="0"/>
              <a:t>-&gt;query($query);</a:t>
            </a:r>
          </a:p>
          <a:p>
            <a:endParaRPr lang="en-US" dirty="0"/>
          </a:p>
          <a:p>
            <a:r>
              <a:rPr lang="en-US" dirty="0"/>
              <a:t>echo "&lt;</a:t>
            </a:r>
            <a:r>
              <a:rPr lang="en-US" dirty="0" err="1"/>
              <a:t>ul</a:t>
            </a:r>
            <a:r>
              <a:rPr lang="en-US" dirty="0"/>
              <a:t>&gt;";</a:t>
            </a:r>
          </a:p>
          <a:p>
            <a:r>
              <a:rPr lang="en-US" dirty="0"/>
              <a:t>while ($row = $result-&gt;</a:t>
            </a:r>
            <a:r>
              <a:rPr lang="en-US" dirty="0" err="1"/>
              <a:t>fetch_assoc</a:t>
            </a:r>
            <a:r>
              <a:rPr lang="en-US" dirty="0"/>
              <a:t>()) {</a:t>
            </a:r>
          </a:p>
          <a:p>
            <a:r>
              <a:rPr lang="en-US" dirty="0"/>
              <a:t>    echo "&lt;li&gt;{$row['username']} - {$row['email']}&lt;/li&gt;";</a:t>
            </a:r>
          </a:p>
          <a:p>
            <a:r>
              <a:rPr lang="en-US" dirty="0"/>
              <a:t>}</a:t>
            </a:r>
          </a:p>
          <a:p>
            <a:r>
              <a:rPr lang="en-US" dirty="0"/>
              <a:t>echo "&lt;/</a:t>
            </a:r>
            <a:r>
              <a:rPr lang="en-US" dirty="0" err="1"/>
              <a:t>ul</a:t>
            </a:r>
            <a:r>
              <a:rPr lang="en-US" dirty="0"/>
              <a:t>&gt;";</a:t>
            </a:r>
          </a:p>
          <a:p>
            <a:endParaRPr lang="en-US" dirty="0"/>
          </a:p>
          <a:p>
            <a:r>
              <a:rPr lang="en-US" dirty="0"/>
              <a:t>$result-&gt;close();</a:t>
            </a:r>
          </a:p>
          <a:p>
            <a:r>
              <a:rPr lang="en-US" dirty="0"/>
              <a:t>$</a:t>
            </a:r>
            <a:r>
              <a:rPr lang="en-US" dirty="0" err="1"/>
              <a:t>db</a:t>
            </a:r>
            <a:r>
              <a:rPr lang="en-US" dirty="0"/>
              <a:t>-&gt;close();</a:t>
            </a:r>
          </a:p>
          <a:p>
            <a:r>
              <a:rPr lang="en-US" dirty="0"/>
              <a:t>?&gt;</a:t>
            </a:r>
          </a:p>
        </p:txBody>
      </p:sp>
      <p:sp>
        <p:nvSpPr>
          <p:cNvPr id="4" name="Slide Number Placeholder 3"/>
          <p:cNvSpPr>
            <a:spLocks noGrp="1"/>
          </p:cNvSpPr>
          <p:nvPr>
            <p:ph type="sldNum" sz="quarter" idx="12"/>
          </p:nvPr>
        </p:nvSpPr>
        <p:spPr/>
        <p:txBody>
          <a:bodyPr/>
          <a:lstStyle/>
          <a:p>
            <a:fld id="{F2CC2DF4-DC1F-485A-B31B-2292534D57EB}" type="slidenum">
              <a:rPr lang="en-US" smtClean="0"/>
              <a:t>29</a:t>
            </a:fld>
            <a:endParaRPr lang="en-US"/>
          </a:p>
        </p:txBody>
      </p:sp>
    </p:spTree>
    <p:extLst>
      <p:ext uri="{BB962C8B-B14F-4D97-AF65-F5344CB8AC3E}">
        <p14:creationId xmlns:p14="http://schemas.microsoft.com/office/powerpoint/2010/main" val="114902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load balancer</a:t>
            </a:r>
            <a:endParaRPr lang="en-US" dirty="0"/>
          </a:p>
        </p:txBody>
      </p:sp>
      <p:sp>
        <p:nvSpPr>
          <p:cNvPr id="3" name="Content Placeholder 2"/>
          <p:cNvSpPr>
            <a:spLocks noGrp="1"/>
          </p:cNvSpPr>
          <p:nvPr>
            <p:ph idx="1"/>
          </p:nvPr>
        </p:nvSpPr>
        <p:spPr/>
        <p:txBody>
          <a:bodyPr/>
          <a:lstStyle/>
          <a:p>
            <a:r>
              <a:rPr lang="en-US" dirty="0" smtClean="0"/>
              <a:t>It spread load (Traffic) across multiple server (ec2)</a:t>
            </a:r>
          </a:p>
          <a:p>
            <a:r>
              <a:rPr lang="en-US" dirty="0" smtClean="0"/>
              <a:t>Expose a single point of access (DNS) to your application</a:t>
            </a:r>
          </a:p>
          <a:p>
            <a:r>
              <a:rPr lang="en-US" dirty="0" smtClean="0"/>
              <a:t>Seamlessly handle failure of any server</a:t>
            </a:r>
          </a:p>
          <a:p>
            <a:r>
              <a:rPr lang="en-US" dirty="0" smtClean="0"/>
              <a:t>High </a:t>
            </a:r>
            <a:r>
              <a:rPr lang="en-US" dirty="0" err="1" smtClean="0"/>
              <a:t>availabity</a:t>
            </a:r>
            <a:r>
              <a:rPr lang="en-US" dirty="0" smtClean="0"/>
              <a:t> </a:t>
            </a:r>
            <a:r>
              <a:rPr lang="en-US" smtClean="0"/>
              <a:t>across zone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F2CC2DF4-DC1F-485A-B31B-2292534D57EB}" type="slidenum">
              <a:rPr lang="en-US" smtClean="0"/>
              <a:t>3</a:t>
            </a:fld>
            <a:endParaRPr lang="en-US"/>
          </a:p>
        </p:txBody>
      </p:sp>
    </p:spTree>
    <p:extLst>
      <p:ext uri="{BB962C8B-B14F-4D97-AF65-F5344CB8AC3E}">
        <p14:creationId xmlns:p14="http://schemas.microsoft.com/office/powerpoint/2010/main" val="734617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t>
            </a:r>
            <a:r>
              <a:rPr lang="en-US" dirty="0" err="1" smtClean="0"/>
              <a:t>optimisation</a:t>
            </a:r>
            <a:endParaRPr lang="en-US" dirty="0"/>
          </a:p>
        </p:txBody>
      </p:sp>
      <p:sp>
        <p:nvSpPr>
          <p:cNvPr id="3" name="Content Placeholder 2"/>
          <p:cNvSpPr>
            <a:spLocks noGrp="1"/>
          </p:cNvSpPr>
          <p:nvPr>
            <p:ph idx="1"/>
          </p:nvPr>
        </p:nvSpPr>
        <p:spPr/>
        <p:txBody>
          <a:bodyPr>
            <a:normAutofit fontScale="25000" lnSpcReduction="20000"/>
          </a:bodyPr>
          <a:lstStyle/>
          <a:p>
            <a:r>
              <a:rPr lang="en-US" dirty="0" err="1"/>
              <a:t>php</a:t>
            </a:r>
            <a:endParaRPr lang="en-US" dirty="0"/>
          </a:p>
          <a:p>
            <a:r>
              <a:rPr lang="en-US" dirty="0"/>
              <a:t>&lt;?</a:t>
            </a:r>
            <a:r>
              <a:rPr lang="en-US" dirty="0" err="1"/>
              <a:t>php</a:t>
            </a:r>
            <a:endParaRPr lang="en-US" dirty="0"/>
          </a:p>
          <a:p>
            <a:r>
              <a:rPr lang="en-US" dirty="0"/>
              <a:t>// After Optimization</a:t>
            </a:r>
          </a:p>
          <a:p>
            <a:r>
              <a:rPr lang="en-US" dirty="0"/>
              <a:t>$</a:t>
            </a:r>
            <a:r>
              <a:rPr lang="en-US" dirty="0" err="1"/>
              <a:t>db</a:t>
            </a:r>
            <a:r>
              <a:rPr lang="en-US" dirty="0"/>
              <a:t> = new </a:t>
            </a:r>
            <a:r>
              <a:rPr lang="en-US" dirty="0" err="1"/>
              <a:t>mysqli</a:t>
            </a:r>
            <a:r>
              <a:rPr lang="en-US" dirty="0"/>
              <a:t>('localhost', 'username', 'password', 'database');</a:t>
            </a:r>
          </a:p>
          <a:p>
            <a:endParaRPr lang="en-US" dirty="0"/>
          </a:p>
          <a:p>
            <a:r>
              <a:rPr lang="en-US" dirty="0"/>
              <a:t>if ($</a:t>
            </a:r>
            <a:r>
              <a:rPr lang="en-US" dirty="0" err="1"/>
              <a:t>db</a:t>
            </a:r>
            <a:r>
              <a:rPr lang="en-US" dirty="0"/>
              <a:t>-&gt;</a:t>
            </a:r>
            <a:r>
              <a:rPr lang="en-US" dirty="0" err="1"/>
              <a:t>connect_error</a:t>
            </a:r>
            <a:r>
              <a:rPr lang="en-US" dirty="0"/>
              <a:t>) {</a:t>
            </a:r>
          </a:p>
          <a:p>
            <a:r>
              <a:rPr lang="en-US" dirty="0"/>
              <a:t>    die("Connection failed: " . $</a:t>
            </a:r>
            <a:r>
              <a:rPr lang="en-US" dirty="0" err="1"/>
              <a:t>db</a:t>
            </a:r>
            <a:r>
              <a:rPr lang="en-US" dirty="0"/>
              <a:t>-&gt;</a:t>
            </a:r>
            <a:r>
              <a:rPr lang="en-US" dirty="0" err="1"/>
              <a:t>connect_error</a:t>
            </a:r>
            <a:r>
              <a:rPr lang="en-US" dirty="0"/>
              <a:t>);</a:t>
            </a:r>
          </a:p>
          <a:p>
            <a:r>
              <a:rPr lang="en-US" dirty="0"/>
              <a:t>}</a:t>
            </a:r>
          </a:p>
          <a:p>
            <a:endParaRPr lang="en-US" dirty="0"/>
          </a:p>
          <a:p>
            <a:r>
              <a:rPr lang="en-US" dirty="0"/>
              <a:t>$query = "SELECT id, username, email FROM users";</a:t>
            </a:r>
          </a:p>
          <a:p>
            <a:endParaRPr lang="en-US" dirty="0"/>
          </a:p>
          <a:p>
            <a:r>
              <a:rPr lang="en-US" dirty="0"/>
              <a:t>// Implementing database query caching</a:t>
            </a:r>
          </a:p>
          <a:p>
            <a:r>
              <a:rPr lang="en-US" dirty="0"/>
              <a:t>if (!$result = $</a:t>
            </a:r>
            <a:r>
              <a:rPr lang="en-US" dirty="0" err="1"/>
              <a:t>db</a:t>
            </a:r>
            <a:r>
              <a:rPr lang="en-US" dirty="0"/>
              <a:t>-&gt;query($query)) {</a:t>
            </a:r>
          </a:p>
          <a:p>
            <a:r>
              <a:rPr lang="en-US" dirty="0"/>
              <a:t>    die("Query failed: " . $</a:t>
            </a:r>
            <a:r>
              <a:rPr lang="en-US" dirty="0" err="1"/>
              <a:t>db</a:t>
            </a:r>
            <a:r>
              <a:rPr lang="en-US" dirty="0"/>
              <a:t>-&gt;error);</a:t>
            </a:r>
          </a:p>
          <a:p>
            <a:r>
              <a:rPr lang="en-US" dirty="0"/>
              <a:t>}</a:t>
            </a:r>
          </a:p>
          <a:p>
            <a:endParaRPr lang="en-US" dirty="0"/>
          </a:p>
          <a:p>
            <a:r>
              <a:rPr lang="en-US" dirty="0"/>
              <a:t>echo "&lt;</a:t>
            </a:r>
            <a:r>
              <a:rPr lang="en-US" dirty="0" err="1"/>
              <a:t>ul</a:t>
            </a:r>
            <a:r>
              <a:rPr lang="en-US" dirty="0"/>
              <a:t>&gt;";</a:t>
            </a:r>
          </a:p>
          <a:p>
            <a:r>
              <a:rPr lang="en-US" dirty="0"/>
              <a:t>while ($row = $result-&gt;</a:t>
            </a:r>
            <a:r>
              <a:rPr lang="en-US" dirty="0" err="1"/>
              <a:t>fetch_assoc</a:t>
            </a:r>
            <a:r>
              <a:rPr lang="en-US" dirty="0"/>
              <a:t>()) {</a:t>
            </a:r>
          </a:p>
          <a:p>
            <a:r>
              <a:rPr lang="en-US" dirty="0"/>
              <a:t>    echo "&lt;li&gt;{$row['username']} - {$row['email']}&lt;/li&gt;";</a:t>
            </a:r>
          </a:p>
          <a:p>
            <a:r>
              <a:rPr lang="en-US" dirty="0"/>
              <a:t>}</a:t>
            </a:r>
          </a:p>
          <a:p>
            <a:r>
              <a:rPr lang="en-US" dirty="0"/>
              <a:t>echo "&lt;/</a:t>
            </a:r>
            <a:r>
              <a:rPr lang="en-US" dirty="0" err="1"/>
              <a:t>ul</a:t>
            </a:r>
            <a:r>
              <a:rPr lang="en-US" dirty="0"/>
              <a:t>&gt;";</a:t>
            </a:r>
          </a:p>
          <a:p>
            <a:endParaRPr lang="en-US" dirty="0"/>
          </a:p>
          <a:p>
            <a:r>
              <a:rPr lang="en-US" dirty="0"/>
              <a:t>// Closing the result set immediately after use</a:t>
            </a:r>
          </a:p>
          <a:p>
            <a:r>
              <a:rPr lang="en-US" dirty="0"/>
              <a:t>$result-&gt;close();</a:t>
            </a:r>
          </a:p>
          <a:p>
            <a:r>
              <a:rPr lang="en-US" dirty="0"/>
              <a:t>$</a:t>
            </a:r>
            <a:r>
              <a:rPr lang="en-US" dirty="0" err="1"/>
              <a:t>db</a:t>
            </a:r>
            <a:r>
              <a:rPr lang="en-US" dirty="0"/>
              <a:t>-&gt;close();</a:t>
            </a:r>
          </a:p>
          <a:p>
            <a:r>
              <a:rPr lang="en-US" dirty="0"/>
              <a:t>?&gt;</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30</a:t>
            </a:fld>
            <a:endParaRPr lang="en-US"/>
          </a:p>
        </p:txBody>
      </p:sp>
    </p:spTree>
    <p:extLst>
      <p:ext uri="{BB962C8B-B14F-4D97-AF65-F5344CB8AC3E}">
        <p14:creationId xmlns:p14="http://schemas.microsoft.com/office/powerpoint/2010/main" val="4238406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difference</a:t>
            </a:r>
            <a:endParaRPr lang="en-US" dirty="0"/>
          </a:p>
        </p:txBody>
      </p:sp>
      <p:sp>
        <p:nvSpPr>
          <p:cNvPr id="3" name="Content Placeholder 2"/>
          <p:cNvSpPr>
            <a:spLocks noGrp="1"/>
          </p:cNvSpPr>
          <p:nvPr>
            <p:ph idx="1"/>
          </p:nvPr>
        </p:nvSpPr>
        <p:spPr/>
        <p:txBody>
          <a:bodyPr/>
          <a:lstStyle/>
          <a:p>
            <a:r>
              <a:rPr lang="en-US" dirty="0"/>
              <a:t>In this optimized example:</a:t>
            </a:r>
          </a:p>
          <a:p>
            <a:r>
              <a:rPr lang="en-US" dirty="0"/>
              <a:t>- We have introduced basic error handling for the database connection.</a:t>
            </a:r>
          </a:p>
          <a:p>
            <a:r>
              <a:rPr lang="en-US" dirty="0"/>
              <a:t>- Implemented a database query caching mechanism to avoid repeated queries if the data hasn't changed.</a:t>
            </a:r>
          </a:p>
          <a:p>
            <a:r>
              <a:rPr lang="en-US" dirty="0"/>
              <a:t>- Closed the result set immediately after use to free up resources promptly.</a:t>
            </a:r>
          </a:p>
          <a:p>
            <a:endParaRPr lang="en-US" dirty="0"/>
          </a:p>
          <a:p>
            <a:r>
              <a:rPr lang="en-US" dirty="0"/>
              <a:t>These optimizations contribute to more efficient server-side scripting, reducing the load on the server and improving the overall performance of the web application.</a:t>
            </a:r>
          </a:p>
        </p:txBody>
      </p:sp>
      <p:sp>
        <p:nvSpPr>
          <p:cNvPr id="4" name="Slide Number Placeholder 3"/>
          <p:cNvSpPr>
            <a:spLocks noGrp="1"/>
          </p:cNvSpPr>
          <p:nvPr>
            <p:ph type="sldNum" sz="quarter" idx="12"/>
          </p:nvPr>
        </p:nvSpPr>
        <p:spPr/>
        <p:txBody>
          <a:bodyPr/>
          <a:lstStyle/>
          <a:p>
            <a:fld id="{F2CC2DF4-DC1F-485A-B31B-2292534D57EB}" type="slidenum">
              <a:rPr lang="en-US" smtClean="0"/>
              <a:t>31</a:t>
            </a:fld>
            <a:endParaRPr lang="en-US"/>
          </a:p>
        </p:txBody>
      </p:sp>
    </p:spTree>
    <p:extLst>
      <p:ext uri="{BB962C8B-B14F-4D97-AF65-F5344CB8AC3E}">
        <p14:creationId xmlns:p14="http://schemas.microsoft.com/office/powerpoint/2010/main" val="92384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Load Balancing:</a:t>
            </a:r>
          </a:p>
        </p:txBody>
      </p:sp>
      <p:sp>
        <p:nvSpPr>
          <p:cNvPr id="3" name="Content Placeholder 2"/>
          <p:cNvSpPr>
            <a:spLocks noGrp="1"/>
          </p:cNvSpPr>
          <p:nvPr>
            <p:ph idx="1"/>
          </p:nvPr>
        </p:nvSpPr>
        <p:spPr/>
        <p:txBody>
          <a:bodyPr>
            <a:normAutofit fontScale="92500"/>
          </a:bodyPr>
          <a:lstStyle/>
          <a:p>
            <a:r>
              <a:rPr lang="en-US" dirty="0"/>
              <a:t>1. Improved Performance:</a:t>
            </a:r>
          </a:p>
          <a:p>
            <a:r>
              <a:rPr lang="en-US" dirty="0"/>
              <a:t>   - Distributing traffic across multiple servers ensures that no single server is overburdened, leading to improved overall system performance.</a:t>
            </a:r>
          </a:p>
          <a:p>
            <a:endParaRPr lang="en-US" dirty="0"/>
          </a:p>
          <a:p>
            <a:r>
              <a:rPr lang="en-US" dirty="0"/>
              <a:t>2. High Availability:</a:t>
            </a:r>
          </a:p>
          <a:p>
            <a:r>
              <a:rPr lang="en-US" dirty="0"/>
              <a:t>   - Load balancing enhances system reliability by redirecting traffic to functioning servers in case of a server failure, ensuring continuous service availability.</a:t>
            </a:r>
          </a:p>
          <a:p>
            <a:endParaRPr lang="en-US" dirty="0"/>
          </a:p>
          <a:p>
            <a:r>
              <a:rPr lang="en-US" dirty="0"/>
              <a:t>3. Scalability:</a:t>
            </a:r>
          </a:p>
          <a:p>
            <a:r>
              <a:rPr lang="en-US" dirty="0"/>
              <a:t>   - Easily scale the infrastructure by adding more servers as the demand increases, without affecting the overall performance.</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4</a:t>
            </a:fld>
            <a:endParaRPr lang="en-US" dirty="0"/>
          </a:p>
        </p:txBody>
      </p:sp>
    </p:spTree>
    <p:extLst>
      <p:ext uri="{BB962C8B-B14F-4D97-AF65-F5344CB8AC3E}">
        <p14:creationId xmlns:p14="http://schemas.microsoft.com/office/powerpoint/2010/main" val="262281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r>
              <a:rPr lang="en-US" dirty="0"/>
              <a:t>4. Resource Utilization:</a:t>
            </a:r>
          </a:p>
          <a:p>
            <a:r>
              <a:rPr lang="en-US" dirty="0"/>
              <a:t>   - Efficiently utilizes resources across servers, preventing situations where some servers are idle while others are overloaded.</a:t>
            </a:r>
          </a:p>
          <a:p>
            <a:endParaRPr lang="en-US" dirty="0"/>
          </a:p>
          <a:p>
            <a:r>
              <a:rPr lang="en-US" dirty="0"/>
              <a:t>5. Optimized Response Time:</a:t>
            </a:r>
          </a:p>
          <a:p>
            <a:r>
              <a:rPr lang="en-US" dirty="0"/>
              <a:t>   - Evenly distributing the load helps in minimizing response times for users, providing a better user experience.</a:t>
            </a:r>
          </a:p>
          <a:p>
            <a:endParaRPr lang="en-US" dirty="0"/>
          </a:p>
          <a:p>
            <a:r>
              <a:rPr lang="en-US" dirty="0"/>
              <a:t>6. Fault Tolerance:</a:t>
            </a:r>
          </a:p>
          <a:p>
            <a:r>
              <a:rPr lang="en-US" dirty="0"/>
              <a:t>   - Load balancing enhances fault tolerance by redirecting traffic away from servers experiencing issues, ensuring smooth operation even during hardware or software failures.</a:t>
            </a:r>
          </a:p>
        </p:txBody>
      </p:sp>
      <p:sp>
        <p:nvSpPr>
          <p:cNvPr id="4" name="Slide Number Placeholder 3"/>
          <p:cNvSpPr>
            <a:spLocks noGrp="1"/>
          </p:cNvSpPr>
          <p:nvPr>
            <p:ph type="sldNum" sz="quarter" idx="12"/>
          </p:nvPr>
        </p:nvSpPr>
        <p:spPr/>
        <p:txBody>
          <a:bodyPr/>
          <a:lstStyle/>
          <a:p>
            <a:fld id="{F2CC2DF4-DC1F-485A-B31B-2292534D57EB}" type="slidenum">
              <a:rPr lang="en-US" smtClean="0"/>
              <a:t>5</a:t>
            </a:fld>
            <a:endParaRPr lang="en-US"/>
          </a:p>
        </p:txBody>
      </p:sp>
    </p:spTree>
    <p:extLst>
      <p:ext uri="{BB962C8B-B14F-4D97-AF65-F5344CB8AC3E}">
        <p14:creationId xmlns:p14="http://schemas.microsoft.com/office/powerpoint/2010/main" val="421244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in Real World:</a:t>
            </a:r>
          </a:p>
        </p:txBody>
      </p:sp>
      <p:sp>
        <p:nvSpPr>
          <p:cNvPr id="3" name="Content Placeholder 2"/>
          <p:cNvSpPr>
            <a:spLocks noGrp="1"/>
          </p:cNvSpPr>
          <p:nvPr>
            <p:ph idx="1"/>
          </p:nvPr>
        </p:nvSpPr>
        <p:spPr/>
        <p:txBody>
          <a:bodyPr/>
          <a:lstStyle/>
          <a:p>
            <a:r>
              <a:rPr lang="en-US" dirty="0"/>
              <a:t>Example: Online Retail Website</a:t>
            </a:r>
          </a:p>
          <a:p>
            <a:endParaRPr lang="en-US" dirty="0"/>
          </a:p>
          <a:p>
            <a:r>
              <a:rPr lang="en-US" dirty="0"/>
              <a:t>Consider an online retail website that experiences varying levels of traffic throughout the day. Load balancing can be employed to distribute incoming user requests across multiple servers. During peak hours, the load balancer can evenly distribute traffic, preventing any single server from becoming a bottleneck. If one server experiences a failure, the load balancer redirects traffic to the remaining servers, ensuring uninterrupted service.</a:t>
            </a:r>
          </a:p>
        </p:txBody>
      </p:sp>
      <p:sp>
        <p:nvSpPr>
          <p:cNvPr id="4" name="Slide Number Placeholder 3"/>
          <p:cNvSpPr>
            <a:spLocks noGrp="1"/>
          </p:cNvSpPr>
          <p:nvPr>
            <p:ph type="sldNum" sz="quarter" idx="12"/>
          </p:nvPr>
        </p:nvSpPr>
        <p:spPr/>
        <p:txBody>
          <a:bodyPr/>
          <a:lstStyle/>
          <a:p>
            <a:fld id="{F2CC2DF4-DC1F-485A-B31B-2292534D57EB}" type="slidenum">
              <a:rPr lang="en-US" smtClean="0"/>
              <a:t>6</a:t>
            </a:fld>
            <a:endParaRPr lang="en-US"/>
          </a:p>
        </p:txBody>
      </p:sp>
    </p:spTree>
    <p:extLst>
      <p:ext uri="{BB962C8B-B14F-4D97-AF65-F5344CB8AC3E}">
        <p14:creationId xmlns:p14="http://schemas.microsoft.com/office/powerpoint/2010/main" val="264611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a:t>
            </a:r>
            <a:endParaRPr lang="en-US" dirty="0"/>
          </a:p>
        </p:txBody>
      </p:sp>
      <p:sp>
        <p:nvSpPr>
          <p:cNvPr id="3" name="Content Placeholder 2"/>
          <p:cNvSpPr>
            <a:spLocks noGrp="1"/>
          </p:cNvSpPr>
          <p:nvPr>
            <p:ph idx="1"/>
          </p:nvPr>
        </p:nvSpPr>
        <p:spPr/>
        <p:txBody>
          <a:bodyPr/>
          <a:lstStyle/>
          <a:p>
            <a:r>
              <a:rPr lang="en-US" dirty="0" smtClean="0"/>
              <a:t>Creating load balancer in AWS</a:t>
            </a:r>
          </a:p>
          <a:p>
            <a:r>
              <a:rPr lang="en-US" dirty="0" smtClean="0"/>
              <a:t>3 types of Load balancer</a:t>
            </a:r>
          </a:p>
          <a:p>
            <a:r>
              <a:rPr lang="en-US" dirty="0" smtClean="0"/>
              <a:t>Apache Load Balancer</a:t>
            </a:r>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7</a:t>
            </a:fld>
            <a:endParaRPr lang="en-US"/>
          </a:p>
        </p:txBody>
      </p:sp>
    </p:spTree>
    <p:extLst>
      <p:ext uri="{BB962C8B-B14F-4D97-AF65-F5344CB8AC3E}">
        <p14:creationId xmlns:p14="http://schemas.microsoft.com/office/powerpoint/2010/main" val="18558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Clustering involves connecting multiple independent computing resources to work together as a single system. It is commonly used to enhance performance, availability, and reliability by grouping multiple servers into a cluster.</a:t>
            </a:r>
          </a:p>
        </p:txBody>
      </p:sp>
      <p:sp>
        <p:nvSpPr>
          <p:cNvPr id="4" name="Slide Number Placeholder 3"/>
          <p:cNvSpPr>
            <a:spLocks noGrp="1"/>
          </p:cNvSpPr>
          <p:nvPr>
            <p:ph type="sldNum" sz="quarter" idx="12"/>
          </p:nvPr>
        </p:nvSpPr>
        <p:spPr/>
        <p:txBody>
          <a:bodyPr/>
          <a:lstStyle/>
          <a:p>
            <a:fld id="{F2CC2DF4-DC1F-485A-B31B-2292534D57EB}" type="slidenum">
              <a:rPr lang="en-US" smtClean="0"/>
              <a:t>8</a:t>
            </a:fld>
            <a:endParaRPr lang="en-US"/>
          </a:p>
        </p:txBody>
      </p:sp>
    </p:spTree>
    <p:extLst>
      <p:ext uri="{BB962C8B-B14F-4D97-AF65-F5344CB8AC3E}">
        <p14:creationId xmlns:p14="http://schemas.microsoft.com/office/powerpoint/2010/main" val="274504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Clustering</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1. High Availability:</a:t>
            </a:r>
          </a:p>
          <a:p>
            <a:r>
              <a:rPr lang="en-US" dirty="0"/>
              <a:t>   - Clustering ensures continuous availability by allowing one server to take over if another fails, minimizing downtime.</a:t>
            </a:r>
          </a:p>
          <a:p>
            <a:endParaRPr lang="en-US" dirty="0"/>
          </a:p>
          <a:p>
            <a:r>
              <a:rPr lang="en-US" dirty="0"/>
              <a:t>2. Scalability:</a:t>
            </a:r>
          </a:p>
          <a:p>
            <a:r>
              <a:rPr lang="en-US" dirty="0"/>
              <a:t>   - Easily scale by adding more nodes to the cluster, accommodating increased workloads.</a:t>
            </a:r>
          </a:p>
          <a:p>
            <a:endParaRPr lang="en-US" dirty="0"/>
          </a:p>
          <a:p>
            <a:r>
              <a:rPr lang="en-US" dirty="0"/>
              <a:t>3. Load Distribution:</a:t>
            </a:r>
          </a:p>
          <a:p>
            <a:r>
              <a:rPr lang="en-US" dirty="0"/>
              <a:t>   - Distribute workloads among cluster nodes to optimize resource usage and prevent overloading any single node.</a:t>
            </a:r>
          </a:p>
          <a:p>
            <a:endParaRPr lang="en-US" dirty="0"/>
          </a:p>
        </p:txBody>
      </p:sp>
      <p:sp>
        <p:nvSpPr>
          <p:cNvPr id="4" name="Slide Number Placeholder 3"/>
          <p:cNvSpPr>
            <a:spLocks noGrp="1"/>
          </p:cNvSpPr>
          <p:nvPr>
            <p:ph type="sldNum" sz="quarter" idx="12"/>
          </p:nvPr>
        </p:nvSpPr>
        <p:spPr/>
        <p:txBody>
          <a:bodyPr/>
          <a:lstStyle/>
          <a:p>
            <a:fld id="{F2CC2DF4-DC1F-485A-B31B-2292534D57EB}" type="slidenum">
              <a:rPr lang="en-US" smtClean="0"/>
              <a:t>9</a:t>
            </a:fld>
            <a:endParaRPr lang="en-US"/>
          </a:p>
        </p:txBody>
      </p:sp>
    </p:spTree>
    <p:extLst>
      <p:ext uri="{BB962C8B-B14F-4D97-AF65-F5344CB8AC3E}">
        <p14:creationId xmlns:p14="http://schemas.microsoft.com/office/powerpoint/2010/main" val="1492855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4144</TotalTime>
  <Words>2103</Words>
  <Application>Microsoft Office PowerPoint</Application>
  <PresentationFormat>Widescreen</PresentationFormat>
  <Paragraphs>235</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Load Balance</vt:lpstr>
      <vt:lpstr>Load Balancing: </vt:lpstr>
      <vt:lpstr>Why we need load balancer</vt:lpstr>
      <vt:lpstr>Advantages of Load Balancing:</vt:lpstr>
      <vt:lpstr>Continue..</vt:lpstr>
      <vt:lpstr>Usage in Real World:</vt:lpstr>
      <vt:lpstr>Hands on</vt:lpstr>
      <vt:lpstr>Clustering: </vt:lpstr>
      <vt:lpstr>Advantages of Clustering</vt:lpstr>
      <vt:lpstr>continue</vt:lpstr>
      <vt:lpstr>Hands on</vt:lpstr>
      <vt:lpstr>Server side Cache</vt:lpstr>
      <vt:lpstr>Types of caching</vt:lpstr>
      <vt:lpstr>Types…</vt:lpstr>
      <vt:lpstr>PowerPoint Presentation</vt:lpstr>
      <vt:lpstr>continue</vt:lpstr>
      <vt:lpstr>Optimizing server configuration</vt:lpstr>
      <vt:lpstr>PowerPoint Presentation</vt:lpstr>
      <vt:lpstr>continue</vt:lpstr>
      <vt:lpstr>continue</vt:lpstr>
      <vt:lpstr>continue</vt:lpstr>
      <vt:lpstr>Continue..</vt:lpstr>
      <vt:lpstr>Hands on</vt:lpstr>
      <vt:lpstr>Difference between Load Balancer and Auto scaling</vt:lpstr>
      <vt:lpstr>Continue..</vt:lpstr>
      <vt:lpstr>Continue..</vt:lpstr>
      <vt:lpstr>Server script optimisation</vt:lpstr>
      <vt:lpstr>continue</vt:lpstr>
      <vt:lpstr>Continue..</vt:lpstr>
      <vt:lpstr>After optimisation</vt:lpstr>
      <vt:lpstr>What is the difference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Performance</dc:title>
  <dc:creator>dell</dc:creator>
  <cp:lastModifiedBy>dell</cp:lastModifiedBy>
  <cp:revision>251</cp:revision>
  <dcterms:created xsi:type="dcterms:W3CDTF">2023-12-03T10:58:37Z</dcterms:created>
  <dcterms:modified xsi:type="dcterms:W3CDTF">2023-12-13T02:58:18Z</dcterms:modified>
</cp:coreProperties>
</file>