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2" r:id="rId2"/>
    <p:sldMasterId id="2147483684" r:id="rId3"/>
  </p:sldMasterIdLst>
  <p:sldIdLst>
    <p:sldId id="256" r:id="rId4"/>
    <p:sldId id="262" r:id="rId5"/>
    <p:sldId id="277" r:id="rId6"/>
    <p:sldId id="287" r:id="rId7"/>
    <p:sldId id="292" r:id="rId8"/>
    <p:sldId id="258" r:id="rId9"/>
    <p:sldId id="285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02247E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07" autoAdjust="0"/>
  </p:normalViewPr>
  <p:slideViewPr>
    <p:cSldViewPr snapToGrid="0">
      <p:cViewPr varScale="1">
        <p:scale>
          <a:sx n="85" d="100"/>
          <a:sy n="85" d="100"/>
        </p:scale>
        <p:origin x="202" y="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5758" y="2166364"/>
            <a:ext cx="11471566" cy="173934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996249"/>
            <a:ext cx="9144000" cy="130925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90461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43847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-6843" y="2059011"/>
            <a:ext cx="12195668" cy="1828801"/>
          </a:xfrm>
          <a:prstGeom prst="rect">
            <a:avLst/>
          </a:prstGeom>
          <a:solidFill>
            <a:srgbClr val="099BD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33191" y="2208878"/>
            <a:ext cx="10515601" cy="16764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0"/>
              </a:lnSpc>
              <a:defRPr sz="6000" spc="15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191" y="4010333"/>
            <a:ext cx="10515601" cy="117464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000">
                <a:solidFill>
                  <a:srgbClr val="099BDD"/>
                </a:solidFill>
              </a:defRPr>
            </a:lvl1pPr>
            <a:lvl2pPr marL="0" indent="4572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2pPr>
            <a:lvl3pPr marL="0" indent="9144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3pPr>
            <a:lvl4pPr marL="0" indent="13716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4pPr>
            <a:lvl5pPr marL="0" indent="1828800" algn="ctr">
              <a:buClrTx/>
              <a:buSzTx/>
              <a:buNone/>
              <a:defRPr sz="2000">
                <a:solidFill>
                  <a:srgbClr val="099BD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9BD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93589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5343" y="2011679"/>
            <a:ext cx="4754881" cy="42062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2442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008" y="1913470"/>
            <a:ext cx="4754880" cy="74309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100"/>
            </a:lvl1pPr>
            <a:lvl2pPr marL="0" indent="457200">
              <a:buClrTx/>
              <a:buSzTx/>
              <a:buNone/>
              <a:defRPr sz="2100"/>
            </a:lvl2pPr>
            <a:lvl3pPr marL="0" indent="914400">
              <a:buClrTx/>
              <a:buSzTx/>
              <a:buNone/>
              <a:defRPr sz="2100"/>
            </a:lvl3pPr>
            <a:lvl4pPr marL="0" indent="1371600">
              <a:buClrTx/>
              <a:buSzTx/>
              <a:buNone/>
              <a:defRPr sz="2100"/>
            </a:lvl4pPr>
            <a:lvl5pPr marL="0" indent="1828800">
              <a:buClrTx/>
              <a:buSz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31230" y="1913470"/>
            <a:ext cx="4754881" cy="743095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21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68864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7654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43345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7008" y="2120053"/>
            <a:ext cx="6126480" cy="41148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437605" indent="-209005">
              <a:defRPr sz="3200"/>
            </a:lvl2pPr>
            <a:lvl3pPr marL="701040" indent="-243840">
              <a:defRPr sz="3200"/>
            </a:lvl3pPr>
            <a:lvl4pPr marL="978408" indent="-292608">
              <a:defRPr sz="3200"/>
            </a:lvl4pPr>
            <a:lvl5pPr marL="1207008" indent="-292608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89023" y="2147485"/>
            <a:ext cx="3200401" cy="34323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ClrTx/>
              <a:buSzTx/>
              <a:buNone/>
              <a:defRPr sz="18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770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280160" y="2211494"/>
            <a:ext cx="6126480" cy="3931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90688" y="2150621"/>
            <a:ext cx="3200401" cy="3429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5000"/>
              </a:lnSpc>
              <a:buClrTx/>
              <a:buSzTx/>
              <a:buNone/>
              <a:defRPr sz="1800"/>
            </a:lvl1pPr>
            <a:lvl2pPr marL="0" indent="457200">
              <a:lnSpc>
                <a:spcPct val="95000"/>
              </a:lnSpc>
              <a:buClrTx/>
              <a:buSzTx/>
              <a:buNone/>
              <a:defRPr sz="1800"/>
            </a:lvl2pPr>
            <a:lvl3pPr marL="0" indent="914400">
              <a:lnSpc>
                <a:spcPct val="95000"/>
              </a:lnSpc>
              <a:buClrTx/>
              <a:buSzTx/>
              <a:buNone/>
              <a:defRPr sz="1800"/>
            </a:lvl3pPr>
            <a:lvl4pPr marL="0" indent="1371600">
              <a:lnSpc>
                <a:spcPct val="95000"/>
              </a:lnSpc>
              <a:buClrTx/>
              <a:buSzTx/>
              <a:buNone/>
              <a:defRPr sz="1800"/>
            </a:lvl4pPr>
            <a:lvl5pPr marL="0" indent="1828800">
              <a:lnSpc>
                <a:spcPct val="95000"/>
              </a:lnSpc>
              <a:buClrTx/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00378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24464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9019312" y="0"/>
            <a:ext cx="274320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9160623" y="274638"/>
            <a:ext cx="2402381" cy="5897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838199" y="274638"/>
            <a:ext cx="7973291" cy="58975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73048" y="6470796"/>
            <a:ext cx="256541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81355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8B4-88E2-47C1-B21F-FF050287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4B45-C365-485B-92D2-9F675CE4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63A-82AE-419C-BADD-78B7BE8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2233-4F3B-4292-A306-F72C53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DB7D-776C-49D2-A883-24C04D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7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3AD-4D06-4137-A370-84763C1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9CC-394A-464E-A5A7-9A9D29E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F153-97EB-4683-AFF0-E6C2A759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787-1795-4C7F-A182-28E49771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253-E6D7-4853-90FF-412F2D0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20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AA8-50E4-4BFD-A04F-1224280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0960-0ED9-4C28-8CE8-9907D5E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6FE-417C-49DA-BB61-3F1B0AE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0B5E-E64A-49BD-AEDA-0285673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FB8-5305-44B2-B276-3E07D875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2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563-8458-4532-B516-0B9EE42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F94-54DC-4BD8-A383-C3C7544F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8439-584B-4B9C-8ADD-679F521B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3BB2-0C0D-4D99-9938-801A54A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DBAF-D336-472D-8DBC-E1884A3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5C13-FB97-45E5-97FB-FACB147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F98-6A74-472A-A433-75FC7FF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90E2-1201-4187-92AF-486D609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5AC9-61BC-484D-9BD5-5414B4D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0542-B3A4-4226-98FE-C3E1F6C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AD81-E741-4E9D-9077-F02B001F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46EA-DFF6-4D3F-A81B-B56B3D2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86950-DC75-45B3-A653-24D925D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4D46-014B-4744-8B40-CB443264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57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BBD-D9D4-4723-BC0A-B2941BC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8E2-B91A-498A-B46F-890C7B6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A44E-A3B4-4E23-ABA1-4E94FED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9E4-BA74-4558-9BDF-070315E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6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A6AA-FE38-43A1-ADE6-69767C45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4A-1BE7-41B1-92E5-FF44FA9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264F-C05A-416B-8453-733F468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CB-F90F-4837-AA3A-8650BA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E2C-C498-433C-AE45-962E4A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EA32-97FE-4402-B4FF-36CF9A4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E5A3-25C0-433A-A94A-79E5E1B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A85-1362-4A6C-8024-82C4EFA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E9BD-B61A-4487-A0C6-29A6C75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28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2231-D1C6-4C52-8322-1BD560B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8741-06CA-49E8-A27D-E6EE22C9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7719-5176-4C8F-92FA-655AE09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2EF7-23FF-4CD6-B1A7-174F41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6FC9-75E1-425C-A8EE-82B2960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EE21-E157-438E-9378-5877157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3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189-038D-4340-8AF8-4B19E78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4337-E5F7-470E-BD55-168301BD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7CBA-1EC4-4A58-8636-3CC07E2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3302-20DA-4F66-ABBA-474608F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860-5354-4C13-9DCD-FDE5E1D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97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AF93-B7BC-4E79-93E7-F1CCC70C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2C21-B15B-493A-B676-D5B9ED0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5048-76B0-466A-8137-7C0AF76F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1727-5CA4-4A26-B462-8E16B95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57A8-1A84-4075-A4D1-128F46B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9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482" y="176109"/>
            <a:ext cx="12188954" cy="164591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02919" y="284175"/>
            <a:ext cx="9784081" cy="1508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2919" y="2011679"/>
            <a:ext cx="9784081" cy="4206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58926" y="6470796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all" spc="0" baseline="0">
          <a:ln>
            <a:noFill/>
          </a:ln>
          <a:solidFill>
            <a:srgbClr val="099BDD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1pPr>
      <a:lvl2pPr marL="429768" marR="0" indent="-20116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2pPr>
      <a:lvl3pPr marL="680720" marR="0" indent="-22352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3pPr>
      <a:lvl4pPr marL="9372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4pPr>
      <a:lvl5pPr marL="1165860" marR="0" indent="-25146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5pPr>
      <a:lvl6pPr marL="13703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6pPr>
      <a:lvl7pPr marL="15575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7pPr>
      <a:lvl8pPr marL="1714724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8pPr>
      <a:lvl9pPr marL="1891925" marR="0" indent="-314325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rgbClr val="FFFFFF"/>
        </a:buClr>
        <a:buSzPct val="100000"/>
        <a:buFontTx/>
        <a:buChar char="▪"/>
        <a:tabLst/>
        <a:defRPr sz="2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4F90-11A0-4E69-9E5C-29313CCA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FC7B-A05F-498C-8537-B5D647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281A-5EA3-4B96-AF02-9CDCD1BD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D816-9A3A-4BB3-9BB4-7DC3AD6D52E8}" type="datetimeFigureOut">
              <a:rPr lang="en-US" smtClean="0"/>
              <a:t>1/31/2019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CAD-7CD6-4283-99FC-B9005659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B59E-D840-4647-948D-9546F7F1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708" y="2152076"/>
            <a:ext cx="9361210" cy="17393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PowerShell &amp; DEVOPS</a:t>
            </a:r>
            <a:b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</a:br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Montserrat" panose="02000505000000020004" pitchFamily="2" charset="0"/>
              </a:rPr>
              <a:t>Scotland</a:t>
            </a:r>
            <a:br>
              <a:rPr lang="en-GB" sz="2800" b="1" dirty="0">
                <a:latin typeface="Montserrat" panose="02000505000000020004" pitchFamily="2" charset="0"/>
              </a:rPr>
            </a:br>
            <a:r>
              <a:rPr lang="en-GB" sz="2800" b="1" dirty="0">
                <a:latin typeface="Montserrat" panose="02000505000000020004" pitchFamily="2" charset="0"/>
              </a:rPr>
              <a:t>31/01/2019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A54C18-CDDA-423B-9262-AFD69BFA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229550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EFD4B-AF9D-47B9-B224-C9F551B5185A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1F8BA-9197-4996-B766-4FD17028DD37}"/>
              </a:ext>
            </a:extLst>
          </p:cNvPr>
          <p:cNvSpPr txBox="1"/>
          <p:nvPr/>
        </p:nvSpPr>
        <p:spPr>
          <a:xfrm>
            <a:off x="1039652" y="4127261"/>
            <a:ext cx="4769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@scotpsug</a:t>
            </a:r>
          </a:p>
          <a:p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Montserrat" panose="02000505000000020004" pitchFamily="2" charset="0"/>
              </a:rPr>
              <a:t> </a:t>
            </a: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slack.psdevopsug.scot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211" y="284176"/>
            <a:ext cx="8361787" cy="150876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scottish POWERSHELL &amp; DEVOPS user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0" y="2011679"/>
            <a:ext cx="11601633" cy="229637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Montserrat" panose="02000505000000020004" pitchFamily="2" charset="0"/>
              </a:rPr>
              <a:t>Scottish PowerShell &amp; Devops User Group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Organiser – Paul Broadwith (@pauby)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Craig Porteous (@</a:t>
            </a:r>
            <a:r>
              <a:rPr lang="en-GB" sz="2400" b="1" dirty="0" err="1">
                <a:latin typeface="Montserrat" panose="02000505000000020004" pitchFamily="2" charset="0"/>
              </a:rPr>
              <a:t>cporteous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  <a:p>
            <a:pPr lvl="1"/>
            <a:r>
              <a:rPr lang="en-GB" sz="2400" b="1" dirty="0">
                <a:latin typeface="Montserrat" panose="02000505000000020004" pitchFamily="2" charset="0"/>
              </a:rPr>
              <a:t>Co-Organiser – Veronique </a:t>
            </a:r>
            <a:r>
              <a:rPr lang="en-GB" sz="2400" b="1" dirty="0" err="1">
                <a:latin typeface="Montserrat" panose="02000505000000020004" pitchFamily="2" charset="0"/>
              </a:rPr>
              <a:t>Lengelle</a:t>
            </a:r>
            <a:r>
              <a:rPr lang="en-GB" sz="2400" b="1" dirty="0">
                <a:latin typeface="Montserrat" panose="02000505000000020004" pitchFamily="2" charset="0"/>
              </a:rPr>
              <a:t> (@</a:t>
            </a:r>
            <a:r>
              <a:rPr lang="en-GB" sz="2400" b="1" dirty="0" err="1">
                <a:latin typeface="Montserrat" panose="02000505000000020004" pitchFamily="2" charset="0"/>
              </a:rPr>
              <a:t>veronicageek</a:t>
            </a:r>
            <a:r>
              <a:rPr lang="en-GB" sz="2400" b="1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139680" y="6557658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CA754-4420-4E6B-969C-981637F63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64" y="4178751"/>
            <a:ext cx="327171" cy="32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B6884-197E-429C-934A-8BB669F3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7" y="4909660"/>
            <a:ext cx="409384" cy="409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BB6-4985-4649-BF60-7A98857E7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209" y="4182801"/>
            <a:ext cx="458274" cy="321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45131-9466-48B7-928E-ED642A6DDEFE}"/>
              </a:ext>
            </a:extLst>
          </p:cNvPr>
          <p:cNvSpPr txBox="1"/>
          <p:nvPr/>
        </p:nvSpPr>
        <p:spPr>
          <a:xfrm>
            <a:off x="6387506" y="4113122"/>
            <a:ext cx="4561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0">
              <a:buNone/>
            </a:pPr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video.psdevopsug.scot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 indent="0">
              <a:buNone/>
            </a:pP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git.psdevopsug.scot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marL="228600" lvl="1"/>
            <a:r>
              <a:rPr lang="en-GB" sz="2400" b="1" dirty="0" err="1">
                <a:solidFill>
                  <a:srgbClr val="FFFF00"/>
                </a:solidFill>
                <a:latin typeface="Montserrat" panose="02000505000000020004" pitchFamily="2" charset="0"/>
              </a:rPr>
              <a:t>meetup.psdevopsug.scot</a:t>
            </a:r>
            <a:endParaRPr lang="en-GB" sz="2400" b="1" dirty="0">
              <a:solidFill>
                <a:srgbClr val="FFFF00"/>
              </a:solidFill>
              <a:latin typeface="Montserrat" panose="02000505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CDF11-C078-4035-8DCA-D4B3B0D4F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730" y="4865453"/>
            <a:ext cx="357231" cy="357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F93C95-B001-4FCA-B7E3-E5C0C201D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2" y="312402"/>
            <a:ext cx="2625212" cy="1391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3171F5-6968-4A33-A7A7-845347CC1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34" y="5452782"/>
            <a:ext cx="770229" cy="770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461F3F-8861-4DF6-8709-16E1ADFAE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92" y="5559113"/>
            <a:ext cx="554045" cy="5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uk POWERSHELL &amp; DEVOPS user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038" y="2423297"/>
            <a:ext cx="10595391" cy="364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Montserrat" panose="02000505000000020004" pitchFamily="2" charset="0"/>
              </a:rPr>
              <a:t>You can find details of all of the groups:</a:t>
            </a:r>
          </a:p>
          <a:p>
            <a:endParaRPr lang="en-GB" sz="2800" b="1" dirty="0"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powershell.org.uk</a:t>
            </a:r>
          </a:p>
          <a:p>
            <a:pPr lvl="1"/>
            <a:endParaRPr lang="en-GB" sz="2800" b="1" dirty="0">
              <a:solidFill>
                <a:srgbClr val="FFFF00"/>
              </a:solidFill>
              <a:latin typeface="Montserrat" panose="02000505000000020004" pitchFamily="2" charset="0"/>
            </a:endParaRPr>
          </a:p>
          <a:p>
            <a:pPr lvl="1"/>
            <a:r>
              <a:rPr lang="en-GB" sz="2800" b="1" dirty="0">
                <a:solidFill>
                  <a:srgbClr val="FFFF00"/>
                </a:solidFill>
                <a:latin typeface="Montserrat" panose="02000505000000020004" pitchFamily="2" charset="0"/>
              </a:rPr>
              <a:t> github.com/powershellorguk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8C244-67C3-4D86-8162-A29E029D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63" y="4395771"/>
            <a:ext cx="357231" cy="357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D0DD22-3375-4B1F-9036-9D931440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45" y="3429000"/>
            <a:ext cx="388449" cy="388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8E594-63C9-42B5-830B-30D75561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29525-6837-472F-860D-B24B719C105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0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meetup 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6" y="2100102"/>
            <a:ext cx="11582400" cy="4318454"/>
          </a:xfrm>
        </p:spPr>
        <p:txBody>
          <a:bodyPr>
            <a:normAutofit/>
          </a:bodyPr>
          <a:lstStyle/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solidFill>
                <a:srgbClr val="FFFFFF"/>
              </a:solidFill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45A4F3-16F8-443D-BA54-85C32F9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736" y="2012382"/>
            <a:ext cx="3606032" cy="2031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A2C6C-EE71-4816-B4A2-94BD7B7E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53" y="2012381"/>
            <a:ext cx="3606032" cy="2031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E63229-D0C4-4CA6-81E6-3AC19D26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7" y="2012381"/>
            <a:ext cx="3606031" cy="20313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99442E-B966-411D-8A2E-1124F60CB4F9}"/>
              </a:ext>
            </a:extLst>
          </p:cNvPr>
          <p:cNvSpPr txBox="1">
            <a:spLocks/>
          </p:cNvSpPr>
          <p:nvPr/>
        </p:nvSpPr>
        <p:spPr>
          <a:xfrm>
            <a:off x="346841" y="4263224"/>
            <a:ext cx="11582400" cy="22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Incremental Group are kindly hosting us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Location - 5</a:t>
            </a:r>
            <a:r>
              <a:rPr lang="en-GB" sz="2800" baseline="300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th</a:t>
            </a:r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 Floor, The Garment Factory, 10-12 Montrose Street, Glasgow, G1 1RE</a:t>
            </a:r>
          </a:p>
          <a:p>
            <a:r>
              <a:rPr lang="en-GB" sz="2800" dirty="0">
                <a:solidFill>
                  <a:srgbClr val="FFFFFF"/>
                </a:solidFill>
                <a:latin typeface="Montserrat" panose="02000505000000020004" pitchFamily="2" charset="0"/>
                <a:cs typeface="Calibri" panose="020F0502020204030204" pitchFamily="34" charset="0"/>
              </a:rPr>
              <a:t>Website - garment-factory.co.uk</a:t>
            </a:r>
            <a:endParaRPr lang="en-GB" sz="2800" dirty="0">
              <a:latin typeface="Montserrat" panose="02000505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F7964F-D796-4023-B6AF-E0EEB356D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1401B-3DFC-4B1A-B575-5FFC2E56BC98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1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A90-3C0E-49EA-A2CD-8528F9347858}"/>
              </a:ext>
            </a:extLst>
          </p:cNvPr>
          <p:cNvSpPr txBox="1"/>
          <p:nvPr/>
        </p:nvSpPr>
        <p:spPr>
          <a:xfrm>
            <a:off x="2092569" y="123092"/>
            <a:ext cx="750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Glasgow Azure User Group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AB60-61E6-4591-8319-E97A65E8A2E4}"/>
              </a:ext>
            </a:extLst>
          </p:cNvPr>
          <p:cNvSpPr txBox="1"/>
          <p:nvPr/>
        </p:nvSpPr>
        <p:spPr>
          <a:xfrm>
            <a:off x="294967" y="5069479"/>
            <a:ext cx="5758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ECA58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www.gaug.co.uk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Font Awesome 5 Brands Regular" panose="02000503000000000000" pitchFamily="50" charset="0"/>
                <a:ea typeface="+mn-ea"/>
                <a:cs typeface="+mn-cs"/>
              </a:rPr>
              <a:t>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1DCA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GlasgowAzureUG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1DCA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lasgow skyline">
            <a:extLst>
              <a:ext uri="{FF2B5EF4-FFF2-40B4-BE49-F238E27FC236}">
                <a16:creationId xmlns:a16="http://schemas.microsoft.com/office/drawing/2014/main" id="{265ABC50-D277-4B79-9748-831D58709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7" y="538590"/>
            <a:ext cx="11016147" cy="17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6524A-D0A9-4FE3-A397-C8709DA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3" y="3143575"/>
            <a:ext cx="3405953" cy="1788125"/>
          </a:xfrm>
          <a:prstGeom prst="rect">
            <a:avLst/>
          </a:prstGeom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8164DB85-03D8-472D-82A9-364219E8C5A4}"/>
              </a:ext>
            </a:extLst>
          </p:cNvPr>
          <p:cNvSpPr/>
          <p:nvPr/>
        </p:nvSpPr>
        <p:spPr>
          <a:xfrm rot="1119513">
            <a:off x="11374163" y="3073122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70C2959-64B1-4C67-BCED-832F3665B192}"/>
              </a:ext>
            </a:extLst>
          </p:cNvPr>
          <p:cNvSpPr/>
          <p:nvPr/>
        </p:nvSpPr>
        <p:spPr>
          <a:xfrm rot="751826">
            <a:off x="10086244" y="2603186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5EBE121B-9A42-429B-B611-D727CA73972A}"/>
              </a:ext>
            </a:extLst>
          </p:cNvPr>
          <p:cNvSpPr/>
          <p:nvPr/>
        </p:nvSpPr>
        <p:spPr>
          <a:xfrm rot="883059">
            <a:off x="10884999" y="2497263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EA23F-3C00-4AD5-B873-DDC144ABAA04}"/>
              </a:ext>
            </a:extLst>
          </p:cNvPr>
          <p:cNvSpPr txBox="1"/>
          <p:nvPr/>
        </p:nvSpPr>
        <p:spPr>
          <a:xfrm>
            <a:off x="518746" y="2717637"/>
            <a:ext cx="853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Founded in early 2017 as an independent body GAUG aims to bring the together the IT community to collaborate, network and learn from each other.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8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3C098-9676-4A97-BC18-344151321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0"/>
          <a:stretch/>
        </p:blipFill>
        <p:spPr>
          <a:xfrm>
            <a:off x="-770173" y="676654"/>
            <a:ext cx="6623522" cy="593694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1A06653-2A9B-4DCF-B4AE-88C7E39B8780}"/>
              </a:ext>
            </a:extLst>
          </p:cNvPr>
          <p:cNvSpPr/>
          <p:nvPr/>
        </p:nvSpPr>
        <p:spPr>
          <a:xfrm rot="16200000">
            <a:off x="6146500" y="951392"/>
            <a:ext cx="6668105" cy="5422899"/>
          </a:xfrm>
          <a:prstGeom prst="triangle">
            <a:avLst>
              <a:gd name="adj" fmla="val 49756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71F69-048D-436C-8C4B-94541A57B5A1}"/>
              </a:ext>
            </a:extLst>
          </p:cNvPr>
          <p:cNvSpPr txBox="1"/>
          <p:nvPr/>
        </p:nvSpPr>
        <p:spPr>
          <a:xfrm>
            <a:off x="8656439" y="2032440"/>
            <a:ext cx="3560911" cy="321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SQL Server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 BI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Analytics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Business Intelligence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Data Warehousing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PowerShell</a:t>
            </a:r>
          </a:p>
          <a:p>
            <a:pPr algn="r"/>
            <a:r>
              <a:rPr lang="en-GB" sz="2900" dirty="0">
                <a:solidFill>
                  <a:srgbClr val="FFFFFF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Azure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D97DD-E7DE-44EE-90EC-9283457E42DC}"/>
              </a:ext>
            </a:extLst>
          </p:cNvPr>
          <p:cNvSpPr/>
          <p:nvPr/>
        </p:nvSpPr>
        <p:spPr>
          <a:xfrm rot="19641065" flipV="1">
            <a:off x="-929234" y="2676053"/>
            <a:ext cx="14163575" cy="17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4EC21B-E7CD-44F9-BD2F-F90E09CD96C2}"/>
              </a:ext>
            </a:extLst>
          </p:cNvPr>
          <p:cNvSpPr/>
          <p:nvPr/>
        </p:nvSpPr>
        <p:spPr>
          <a:xfrm rot="1958935">
            <a:off x="-1082510" y="2691842"/>
            <a:ext cx="14127256" cy="17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3F69CFB-4658-44D1-B76B-3A0C300B527D}"/>
              </a:ext>
            </a:extLst>
          </p:cNvPr>
          <p:cNvSpPr/>
          <p:nvPr/>
        </p:nvSpPr>
        <p:spPr>
          <a:xfrm rot="10800000">
            <a:off x="1544950" y="47962"/>
            <a:ext cx="8616798" cy="2862232"/>
          </a:xfrm>
          <a:prstGeom prst="triangle">
            <a:avLst>
              <a:gd name="adj" fmla="val 497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B28E0-31DE-4051-A7E6-6CCC43A4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57" y="-916398"/>
            <a:ext cx="7864491" cy="4319844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87A727-F8C2-4F0A-8855-A11A72A59E4A}"/>
              </a:ext>
            </a:extLst>
          </p:cNvPr>
          <p:cNvSpPr/>
          <p:nvPr/>
        </p:nvSpPr>
        <p:spPr>
          <a:xfrm>
            <a:off x="1120140" y="4465503"/>
            <a:ext cx="9171148" cy="2392497"/>
          </a:xfrm>
          <a:prstGeom prst="triangle">
            <a:avLst>
              <a:gd name="adj" fmla="val 497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EA6950-2DDF-4194-BFCF-AA46B53EE01A}"/>
              </a:ext>
            </a:extLst>
          </p:cNvPr>
          <p:cNvGrpSpPr/>
          <p:nvPr/>
        </p:nvGrpSpPr>
        <p:grpSpPr>
          <a:xfrm>
            <a:off x="3719128" y="4303455"/>
            <a:ext cx="6735705" cy="2554545"/>
            <a:chOff x="1764004" y="5306777"/>
            <a:chExt cx="6735705" cy="2554545"/>
          </a:xfrm>
        </p:grpSpPr>
        <p:pic>
          <p:nvPicPr>
            <p:cNvPr id="15" name="Picture 8" descr="https://secure.meetupstatic.com/s/img/786824251364989575000/logo/swarm/m_swarm_630x630.png">
              <a:extLst>
                <a:ext uri="{FF2B5EF4-FFF2-40B4-BE49-F238E27FC236}">
                  <a16:creationId xmlns:a16="http://schemas.microsoft.com/office/drawing/2014/main" id="{45C0943F-E642-4029-9E80-7FB8EBAD0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004" y="6187533"/>
              <a:ext cx="682626" cy="682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8BAEBC-D680-41A9-8740-055BD9DD38B1}"/>
                </a:ext>
              </a:extLst>
            </p:cNvPr>
            <p:cNvSpPr txBox="1"/>
            <p:nvPr/>
          </p:nvSpPr>
          <p:spPr>
            <a:xfrm>
              <a:off x="2600628" y="5306777"/>
              <a:ext cx="589908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@</a:t>
              </a:r>
              <a:r>
                <a:rPr lang="en-GB" sz="3200" b="1" dirty="0" err="1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SqlGlasgow</a:t>
              </a:r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r>
                <a:rPr lang="en-GB" sz="3200" b="1" dirty="0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Bit.ly/</a:t>
              </a:r>
              <a:r>
                <a:rPr lang="en-GB" sz="3200" b="1" dirty="0" err="1">
                  <a:solidFill>
                    <a:srgbClr val="4472C4"/>
                  </a:solidFill>
                  <a:latin typeface="Open Sans" panose="020B0806030504020204" pitchFamily="34" charset="0"/>
                  <a:ea typeface="Open Sans" panose="020B0806030504020204" pitchFamily="34" charset="0"/>
                  <a:cs typeface="Open Sans" panose="020B0806030504020204" pitchFamily="34" charset="0"/>
                </a:rPr>
                <a:t>sqlglasgow</a:t>
              </a:r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  <a:p>
              <a:endParaRPr lang="en-GB" sz="32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endParaRPr>
            </a:p>
          </p:txBody>
        </p:sp>
        <p:pic>
          <p:nvPicPr>
            <p:cNvPr id="13" name="Picture 4" descr="https://designshack.net/wp-content/uploads/larrybird-2.jpg">
              <a:extLst>
                <a:ext uri="{FF2B5EF4-FFF2-40B4-BE49-F238E27FC236}">
                  <a16:creationId xmlns:a16="http://schemas.microsoft.com/office/drawing/2014/main" id="{78D853B7-7751-4227-A3B8-DC0BB4346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601" y="5306777"/>
              <a:ext cx="755651" cy="533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945E0BD-9579-49F1-B82B-D47D32C36DD6}"/>
              </a:ext>
            </a:extLst>
          </p:cNvPr>
          <p:cNvSpPr/>
          <p:nvPr/>
        </p:nvSpPr>
        <p:spPr>
          <a:xfrm>
            <a:off x="3001462" y="6052713"/>
            <a:ext cx="6070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4472C4"/>
                </a:solidFill>
                <a:latin typeface="Open Sans" panose="020B0806030504020204" pitchFamily="34" charset="0"/>
                <a:ea typeface="Open Sans" panose="020B0806030504020204" pitchFamily="34" charset="0"/>
                <a:cs typeface="Open Sans" panose="020B0806030504020204" pitchFamily="34" charset="0"/>
              </a:rPr>
              <a:t>https://SQLGlasgow.co.uk</a:t>
            </a:r>
          </a:p>
        </p:txBody>
      </p:sp>
    </p:spTree>
    <p:extLst>
      <p:ext uri="{BB962C8B-B14F-4D97-AF65-F5344CB8AC3E}">
        <p14:creationId xmlns:p14="http://schemas.microsoft.com/office/powerpoint/2010/main" val="13380023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741" y="284176"/>
            <a:ext cx="8301258" cy="1508760"/>
          </a:xfrm>
        </p:spPr>
        <p:txBody>
          <a:bodyPr/>
          <a:lstStyle/>
          <a:p>
            <a:r>
              <a:rPr lang="en-GB" dirty="0">
                <a:solidFill>
                  <a:srgbClr val="02247E"/>
                </a:solidFill>
                <a:latin typeface="Montserrat" panose="02000505000000020004" pitchFamily="2" charset="0"/>
              </a:rPr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100102"/>
            <a:ext cx="11821885" cy="4453240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6.00pm – Arrive and mingle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6.10pm - Introduction</a:t>
            </a:r>
          </a:p>
          <a:p>
            <a:r>
              <a:rPr lang="en-GB" sz="2600" dirty="0">
                <a:latin typeface="Montserrat" panose="02000505000000020004" pitchFamily="2" charset="0"/>
                <a:cs typeface="Calibri" panose="020F0502020204030204" pitchFamily="34" charset="0"/>
              </a:rPr>
              <a:t>6.20pm – </a:t>
            </a:r>
            <a:r>
              <a:rPr lang="en-GB" sz="2800" b="1" dirty="0"/>
              <a:t>How to create a system of Immutable Infrastructure by Gary Ewan Park </a:t>
            </a:r>
            <a:r>
              <a:rPr lang="en-GB" sz="2600" dirty="0">
                <a:latin typeface="Montserrat" panose="02000505000000020004" pitchFamily="2" charset="0"/>
              </a:rPr>
              <a:t>(@gep13)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7.20pm - Food</a:t>
            </a:r>
          </a:p>
          <a:p>
            <a:r>
              <a:rPr lang="en-GB" sz="2600" dirty="0">
                <a:latin typeface="Montserrat" panose="02000505000000020004" pitchFamily="2" charset="0"/>
              </a:rPr>
              <a:t>7.45pm – </a:t>
            </a:r>
            <a:r>
              <a:rPr lang="en-GB" sz="2800" b="1" dirty="0"/>
              <a:t>Use a platform with a REST API? Make a module for it by Anthony Howell (@</a:t>
            </a:r>
            <a:r>
              <a:rPr lang="en-GB" sz="2800" b="1" dirty="0" err="1"/>
              <a:t>ThePoSHWolf</a:t>
            </a:r>
            <a:r>
              <a:rPr lang="en-GB" sz="2800" b="1" dirty="0"/>
              <a:t>)</a:t>
            </a:r>
            <a:endParaRPr lang="en-GB" sz="2600" dirty="0">
              <a:latin typeface="Montserrat" panose="02000505000000020004" pitchFamily="2" charset="0"/>
            </a:endParaRPr>
          </a:p>
          <a:p>
            <a:r>
              <a:rPr lang="en-GB" sz="2600" dirty="0">
                <a:latin typeface="Montserrat" panose="02000505000000020004" pitchFamily="2" charset="0"/>
              </a:rPr>
              <a:t>8.45pm – Thank </a:t>
            </a:r>
            <a:r>
              <a:rPr lang="en-GB" sz="2600" dirty="0" err="1">
                <a:latin typeface="Montserrat" panose="02000505000000020004" pitchFamily="2" charset="0"/>
              </a:rPr>
              <a:t>you’s</a:t>
            </a:r>
            <a:endParaRPr lang="en-GB" sz="2600" dirty="0">
              <a:latin typeface="Montserrat" panose="02000505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CF125B-379F-4E1E-9667-3BA029A2F0A3}"/>
              </a:ext>
            </a:extLst>
          </p:cNvPr>
          <p:cNvSpPr txBox="1">
            <a:spLocks/>
          </p:cNvSpPr>
          <p:nvPr/>
        </p:nvSpPr>
        <p:spPr>
          <a:xfrm>
            <a:off x="83856" y="2127090"/>
            <a:ext cx="11582400" cy="687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8463B-1423-4F75-A6D9-EABA9F1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73654-840B-4A3C-8F7F-57A4F1467527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latin typeface="Montserrat" panose="02000505000000020004" pitchFamily="2" charset="0"/>
              </a:rPr>
              <a:t>@ScotPSUG</a:t>
            </a:r>
            <a:endParaRPr lang="en-GB" sz="12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2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2685740" y="284175"/>
            <a:ext cx="8301259" cy="1508762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2247E"/>
                </a:solidFill>
                <a:latin typeface="Montserrat" panose="02000505000000020004" pitchFamily="2" charset="0"/>
              </a:rPr>
              <a:t>Let us know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6840" y="2011678"/>
            <a:ext cx="11582401" cy="44837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If you want to present [10 mins/30 mins/1 hour?]</a:t>
            </a:r>
          </a:p>
          <a:p>
            <a:pPr algn="ctr">
              <a:defRPr sz="3400"/>
            </a:pPr>
            <a:endParaRPr lang="en-GB" sz="2800" dirty="0">
              <a:latin typeface="Montserrat" panose="02000505000000020004" pitchFamily="2" charset="0"/>
            </a:endParaRPr>
          </a:p>
          <a:p>
            <a:pPr marL="0" indent="0" algn="ctr">
              <a:buNone/>
              <a:defRPr sz="3400"/>
            </a:pPr>
            <a:r>
              <a:rPr sz="2800" dirty="0">
                <a:latin typeface="Montserrat" panose="02000505000000020004" pitchFamily="2" charset="0"/>
              </a:rPr>
              <a:t>Any topics you are interested in</a:t>
            </a:r>
            <a:r>
              <a:rPr lang="en-GB" sz="2800" dirty="0">
                <a:latin typeface="Montserrat" panose="02000505000000020004" pitchFamily="2" charset="0"/>
              </a:rPr>
              <a:t> hearing about</a:t>
            </a:r>
            <a:r>
              <a:rPr sz="2800" dirty="0">
                <a:latin typeface="Montserrat" panose="02000505000000020004" pitchFamily="2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3C33-25BF-471E-8274-EB2AE65A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9" y="304658"/>
            <a:ext cx="2625212" cy="1391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47B77-CAB5-44F1-AA77-BC0BBA67683F}"/>
              </a:ext>
            </a:extLst>
          </p:cNvPr>
          <p:cNvSpPr txBox="1"/>
          <p:nvPr/>
        </p:nvSpPr>
        <p:spPr>
          <a:xfrm>
            <a:off x="10139680" y="6510536"/>
            <a:ext cx="2052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Montserrat" panose="02000505000000020004" pitchFamily="2" charset="0"/>
              </a:rPr>
              <a:t>@ScotPSUG</a:t>
            </a:r>
            <a:endParaRPr lang="en-GB" sz="1200" dirty="0">
              <a:solidFill>
                <a:schemeClr val="tx2">
                  <a:lumMod val="20000"/>
                  <a:lumOff val="80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64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1_Banded">
  <a:themeElements>
    <a:clrScheme name="Custom 1">
      <a:dk1>
        <a:srgbClr val="2C2C2C"/>
      </a:dk1>
      <a:lt1>
        <a:srgbClr val="099BDD"/>
      </a:lt1>
      <a:dk2>
        <a:srgbClr val="A7A7A7"/>
      </a:dk2>
      <a:lt2>
        <a:srgbClr val="535353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FFFFFF"/>
      </a:folHlink>
    </a:clrScheme>
    <a:fontScheme name="Banded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50800" dist="15875" dir="5400000" rotWithShape="0">
              <a:srgbClr val="000000">
                <a:alpha val="68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>
          <a:outerShdw blurRad="50800" dist="15875" dir="5400000" rotWithShape="0">
            <a:srgbClr val="000000">
              <a:alpha val="6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1511</TotalTime>
  <Words>286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Font Awesome 5 Brands Regular</vt:lpstr>
      <vt:lpstr>Franklin Gothic Book</vt:lpstr>
      <vt:lpstr>Helvetica</vt:lpstr>
      <vt:lpstr>Montserrat</vt:lpstr>
      <vt:lpstr>Open Sans</vt:lpstr>
      <vt:lpstr>Wingdings</vt:lpstr>
      <vt:lpstr>Banded</vt:lpstr>
      <vt:lpstr>1_Banded</vt:lpstr>
      <vt:lpstr>1_Office Theme</vt:lpstr>
      <vt:lpstr>PowerShell &amp; DEVOPS User Group</vt:lpstr>
      <vt:lpstr>scottish POWERSHELL &amp; DEVOPS user group</vt:lpstr>
      <vt:lpstr>uk POWERSHELL &amp; DEVOPS user groups</vt:lpstr>
      <vt:lpstr>meetup venue</vt:lpstr>
      <vt:lpstr>PowerPoint Presentation</vt:lpstr>
      <vt:lpstr>PowerPoint Presentation</vt:lpstr>
      <vt:lpstr>agenda!</vt:lpstr>
      <vt:lpstr>Let us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133</cp:revision>
  <dcterms:created xsi:type="dcterms:W3CDTF">2016-10-27T15:24:17Z</dcterms:created>
  <dcterms:modified xsi:type="dcterms:W3CDTF">2019-01-31T17:11:44Z</dcterms:modified>
  <cp:contentStatus/>
</cp:coreProperties>
</file>