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3.jpeg" ContentType="image/jpeg"/>
  <Override PartName="/ppt/media/image20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5.png" ContentType="image/png"/>
  <Override PartName="/ppt/media/image24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4.jpeg" ContentType="image/jpeg"/>
  <Override PartName="/ppt/media/image13.jpeg" ContentType="image/jpeg"/>
  <Override PartName="/ppt/media/image12.jpeg" ContentType="image/jpe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02760" y="465480"/>
            <a:ext cx="9783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978336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202760" y="4208400"/>
            <a:ext cx="978336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02760" y="465480"/>
            <a:ext cx="9783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477396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15760" y="2011680"/>
            <a:ext cx="477396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202760" y="4208400"/>
            <a:ext cx="477396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15760" y="4208400"/>
            <a:ext cx="477396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02760" y="465480"/>
            <a:ext cx="9783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315000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10800" y="2011680"/>
            <a:ext cx="315000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7818480" y="2011680"/>
            <a:ext cx="315000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1202760" y="4208400"/>
            <a:ext cx="315000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510800" y="4208400"/>
            <a:ext cx="315000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7818480" y="4208400"/>
            <a:ext cx="315000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202760" y="465480"/>
            <a:ext cx="9783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1202760" y="2011680"/>
            <a:ext cx="9783360" cy="4205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202760" y="465480"/>
            <a:ext cx="9783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9783360" cy="420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202760" y="465480"/>
            <a:ext cx="9783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4773960" cy="420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15760" y="2011680"/>
            <a:ext cx="4773960" cy="420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202760" y="465480"/>
            <a:ext cx="9783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1202760" y="465480"/>
            <a:ext cx="978336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202760" y="465480"/>
            <a:ext cx="9783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477396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15760" y="2011680"/>
            <a:ext cx="4773960" cy="420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1202760" y="4208400"/>
            <a:ext cx="477396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02760" y="465480"/>
            <a:ext cx="9783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202760" y="2011680"/>
            <a:ext cx="9783360" cy="4205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02760" y="465480"/>
            <a:ext cx="9783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4773960" cy="420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15760" y="2011680"/>
            <a:ext cx="477396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15760" y="4208400"/>
            <a:ext cx="477396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02760" y="465480"/>
            <a:ext cx="9783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477396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15760" y="2011680"/>
            <a:ext cx="477396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202760" y="4208400"/>
            <a:ext cx="978336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02760" y="465480"/>
            <a:ext cx="9783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978336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202760" y="4208400"/>
            <a:ext cx="978336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202760" y="465480"/>
            <a:ext cx="9783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477396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15760" y="2011680"/>
            <a:ext cx="477396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202760" y="4208400"/>
            <a:ext cx="477396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15760" y="4208400"/>
            <a:ext cx="477396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02760" y="465480"/>
            <a:ext cx="9783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315000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10800" y="2011680"/>
            <a:ext cx="315000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818480" y="2011680"/>
            <a:ext cx="315000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1202760" y="4208400"/>
            <a:ext cx="315000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510800" y="4208400"/>
            <a:ext cx="315000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7818480" y="4208400"/>
            <a:ext cx="315000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202760" y="465480"/>
            <a:ext cx="9783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1202760" y="2011680"/>
            <a:ext cx="9783360" cy="4205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202760" y="465480"/>
            <a:ext cx="9783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9783360" cy="420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202760" y="465480"/>
            <a:ext cx="9783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4773960" cy="420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15760" y="2011680"/>
            <a:ext cx="4773960" cy="420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202760" y="465480"/>
            <a:ext cx="9783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02760" y="465480"/>
            <a:ext cx="9783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9783360" cy="420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1202760" y="465480"/>
            <a:ext cx="978336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202760" y="465480"/>
            <a:ext cx="9783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477396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15760" y="2011680"/>
            <a:ext cx="4773960" cy="420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1202760" y="4208400"/>
            <a:ext cx="477396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202760" y="465480"/>
            <a:ext cx="9783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4773960" cy="420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15760" y="2011680"/>
            <a:ext cx="477396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15760" y="4208400"/>
            <a:ext cx="477396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202760" y="465480"/>
            <a:ext cx="9783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477396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15760" y="2011680"/>
            <a:ext cx="477396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1202760" y="4208400"/>
            <a:ext cx="978336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202760" y="465480"/>
            <a:ext cx="9783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978336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1202760" y="4208400"/>
            <a:ext cx="978336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202760" y="465480"/>
            <a:ext cx="9783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477396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15760" y="2011680"/>
            <a:ext cx="477396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1202760" y="4208400"/>
            <a:ext cx="477396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215760" y="4208400"/>
            <a:ext cx="477396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202760" y="465480"/>
            <a:ext cx="9783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315000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10800" y="2011680"/>
            <a:ext cx="315000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7818480" y="2011680"/>
            <a:ext cx="315000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1202760" y="4208400"/>
            <a:ext cx="315000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510800" y="4208400"/>
            <a:ext cx="315000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7818480" y="4208400"/>
            <a:ext cx="315000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202760" y="465480"/>
            <a:ext cx="9783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1202760" y="2011680"/>
            <a:ext cx="9783360" cy="4205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202760" y="465480"/>
            <a:ext cx="9783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9783360" cy="420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02760" y="465480"/>
            <a:ext cx="9783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4773960" cy="420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15760" y="2011680"/>
            <a:ext cx="4773960" cy="420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202760" y="465480"/>
            <a:ext cx="9783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4773960" cy="420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15760" y="2011680"/>
            <a:ext cx="4773960" cy="420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202760" y="465480"/>
            <a:ext cx="9783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1202760" y="465480"/>
            <a:ext cx="978336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202760" y="465480"/>
            <a:ext cx="9783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477396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15760" y="2011680"/>
            <a:ext cx="4773960" cy="420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1202760" y="4208400"/>
            <a:ext cx="477396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202760" y="465480"/>
            <a:ext cx="9783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4773960" cy="420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15760" y="2011680"/>
            <a:ext cx="477396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215760" y="4208400"/>
            <a:ext cx="477396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202760" y="465480"/>
            <a:ext cx="9783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477396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15760" y="2011680"/>
            <a:ext cx="477396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1202760" y="4208400"/>
            <a:ext cx="978336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202760" y="465480"/>
            <a:ext cx="9783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978336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1202760" y="4208400"/>
            <a:ext cx="978336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202760" y="465480"/>
            <a:ext cx="9783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477396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15760" y="2011680"/>
            <a:ext cx="477396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1202760" y="4208400"/>
            <a:ext cx="477396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6215760" y="4208400"/>
            <a:ext cx="477396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202760" y="465480"/>
            <a:ext cx="9783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315000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10800" y="2011680"/>
            <a:ext cx="315000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7818480" y="2011680"/>
            <a:ext cx="315000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1202760" y="4208400"/>
            <a:ext cx="315000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4510800" y="4208400"/>
            <a:ext cx="315000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7818480" y="4208400"/>
            <a:ext cx="315000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02760" y="465480"/>
            <a:ext cx="9783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202760" y="465480"/>
            <a:ext cx="978336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02760" y="465480"/>
            <a:ext cx="9783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477396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15760" y="2011680"/>
            <a:ext cx="4773960" cy="420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202760" y="4208400"/>
            <a:ext cx="477396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202760" y="465480"/>
            <a:ext cx="9783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4773960" cy="420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15760" y="2011680"/>
            <a:ext cx="477396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15760" y="4208400"/>
            <a:ext cx="477396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02760" y="465480"/>
            <a:ext cx="9783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477396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15760" y="2011680"/>
            <a:ext cx="477396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202760" y="4208400"/>
            <a:ext cx="978336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99b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-6840" y="2058840"/>
            <a:ext cx="12195000" cy="1828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202760" y="465480"/>
            <a:ext cx="9783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99b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02760" y="465480"/>
            <a:ext cx="9783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99b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1202760" y="465480"/>
            <a:ext cx="97833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1202760" y="2011680"/>
            <a:ext cx="9783360" cy="420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jpeg"/><Relationship Id="rId5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2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654640" y="2152080"/>
            <a:ext cx="9360360" cy="173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62000"/>
          </a:bodyPr>
          <a:p>
            <a:pPr>
              <a:lnSpc>
                <a:spcPct val="80000"/>
              </a:lnSpc>
            </a:pPr>
            <a:r>
              <a:rPr b="1" lang="en-GB" sz="6000" spc="145" strike="noStrike" cap="all">
                <a:solidFill>
                  <a:srgbClr val="02247e"/>
                </a:solidFill>
                <a:latin typeface="Montserrat"/>
              </a:rPr>
              <a:t>PowerShell &amp; DEVOPS</a:t>
            </a:r>
            <a:br/>
            <a:r>
              <a:rPr b="1" lang="en-GB" sz="6000" spc="145" strike="noStrike" cap="all">
                <a:solidFill>
                  <a:srgbClr val="02247e"/>
                </a:solidFill>
                <a:latin typeface="Montserrat"/>
              </a:rPr>
              <a:t>User Group</a:t>
            </a:r>
            <a:endParaRPr b="1" lang="en-GB" sz="60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523880" y="3996360"/>
            <a:ext cx="9143280" cy="13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GB" sz="2800" spc="-1" strike="noStrike">
                <a:solidFill>
                  <a:srgbClr val="ffffff"/>
                </a:solidFill>
                <a:latin typeface="Montserrat"/>
              </a:rPr>
              <a:t>Scotland</a:t>
            </a:r>
            <a:br/>
            <a:r>
              <a:rPr b="1" lang="en-GB" sz="2800" spc="-1" strike="noStrike">
                <a:solidFill>
                  <a:srgbClr val="ffffff"/>
                </a:solidFill>
                <a:latin typeface="Montserrat"/>
              </a:rPr>
              <a:t>28/11/2018</a:t>
            </a:r>
            <a:endParaRPr b="0" lang="en-GB" sz="2800" spc="-1" strike="noStrike">
              <a:latin typeface="Montserrat"/>
            </a:endParaRPr>
          </a:p>
        </p:txBody>
      </p:sp>
      <p:pic>
        <p:nvPicPr>
          <p:cNvPr id="158" name="Picture 6" descr=""/>
          <p:cNvPicPr/>
          <p:nvPr/>
        </p:nvPicPr>
        <p:blipFill>
          <a:blip r:embed="rId1"/>
          <a:stretch/>
        </p:blipFill>
        <p:spPr>
          <a:xfrm>
            <a:off x="29520" y="2295360"/>
            <a:ext cx="2624400" cy="139068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10139760" y="6510600"/>
            <a:ext cx="20516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GB" sz="1200" spc="-1" strike="noStrike">
                <a:solidFill>
                  <a:srgbClr val="ffffff"/>
                </a:solidFill>
                <a:latin typeface="Montserrat"/>
                <a:ea typeface="DejaVu Sans"/>
              </a:rPr>
              <a:t>@ScotPSUG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2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039680" y="4127400"/>
            <a:ext cx="4768560" cy="191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ffffff"/>
                </a:solidFill>
                <a:latin typeface="Cantarell"/>
                <a:ea typeface="DejaVu Sans"/>
              </a:rPr>
              <a:t> </a:t>
            </a:r>
            <a:r>
              <a:rPr b="1" lang="en-GB" sz="2400" spc="-1" strike="noStrike">
                <a:solidFill>
                  <a:srgbClr val="ffff00"/>
                </a:solidFill>
                <a:latin typeface="Cantarell"/>
                <a:ea typeface="DejaVu Sans"/>
              </a:rPr>
              <a:t>psdevopsug.scot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ffff00"/>
                </a:solidFill>
                <a:latin typeface="Cantarell"/>
                <a:ea typeface="DejaVu Sans"/>
              </a:rPr>
              <a:t> </a:t>
            </a:r>
            <a:r>
              <a:rPr b="1" lang="en-GB" sz="2400" spc="-1" strike="noStrike">
                <a:solidFill>
                  <a:srgbClr val="ffff00"/>
                </a:solidFill>
                <a:latin typeface="Cantarell"/>
                <a:ea typeface="DejaVu Sans"/>
              </a:rPr>
              <a:t>@scotpsug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ffff00"/>
                </a:solidFill>
                <a:latin typeface="Cantarell"/>
                <a:ea typeface="DejaVu Sans"/>
              </a:rPr>
              <a:t> </a:t>
            </a:r>
            <a:r>
              <a:rPr b="1" lang="en-GB" sz="2400" spc="-1" strike="noStrike">
                <a:solidFill>
                  <a:srgbClr val="ffff00"/>
                </a:solidFill>
                <a:latin typeface="Cantarell"/>
                <a:ea typeface="DejaVu Sans"/>
              </a:rPr>
              <a:t>slack.psdevopsug.scot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2625120" y="284040"/>
            <a:ext cx="8361000" cy="150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85000"/>
              </a:lnSpc>
            </a:pPr>
            <a:r>
              <a:rPr b="1" lang="en-GB" sz="4000" spc="-1" strike="noStrike" cap="all">
                <a:solidFill>
                  <a:srgbClr val="02247e"/>
                </a:solidFill>
                <a:latin typeface="Cantarell"/>
              </a:rPr>
              <a:t>scottish POWERSHELL &amp; DEVOPS user group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346680" y="2011680"/>
            <a:ext cx="11601000" cy="22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82880" indent="-1821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1" lang="en-GB" sz="2400" spc="-1" strike="noStrike">
                <a:solidFill>
                  <a:srgbClr val="ffffff"/>
                </a:solidFill>
                <a:latin typeface="Cantarell"/>
              </a:rPr>
              <a:t>Scottish PowerShell &amp; Devops User Group</a:t>
            </a:r>
            <a:endParaRPr b="0" lang="en-GB" sz="2400" spc="-1" strike="noStrike">
              <a:latin typeface="Arial"/>
            </a:endParaRPr>
          </a:p>
          <a:p>
            <a:pPr lvl="1" marL="41148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1" lang="en-GB" sz="2400" spc="-1" strike="noStrike">
                <a:solidFill>
                  <a:srgbClr val="ffffff"/>
                </a:solidFill>
                <a:latin typeface="Cantarell"/>
              </a:rPr>
              <a:t>Organiser – Paul Broadwith (@pauby)</a:t>
            </a:r>
            <a:endParaRPr b="0" lang="en-GB" sz="2400" spc="-1" strike="noStrike">
              <a:latin typeface="Arial"/>
            </a:endParaRPr>
          </a:p>
          <a:p>
            <a:pPr lvl="1" marL="41148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1" lang="en-GB" sz="2400" spc="-1" strike="noStrike">
                <a:solidFill>
                  <a:srgbClr val="ffffff"/>
                </a:solidFill>
                <a:latin typeface="Cantarell"/>
              </a:rPr>
              <a:t>Co-Organiser – Craig Porteous (@cporteous)</a:t>
            </a:r>
            <a:endParaRPr b="0" lang="en-GB" sz="2400" spc="-1" strike="noStrike">
              <a:latin typeface="Arial"/>
            </a:endParaRPr>
          </a:p>
          <a:p>
            <a:pPr lvl="1" marL="41148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1" lang="en-GB" sz="2400" spc="-1" strike="noStrike">
                <a:solidFill>
                  <a:srgbClr val="ffffff"/>
                </a:solidFill>
                <a:latin typeface="Cantarell"/>
              </a:rPr>
              <a:t>Co-Organiser – Veronique Lengelle (@veronicageek)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10139760" y="6557760"/>
            <a:ext cx="20516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GB" sz="1200" spc="-1" strike="noStrike">
                <a:solidFill>
                  <a:srgbClr val="ffffff"/>
                </a:solidFill>
                <a:latin typeface="Montserrat"/>
                <a:ea typeface="DejaVu Sans"/>
              </a:rPr>
              <a:t>@ScotPSUG</a:t>
            </a:r>
            <a:endParaRPr b="0" lang="en-GB" sz="1200" spc="-1" strike="noStrike">
              <a:latin typeface="Arial"/>
            </a:endParaRPr>
          </a:p>
        </p:txBody>
      </p:sp>
      <p:pic>
        <p:nvPicPr>
          <p:cNvPr id="164" name="Picture 6" descr=""/>
          <p:cNvPicPr/>
          <p:nvPr/>
        </p:nvPicPr>
        <p:blipFill>
          <a:blip r:embed="rId1"/>
          <a:stretch/>
        </p:blipFill>
        <p:spPr>
          <a:xfrm>
            <a:off x="707760" y="4178880"/>
            <a:ext cx="326520" cy="326520"/>
          </a:xfrm>
          <a:prstGeom prst="rect">
            <a:avLst/>
          </a:prstGeom>
          <a:ln>
            <a:noFill/>
          </a:ln>
        </p:spPr>
      </p:pic>
      <p:pic>
        <p:nvPicPr>
          <p:cNvPr id="165" name="Picture 12" descr=""/>
          <p:cNvPicPr/>
          <p:nvPr/>
        </p:nvPicPr>
        <p:blipFill>
          <a:blip r:embed="rId2"/>
          <a:stretch/>
        </p:blipFill>
        <p:spPr>
          <a:xfrm>
            <a:off x="666720" y="4909680"/>
            <a:ext cx="408600" cy="408600"/>
          </a:xfrm>
          <a:prstGeom prst="rect">
            <a:avLst/>
          </a:prstGeom>
          <a:ln>
            <a:noFill/>
          </a:ln>
        </p:spPr>
      </p:pic>
      <p:pic>
        <p:nvPicPr>
          <p:cNvPr id="166" name="Picture 8" descr=""/>
          <p:cNvPicPr/>
          <p:nvPr/>
        </p:nvPicPr>
        <p:blipFill>
          <a:blip r:embed="rId3"/>
          <a:stretch/>
        </p:blipFill>
        <p:spPr>
          <a:xfrm>
            <a:off x="6057360" y="4182840"/>
            <a:ext cx="457560" cy="320400"/>
          </a:xfrm>
          <a:prstGeom prst="rect">
            <a:avLst/>
          </a:prstGeom>
          <a:ln>
            <a:noFill/>
          </a:ln>
        </p:spPr>
      </p:pic>
      <p:sp>
        <p:nvSpPr>
          <p:cNvPr id="167" name="CustomShape 5"/>
          <p:cNvSpPr/>
          <p:nvPr/>
        </p:nvSpPr>
        <p:spPr>
          <a:xfrm>
            <a:off x="6387480" y="4113000"/>
            <a:ext cx="4560840" cy="191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28600">
              <a:lnSpc>
                <a:spcPct val="100000"/>
              </a:lnSpc>
            </a:pPr>
            <a:r>
              <a:rPr b="1" lang="en-GB" sz="2400" spc="-1" strike="noStrike">
                <a:solidFill>
                  <a:srgbClr val="ffff00"/>
                </a:solidFill>
                <a:latin typeface="Cantarell"/>
                <a:ea typeface="DejaVu Sans"/>
              </a:rPr>
              <a:t>video.psdevopsug.scot</a:t>
            </a:r>
            <a:endParaRPr b="0" lang="en-GB" sz="2400" spc="-1" strike="noStrike">
              <a:latin typeface="Arial"/>
            </a:endParaRPr>
          </a:p>
          <a:p>
            <a:pPr marL="228600"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marL="228600">
              <a:lnSpc>
                <a:spcPct val="100000"/>
              </a:lnSpc>
            </a:pPr>
            <a:r>
              <a:rPr b="1" lang="en-GB" sz="2400" spc="-1" strike="noStrike">
                <a:solidFill>
                  <a:srgbClr val="ffff00"/>
                </a:solidFill>
                <a:latin typeface="Cantarell"/>
                <a:ea typeface="DejaVu Sans"/>
              </a:rPr>
              <a:t>git.psdevopsug.scot</a:t>
            </a:r>
            <a:endParaRPr b="0" lang="en-GB" sz="2400" spc="-1" strike="noStrike">
              <a:latin typeface="Arial"/>
            </a:endParaRPr>
          </a:p>
          <a:p>
            <a:pPr marL="228600"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marL="228600">
              <a:lnSpc>
                <a:spcPct val="100000"/>
              </a:lnSpc>
            </a:pPr>
            <a:r>
              <a:rPr b="1" lang="en-GB" sz="2400" spc="-1" strike="noStrike">
                <a:solidFill>
                  <a:srgbClr val="ffff00"/>
                </a:solidFill>
                <a:latin typeface="Cantarell"/>
                <a:ea typeface="DejaVu Sans"/>
              </a:rPr>
              <a:t>meetup.psdevopsug.scot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68" name="Picture 11" descr=""/>
          <p:cNvPicPr/>
          <p:nvPr/>
        </p:nvPicPr>
        <p:blipFill>
          <a:blip r:embed="rId4"/>
          <a:stretch/>
        </p:blipFill>
        <p:spPr>
          <a:xfrm>
            <a:off x="6107760" y="4865400"/>
            <a:ext cx="356400" cy="356400"/>
          </a:xfrm>
          <a:prstGeom prst="rect">
            <a:avLst/>
          </a:prstGeom>
          <a:ln>
            <a:noFill/>
          </a:ln>
        </p:spPr>
      </p:pic>
      <p:pic>
        <p:nvPicPr>
          <p:cNvPr id="169" name="Picture 16" descr=""/>
          <p:cNvPicPr/>
          <p:nvPr/>
        </p:nvPicPr>
        <p:blipFill>
          <a:blip r:embed="rId5"/>
          <a:stretch/>
        </p:blipFill>
        <p:spPr>
          <a:xfrm>
            <a:off x="59040" y="312480"/>
            <a:ext cx="2624400" cy="1390680"/>
          </a:xfrm>
          <a:prstGeom prst="rect">
            <a:avLst/>
          </a:prstGeom>
          <a:ln>
            <a:noFill/>
          </a:ln>
        </p:spPr>
      </p:pic>
      <p:pic>
        <p:nvPicPr>
          <p:cNvPr id="170" name="Picture 14" descr=""/>
          <p:cNvPicPr/>
          <p:nvPr/>
        </p:nvPicPr>
        <p:blipFill>
          <a:blip r:embed="rId6"/>
          <a:stretch/>
        </p:blipFill>
        <p:spPr>
          <a:xfrm>
            <a:off x="486360" y="5452920"/>
            <a:ext cx="769680" cy="769680"/>
          </a:xfrm>
          <a:prstGeom prst="rect">
            <a:avLst/>
          </a:prstGeom>
          <a:ln>
            <a:noFill/>
          </a:ln>
        </p:spPr>
      </p:pic>
      <p:pic>
        <p:nvPicPr>
          <p:cNvPr id="171" name="Picture 17" descr=""/>
          <p:cNvPicPr/>
          <p:nvPr/>
        </p:nvPicPr>
        <p:blipFill>
          <a:blip r:embed="rId7"/>
          <a:stretch/>
        </p:blipFill>
        <p:spPr>
          <a:xfrm>
            <a:off x="6014880" y="5559120"/>
            <a:ext cx="553320" cy="530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2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2685600" y="284040"/>
            <a:ext cx="8300520" cy="150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0" lang="en-GB" sz="4000" spc="-1" strike="noStrike" cap="all">
                <a:solidFill>
                  <a:srgbClr val="02247e"/>
                </a:solidFill>
                <a:latin typeface="Montserrat"/>
              </a:rPr>
              <a:t>uk POWERSHELL &amp; DEVOPS user groups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321200" y="2423160"/>
            <a:ext cx="10594800" cy="36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GB" sz="2800" spc="-1" strike="noStrike">
                <a:solidFill>
                  <a:srgbClr val="ffffff"/>
                </a:solidFill>
                <a:latin typeface="Montserrat"/>
              </a:rPr>
              <a:t>You can find details of all of the groups: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GB" sz="2800" spc="-1" strike="noStrike">
              <a:latin typeface="Arial"/>
            </a:endParaRPr>
          </a:p>
          <a:p>
            <a:pPr lvl="1" marL="41148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1" lang="en-GB" sz="2800" spc="-1" strike="noStrike">
                <a:solidFill>
                  <a:srgbClr val="ffff00"/>
                </a:solidFill>
                <a:latin typeface="Montserrat"/>
              </a:rPr>
              <a:t> </a:t>
            </a:r>
            <a:r>
              <a:rPr b="1" lang="en-GB" sz="2800" spc="-1" strike="noStrike">
                <a:solidFill>
                  <a:srgbClr val="ffff00"/>
                </a:solidFill>
                <a:latin typeface="Montserrat"/>
              </a:rPr>
              <a:t>powershell.org.uk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800" spc="-1" strike="noStrike">
              <a:latin typeface="Arial"/>
            </a:endParaRPr>
          </a:p>
          <a:p>
            <a:pPr lvl="1" marL="41148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1" lang="en-GB" sz="2800" spc="-1" strike="noStrike">
                <a:solidFill>
                  <a:srgbClr val="ffff00"/>
                </a:solidFill>
                <a:latin typeface="Montserrat"/>
              </a:rPr>
              <a:t> </a:t>
            </a:r>
            <a:r>
              <a:rPr b="1" lang="en-GB" sz="2800" spc="-1" strike="noStrike">
                <a:solidFill>
                  <a:srgbClr val="ffff00"/>
                </a:solidFill>
                <a:latin typeface="Montserrat"/>
              </a:rPr>
              <a:t>github.com/powershellorguk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74" name="Picture 14" descr=""/>
          <p:cNvPicPr/>
          <p:nvPr/>
        </p:nvPicPr>
        <p:blipFill>
          <a:blip r:embed="rId1"/>
          <a:stretch/>
        </p:blipFill>
        <p:spPr>
          <a:xfrm>
            <a:off x="1391040" y="4395600"/>
            <a:ext cx="356400" cy="356400"/>
          </a:xfrm>
          <a:prstGeom prst="rect">
            <a:avLst/>
          </a:prstGeom>
          <a:ln>
            <a:noFill/>
          </a:ln>
        </p:spPr>
      </p:pic>
      <p:pic>
        <p:nvPicPr>
          <p:cNvPr id="175" name="Picture 15" descr=""/>
          <p:cNvPicPr/>
          <p:nvPr/>
        </p:nvPicPr>
        <p:blipFill>
          <a:blip r:embed="rId2"/>
          <a:stretch/>
        </p:blipFill>
        <p:spPr>
          <a:xfrm>
            <a:off x="1427040" y="3429000"/>
            <a:ext cx="387720" cy="387720"/>
          </a:xfrm>
          <a:prstGeom prst="rect">
            <a:avLst/>
          </a:prstGeom>
          <a:ln>
            <a:noFill/>
          </a:ln>
        </p:spPr>
      </p:pic>
      <p:pic>
        <p:nvPicPr>
          <p:cNvPr id="176" name="Picture 8" descr=""/>
          <p:cNvPicPr/>
          <p:nvPr/>
        </p:nvPicPr>
        <p:blipFill>
          <a:blip r:embed="rId3"/>
          <a:stretch/>
        </p:blipFill>
        <p:spPr>
          <a:xfrm>
            <a:off x="60480" y="304560"/>
            <a:ext cx="2624400" cy="1390680"/>
          </a:xfrm>
          <a:prstGeom prst="rect">
            <a:avLst/>
          </a:prstGeom>
          <a:ln>
            <a:noFill/>
          </a:ln>
        </p:spPr>
      </p:pic>
      <p:sp>
        <p:nvSpPr>
          <p:cNvPr id="177" name="CustomShape 3"/>
          <p:cNvSpPr/>
          <p:nvPr/>
        </p:nvSpPr>
        <p:spPr>
          <a:xfrm>
            <a:off x="10139760" y="6510600"/>
            <a:ext cx="20516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GB" sz="1200" spc="-1" strike="noStrike">
                <a:solidFill>
                  <a:srgbClr val="ffffff"/>
                </a:solidFill>
                <a:latin typeface="Montserrat"/>
                <a:ea typeface="DejaVu Sans"/>
              </a:rPr>
              <a:t>@ScotPSUG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2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2685600" y="284040"/>
            <a:ext cx="8300520" cy="150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0" lang="en-GB" sz="4000" spc="-1" strike="noStrike" cap="all">
                <a:solidFill>
                  <a:srgbClr val="02247e"/>
                </a:solidFill>
                <a:latin typeface="Montserrat"/>
              </a:rPr>
              <a:t>meetup venue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83880" y="2100240"/>
            <a:ext cx="11581560" cy="43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83880" y="2127240"/>
            <a:ext cx="11581560" cy="68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1" name="Picture 7" descr=""/>
          <p:cNvPicPr/>
          <p:nvPr/>
        </p:nvPicPr>
        <p:blipFill>
          <a:blip r:embed="rId1"/>
          <a:stretch/>
        </p:blipFill>
        <p:spPr>
          <a:xfrm>
            <a:off x="8233560" y="2012400"/>
            <a:ext cx="3605400" cy="2030760"/>
          </a:xfrm>
          <a:prstGeom prst="rect">
            <a:avLst/>
          </a:prstGeom>
          <a:ln>
            <a:noFill/>
          </a:ln>
        </p:spPr>
      </p:pic>
      <p:pic>
        <p:nvPicPr>
          <p:cNvPr id="182" name="Picture 9" descr=""/>
          <p:cNvPicPr/>
          <p:nvPr/>
        </p:nvPicPr>
        <p:blipFill>
          <a:blip r:embed="rId2"/>
          <a:stretch/>
        </p:blipFill>
        <p:spPr>
          <a:xfrm>
            <a:off x="4182480" y="2012400"/>
            <a:ext cx="3605400" cy="2030760"/>
          </a:xfrm>
          <a:prstGeom prst="rect">
            <a:avLst/>
          </a:prstGeom>
          <a:ln>
            <a:noFill/>
          </a:ln>
        </p:spPr>
      </p:pic>
      <p:pic>
        <p:nvPicPr>
          <p:cNvPr id="183" name="Picture 11" descr=""/>
          <p:cNvPicPr/>
          <p:nvPr/>
        </p:nvPicPr>
        <p:blipFill>
          <a:blip r:embed="rId3"/>
          <a:stretch/>
        </p:blipFill>
        <p:spPr>
          <a:xfrm>
            <a:off x="123120" y="2012400"/>
            <a:ext cx="3605400" cy="2030760"/>
          </a:xfrm>
          <a:prstGeom prst="rect">
            <a:avLst/>
          </a:prstGeom>
          <a:ln>
            <a:noFill/>
          </a:ln>
        </p:spPr>
      </p:pic>
      <p:sp>
        <p:nvSpPr>
          <p:cNvPr id="184" name="CustomShape 4"/>
          <p:cNvSpPr/>
          <p:nvPr/>
        </p:nvSpPr>
        <p:spPr>
          <a:xfrm>
            <a:off x="346680" y="4263120"/>
            <a:ext cx="11581560" cy="22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82880" indent="-1821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en-GB" sz="2800" spc="-1" strike="noStrike">
                <a:solidFill>
                  <a:srgbClr val="ffffff"/>
                </a:solidFill>
                <a:latin typeface="Montserrat"/>
                <a:ea typeface="DejaVu Sans"/>
              </a:rPr>
              <a:t>Incremental Group are kindly hosting us</a:t>
            </a:r>
            <a:endParaRPr b="0" lang="en-GB" sz="2800" spc="-1" strike="noStrike">
              <a:latin typeface="Arial"/>
            </a:endParaRPr>
          </a:p>
          <a:p>
            <a:pPr marL="182880" indent="-1821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en-GB" sz="2800" spc="-1" strike="noStrike">
                <a:solidFill>
                  <a:srgbClr val="ffffff"/>
                </a:solidFill>
                <a:latin typeface="Montserrat"/>
                <a:ea typeface="DejaVu Sans"/>
              </a:rPr>
              <a:t>Location - 5</a:t>
            </a:r>
            <a:r>
              <a:rPr b="0" lang="en-GB" sz="2800" spc="-1" strike="noStrike" baseline="30000">
                <a:solidFill>
                  <a:srgbClr val="ffffff"/>
                </a:solidFill>
                <a:latin typeface="Montserrat"/>
                <a:ea typeface="DejaVu Sans"/>
              </a:rPr>
              <a:t>th</a:t>
            </a:r>
            <a:r>
              <a:rPr b="0" lang="en-GB" sz="2800" spc="-1" strike="noStrike">
                <a:solidFill>
                  <a:srgbClr val="ffffff"/>
                </a:solidFill>
                <a:latin typeface="Montserrat"/>
                <a:ea typeface="DejaVu Sans"/>
              </a:rPr>
              <a:t> Floor, The Garment Factory, 10-12 Montrose Street, Glasgow, G1 1RE</a:t>
            </a:r>
            <a:endParaRPr b="0" lang="en-GB" sz="2800" spc="-1" strike="noStrike">
              <a:latin typeface="Arial"/>
            </a:endParaRPr>
          </a:p>
          <a:p>
            <a:pPr marL="182880" indent="-1821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en-GB" sz="2800" spc="-1" strike="noStrike">
                <a:solidFill>
                  <a:srgbClr val="ffffff"/>
                </a:solidFill>
                <a:latin typeface="Montserrat"/>
                <a:ea typeface="DejaVu Sans"/>
              </a:rPr>
              <a:t>Website - garment-factory.co.uk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85" name="Picture 10" descr=""/>
          <p:cNvPicPr/>
          <p:nvPr/>
        </p:nvPicPr>
        <p:blipFill>
          <a:blip r:embed="rId4"/>
          <a:stretch/>
        </p:blipFill>
        <p:spPr>
          <a:xfrm>
            <a:off x="60480" y="304560"/>
            <a:ext cx="2624400" cy="1390680"/>
          </a:xfrm>
          <a:prstGeom prst="rect">
            <a:avLst/>
          </a:prstGeom>
          <a:ln>
            <a:noFill/>
          </a:ln>
        </p:spPr>
      </p:pic>
      <p:sp>
        <p:nvSpPr>
          <p:cNvPr id="186" name="CustomShape 5"/>
          <p:cNvSpPr/>
          <p:nvPr/>
        </p:nvSpPr>
        <p:spPr>
          <a:xfrm>
            <a:off x="10139760" y="6510600"/>
            <a:ext cx="20516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GB" sz="1200" spc="-1" strike="noStrike">
                <a:solidFill>
                  <a:srgbClr val="ffffff"/>
                </a:solidFill>
                <a:latin typeface="Montserrat"/>
                <a:ea typeface="DejaVu Sans"/>
              </a:rPr>
              <a:t>@ScotPSUG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2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2685600" y="284040"/>
            <a:ext cx="8300520" cy="150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0" lang="en-GB" sz="4000" spc="-1" strike="noStrike" cap="all">
                <a:solidFill>
                  <a:srgbClr val="02247e"/>
                </a:solidFill>
                <a:latin typeface="Montserrat"/>
              </a:rPr>
              <a:t>Our SPONSORS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83880" y="2127240"/>
            <a:ext cx="11581560" cy="68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9" name="Picture 10" descr=""/>
          <p:cNvPicPr/>
          <p:nvPr/>
        </p:nvPicPr>
        <p:blipFill>
          <a:blip r:embed="rId1"/>
          <a:stretch/>
        </p:blipFill>
        <p:spPr>
          <a:xfrm>
            <a:off x="60480" y="304560"/>
            <a:ext cx="2624400" cy="1390680"/>
          </a:xfrm>
          <a:prstGeom prst="rect">
            <a:avLst/>
          </a:prstGeom>
          <a:ln>
            <a:noFill/>
          </a:ln>
        </p:spPr>
      </p:pic>
      <p:sp>
        <p:nvSpPr>
          <p:cNvPr id="190" name="CustomShape 3"/>
          <p:cNvSpPr/>
          <p:nvPr/>
        </p:nvSpPr>
        <p:spPr>
          <a:xfrm>
            <a:off x="10139760" y="6510600"/>
            <a:ext cx="20516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GB" sz="1200" spc="-1" strike="noStrike">
                <a:solidFill>
                  <a:srgbClr val="ffffff"/>
                </a:solidFill>
                <a:latin typeface="Montserrat"/>
                <a:ea typeface="DejaVu Sans"/>
              </a:rPr>
              <a:t>@ScotPSUG</a:t>
            </a:r>
            <a:endParaRPr b="0" lang="en-GB" sz="1200" spc="-1" strike="noStrike">
              <a:latin typeface="Arial"/>
            </a:endParaRPr>
          </a:p>
        </p:txBody>
      </p:sp>
      <p:pic>
        <p:nvPicPr>
          <p:cNvPr id="191" name="Picture 4" descr=""/>
          <p:cNvPicPr/>
          <p:nvPr/>
        </p:nvPicPr>
        <p:blipFill>
          <a:blip r:embed="rId2"/>
          <a:stretch/>
        </p:blipFill>
        <p:spPr>
          <a:xfrm>
            <a:off x="581760" y="2400120"/>
            <a:ext cx="1742400" cy="904320"/>
          </a:xfrm>
          <a:prstGeom prst="rect">
            <a:avLst/>
          </a:prstGeom>
          <a:ln>
            <a:noFill/>
          </a:ln>
        </p:spPr>
      </p:pic>
      <p:sp>
        <p:nvSpPr>
          <p:cNvPr id="192" name="CustomShape 4"/>
          <p:cNvSpPr/>
          <p:nvPr/>
        </p:nvSpPr>
        <p:spPr>
          <a:xfrm>
            <a:off x="512280" y="3774240"/>
            <a:ext cx="11487240" cy="22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ffffff"/>
                </a:solidFill>
                <a:latin typeface="Montserrat"/>
                <a:ea typeface="DejaVu Sans"/>
              </a:rPr>
              <a:t>MBN Solutions</a:t>
            </a:r>
            <a:br/>
            <a:r>
              <a:rPr b="0" lang="en-GB" sz="2800" spc="-1" strike="noStrike">
                <a:solidFill>
                  <a:srgbClr val="ffffff"/>
                </a:solidFill>
                <a:latin typeface="Montserrat"/>
                <a:ea typeface="DejaVu Sans"/>
              </a:rPr>
              <a:t>Ingram House, 227 Ingram Street, Glasgow G1 1DA</a:t>
            </a:r>
            <a:br/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ffffff"/>
                </a:solidFill>
                <a:latin typeface="Montserrat"/>
                <a:ea typeface="DejaVu Sans"/>
              </a:rPr>
              <a:t>Website: https://www.mbnsolutions.com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ffffff"/>
                </a:solidFill>
                <a:latin typeface="Montserrat"/>
                <a:ea typeface="DejaVu Sans"/>
              </a:rPr>
              <a:t>Tel: 0141 225 0130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1755720" y="2963880"/>
            <a:ext cx="6210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Corbel"/>
                <a:ea typeface="DejaVu Sans"/>
              </a:rPr>
              <a:t>More than just another recruitment business…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d54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2092680" y="123120"/>
            <a:ext cx="7507800" cy="15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800" spc="-1" strike="noStrike">
                <a:solidFill>
                  <a:srgbClr val="ffffff"/>
                </a:solidFill>
                <a:latin typeface="Franklin Gothic Book"/>
                <a:ea typeface="DejaVu Sans"/>
              </a:rPr>
              <a:t>Glasgow Azure User Group</a:t>
            </a:r>
            <a:endParaRPr b="0" lang="en-GB" sz="48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294840" y="5069520"/>
            <a:ext cx="575820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eca588"/>
                </a:solidFill>
                <a:latin typeface="Font Awesome 5 Brands Regular"/>
                <a:ea typeface="DejaVu Sans"/>
              </a:rPr>
              <a:t> </a:t>
            </a:r>
            <a:r>
              <a:rPr b="0" lang="en-GB" sz="4000" spc="-1" strike="noStrike">
                <a:solidFill>
                  <a:srgbClr val="eca588"/>
                </a:solidFill>
                <a:latin typeface="Calibri"/>
                <a:ea typeface="DejaVu Sans"/>
              </a:rPr>
              <a:t>www.gaug.co.uk</a:t>
            </a:r>
            <a:r>
              <a:rPr b="0" lang="en-GB" sz="4000" spc="-1" strike="noStrike">
                <a:solidFill>
                  <a:srgbClr val="1dcaff"/>
                </a:solidFill>
                <a:latin typeface="Font Awesome 5 Brands Regular"/>
                <a:ea typeface="DejaVu Sans"/>
              </a:rPr>
              <a:t> </a:t>
            </a:r>
            <a:r>
              <a:rPr b="0" lang="en-GB" sz="4000" spc="-1" strike="noStrike">
                <a:solidFill>
                  <a:srgbClr val="1dcaff"/>
                </a:solidFill>
                <a:latin typeface="Calibri"/>
                <a:ea typeface="DejaVu Sans"/>
              </a:rPr>
              <a:t>@GlasgowAzureUG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196" name="Picture 7" descr=""/>
          <p:cNvPicPr/>
          <p:nvPr/>
        </p:nvPicPr>
        <p:blipFill>
          <a:blip r:embed="rId1"/>
          <a:stretch/>
        </p:blipFill>
        <p:spPr>
          <a:xfrm>
            <a:off x="760680" y="538560"/>
            <a:ext cx="11015280" cy="1785240"/>
          </a:xfrm>
          <a:prstGeom prst="rect">
            <a:avLst/>
          </a:prstGeom>
          <a:ln>
            <a:noFill/>
          </a:ln>
        </p:spPr>
      </p:pic>
      <p:pic>
        <p:nvPicPr>
          <p:cNvPr id="197" name="Picture 3" descr=""/>
          <p:cNvPicPr/>
          <p:nvPr/>
        </p:nvPicPr>
        <p:blipFill>
          <a:blip r:embed="rId2"/>
          <a:stretch/>
        </p:blipFill>
        <p:spPr>
          <a:xfrm>
            <a:off x="9161640" y="3143520"/>
            <a:ext cx="3405240" cy="1787400"/>
          </a:xfrm>
          <a:prstGeom prst="rect">
            <a:avLst/>
          </a:prstGeom>
          <a:ln>
            <a:noFill/>
          </a:ln>
        </p:spPr>
      </p:pic>
      <p:sp>
        <p:nvSpPr>
          <p:cNvPr id="198" name="CustomShape 3"/>
          <p:cNvSpPr/>
          <p:nvPr/>
        </p:nvSpPr>
        <p:spPr>
          <a:xfrm rot="1119600">
            <a:off x="11374200" y="3072600"/>
            <a:ext cx="535680" cy="439920"/>
          </a:xfrm>
          <a:prstGeom prst="heart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 rot="751800">
            <a:off x="10085760" y="2602440"/>
            <a:ext cx="535680" cy="439920"/>
          </a:xfrm>
          <a:prstGeom prst="heart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 rot="883200">
            <a:off x="10884960" y="2496960"/>
            <a:ext cx="535680" cy="439920"/>
          </a:xfrm>
          <a:prstGeom prst="heart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6"/>
          <p:cNvSpPr/>
          <p:nvPr/>
        </p:nvSpPr>
        <p:spPr>
          <a:xfrm>
            <a:off x="518760" y="2717640"/>
            <a:ext cx="8536680" cy="252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Founded in early 2017 as an independent body GAUG aims to bring the together the IT community to collaborate, network and learn from each other. 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Picture 2" descr=""/>
          <p:cNvPicPr/>
          <p:nvPr/>
        </p:nvPicPr>
        <p:blipFill>
          <a:blip r:embed="rId1"/>
          <a:srcRect l="47801" t="0" r="0" b="0"/>
          <a:stretch/>
        </p:blipFill>
        <p:spPr>
          <a:xfrm>
            <a:off x="-770040" y="676800"/>
            <a:ext cx="6622920" cy="5936400"/>
          </a:xfrm>
          <a:prstGeom prst="rect">
            <a:avLst/>
          </a:prstGeom>
          <a:ln>
            <a:noFill/>
          </a:ln>
        </p:spPr>
      </p:pic>
      <p:sp>
        <p:nvSpPr>
          <p:cNvPr id="203" name="CustomShape 1"/>
          <p:cNvSpPr/>
          <p:nvPr/>
        </p:nvSpPr>
        <p:spPr>
          <a:xfrm rot="16200000">
            <a:off x="6146280" y="951840"/>
            <a:ext cx="6667560" cy="5422320"/>
          </a:xfrm>
          <a:prstGeom prst="triangle">
            <a:avLst>
              <a:gd name="adj" fmla="val 49756"/>
            </a:avLst>
          </a:prstGeom>
          <a:solidFill>
            <a:srgbClr val="4472c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2"/>
          <p:cNvSpPr/>
          <p:nvPr/>
        </p:nvSpPr>
        <p:spPr>
          <a:xfrm>
            <a:off x="8557200" y="2032560"/>
            <a:ext cx="3759480" cy="318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GB" sz="2900" spc="-1" strike="noStrike">
                <a:solidFill>
                  <a:srgbClr val="ffffff"/>
                </a:solidFill>
                <a:latin typeface="Open Sans"/>
                <a:ea typeface="Open Sans"/>
              </a:rPr>
              <a:t>SQL Server</a:t>
            </a:r>
            <a:endParaRPr b="0" lang="en-GB" sz="29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2900" spc="-1" strike="noStrike">
                <a:solidFill>
                  <a:srgbClr val="ffffff"/>
                </a:solidFill>
                <a:latin typeface="Open Sans"/>
                <a:ea typeface="Open Sans"/>
              </a:rPr>
              <a:t>Power BI</a:t>
            </a:r>
            <a:endParaRPr b="0" lang="en-GB" sz="29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2900" spc="-1" strike="noStrike">
                <a:solidFill>
                  <a:srgbClr val="ffffff"/>
                </a:solidFill>
                <a:latin typeface="Open Sans"/>
                <a:ea typeface="Open Sans"/>
              </a:rPr>
              <a:t>Data Analytics</a:t>
            </a:r>
            <a:endParaRPr b="0" lang="en-GB" sz="29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2900" spc="-1" strike="noStrike">
                <a:solidFill>
                  <a:srgbClr val="ffffff"/>
                </a:solidFill>
                <a:latin typeface="Open Sans"/>
                <a:ea typeface="Open Sans"/>
              </a:rPr>
              <a:t>Business Intelligence</a:t>
            </a:r>
            <a:endParaRPr b="0" lang="en-GB" sz="29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2900" spc="-1" strike="noStrike">
                <a:solidFill>
                  <a:srgbClr val="ffffff"/>
                </a:solidFill>
                <a:latin typeface="Open Sans"/>
                <a:ea typeface="Open Sans"/>
              </a:rPr>
              <a:t>Data Warehousing</a:t>
            </a:r>
            <a:endParaRPr b="0" lang="en-GB" sz="29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2900" spc="-1" strike="noStrike">
                <a:solidFill>
                  <a:srgbClr val="ffffff"/>
                </a:solidFill>
                <a:latin typeface="Open Sans"/>
                <a:ea typeface="Open Sans"/>
              </a:rPr>
              <a:t>PowerShell</a:t>
            </a:r>
            <a:endParaRPr b="0" lang="en-GB" sz="29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2900" spc="-1" strike="noStrike">
                <a:solidFill>
                  <a:srgbClr val="ffffff"/>
                </a:solidFill>
                <a:latin typeface="Open Sans"/>
                <a:ea typeface="Open Sans"/>
              </a:rPr>
              <a:t>Azure</a:t>
            </a:r>
            <a:endParaRPr b="0" lang="en-GB" sz="29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 flipV="1" rot="19641000">
            <a:off x="-929160" y="2674800"/>
            <a:ext cx="14162760" cy="175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4"/>
          <p:cNvSpPr/>
          <p:nvPr/>
        </p:nvSpPr>
        <p:spPr>
          <a:xfrm rot="1959000">
            <a:off x="-1082160" y="2691720"/>
            <a:ext cx="14126400" cy="175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5"/>
          <p:cNvSpPr/>
          <p:nvPr/>
        </p:nvSpPr>
        <p:spPr>
          <a:xfrm rot="10800000">
            <a:off x="18778320" y="5772240"/>
            <a:ext cx="8616240" cy="2861640"/>
          </a:xfrm>
          <a:prstGeom prst="triangle">
            <a:avLst>
              <a:gd name="adj" fmla="val 4975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8" name="Picture 4" descr=""/>
          <p:cNvPicPr/>
          <p:nvPr/>
        </p:nvPicPr>
        <p:blipFill>
          <a:blip r:embed="rId2"/>
          <a:stretch/>
        </p:blipFill>
        <p:spPr>
          <a:xfrm>
            <a:off x="2297160" y="-916560"/>
            <a:ext cx="7863840" cy="4319280"/>
          </a:xfrm>
          <a:prstGeom prst="rect">
            <a:avLst/>
          </a:prstGeom>
          <a:ln>
            <a:noFill/>
          </a:ln>
        </p:spPr>
      </p:pic>
      <p:sp>
        <p:nvSpPr>
          <p:cNvPr id="209" name="CustomShape 6"/>
          <p:cNvSpPr/>
          <p:nvPr/>
        </p:nvSpPr>
        <p:spPr>
          <a:xfrm>
            <a:off x="1120320" y="4465440"/>
            <a:ext cx="9170280" cy="2391840"/>
          </a:xfrm>
          <a:prstGeom prst="triangle">
            <a:avLst>
              <a:gd name="adj" fmla="val 4975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10" name="Group 7"/>
          <p:cNvGrpSpPr/>
          <p:nvPr/>
        </p:nvGrpSpPr>
        <p:grpSpPr>
          <a:xfrm>
            <a:off x="3719160" y="4303440"/>
            <a:ext cx="6734880" cy="2527200"/>
            <a:chOff x="3719160" y="4303440"/>
            <a:chExt cx="6734880" cy="2527200"/>
          </a:xfrm>
        </p:grpSpPr>
        <p:pic>
          <p:nvPicPr>
            <p:cNvPr id="211" name="Picture 8" descr=""/>
            <p:cNvPicPr/>
            <p:nvPr/>
          </p:nvPicPr>
          <p:blipFill>
            <a:blip r:embed="rId3"/>
            <a:stretch/>
          </p:blipFill>
          <p:spPr>
            <a:xfrm>
              <a:off x="3719160" y="5184360"/>
              <a:ext cx="681840" cy="681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2" name="CustomShape 8"/>
            <p:cNvSpPr/>
            <p:nvPr/>
          </p:nvSpPr>
          <p:spPr>
            <a:xfrm>
              <a:off x="4555800" y="4303440"/>
              <a:ext cx="5898240" cy="2527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3200" spc="-1" strike="noStrike">
                  <a:solidFill>
                    <a:srgbClr val="4472c4"/>
                  </a:solidFill>
                  <a:latin typeface="Open Sans"/>
                  <a:ea typeface="Open Sans"/>
                </a:rPr>
                <a:t>@SqlGlasgow</a:t>
              </a:r>
              <a:endParaRPr b="0" lang="en-GB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GB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GB" sz="3200" spc="-1" strike="noStrike">
                  <a:solidFill>
                    <a:srgbClr val="4472c4"/>
                  </a:solidFill>
                  <a:latin typeface="Open Sans"/>
                  <a:ea typeface="Open Sans"/>
                </a:rPr>
                <a:t>Bit.ly/sqlglasgow</a:t>
              </a:r>
              <a:endParaRPr b="0" lang="en-GB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GB" sz="3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GB" sz="3200" spc="-1" strike="noStrike">
                <a:latin typeface="Arial"/>
              </a:endParaRPr>
            </a:p>
          </p:txBody>
        </p:sp>
        <p:pic>
          <p:nvPicPr>
            <p:cNvPr id="213" name="Picture 4" descr=""/>
            <p:cNvPicPr/>
            <p:nvPr/>
          </p:nvPicPr>
          <p:blipFill>
            <a:blip r:embed="rId4"/>
            <a:stretch/>
          </p:blipFill>
          <p:spPr>
            <a:xfrm>
              <a:off x="3728880" y="4303440"/>
              <a:ext cx="754920" cy="5328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14" name="CustomShape 9"/>
          <p:cNvSpPr/>
          <p:nvPr/>
        </p:nvSpPr>
        <p:spPr>
          <a:xfrm>
            <a:off x="3012840" y="6052680"/>
            <a:ext cx="60465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4472c4"/>
                </a:solidFill>
                <a:latin typeface="Open Sans"/>
                <a:ea typeface="Open Sans"/>
              </a:rPr>
              <a:t>https://SQLGlasgow.co.uk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2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2685600" y="284040"/>
            <a:ext cx="8300520" cy="150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0" lang="en-GB" sz="4000" spc="-1" strike="noStrike" cap="all">
                <a:solidFill>
                  <a:srgbClr val="02247e"/>
                </a:solidFill>
                <a:latin typeface="Montserrat"/>
              </a:rPr>
              <a:t>agenda!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205200" y="2100240"/>
            <a:ext cx="11821320" cy="44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82880" indent="-1821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en-GB" sz="2800" spc="-1" strike="noStrike">
                <a:solidFill>
                  <a:srgbClr val="ffffff"/>
                </a:solidFill>
                <a:latin typeface="Montserrat"/>
              </a:rPr>
              <a:t>6.00pm – Arrive and mingle</a:t>
            </a:r>
            <a:endParaRPr b="0" lang="en-GB" sz="2800" spc="-1" strike="noStrike">
              <a:latin typeface="Montserrat"/>
            </a:endParaRPr>
          </a:p>
          <a:p>
            <a:pPr marL="182880" indent="-1821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en-GB" sz="2800" spc="-1" strike="noStrike">
                <a:solidFill>
                  <a:srgbClr val="ffffff"/>
                </a:solidFill>
                <a:latin typeface="Montserrat"/>
              </a:rPr>
              <a:t>6.10pm - Introduction</a:t>
            </a:r>
            <a:endParaRPr b="0" lang="en-GB" sz="2800" spc="-1" strike="noStrike">
              <a:latin typeface="Montserrat"/>
            </a:endParaRPr>
          </a:p>
          <a:p>
            <a:pPr marL="182880" indent="-1821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en-GB" sz="2800" spc="-1" strike="noStrike">
                <a:solidFill>
                  <a:srgbClr val="ffffff"/>
                </a:solidFill>
                <a:latin typeface="Montserrat"/>
              </a:rPr>
              <a:t>6.20pm – </a:t>
            </a:r>
            <a:r>
              <a:rPr b="1" lang="en-GB" sz="2800" spc="-1" strike="noStrike">
                <a:solidFill>
                  <a:srgbClr val="ffffff"/>
                </a:solidFill>
                <a:latin typeface="Montserrat"/>
              </a:rPr>
              <a:t>Power BI and PowerShell - A Match Made in Heaven - Craig Porteous </a:t>
            </a:r>
            <a:r>
              <a:rPr b="0" lang="en-GB" sz="2800" spc="-1" strike="noStrike">
                <a:solidFill>
                  <a:srgbClr val="ffffff"/>
                </a:solidFill>
                <a:latin typeface="Montserrat"/>
              </a:rPr>
              <a:t>(@cporteous)</a:t>
            </a:r>
            <a:endParaRPr b="0" lang="en-GB" sz="2800" spc="-1" strike="noStrike">
              <a:latin typeface="Montserrat"/>
            </a:endParaRPr>
          </a:p>
          <a:p>
            <a:pPr marL="182880" indent="-1821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en-GB" sz="2800" spc="-1" strike="noStrike">
                <a:solidFill>
                  <a:srgbClr val="ffffff"/>
                </a:solidFill>
                <a:latin typeface="Montserrat"/>
              </a:rPr>
              <a:t>7.20pm - Pizza, drinks and chat</a:t>
            </a:r>
            <a:endParaRPr b="0" lang="en-GB" sz="2800" spc="-1" strike="noStrike">
              <a:latin typeface="Montserrat"/>
            </a:endParaRPr>
          </a:p>
          <a:p>
            <a:pPr marL="182880" indent="-1821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en-GB" sz="2800" spc="-1" strike="noStrike">
                <a:solidFill>
                  <a:srgbClr val="ffffff"/>
                </a:solidFill>
                <a:latin typeface="Montserrat"/>
              </a:rPr>
              <a:t>7.45pm – </a:t>
            </a:r>
            <a:r>
              <a:rPr b="1" lang="en-GB" sz="2800" spc="-1" strike="noStrike">
                <a:solidFill>
                  <a:srgbClr val="ffffff"/>
                </a:solidFill>
                <a:latin typeface="Montserrat"/>
              </a:rPr>
              <a:t>PowerShell &amp; Microsoft Teams. Slack who?! - Brett Miller (@BrettMiller_IT)</a:t>
            </a:r>
            <a:endParaRPr b="0" lang="en-GB" sz="2800" spc="-1" strike="noStrike">
              <a:latin typeface="Montserrat"/>
            </a:endParaRPr>
          </a:p>
          <a:p>
            <a:pPr marL="182880" indent="-1821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en-GB" sz="2800" spc="-1" strike="noStrike">
                <a:solidFill>
                  <a:srgbClr val="ffffff"/>
                </a:solidFill>
                <a:latin typeface="Montserrat"/>
              </a:rPr>
              <a:t>8.45pm – Thank you’s</a:t>
            </a:r>
            <a:endParaRPr b="0" lang="en-GB" sz="2800" spc="-1" strike="noStrike">
              <a:latin typeface="Montserrat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83880" y="2127240"/>
            <a:ext cx="11581560" cy="68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8" name="Picture 6" descr=""/>
          <p:cNvPicPr/>
          <p:nvPr/>
        </p:nvPicPr>
        <p:blipFill>
          <a:blip r:embed="rId1"/>
          <a:stretch/>
        </p:blipFill>
        <p:spPr>
          <a:xfrm>
            <a:off x="60480" y="304560"/>
            <a:ext cx="2624400" cy="1390680"/>
          </a:xfrm>
          <a:prstGeom prst="rect">
            <a:avLst/>
          </a:prstGeom>
          <a:ln>
            <a:noFill/>
          </a:ln>
        </p:spPr>
      </p:pic>
      <p:sp>
        <p:nvSpPr>
          <p:cNvPr id="219" name="CustomShape 4"/>
          <p:cNvSpPr/>
          <p:nvPr/>
        </p:nvSpPr>
        <p:spPr>
          <a:xfrm>
            <a:off x="10139760" y="6510600"/>
            <a:ext cx="20516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GB" sz="1200" spc="-1" strike="noStrike">
                <a:solidFill>
                  <a:srgbClr val="ffffff"/>
                </a:solidFill>
                <a:latin typeface="Montserrat"/>
                <a:ea typeface="DejaVu Sans"/>
              </a:rPr>
              <a:t>@ScotPSUG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2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2685600" y="284040"/>
            <a:ext cx="8300520" cy="1508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0" lang="en-GB" sz="4000" spc="-1" strike="noStrike" cap="all">
                <a:solidFill>
                  <a:srgbClr val="02247e"/>
                </a:solidFill>
                <a:latin typeface="Montserrat"/>
                <a:ea typeface="Corbel"/>
              </a:rPr>
              <a:t>Let us know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346680" y="2011680"/>
            <a:ext cx="11581560" cy="4483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 algn="ctr">
              <a:lnSpc>
                <a:spcPct val="90000"/>
              </a:lnSpc>
              <a:spcBef>
                <a:spcPts val="1199"/>
              </a:spcBef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</a:pPr>
            <a:r>
              <a:rPr b="0" lang="en-GB" sz="2800" spc="-1" strike="noStrike">
                <a:solidFill>
                  <a:srgbClr val="ffffff"/>
                </a:solidFill>
                <a:latin typeface="Montserrat"/>
                <a:ea typeface="Corbel"/>
              </a:rPr>
              <a:t>If you want to present [10 mins/30 mins/1 hour?]</a:t>
            </a:r>
            <a:endParaRPr b="0" lang="en-GB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</a:pPr>
            <a:endParaRPr b="0" lang="en-GB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</a:pPr>
            <a:r>
              <a:rPr b="0" lang="en-GB" sz="2800" spc="-1" strike="noStrike">
                <a:solidFill>
                  <a:srgbClr val="ffffff"/>
                </a:solidFill>
                <a:latin typeface="Montserrat"/>
                <a:ea typeface="Corbel"/>
              </a:rPr>
              <a:t>Any topics you are interested in hearing about?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222" name="Picture 6" descr=""/>
          <p:cNvPicPr/>
          <p:nvPr/>
        </p:nvPicPr>
        <p:blipFill>
          <a:blip r:embed="rId1"/>
          <a:stretch/>
        </p:blipFill>
        <p:spPr>
          <a:xfrm>
            <a:off x="60480" y="304560"/>
            <a:ext cx="2624400" cy="1390680"/>
          </a:xfrm>
          <a:prstGeom prst="rect">
            <a:avLst/>
          </a:prstGeom>
          <a:ln>
            <a:noFill/>
          </a:ln>
        </p:spPr>
      </p:pic>
      <p:sp>
        <p:nvSpPr>
          <p:cNvPr id="223" name="CustomShape 3"/>
          <p:cNvSpPr/>
          <p:nvPr/>
        </p:nvSpPr>
        <p:spPr>
          <a:xfrm>
            <a:off x="10139760" y="6510600"/>
            <a:ext cx="20516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GB" sz="1200" spc="-1" strike="noStrike">
                <a:solidFill>
                  <a:srgbClr val="ededed"/>
                </a:solidFill>
                <a:latin typeface="Montserrat"/>
                <a:ea typeface="Arial"/>
              </a:rPr>
              <a:t>@ScotPSUG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6c606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6c606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1513</TotalTime>
  <Application>LibreOffice/6.1.4.2$Linux_X86_64 LibreOffice_project/10$Build-2</Application>
  <Words>301</Words>
  <Paragraphs>68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2016-10-27T15:24:17Z</dcterms:created>
  <dc:creator>Paul Broadwith</dc:creator>
  <dc:description/>
  <dc:language>en-GB</dc:language>
  <cp:lastModifiedBy/>
  <dcterms:modified xsi:type="dcterms:W3CDTF">2019-01-30T21:13:12Z</dcterms:modified>
  <cp:revision>131</cp:revision>
  <dc:subject/>
  <dc:title>Scottish PowerShell &amp; Devops User Group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