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551" r:id="rId5"/>
    <p:sldId id="552" r:id="rId6"/>
    <p:sldId id="553" r:id="rId7"/>
    <p:sldId id="554" r:id="rId8"/>
    <p:sldId id="555" r:id="rId9"/>
    <p:sldId id="570" r:id="rId10"/>
    <p:sldId id="571" r:id="rId11"/>
    <p:sldId id="572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573" r:id="rId27"/>
    <p:sldId id="574" r:id="rId28"/>
    <p:sldId id="575" r:id="rId29"/>
    <p:sldId id="576" r:id="rId30"/>
    <p:sldId id="577" r:id="rId31"/>
    <p:sldId id="349" r:id="rId32"/>
    <p:sldId id="550" r:id="rId33"/>
    <p:sldId id="431" r:id="rId34"/>
    <p:sldId id="542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69" autoAdjust="0"/>
    <p:restoredTop sz="94660" autoAdjust="0"/>
  </p:normalViewPr>
  <p:slideViewPr>
    <p:cSldViewPr>
      <p:cViewPr varScale="1">
        <p:scale>
          <a:sx n="85" d="100"/>
          <a:sy n="85" d="100"/>
        </p:scale>
        <p:origin x="-78" y="-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14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628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10/19/2015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superhosting.bg/" TargetMode="External"/><Relationship Id="rId18" Type="http://schemas.openxmlformats.org/officeDocument/2006/relationships/hyperlink" Target="http://www.infragistics.com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5.png"/><Relationship Id="rId20" Type="http://schemas.openxmlformats.org/officeDocument/2006/relationships/hyperlink" Target="http://netpeak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indeavr.com/" TargetMode="External"/><Relationship Id="rId23" Type="http://schemas.openxmlformats.org/officeDocument/2006/relationships/image" Target="../media/image38.png"/><Relationship Id="rId10" Type="http://schemas.openxmlformats.org/officeDocument/2006/relationships/image" Target="../media/image32.png"/><Relationship Id="rId19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4.png"/><Relationship Id="rId22" Type="http://schemas.openxmlformats.org/officeDocument/2006/relationships/hyperlink" Target="http://www.milestonesys.com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790552"/>
            <a:ext cx="8132718" cy="1266848"/>
          </a:xfrm>
        </p:spPr>
        <p:txBody>
          <a:bodyPr>
            <a:normAutofit/>
          </a:bodyPr>
          <a:lstStyle/>
          <a:p>
            <a:r>
              <a:rPr lang="en-US" sz="4600" dirty="0"/>
              <a:t>Exception </a:t>
            </a:r>
            <a:r>
              <a:rPr lang="en-US" sz="4600" dirty="0" smtClean="0"/>
              <a:t>Handling, Reading </a:t>
            </a:r>
            <a:r>
              <a:rPr lang="en-US" sz="4600" dirty="0"/>
              <a:t>and Writing in Files, </a:t>
            </a:r>
            <a:r>
              <a:rPr lang="en-US" sz="4600" dirty="0" smtClean="0"/>
              <a:t>Serialization, </a:t>
            </a:r>
            <a:endParaRPr lang="en-US" sz="4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057400"/>
            <a:ext cx="8132718" cy="17937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Exceptions, Files, Streams,</a:t>
            </a:r>
          </a:p>
          <a:p>
            <a:r>
              <a:rPr lang="en-US" dirty="0" smtClean="0"/>
              <a:t>File Readers and Writers, Serializable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211420"/>
            <a:ext cx="2819400" cy="506796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70514"/>
            <a:ext cx="2237097" cy="429276"/>
          </a:xfrm>
        </p:spPr>
        <p:txBody>
          <a:bodyPr/>
          <a:lstStyle/>
          <a:p>
            <a:r>
              <a:rPr lang="en-US" dirty="0" smtClean="0"/>
              <a:t>Technical Trainer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23603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764765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3417411" y="4318882"/>
            <a:ext cx="1787118" cy="17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c02.deviantart.net/fs71/i/2013/303/6/4/wallpaper_java_programming_by_artgh-d6sf78i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4623" y="4191000"/>
            <a:ext cx="5961689" cy="2001030"/>
          </a:xfrm>
          <a:prstGeom prst="roundRect">
            <a:avLst>
              <a:gd name="adj" fmla="val 3682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File class - </a:t>
            </a:r>
            <a:r>
              <a:rPr lang="en-US" dirty="0" smtClean="0"/>
              <a:t>an </a:t>
            </a:r>
            <a:r>
              <a:rPr lang="en-US" dirty="0"/>
              <a:t>abstract representation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pathnames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Has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exists()</a:t>
            </a:r>
            <a:r>
              <a:rPr lang="en-US" dirty="0" smtClean="0"/>
              <a:t> method that checks if the given</a:t>
            </a:r>
            <a:br>
              <a:rPr lang="en-US" dirty="0" smtClean="0"/>
            </a:br>
            <a:r>
              <a:rPr lang="en-US" dirty="0" smtClean="0"/>
              <a:t>path is </a:t>
            </a:r>
            <a:r>
              <a:rPr lang="en-US" dirty="0" err="1" smtClean="0"/>
              <a:t>poitning</a:t>
            </a:r>
            <a:r>
              <a:rPr lang="en-US" dirty="0" smtClean="0"/>
              <a:t> to a file that exists.</a:t>
            </a:r>
            <a:endParaRPr lang="en-US" dirty="0" smtClean="0"/>
          </a:p>
          <a:p>
            <a:pPr lvl="1"/>
            <a:r>
              <a:rPr lang="en-US" dirty="0" smtClean="0"/>
              <a:t>Has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isDirectory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dirty="0" smtClean="0"/>
              <a:t> method that checks if the</a:t>
            </a:r>
            <a:br>
              <a:rPr lang="en-US" dirty="0" smtClean="0"/>
            </a:br>
            <a:r>
              <a:rPr lang="en-US" dirty="0" smtClean="0"/>
              <a:t>given path is pointing to a directory.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Class in Java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6687" y="5105400"/>
            <a:ext cx="10515600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 file = new File("hello.txt");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System.out.println("We got a file: " + file);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("Does it exists? " + file.exists());</a:t>
            </a:r>
            <a:endParaRPr lang="en-US" alt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("Is a directory? " + file.isDirectory());</a:t>
            </a:r>
            <a:endParaRPr lang="en-US" alt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22" name="Picture 2" descr="C:\Users\Bi0GaMe\Downloads\java-file-i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507" y="2438400"/>
            <a:ext cx="3305175" cy="125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47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hipwader.com/images/goodlookingru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41812" y="1371600"/>
            <a:ext cx="3333750" cy="326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Basic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78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</a:t>
            </a:r>
            <a:r>
              <a:rPr lang="en-US" dirty="0"/>
              <a:t> is the natural way to transfer data in </a:t>
            </a:r>
            <a:r>
              <a:rPr lang="en-US" dirty="0" smtClean="0"/>
              <a:t>the computer </a:t>
            </a:r>
            <a:r>
              <a:rPr lang="en-US" dirty="0"/>
              <a:t>world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or write a file, we open a stream connected to the file and access the data </a:t>
            </a:r>
            <a:r>
              <a:rPr lang="en-US" dirty="0" smtClean="0"/>
              <a:t>through the </a:t>
            </a:r>
            <a:r>
              <a:rPr lang="en-US" dirty="0"/>
              <a:t>stream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428052" name="Freeform 20"/>
          <p:cNvSpPr>
            <a:spLocks/>
          </p:cNvSpPr>
          <p:nvPr/>
        </p:nvSpPr>
        <p:spPr bwMode="auto">
          <a:xfrm>
            <a:off x="3565526" y="4424066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4780967" y="3962401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stream</a:t>
            </a:r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8055" name="Freeform 23"/>
          <p:cNvSpPr>
            <a:spLocks/>
          </p:cNvSpPr>
          <p:nvPr/>
        </p:nvSpPr>
        <p:spPr bwMode="auto">
          <a:xfrm rot="10800000">
            <a:off x="3997326" y="5865516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5128062" y="5473701"/>
            <a:ext cx="20628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5" name="Picture 1" descr="C:\Trash\stre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03612" y="4652384"/>
            <a:ext cx="4800600" cy="82296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28048" name="Picture 16" descr="binar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7212" y="4208165"/>
            <a:ext cx="2160588" cy="2160588"/>
          </a:xfrm>
          <a:prstGeom prst="rect">
            <a:avLst/>
          </a:prstGeom>
          <a:noFill/>
          <a:effectLst/>
        </p:spPr>
      </p:pic>
      <p:pic>
        <p:nvPicPr>
          <p:cNvPr id="428050" name="Picture 18" descr="Calculator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972424" y="4114800"/>
            <a:ext cx="2160588" cy="2160588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23772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</a:t>
            </a:r>
            <a:r>
              <a:rPr lang="en-US" dirty="0" smtClean="0"/>
              <a:t>means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transferring</a:t>
            </a:r>
            <a:r>
              <a:rPr lang="en-US" dirty="0" smtClean="0"/>
              <a:t> (reading and writing) </a:t>
            </a:r>
            <a:r>
              <a:rPr lang="en-US" dirty="0"/>
              <a:t>data into and from devices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sequences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consecutive </a:t>
            </a:r>
            <a:r>
              <a:rPr lang="en-US" dirty="0" smtClean="0"/>
              <a:t>access to its </a:t>
            </a:r>
            <a:r>
              <a:rPr lang="en-US" dirty="0"/>
              <a:t>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Different types of streams are available to access different data sources: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access, network access, memory streams and others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Streams </a:t>
            </a:r>
            <a:r>
              <a:rPr lang="en-US" dirty="0"/>
              <a:t>are </a:t>
            </a:r>
            <a:r>
              <a:rPr lang="en-US" dirty="0" smtClean="0"/>
              <a:t>opened </a:t>
            </a:r>
            <a:r>
              <a:rPr lang="en-US" dirty="0"/>
              <a:t>before using </a:t>
            </a:r>
            <a:r>
              <a:rPr lang="en-US" dirty="0" smtClean="0"/>
              <a:t>them </a:t>
            </a:r>
            <a:r>
              <a:rPr lang="en-US" dirty="0"/>
              <a:t>and closed after that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r>
              <a:rPr lang="en-US" dirty="0"/>
              <a:t>Basics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9752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Position</a:t>
            </a:r>
            <a:r>
              <a:rPr lang="en-US" dirty="0" smtClean="0"/>
              <a:t> is the current position in the stream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dirty="0"/>
              <a:t> keeps the current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position + n</a:t>
            </a:r>
            <a:r>
              <a:rPr lang="en-US" dirty="0" smtClean="0"/>
              <a:t> </a:t>
            </a:r>
            <a:r>
              <a:rPr lang="en-US" dirty="0"/>
              <a:t>bytes of the </a:t>
            </a:r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– Example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197112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197112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164081"/>
              </p:ext>
            </p:extLst>
          </p:nvPr>
        </p:nvGraphicFramePr>
        <p:xfrm>
          <a:off x="1827212" y="250769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/>
                <a:gridCol w="900994"/>
                <a:gridCol w="900994"/>
                <a:gridCol w="900994"/>
                <a:gridCol w="900994"/>
                <a:gridCol w="900994"/>
                <a:gridCol w="900994"/>
                <a:gridCol w="900994"/>
                <a:gridCol w="90099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261001"/>
            <a:ext cx="430999" cy="80010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8523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Length = 9</a:t>
            </a:r>
            <a:endParaRPr lang="en-US" sz="2800" dirty="0"/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28467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16230" y="315898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Position</a:t>
            </a:r>
            <a:endParaRPr lang="en-US" sz="2800" dirty="0"/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494911"/>
              </p:ext>
            </p:extLst>
          </p:nvPr>
        </p:nvGraphicFramePr>
        <p:xfrm>
          <a:off x="178276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/>
                <a:gridCol w="81007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11480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Buffer</a:t>
            </a:r>
            <a:endParaRPr lang="en-US" sz="2800" dirty="0"/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530826"/>
              </p:ext>
            </p:extLst>
          </p:nvPr>
        </p:nvGraphicFramePr>
        <p:xfrm>
          <a:off x="3679788" y="413913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/>
                <a:gridCol w="81007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766773"/>
              </p:ext>
            </p:extLst>
          </p:nvPr>
        </p:nvGraphicFramePr>
        <p:xfrm>
          <a:off x="54848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/>
                <a:gridCol w="81007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886966"/>
              </p:ext>
            </p:extLst>
          </p:nvPr>
        </p:nvGraphicFramePr>
        <p:xfrm>
          <a:off x="73898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/>
                <a:gridCol w="81007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557547"/>
              </p:ext>
            </p:extLst>
          </p:nvPr>
        </p:nvGraphicFramePr>
        <p:xfrm>
          <a:off x="92186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/>
                <a:gridCol w="81007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9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5000"/>
              </a:spcBef>
              <a:defRPr/>
            </a:pP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Byte</a:t>
            </a:r>
            <a:r>
              <a:rPr lang="en-US" altLang="en-US" noProof="1" smtClean="0">
                <a:latin typeface="+mj-lt"/>
              </a:rPr>
              <a:t> based streams</a:t>
            </a:r>
          </a:p>
          <a:p>
            <a:pPr lvl="1">
              <a:spcBef>
                <a:spcPct val="35000"/>
              </a:spcBef>
              <a:defRPr/>
            </a:pPr>
            <a:r>
              <a:rPr lang="en-US" altLang="en-US" noProof="1" smtClean="0">
                <a:latin typeface="+mj-lt"/>
              </a:rPr>
              <a:t>Subclasses of the abstract classes </a:t>
            </a:r>
            <a:br>
              <a:rPr lang="en-US" altLang="en-US" noProof="1" smtClean="0">
                <a:latin typeface="+mj-lt"/>
              </a:rPr>
            </a:b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InputStream </a:t>
            </a:r>
            <a:r>
              <a:rPr lang="en-US" altLang="en-US" noProof="1" smtClean="0">
                <a:latin typeface="+mj-lt"/>
              </a:rPr>
              <a:t>and </a:t>
            </a: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OutputStream</a:t>
            </a:r>
          </a:p>
          <a:p>
            <a:pPr>
              <a:spcBef>
                <a:spcPct val="35000"/>
              </a:spcBef>
              <a:defRPr/>
            </a:pP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Character </a:t>
            </a:r>
            <a:r>
              <a:rPr lang="en-US" altLang="en-US" noProof="1" smtClean="0">
                <a:latin typeface="+mj-lt"/>
                <a:cs typeface="Consolas" panose="020B0609020204030204" pitchFamily="49" charset="0"/>
              </a:rPr>
              <a:t>based streams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Subclasses of the abstract classes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Writer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 smtClean="0"/>
              <a:t> for reading and writing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are similar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Types in </a:t>
            </a:r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2051" name="Picture 3" descr="C:\Users\Bi0GaMe\Downloads\IO_StreamVsCharac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905000"/>
            <a:ext cx="5273497" cy="275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9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defRPr/>
            </a:pPr>
            <a:r>
              <a:rPr lang="en-US" altLang="en-US" noProof="1" smtClean="0"/>
              <a:t>The </a:t>
            </a: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</a:rPr>
              <a:t>InputStream </a:t>
            </a:r>
            <a:r>
              <a:rPr lang="en-US" altLang="en-US" noProof="1" smtClean="0"/>
              <a:t>and </a:t>
            </a: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</a:rPr>
              <a:t>OutputStream</a:t>
            </a:r>
            <a:r>
              <a:rPr lang="en-US" altLang="en-US" noProof="1" smtClean="0"/>
              <a:t> </a:t>
            </a:r>
            <a:br>
              <a:rPr lang="en-US" altLang="en-US" noProof="1" smtClean="0"/>
            </a:br>
            <a:r>
              <a:rPr lang="en-US" altLang="en-US" noProof="1" smtClean="0"/>
              <a:t>classes read and write 8-bit bytes.</a:t>
            </a:r>
            <a:endParaRPr lang="en-US" alt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35000"/>
              </a:spcBef>
              <a:defRPr/>
            </a:pPr>
            <a:r>
              <a:rPr lang="en-US" altLang="en-US" noProof="1"/>
              <a:t>The </a:t>
            </a: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</a:rPr>
              <a:t>Writer </a:t>
            </a:r>
            <a:r>
              <a:rPr lang="en-US" altLang="en-US" noProof="1" smtClean="0"/>
              <a:t>and </a:t>
            </a:r>
            <a:r>
              <a:rPr lang="en-US" altLang="en-US" noProof="1" smtClean="0">
                <a:solidFill>
                  <a:schemeClr val="tx2">
                    <a:lumMod val="75000"/>
                  </a:schemeClr>
                </a:solidFill>
              </a:rPr>
              <a:t>Reader</a:t>
            </a:r>
            <a:r>
              <a:rPr lang="en-US" altLang="en-US" noProof="1"/>
              <a:t/>
            </a:r>
            <a:br>
              <a:rPr lang="en-US" altLang="en-US" noProof="1"/>
            </a:br>
            <a:r>
              <a:rPr lang="en-US" altLang="en-US" noProof="1"/>
              <a:t>classes read and </a:t>
            </a:r>
            <a:r>
              <a:rPr lang="en-US" altLang="en-US" noProof="1"/>
              <a:t>write </a:t>
            </a:r>
            <a:r>
              <a:rPr lang="en-US" altLang="en-US" noProof="1" smtClean="0"/>
              <a:t>16-bit </a:t>
            </a:r>
            <a:br>
              <a:rPr lang="en-US" altLang="en-US" noProof="1" smtClean="0"/>
            </a:br>
            <a:r>
              <a:rPr lang="en-US" altLang="en-US" noProof="1" smtClean="0"/>
              <a:t>Unicode characters.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Derived classes of the above 4</a:t>
            </a:r>
            <a:br>
              <a:rPr lang="en-US" dirty="0" smtClean="0"/>
            </a:br>
            <a:r>
              <a:rPr lang="en-US" dirty="0" smtClean="0"/>
              <a:t>abstract classes 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additional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responsibilities</a:t>
            </a:r>
            <a:r>
              <a:rPr lang="en-US" dirty="0" smtClean="0"/>
              <a:t> using the 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Decorator pattern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Types in </a:t>
            </a:r>
            <a:r>
              <a:rPr lang="en-US" dirty="0" smtClean="0"/>
              <a:t>Java (2)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984407" y="2133600"/>
            <a:ext cx="4979773" cy="2971800"/>
            <a:chOff x="6984407" y="2133600"/>
            <a:chExt cx="4979773" cy="2971800"/>
          </a:xfrm>
        </p:grpSpPr>
        <p:sp>
          <p:nvSpPr>
            <p:cNvPr id="8" name="Oval 7"/>
            <p:cNvSpPr/>
            <p:nvPr/>
          </p:nvSpPr>
          <p:spPr>
            <a:xfrm>
              <a:off x="6984407" y="2133600"/>
              <a:ext cx="4979773" cy="29718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677996" y="2738955"/>
              <a:ext cx="3592597" cy="23380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</a:t>
              </a:r>
              <a:endParaRPr lang="en-US" sz="2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026496" y="3352800"/>
              <a:ext cx="2895600" cy="1752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2">
                      <a:lumMod val="75000"/>
                    </a:schemeClr>
                  </a:solidFill>
                </a:rPr>
                <a:t>Plain pizza</a:t>
              </a:r>
              <a:endParaRPr 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15818" y="2819400"/>
              <a:ext cx="15169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>
                      <a:lumMod val="75000"/>
                    </a:schemeClr>
                  </a:solidFill>
                </a:rPr>
                <a:t>Veg pizza</a:t>
              </a:r>
              <a:endParaRPr lang="en-US" sz="28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78895" y="2209800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Pepperoni pizza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3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InputStream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byte reader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US" dirty="0" smtClean="0"/>
              <a:t> a single byte or an array of bytes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skip()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mark()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reset()</a:t>
            </a:r>
            <a:r>
              <a:rPr lang="en-US" dirty="0" smtClean="0"/>
              <a:t> position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close()</a:t>
            </a:r>
            <a:r>
              <a:rPr lang="en-US" dirty="0" smtClean="0"/>
              <a:t> the stream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OutputStream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byte writer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write()</a:t>
            </a:r>
            <a:r>
              <a:rPr lang="en-US" dirty="0" smtClean="0"/>
              <a:t> a single byte or an array of bytes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flush() </a:t>
            </a:r>
            <a:r>
              <a:rPr lang="en-US" dirty="0" smtClean="0"/>
              <a:t>the stream (in case it is buffered)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close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dirty="0"/>
              <a:t> the stream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 Abstract Classes</a:t>
            </a:r>
            <a:endParaRPr lang="en-US" dirty="0"/>
          </a:p>
        </p:txBody>
      </p:sp>
      <p:pic>
        <p:nvPicPr>
          <p:cNvPr id="3074" name="Picture 2" descr="C:\Users\Bi0GaMe\Downloads\Byt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1161585"/>
            <a:ext cx="4648200" cy="4648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6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Reader </a:t>
            </a:r>
            <a:r>
              <a:rPr lang="en-US" dirty="0" smtClean="0"/>
              <a:t>– character reader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US" dirty="0" smtClean="0"/>
              <a:t> a single char or into a char array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skip()</a:t>
            </a:r>
            <a:r>
              <a:rPr lang="en-US" dirty="0" smtClean="0"/>
              <a:t> chars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mark()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reset()</a:t>
            </a:r>
            <a:r>
              <a:rPr lang="en-US" dirty="0" smtClean="0"/>
              <a:t> position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close()</a:t>
            </a:r>
            <a:r>
              <a:rPr lang="en-US" dirty="0" smtClean="0"/>
              <a:t> the stream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Writer </a:t>
            </a:r>
            <a:r>
              <a:rPr lang="en-US" dirty="0" smtClean="0"/>
              <a:t>– character writer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write()</a:t>
            </a:r>
            <a:r>
              <a:rPr lang="en-US" dirty="0" smtClean="0"/>
              <a:t> a single char or from a char array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flush() </a:t>
            </a:r>
            <a:r>
              <a:rPr lang="en-US" dirty="0" smtClean="0"/>
              <a:t>the stream (in case it is buffered)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close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dirty="0"/>
              <a:t> the stream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 Abstract Classes</a:t>
            </a:r>
            <a:endParaRPr lang="en-US" dirty="0"/>
          </a:p>
        </p:txBody>
      </p:sp>
      <p:pic>
        <p:nvPicPr>
          <p:cNvPr id="4098" name="Picture 2" descr="C:\Users\Bi0GaMe\Downloads\compare-characters-java-programming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752600"/>
            <a:ext cx="28479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i0GaMe\Downloads\noir-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823" y="4038600"/>
            <a:ext cx="142527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FileInputStream</a:t>
            </a:r>
            <a:r>
              <a:rPr lang="en-US" dirty="0" smtClean="0"/>
              <a:t>, </a:t>
            </a:r>
            <a:r>
              <a:rPr lang="en-US" dirty="0" err="1" smtClean="0"/>
              <a:t>FileOutputStream</a:t>
            </a:r>
            <a:endParaRPr lang="en-US" dirty="0" smtClean="0"/>
          </a:p>
          <a:p>
            <a:r>
              <a:rPr lang="en-US" dirty="0" err="1" smtClean="0"/>
              <a:t>BufferedInputStream</a:t>
            </a:r>
            <a:r>
              <a:rPr lang="en-US" dirty="0" smtClean="0"/>
              <a:t>, </a:t>
            </a:r>
            <a:r>
              <a:rPr lang="en-US" dirty="0" err="1" smtClean="0"/>
              <a:t>BufferedOutputStream</a:t>
            </a:r>
            <a:endParaRPr lang="en-US" dirty="0" smtClean="0"/>
          </a:p>
          <a:p>
            <a:r>
              <a:rPr lang="en-US" dirty="0" err="1" smtClean="0"/>
              <a:t>ByteArrayInputStream</a:t>
            </a:r>
            <a:r>
              <a:rPr lang="en-US" dirty="0" smtClean="0"/>
              <a:t>, </a:t>
            </a:r>
            <a:r>
              <a:rPr lang="en-US" dirty="0" err="1" smtClean="0"/>
              <a:t>ByteArrayOutputStream</a:t>
            </a:r>
            <a:endParaRPr lang="en-US" dirty="0" smtClean="0"/>
          </a:p>
          <a:p>
            <a:r>
              <a:rPr lang="en-US" dirty="0" err="1" smtClean="0"/>
              <a:t>DataInputStream</a:t>
            </a:r>
            <a:r>
              <a:rPr lang="en-US" dirty="0" smtClean="0"/>
              <a:t>, </a:t>
            </a:r>
            <a:r>
              <a:rPr lang="en-US" dirty="0" err="1" smtClean="0"/>
              <a:t>DataOutputStream</a:t>
            </a:r>
            <a:endParaRPr lang="en-US" dirty="0" smtClean="0"/>
          </a:p>
          <a:p>
            <a:r>
              <a:rPr lang="en-US" dirty="0" err="1" smtClean="0"/>
              <a:t>FilterInputStream</a:t>
            </a:r>
            <a:r>
              <a:rPr lang="en-US" dirty="0" smtClean="0"/>
              <a:t>, </a:t>
            </a:r>
            <a:r>
              <a:rPr lang="en-US" dirty="0" err="1" smtClean="0"/>
              <a:t>FilterOutputStream</a:t>
            </a:r>
            <a:endParaRPr lang="en-US" dirty="0" smtClean="0"/>
          </a:p>
          <a:p>
            <a:r>
              <a:rPr lang="en-US" dirty="0" err="1" smtClean="0"/>
              <a:t>ObjectInputStream</a:t>
            </a:r>
            <a:r>
              <a:rPr lang="en-US" dirty="0" smtClean="0"/>
              <a:t>, </a:t>
            </a:r>
            <a:r>
              <a:rPr lang="en-US" dirty="0" err="1" smtClean="0"/>
              <a:t>ObjectOutputStream</a:t>
            </a:r>
            <a:endParaRPr lang="en-US" dirty="0" smtClean="0"/>
          </a:p>
          <a:p>
            <a:r>
              <a:rPr lang="en-US" dirty="0" err="1" smtClean="0"/>
              <a:t>PipedInputStream</a:t>
            </a:r>
            <a:r>
              <a:rPr lang="en-US" dirty="0" smtClean="0"/>
              <a:t>, </a:t>
            </a:r>
            <a:r>
              <a:rPr lang="en-US" dirty="0" err="1" smtClean="0"/>
              <a:t>PipedOutputStream</a:t>
            </a:r>
            <a:endParaRPr lang="en-US" dirty="0" smtClean="0"/>
          </a:p>
          <a:p>
            <a:r>
              <a:rPr lang="en-US" dirty="0" err="1" smtClean="0"/>
              <a:t>LineNumberInputStream</a:t>
            </a:r>
            <a:endParaRPr lang="en-US" dirty="0" smtClean="0"/>
          </a:p>
          <a:p>
            <a:r>
              <a:rPr lang="en-US" dirty="0" err="1" smtClean="0"/>
              <a:t>PrintStream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 Concrete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9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Exception </a:t>
            </a:r>
            <a:r>
              <a:rPr lang="en-US" dirty="0" smtClean="0"/>
              <a:t>Handling </a:t>
            </a:r>
            <a:r>
              <a:rPr lang="en-US" dirty="0" smtClean="0"/>
              <a:t>Basics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Stream types</a:t>
            </a:r>
          </a:p>
          <a:p>
            <a:pPr marL="819096" lvl="1" indent="-51435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java.i</a:t>
            </a:r>
            <a:r>
              <a:rPr lang="en-US" dirty="0" smtClean="0"/>
              <a:t>o package</a:t>
            </a:r>
          </a:p>
          <a:p>
            <a:pPr marL="819096" lvl="1" indent="-51435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How to choose the correct class?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noProof="1"/>
              <a:t>Readers and Writers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 smtClean="0"/>
              <a:t>Serialization</a:t>
            </a:r>
          </a:p>
          <a:p>
            <a:pPr marL="819096" lvl="1" indent="-51435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Saving custom objects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6632055" y="1071041"/>
            <a:ext cx="2171652" cy="21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6612" y="1629937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FileReader</a:t>
            </a:r>
            <a:r>
              <a:rPr lang="en-US" dirty="0" smtClean="0"/>
              <a:t>, </a:t>
            </a:r>
            <a:r>
              <a:rPr lang="en-US" dirty="0" err="1" smtClean="0"/>
              <a:t>FileWriter</a:t>
            </a:r>
            <a:endParaRPr lang="en-US" dirty="0" smtClean="0"/>
          </a:p>
          <a:p>
            <a:r>
              <a:rPr lang="en-US" dirty="0" err="1" smtClean="0"/>
              <a:t>BufferedReader</a:t>
            </a:r>
            <a:r>
              <a:rPr lang="en-US" dirty="0" smtClean="0"/>
              <a:t>, </a:t>
            </a:r>
            <a:r>
              <a:rPr lang="en-US" dirty="0" err="1" smtClean="0"/>
              <a:t>BufferedWriter</a:t>
            </a:r>
            <a:endParaRPr lang="en-US" dirty="0" smtClean="0"/>
          </a:p>
          <a:p>
            <a:r>
              <a:rPr lang="en-US" dirty="0" err="1" smtClean="0"/>
              <a:t>CharArrayReader</a:t>
            </a:r>
            <a:r>
              <a:rPr lang="en-US" dirty="0" smtClean="0"/>
              <a:t>, </a:t>
            </a:r>
            <a:r>
              <a:rPr lang="en-US" dirty="0" err="1" smtClean="0"/>
              <a:t>CharArrayWriter</a:t>
            </a:r>
            <a:endParaRPr lang="en-US" dirty="0" smtClean="0"/>
          </a:p>
          <a:p>
            <a:r>
              <a:rPr lang="en-US" dirty="0" err="1" smtClean="0"/>
              <a:t>InputStreamReader</a:t>
            </a:r>
            <a:r>
              <a:rPr lang="en-US" dirty="0" smtClean="0"/>
              <a:t>, </a:t>
            </a:r>
            <a:r>
              <a:rPr lang="en-US" dirty="0" err="1" smtClean="0"/>
              <a:t>OutputStreamWriter</a:t>
            </a:r>
            <a:endParaRPr lang="en-US" dirty="0" smtClean="0"/>
          </a:p>
          <a:p>
            <a:r>
              <a:rPr lang="en-US" dirty="0" err="1" smtClean="0"/>
              <a:t>FilterReader</a:t>
            </a:r>
            <a:r>
              <a:rPr lang="en-US" dirty="0" smtClean="0"/>
              <a:t>, </a:t>
            </a:r>
            <a:r>
              <a:rPr lang="en-US" dirty="0" err="1" smtClean="0"/>
              <a:t>FilterWriter</a:t>
            </a:r>
            <a:endParaRPr lang="en-US" dirty="0" smtClean="0"/>
          </a:p>
          <a:p>
            <a:r>
              <a:rPr lang="en-US" dirty="0" err="1" smtClean="0"/>
              <a:t>ObjectReader</a:t>
            </a:r>
            <a:r>
              <a:rPr lang="en-US" dirty="0" smtClean="0"/>
              <a:t>, </a:t>
            </a:r>
            <a:r>
              <a:rPr lang="en-US" dirty="0" err="1" smtClean="0"/>
              <a:t>ObjectWriter</a:t>
            </a:r>
            <a:endParaRPr lang="en-US" dirty="0" smtClean="0"/>
          </a:p>
          <a:p>
            <a:r>
              <a:rPr lang="en-US" dirty="0" err="1" smtClean="0"/>
              <a:t>PipedReader</a:t>
            </a:r>
            <a:r>
              <a:rPr lang="en-US" dirty="0" smtClean="0"/>
              <a:t>, </a:t>
            </a:r>
            <a:r>
              <a:rPr lang="en-US" dirty="0" err="1" smtClean="0"/>
              <a:t>PipedWriter</a:t>
            </a:r>
            <a:endParaRPr lang="en-US" dirty="0" smtClean="0"/>
          </a:p>
          <a:p>
            <a:r>
              <a:rPr lang="en-US" dirty="0" err="1" smtClean="0"/>
              <a:t>StringReader</a:t>
            </a:r>
            <a:r>
              <a:rPr lang="en-US" dirty="0" smtClean="0"/>
              <a:t>, </a:t>
            </a:r>
            <a:r>
              <a:rPr lang="en-US" dirty="0" err="1" smtClean="0"/>
              <a:t>StringWriter</a:t>
            </a:r>
            <a:endParaRPr lang="en-US" dirty="0" smtClean="0"/>
          </a:p>
          <a:p>
            <a:r>
              <a:rPr lang="en-US" dirty="0" err="1" smtClean="0"/>
              <a:t>LineNumberReader</a:t>
            </a:r>
            <a:endParaRPr lang="en-US" dirty="0" smtClean="0"/>
          </a:p>
          <a:p>
            <a:r>
              <a:rPr lang="en-US" dirty="0" err="1" smtClean="0"/>
              <a:t>PrintWriter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Stream Concrete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 smtClean="0"/>
              <a:t> each line from a file</a:t>
            </a:r>
          </a:p>
          <a:p>
            <a:pPr lvl="1"/>
            <a:r>
              <a:rPr lang="en-US" dirty="0" smtClean="0"/>
              <a:t>Wrap an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InputStreamReader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over an</a:t>
            </a:r>
            <a:br>
              <a:rPr lang="en-US" dirty="0" smtClean="0"/>
            </a:b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InputStream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Then, wrap a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over the</a:t>
            </a:r>
            <a:br>
              <a:rPr lang="en-US" dirty="0" smtClean="0"/>
            </a:b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InputStreamReader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Decorator pattern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267200"/>
            <a:ext cx="10515600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 br = </a:t>
            </a: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BufferedReader(</a:t>
            </a:r>
            <a:b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new InputStreamReader(</a:t>
            </a:r>
            <a:b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	new FileInputStream(fileName</a:t>
            </a: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alt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5564529"/>
            <a:ext cx="10515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 br = </a:t>
            </a: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BufferedReader(</a:t>
            </a:r>
            <a:b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new InputStreamReader(System.in</a:t>
            </a:r>
            <a:r>
              <a:rPr lang="en-US" alt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alt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5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Reads</a:t>
            </a:r>
            <a:r>
              <a:rPr lang="en-US" dirty="0" smtClean="0"/>
              <a:t> text from a character input stream.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Buffers</a:t>
            </a:r>
            <a:r>
              <a:rPr lang="en-US" dirty="0" smtClean="0"/>
              <a:t> characters, providing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efficient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of chars, arrays and lines.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Obtains</a:t>
            </a:r>
            <a:r>
              <a:rPr lang="en-US" dirty="0" smtClean="0"/>
              <a:t> input bytes from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dirty="0" smtClean="0"/>
              <a:t> in a file system.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InputStreamReader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Bridge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</a:t>
            </a:r>
            <a:r>
              <a:rPr lang="en-US" dirty="0"/>
              <a:t> </a:t>
            </a:r>
            <a:r>
              <a:rPr lang="en-US" dirty="0" smtClean="0"/>
              <a:t>streams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</a:t>
            </a:r>
            <a:r>
              <a:rPr lang="en-US" dirty="0"/>
              <a:t> streams.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decodes</a:t>
            </a:r>
            <a:r>
              <a:rPr lang="en-US" dirty="0"/>
              <a:t> </a:t>
            </a:r>
            <a:r>
              <a:rPr lang="en-US" dirty="0" smtClean="0"/>
              <a:t>them into </a:t>
            </a:r>
            <a:r>
              <a:rPr lang="en-US" dirty="0"/>
              <a:t>characters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specified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charset</a:t>
            </a:r>
            <a:r>
              <a:rPr lang="en-US" dirty="0"/>
              <a:t>.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Decorator pattern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format: text or binary?</a:t>
            </a:r>
          </a:p>
          <a:p>
            <a:r>
              <a:rPr lang="en-US" dirty="0" smtClean="0"/>
              <a:t>Do you want random access to a file?</a:t>
            </a:r>
          </a:p>
          <a:p>
            <a:r>
              <a:rPr lang="en-US" dirty="0" smtClean="0"/>
              <a:t>Are you using objects or non-objects?</a:t>
            </a:r>
          </a:p>
          <a:p>
            <a:r>
              <a:rPr lang="en-US" dirty="0" smtClean="0"/>
              <a:t>What are your sources and sinks of data</a:t>
            </a:r>
            <a:br>
              <a:rPr lang="en-US" dirty="0" smtClean="0"/>
            </a:br>
            <a:r>
              <a:rPr lang="en-US" dirty="0" smtClean="0"/>
              <a:t>(like sockets, files, strings…)?</a:t>
            </a:r>
          </a:p>
          <a:p>
            <a:r>
              <a:rPr lang="en-US" dirty="0" smtClean="0"/>
              <a:t>Do you need to use filtering techniques</a:t>
            </a:r>
            <a:br>
              <a:rPr lang="en-US" dirty="0" smtClean="0"/>
            </a:br>
            <a:r>
              <a:rPr lang="en-US" dirty="0" smtClean="0"/>
              <a:t>like buffering or </a:t>
            </a:r>
            <a:r>
              <a:rPr lang="en-US" dirty="0" err="1" smtClean="0"/>
              <a:t>checksumming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the correct implementation?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4522878"/>
            <a:ext cx="8938472" cy="820600"/>
          </a:xfrm>
        </p:spPr>
        <p:txBody>
          <a:bodyPr/>
          <a:lstStyle/>
          <a:p>
            <a:r>
              <a:rPr lang="en-US" dirty="0" smtClean="0"/>
              <a:t>Readers and Writers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25176" y="5324846"/>
            <a:ext cx="8938472" cy="13807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InputStream</a:t>
            </a:r>
            <a:r>
              <a:rPr lang="en-US" dirty="0" smtClean="0"/>
              <a:t>, Reader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OutputStream</a:t>
            </a:r>
            <a:r>
              <a:rPr lang="en-US" dirty="0" smtClean="0"/>
              <a:t>, Writer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 descr="https://aliabdussalam.files.wordpress.com/2012/12/learn-read-write-english-800x8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80" y="1378831"/>
            <a:ext cx="4331864" cy="32400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Readers/Writers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Input/</a:t>
            </a:r>
            <a:r>
              <a:rPr lang="en-US" altLang="en-US" dirty="0" err="1" smtClean="0"/>
              <a:t>OutputStreams</a:t>
            </a:r>
            <a:r>
              <a:rPr lang="en-US" altLang="en-US" dirty="0" smtClean="0"/>
              <a:t> are </a:t>
            </a:r>
            <a:r>
              <a:rPr lang="en-US" altLang="en-US" dirty="0" smtClean="0"/>
              <a:t>classes which facilitate the work with streams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smtClean="0"/>
              <a:t>Text readers/writers </a:t>
            </a:r>
            <a:r>
              <a:rPr lang="en-US" dirty="0" smtClean="0"/>
              <a:t>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noProof="1" smtClean="0">
                <a:latin typeface="+mj-lt"/>
                <a:cs typeface="Consolas" panose="020B0609020204030204" pitchFamily="49" charset="0"/>
              </a:rPr>
              <a:t>Provide methods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.write()</a:t>
            </a:r>
            <a:endParaRPr lang="en-US" noProof="1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noProof="1" smtClean="0"/>
              <a:t>Binary readers/writers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noProof="1" smtClean="0"/>
              <a:t>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</a:p>
          <a:p>
            <a:pPr lvl="2"/>
            <a:r>
              <a:rPr lang="en-US" noProof="1" smtClean="0">
                <a:latin typeface="+mj-lt"/>
                <a:cs typeface="Consolas" panose="020B0609020204030204" pitchFamily="49" charset="0"/>
              </a:rPr>
              <a:t>Provide 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methods for working with 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binary data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Input/OutputStream and Reader/Writer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buffer </a:t>
            </a:r>
            <a:r>
              <a:rPr lang="en-US" dirty="0" smtClean="0"/>
              <a:t>for the data</a:t>
            </a:r>
            <a:br>
              <a:rPr lang="en-US" dirty="0" smtClean="0"/>
            </a:br>
            <a:r>
              <a:rPr lang="en-US" dirty="0" smtClean="0"/>
              <a:t>in order to provide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efficient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way of reading/writing.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5341" y="3185228"/>
            <a:ext cx="113538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alt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BufferedReader </a:t>
            </a:r>
            <a:r>
              <a:rPr lang="en-US" alt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bfr </a:t>
            </a:r>
            <a:r>
              <a:rPr lang="en-US" alt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BufferedReader(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new FileReader(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"</a:t>
            </a:r>
            <a:r>
              <a:rPr lang="en-US" alt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resources/character_streams/input</a:t>
            </a:r>
            <a:r>
              <a:rPr lang="en-US" alt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"));</a:t>
            </a:r>
            <a:r>
              <a:rPr lang="en-US" alt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s;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((s = bfr.readLine()) != null) {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System.out.println(s</a:t>
            </a:r>
            <a:r>
              <a:rPr lang="en-US" alt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binary I/O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primitive data</a:t>
            </a:r>
            <a:r>
              <a:rPr lang="en-US" dirty="0"/>
              <a:t> type values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char, byte, short,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long, float, and double</a:t>
            </a:r>
            <a:r>
              <a:rPr lang="en-US" dirty="0"/>
              <a:t>) as well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streams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286000"/>
            <a:ext cx="11353800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DataOutputStream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dos =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DataOutputStream(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new BufferedOutputStream(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FileOutputStream(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"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resources/data_streams/data.save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")))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dos.writeInt(age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dos.writeDouble(money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dos.writeUTF(name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endParaRPr lang="en-US" alt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DataInputStream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dis = new DataInputStream(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new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BufferedInputStream(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     new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"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resources/data_streams/data.save")))) {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("Age: "  + dis.readInt());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("Money: " + dis.readDouble());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("Name: " +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dis.readUTF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alt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9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I/O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streams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892" y="1706463"/>
            <a:ext cx="113538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HashMap&lt;String, Double&gt; grades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HashMap&lt;&gt;();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grades.put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("Pesho", 5.5);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grades.put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("Gosho", 3.2);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grades.put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("Penka",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4.75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5000"/>
              </a:lnSpc>
              <a:defRPr/>
            </a:pPr>
            <a:endParaRPr lang="en-US" alt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ObjectOutputStream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oos = new ObjectOutputStream(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new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BufferedOutputStream(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new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"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resources/object_streams/object.save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")))</a:t>
            </a:r>
            <a:endParaRPr lang="en-US" alt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oos.writeObject(grades);</a:t>
            </a:r>
          </a:p>
          <a:p>
            <a:pPr>
              <a:lnSpc>
                <a:spcPct val="95000"/>
              </a:lnSpc>
              <a:defRPr/>
            </a:pPr>
            <a:endParaRPr lang="en-US" alt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ObjectInputStream ois = new ObjectInputStream(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		new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BufferedInputStream(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new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"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resources/object_streams/object.save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")))</a:t>
            </a:r>
            <a:endParaRPr lang="en-US" alt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("Grades: "  + ois.readObject());</a:t>
            </a:r>
          </a:p>
        </p:txBody>
      </p:sp>
    </p:spTree>
    <p:extLst>
      <p:ext uri="{BB962C8B-B14F-4D97-AF65-F5344CB8AC3E}">
        <p14:creationId xmlns:p14="http://schemas.microsoft.com/office/powerpoint/2010/main" val="31206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save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custom objects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your class should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Serializable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Custom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892" y="2824639"/>
            <a:ext cx="113538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class Person implements </a:t>
            </a:r>
            <a:r>
              <a:rPr lang="en-US" alt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class Main(String[] args) {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Person pesho = new Person("Pesho", 17);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ObjectOutputStream </a:t>
            </a: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oos = new ObjectOutputStream(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		new BufferedOutputStream(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     	new FileOutputStream(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	"resources/object_streams/object.save")))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oos.writeObject(pesho</a:t>
            </a: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alt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1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Exception Handling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Catch and Throw Exceptions</a:t>
            </a:r>
            <a:endParaRPr lang="en-US" dirty="0"/>
          </a:p>
        </p:txBody>
      </p:sp>
      <p:pic>
        <p:nvPicPr>
          <p:cNvPr id="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5948" y="1752600"/>
            <a:ext cx="7239000" cy="2362200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1682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000" dirty="0" smtClean="0"/>
              <a:t>Java </a:t>
            </a:r>
            <a:r>
              <a:rPr lang="en-US" sz="3000" dirty="0" smtClean="0"/>
              <a:t>supports classical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exception handling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Through </a:t>
            </a: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sz="2800" dirty="0" smtClean="0"/>
              <a:t> </a:t>
            </a:r>
            <a:r>
              <a:rPr lang="en-US" sz="2800" dirty="0" smtClean="0"/>
              <a:t>construct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sz="3600" dirty="0"/>
              <a:t> are ordered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sequences of bytes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Serve as I/O mechanisms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Can be read or written to (or both)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Can have any nature – file, network, memory, 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noProof="1"/>
              <a:t>device, etc.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Serialization</a:t>
            </a:r>
            <a:r>
              <a:rPr lang="en-US" noProof="1" smtClean="0"/>
              <a:t> enables custom objects to be transferred </a:t>
            </a:r>
            <a:br>
              <a:rPr lang="en-US" noProof="1" smtClean="0"/>
            </a:br>
            <a:r>
              <a:rPr lang="en-US" noProof="1" smtClean="0"/>
              <a:t>via different streams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132014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978779" y="111058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2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570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5852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612" y="5475299"/>
            <a:ext cx="2950821" cy="747701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2212" y="5541096"/>
            <a:ext cx="3252400" cy="627432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Basics – Loops, Methods, Classes</a:t>
            </a:r>
          </a:p>
        </p:txBody>
      </p:sp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7"/>
              </a:rPr>
              <a:t>https://softuni.bg/courses/java-basics/</a:t>
            </a:r>
            <a:endParaRPr lang="en-US" dirty="0"/>
          </a:p>
        </p:txBody>
      </p:sp>
      <p:pic>
        <p:nvPicPr>
          <p:cNvPr id="16" name="Picture 1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2603096"/>
            <a:ext cx="3639755" cy="759181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20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70630" y="3841506"/>
            <a:ext cx="1244737" cy="1144152"/>
          </a:xfrm>
          <a:prstGeom prst="roundRect">
            <a:avLst>
              <a:gd name="adj" fmla="val 2684"/>
            </a:avLst>
          </a:prstGeom>
        </p:spPr>
      </p:pic>
    </p:spTree>
    <p:extLst>
      <p:ext uri="{BB962C8B-B14F-4D97-AF65-F5344CB8AC3E}">
        <p14:creationId xmlns:p14="http://schemas.microsoft.com/office/powerpoint/2010/main" val="16590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 </a:t>
            </a:r>
            <a:r>
              <a:rPr lang="en-US" sz="3200" dirty="0" smtClean="0"/>
              <a:t>Java exceptions are handled </a:t>
            </a:r>
            <a:r>
              <a:rPr lang="en-US" sz="3200" dirty="0"/>
              <a:t>by the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sz="3200" dirty="0" smtClean="0"/>
              <a:t> construction</a:t>
            </a: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blocks </a:t>
            </a:r>
            <a:r>
              <a:rPr lang="en-US" sz="3200" dirty="0"/>
              <a:t>can be </a:t>
            </a:r>
            <a:r>
              <a:rPr lang="en-US" sz="3200" dirty="0" smtClean="0"/>
              <a:t>used multiple times to process different exception types</a:t>
            </a:r>
            <a:endParaRPr lang="ru-RU" sz="3200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228728" y="2362200"/>
            <a:ext cx="9590084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some work that can raise an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 ex)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 the caught exception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finally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This code will always execute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6323" name="Picture 3" descr="http://ts3.mm.bing.net/images/thumbnail.aspx?q=1386114390746&amp;id=047150d196e33d2fd1c4ea310fb807be&amp;url=http%3a%2f%2fiphonefan.com%2fblog%2fwp-content%2fuploads%2f2009%2f08%2f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13" y="2057400"/>
            <a:ext cx="1357200" cy="152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63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Handling Exceptions – Example</a:t>
            </a:r>
            <a:endParaRPr lang="bg-BG" sz="39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23928" y="1534751"/>
            <a:ext cx="10199684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 = new Scanner(System.in).nextLine();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Integer.parseInt(str);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a valid integer number %d.\n", 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(NumberFormatException nfex)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System.out.println("Invalid integer number: " + nfex);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2" y="1110831"/>
            <a:ext cx="2018510" cy="18609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6161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method in Java could declare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b="1" dirty="0" smtClean="0"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says "I don't care about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SomeException</a:t>
            </a:r>
            <a:r>
              <a:rPr lang="en-US" dirty="0" smtClean="0"/>
              <a:t>", please re-throw it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"throws …" Declaration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90800"/>
            <a:ext cx="105156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copyStream(Reader Reader, 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Writer)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throws IOException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buf = new byte[4096]; // 4 KB buffer size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bytesRead 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Reader.read(buf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(bytesRead == -1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Writer.write(buf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0, bytesRead);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we use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resource</a:t>
            </a:r>
            <a:r>
              <a:rPr lang="en-US" sz="3200" dirty="0" smtClean="0"/>
              <a:t> that is expected to be closed, we use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  <a:r>
              <a:rPr lang="en-US" sz="3200" dirty="0" smtClean="0"/>
              <a:t> statement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 in Java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2354079"/>
            <a:ext cx="10210800" cy="3986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BufferedReader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 = new BufferedReader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("somefile.txt"));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(true)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fileReader.readLine();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== null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break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System.out.println(line);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ioex)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System.err.println("Cannot read the file ".);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 descr="http://cdn8.howtogeek.com/wp-content/uploads/2014/08/650x300xfiles-and-folders-in-filing-cabinet.png.pagespeed.ic.K_4Fac0RL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2" y="2321169"/>
            <a:ext cx="4800600" cy="22156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are Files?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dirty="0" smtClean="0"/>
              <a:t> is a resource for storing information</a:t>
            </a:r>
          </a:p>
          <a:p>
            <a:pPr lvl="1"/>
            <a:r>
              <a:rPr lang="en-US" dirty="0" smtClean="0"/>
              <a:t>Located on a storage device (e.g.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hard-drive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Has name, size, extension and contents</a:t>
            </a:r>
          </a:p>
          <a:p>
            <a:pPr lvl="1"/>
            <a:r>
              <a:rPr lang="en-US" dirty="0" smtClean="0"/>
              <a:t>Stores information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series of bytes</a:t>
            </a:r>
          </a:p>
          <a:p>
            <a:r>
              <a:rPr lang="en-US" dirty="0" smtClean="0"/>
              <a:t>Two file types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binary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2050" name="Picture 2" descr="http://iconizer.net/files/Clean/orig/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981200"/>
            <a:ext cx="2438400" cy="24384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1388</Words>
  <Application>Microsoft Office PowerPoint</Application>
  <PresentationFormat>Custom</PresentationFormat>
  <Paragraphs>347</Paragraphs>
  <Slides>33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SoftUni 16x9</vt:lpstr>
      <vt:lpstr>Exception Handling, Reading and Writing in Files, Serialization, </vt:lpstr>
      <vt:lpstr>Table of Contents</vt:lpstr>
      <vt:lpstr>Exception Handling Basics</vt:lpstr>
      <vt:lpstr>Handling Exceptions</vt:lpstr>
      <vt:lpstr>Handling Exceptions – Example</vt:lpstr>
      <vt:lpstr>The "throws …" Declaration</vt:lpstr>
      <vt:lpstr>Resource Management in Java</vt:lpstr>
      <vt:lpstr>Files</vt:lpstr>
      <vt:lpstr>Files</vt:lpstr>
      <vt:lpstr>File Class in Java</vt:lpstr>
      <vt:lpstr>Streams</vt:lpstr>
      <vt:lpstr>What is Stream?</vt:lpstr>
      <vt:lpstr>Streams Basics</vt:lpstr>
      <vt:lpstr>Stream – Example</vt:lpstr>
      <vt:lpstr>Stream Types in Java</vt:lpstr>
      <vt:lpstr>Stream Types in Java (2)</vt:lpstr>
      <vt:lpstr>Byte Stream Abstract Classes</vt:lpstr>
      <vt:lpstr>Character Stream Abstract Classes</vt:lpstr>
      <vt:lpstr>Byte Stream Concrete Classes</vt:lpstr>
      <vt:lpstr>Character Stream Concrete Classes</vt:lpstr>
      <vt:lpstr>Applying the Decorator pattern</vt:lpstr>
      <vt:lpstr>Applying the Decorator pattern (2)</vt:lpstr>
      <vt:lpstr>How to choose the correct implementation?</vt:lpstr>
      <vt:lpstr>Readers and Writers</vt:lpstr>
      <vt:lpstr>Input/OutputStream and Reader/Writer</vt:lpstr>
      <vt:lpstr>Buffered Input/Output</vt:lpstr>
      <vt:lpstr>Data streams</vt:lpstr>
      <vt:lpstr>Object streams</vt:lpstr>
      <vt:lpstr>Saving Custom Objects</vt:lpstr>
      <vt:lpstr>Summary</vt:lpstr>
      <vt:lpstr>Java Basics – Loops, Methods, Classes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Methods, Classes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2015-10-19T13:37:42Z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