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4" r:id="rId4"/>
    <p:sldId id="265" r:id="rId5"/>
    <p:sldId id="366" r:id="rId6"/>
    <p:sldId id="361" r:id="rId7"/>
    <p:sldId id="365" r:id="rId8"/>
    <p:sldId id="343" r:id="rId9"/>
    <p:sldId id="356" r:id="rId10"/>
    <p:sldId id="353" r:id="rId11"/>
    <p:sldId id="350" r:id="rId12"/>
    <p:sldId id="367" r:id="rId13"/>
    <p:sldId id="362" r:id="rId14"/>
    <p:sldId id="357" r:id="rId15"/>
    <p:sldId id="364" r:id="rId16"/>
    <p:sldId id="363" r:id="rId17"/>
    <p:sldId id="342" r:id="rId18"/>
  </p:sldIdLst>
  <p:sldSz cx="18288000" cy="10287000"/>
  <p:notesSz cx="6858000" cy="9144000"/>
  <p:embeddedFontLst>
    <p:embeddedFont>
      <p:font typeface="Arial Bold" panose="020B0704020202020204" pitchFamily="3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Consolas Bold" panose="020B0709020204030204" pitchFamily="49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EAFEF-7DEF-C3A6-2AD4-00386FB21036}" v="1" dt="2024-01-11T20:30:22.445"/>
    <p1510:client id="{FE7908C3-71B5-C833-C892-5EA5A4BBA453}" v="89" dt="2024-01-11T19:13:4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2" autoAdjust="0"/>
    <p:restoredTop sz="94597" autoAdjust="0"/>
  </p:normalViewPr>
  <p:slideViewPr>
    <p:cSldViewPr>
      <p:cViewPr varScale="1">
        <p:scale>
          <a:sx n="71" d="100"/>
          <a:sy n="71" d="100"/>
        </p:scale>
        <p:origin x="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Zambrano B." userId="S::azambranob@duoc.cl::eaca8ede-10c1-4fdb-aeec-ecec6b688727" providerId="AD" clId="Web-{28AEAFEF-7DEF-C3A6-2AD4-00386FB21036}"/>
    <pc:docChg chg="modSld">
      <pc:chgData name="Alicia Zambrano B." userId="S::azambranob@duoc.cl::eaca8ede-10c1-4fdb-aeec-ecec6b688727" providerId="AD" clId="Web-{28AEAFEF-7DEF-C3A6-2AD4-00386FB21036}" dt="2024-01-11T20:30:22.445" v="0"/>
      <pc:docMkLst>
        <pc:docMk/>
      </pc:docMkLst>
      <pc:sldChg chg="delSp">
        <pc:chgData name="Alicia Zambrano B." userId="S::azambranob@duoc.cl::eaca8ede-10c1-4fdb-aeec-ecec6b688727" providerId="AD" clId="Web-{28AEAFEF-7DEF-C3A6-2AD4-00386FB21036}" dt="2024-01-11T20:30:22.445" v="0"/>
        <pc:sldMkLst>
          <pc:docMk/>
          <pc:sldMk cId="0" sldId="256"/>
        </pc:sldMkLst>
        <pc:spChg chg="del">
          <ac:chgData name="Alicia Zambrano B." userId="S::azambranob@duoc.cl::eaca8ede-10c1-4fdb-aeec-ecec6b688727" providerId="AD" clId="Web-{28AEAFEF-7DEF-C3A6-2AD4-00386FB21036}" dt="2024-01-11T20:30:22.445" v="0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Juanpablo Acuna Haro" userId="S::ju.acunah@profesor.duoc.cl::f3be1a7b-23c2-4c04-9128-ec6a6abe027a" providerId="AD" clId="Web-{FE7908C3-71B5-C833-C892-5EA5A4BBA453}"/>
    <pc:docChg chg="modSld">
      <pc:chgData name="Juanpablo Acuna Haro" userId="S::ju.acunah@profesor.duoc.cl::f3be1a7b-23c2-4c04-9128-ec6a6abe027a" providerId="AD" clId="Web-{FE7908C3-71B5-C833-C892-5EA5A4BBA453}" dt="2024-01-11T19:13:49.343" v="45" actId="20577"/>
      <pc:docMkLst>
        <pc:docMk/>
      </pc:docMkLst>
      <pc:sldChg chg="modSp">
        <pc:chgData name="Juanpablo Acuna Haro" userId="S::ju.acunah@profesor.duoc.cl::f3be1a7b-23c2-4c04-9128-ec6a6abe027a" providerId="AD" clId="Web-{FE7908C3-71B5-C833-C892-5EA5A4BBA453}" dt="2024-01-11T19:11:35.819" v="3" actId="20577"/>
        <pc:sldMkLst>
          <pc:docMk/>
          <pc:sldMk cId="0" sldId="265"/>
        </pc:sldMkLst>
        <pc:spChg chg="mod">
          <ac:chgData name="Juanpablo Acuna Haro" userId="S::ju.acunah@profesor.duoc.cl::f3be1a7b-23c2-4c04-9128-ec6a6abe027a" providerId="AD" clId="Web-{FE7908C3-71B5-C833-C892-5EA5A4BBA453}" dt="2024-01-11T19:11:35.819" v="3" actId="20577"/>
          <ac:spMkLst>
            <pc:docMk/>
            <pc:sldMk cId="0" sldId="265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FE7908C3-71B5-C833-C892-5EA5A4BBA453}" dt="2024-01-11T19:13:34.295" v="41" actId="1076"/>
        <pc:sldMkLst>
          <pc:docMk/>
          <pc:sldMk cId="2689315549" sldId="350"/>
        </pc:sldMkLst>
        <pc:spChg chg="mod">
          <ac:chgData name="Juanpablo Acuna Haro" userId="S::ju.acunah@profesor.duoc.cl::f3be1a7b-23c2-4c04-9128-ec6a6abe027a" providerId="AD" clId="Web-{FE7908C3-71B5-C833-C892-5EA5A4BBA453}" dt="2024-01-11T19:13:34.295" v="41" actId="1076"/>
          <ac:spMkLst>
            <pc:docMk/>
            <pc:sldMk cId="2689315549" sldId="350"/>
            <ac:spMk id="13" creationId="{3E7AA0ED-84B4-9382-E3E1-A37EB04AFA8D}"/>
          </ac:spMkLst>
        </pc:spChg>
      </pc:sldChg>
      <pc:sldChg chg="modSp">
        <pc:chgData name="Juanpablo Acuna Haro" userId="S::ju.acunah@profesor.duoc.cl::f3be1a7b-23c2-4c04-9128-ec6a6abe027a" providerId="AD" clId="Web-{FE7908C3-71B5-C833-C892-5EA5A4BBA453}" dt="2024-01-11T19:12:48.230" v="25" actId="20577"/>
        <pc:sldMkLst>
          <pc:docMk/>
          <pc:sldMk cId="339553202" sldId="361"/>
        </pc:sldMkLst>
        <pc:spChg chg="mod">
          <ac:chgData name="Juanpablo Acuna Haro" userId="S::ju.acunah@profesor.duoc.cl::f3be1a7b-23c2-4c04-9128-ec6a6abe027a" providerId="AD" clId="Web-{FE7908C3-71B5-C833-C892-5EA5A4BBA453}" dt="2024-01-11T19:12:48.230" v="25" actId="20577"/>
          <ac:spMkLst>
            <pc:docMk/>
            <pc:sldMk cId="339553202" sldId="361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FE7908C3-71B5-C833-C892-5EA5A4BBA453}" dt="2024-01-11T19:13:49.343" v="45" actId="20577"/>
        <pc:sldMkLst>
          <pc:docMk/>
          <pc:sldMk cId="1284984834" sldId="362"/>
        </pc:sldMkLst>
        <pc:spChg chg="mod">
          <ac:chgData name="Juanpablo Acuna Haro" userId="S::ju.acunah@profesor.duoc.cl::f3be1a7b-23c2-4c04-9128-ec6a6abe027a" providerId="AD" clId="Web-{FE7908C3-71B5-C833-C892-5EA5A4BBA453}" dt="2024-01-11T19:13:49.343" v="45" actId="20577"/>
          <ac:spMkLst>
            <pc:docMk/>
            <pc:sldMk cId="1284984834" sldId="362"/>
            <ac:spMk id="13" creationId="{5705592C-68A0-93F4-52D7-E2C9F7019023}"/>
          </ac:spMkLst>
        </pc:spChg>
      </pc:sldChg>
      <pc:sldChg chg="modSp">
        <pc:chgData name="Juanpablo Acuna Haro" userId="S::ju.acunah@profesor.duoc.cl::f3be1a7b-23c2-4c04-9128-ec6a6abe027a" providerId="AD" clId="Web-{FE7908C3-71B5-C833-C892-5EA5A4BBA453}" dt="2024-01-11T19:13:23.857" v="38" actId="20577"/>
        <pc:sldMkLst>
          <pc:docMk/>
          <pc:sldMk cId="253060010" sldId="365"/>
        </pc:sldMkLst>
        <pc:spChg chg="mod">
          <ac:chgData name="Juanpablo Acuna Haro" userId="S::ju.acunah@profesor.duoc.cl::f3be1a7b-23c2-4c04-9128-ec6a6abe027a" providerId="AD" clId="Web-{FE7908C3-71B5-C833-C892-5EA5A4BBA453}" dt="2024-01-11T19:13:23.857" v="38" actId="20577"/>
          <ac:spMkLst>
            <pc:docMk/>
            <pc:sldMk cId="253060010" sldId="365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FE7908C3-71B5-C833-C892-5EA5A4BBA453}" dt="2024-01-11T19:11:45.101" v="6" actId="20577"/>
        <pc:sldMkLst>
          <pc:docMk/>
          <pc:sldMk cId="1097795017" sldId="366"/>
        </pc:sldMkLst>
        <pc:spChg chg="mod">
          <ac:chgData name="Juanpablo Acuna Haro" userId="S::ju.acunah@profesor.duoc.cl::f3be1a7b-23c2-4c04-9128-ec6a6abe027a" providerId="AD" clId="Web-{FE7908C3-71B5-C833-C892-5EA5A4BBA453}" dt="2024-01-11T19:11:45.101" v="6" actId="20577"/>
          <ac:spMkLst>
            <pc:docMk/>
            <pc:sldMk cId="1097795017" sldId="366"/>
            <ac:spMk id="18" creationId="{B345BD19-76AC-1107-BA99-E7B2CAF575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8D83-3E7D-984B-A584-B9AE75E3ADAA}" type="datetimeFigureOut">
              <a:rPr lang="es-ES_tradnl" smtClean="0"/>
              <a:t>11/01/2024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E11-F290-D44B-89E8-1B503D331C2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5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978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973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615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876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84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167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54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130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45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661533" y="9280035"/>
            <a:ext cx="1433696" cy="46496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194429" y="9319145"/>
            <a:ext cx="344272" cy="427422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585930" y="9203076"/>
            <a:ext cx="388750" cy="543519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7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6228971" y="596804"/>
            <a:ext cx="2040793" cy="964587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533" y="687162"/>
            <a:ext cx="15275483" cy="671890"/>
          </a:xfrm>
        </p:spPr>
        <p:txBody>
          <a:bodyPr/>
          <a:lstStyle>
            <a:lvl1pPr algn="r">
              <a:defRPr sz="4366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5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2390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581422" y="8603574"/>
            <a:ext cx="8040719" cy="9525"/>
          </a:xfrm>
          <a:custGeom>
            <a:avLst/>
            <a:gdLst/>
            <a:ahLst/>
            <a:cxnLst/>
            <a:rect l="l" t="t" r="r" b="b"/>
            <a:pathLst>
              <a:path w="8040719" h="9525">
                <a:moveTo>
                  <a:pt x="0" y="0"/>
                </a:moveTo>
                <a:lnTo>
                  <a:pt x="8040720" y="0"/>
                </a:lnTo>
                <a:lnTo>
                  <a:pt x="804072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2627835" y="7296782"/>
            <a:ext cx="8732498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Programación FPY</a:t>
            </a:r>
          </a:p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Menús y repasemos lo aprendido</a:t>
            </a:r>
            <a:endParaRPr lang="en-US" sz="3456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Ciclo </a:t>
            </a:r>
            <a:r>
              <a:rPr lang="es-ES_tradnl" sz="4365" dirty="0" err="1">
                <a:solidFill>
                  <a:srgbClr val="257CE1"/>
                </a:solidFill>
                <a:latin typeface="Arial Bold"/>
              </a:rPr>
              <a:t>For</a:t>
            </a:r>
            <a:endParaRPr lang="es-ES_tradnl" sz="4365" dirty="0">
              <a:solidFill>
                <a:srgbClr val="257CE1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12296443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Ciclo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es-ES_tradnl" sz="4365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869748" y="2853787"/>
            <a:ext cx="964585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Tamaño del cuadrado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alto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ancho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Dibujo del cuadrado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(alto):</a:t>
            </a:r>
          </a:p>
          <a:p>
            <a:r>
              <a:rPr lang="es-CL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(ancho):</a:t>
            </a:r>
          </a:p>
          <a:p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#Imprime un asterisco y coloca el * </a:t>
            </a:r>
          </a:p>
          <a:p>
            <a:r>
              <a:rPr lang="es-CL" sz="29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 lado de otro *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CL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9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"*"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CL" sz="2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CL" sz="29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29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29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Google Shape;126;p11">
            <a:extLst>
              <a:ext uri="{FF2B5EF4-FFF2-40B4-BE49-F238E27FC236}">
                <a16:creationId xmlns:a16="http://schemas.microsoft.com/office/drawing/2014/main" id="{3E7AA0ED-84B4-9382-E3E1-A37EB04AFA8D}"/>
              </a:ext>
            </a:extLst>
          </p:cNvPr>
          <p:cNvSpPr txBox="1">
            <a:spLocks/>
          </p:cNvSpPr>
          <p:nvPr/>
        </p:nvSpPr>
        <p:spPr>
          <a:xfrm>
            <a:off x="10347067" y="2006162"/>
            <a:ext cx="5809944" cy="712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1000"/>
              </a:spcBef>
              <a:buSzPts val="2800"/>
              <a:buNone/>
            </a:pPr>
            <a:r>
              <a:rPr lang="es-ES" sz="2800" dirty="0">
                <a:latin typeface="Consolas"/>
                <a:cs typeface="Consolas" panose="020B0609020204030204" pitchFamily="49" charset="0"/>
              </a:rPr>
              <a:t>Con una sentencia </a:t>
            </a:r>
            <a:r>
              <a:rPr lang="es-ES" sz="2800" err="1">
                <a:latin typeface="Consolas"/>
                <a:cs typeface="Consolas" panose="020B0609020204030204" pitchFamily="49" charset="0"/>
              </a:rPr>
              <a:t>for</a:t>
            </a:r>
            <a:r>
              <a:rPr lang="es-ES" sz="2800" dirty="0">
                <a:latin typeface="Consolas"/>
                <a:cs typeface="Consolas" panose="020B0609020204030204" pitchFamily="49" charset="0"/>
              </a:rPr>
              <a:t> puedo repetir un proceso indicando las veces que sea necesario, en este ejemplo le indicamos al programa que imprima * en alto y ancho, permitiendo hacer dibujos rectangulares o cuadráticos</a:t>
            </a:r>
            <a:endParaRPr lang="es-ES_tradnl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931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Ciclo </a:t>
            </a:r>
            <a:r>
              <a:rPr lang="es-ES_tradnl" sz="4365" dirty="0" err="1">
                <a:solidFill>
                  <a:srgbClr val="257CE1"/>
                </a:solidFill>
                <a:latin typeface="Arial Bold"/>
              </a:rPr>
              <a:t>While</a:t>
            </a:r>
            <a:endParaRPr lang="es-ES_tradnl" sz="4365" dirty="0">
              <a:solidFill>
                <a:srgbClr val="257CE1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1230600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Ciclo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es-ES_tradnl" sz="4365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8383297" y="2019300"/>
            <a:ext cx="8883316" cy="754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_tradnl" sz="33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Analicemos la estructura, tiene una condición de entrada, (a &gt; 0) y tiene 2 fases:</a:t>
            </a: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1) Muestra por pantalla el valor de “a”</a:t>
            </a: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2) Solicita un nuevo valor para “a”</a:t>
            </a: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_tradnl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Si ese valor es mayor a 0 (condición) las fases se volverán a ejecutar, puede ser infinitamente, dependiendo de los valores que se ingresen, dado que la condición así lo dice</a:t>
            </a:r>
            <a:endParaRPr lang="es-ES_tradnl" sz="35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05592C-68A0-93F4-52D7-E2C9F7019023}"/>
              </a:ext>
            </a:extLst>
          </p:cNvPr>
          <p:cNvSpPr txBox="1"/>
          <p:nvPr/>
        </p:nvSpPr>
        <p:spPr>
          <a:xfrm>
            <a:off x="685492" y="2376041"/>
            <a:ext cx="888331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0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a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0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5</a:t>
            </a:r>
            <a:endParaRPr lang="es-CL" sz="30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30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while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a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&gt;</a:t>
            </a:r>
            <a:r>
              <a:rPr lang="es-CL" sz="30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0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/>
                <a:cs typeface="Consolas" panose="020B0609020204030204" pitchFamily="49" charset="0"/>
              </a:rPr>
              <a:t>):</a:t>
            </a: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CL" sz="3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"el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valor de a es :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s-CL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0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	a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000" b="0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int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input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"ingrese un valor"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4E44A79-5063-B93A-3814-32BF1FD264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942" y="4988082"/>
            <a:ext cx="3737660" cy="38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8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Try </a:t>
            </a:r>
            <a:r>
              <a:rPr lang="es-ES_tradnl" sz="4365" dirty="0" err="1">
                <a:solidFill>
                  <a:srgbClr val="257CE1"/>
                </a:solidFill>
                <a:latin typeface="Arial Bold"/>
              </a:rPr>
              <a:t>Except</a:t>
            </a:r>
            <a:endParaRPr lang="es-ES_tradnl" sz="4365" dirty="0">
              <a:solidFill>
                <a:srgbClr val="257CE1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16094413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 de uso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2759CC-CEF6-A6A8-85DC-7F8C51630614}"/>
              </a:ext>
            </a:extLst>
          </p:cNvPr>
          <p:cNvSpPr txBox="1"/>
          <p:nvPr/>
        </p:nvSpPr>
        <p:spPr>
          <a:xfrm>
            <a:off x="2086921" y="1276345"/>
            <a:ext cx="14940479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0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Código que podría generar una excepción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Dentro de este bloque de código, debes colocar 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lo que quieres validar por medio de una 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excepción, ejemplo, operaciones matemáticas, 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 de variables, etc....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resultado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10/ 0</a:t>
            </a:r>
          </a:p>
          <a:p>
            <a:r>
              <a:rPr lang="es-CL" sz="3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nombre_de_excepcion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para manejar la excepción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CL" sz="3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produjo una excepción: 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s-CL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nombre_de_excepcion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no se produjo ninguna excepción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se produjo ninguna excepción"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siempre, independientemente de si se produjo 	una excepción o no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"Este bloque se ejecuta siempre"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055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Ejemplos de uso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066800" y="1650236"/>
            <a:ext cx="1660501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 excepciones más comunes son: 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Divisiones por cero (10/0). -&gt; </a:t>
            </a:r>
            <a:r>
              <a:rPr lang="es-CL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endParaRPr lang="es-CL" sz="2800" b="0" dirty="0">
              <a:solidFill>
                <a:srgbClr val="4EC9B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Tipos de datos incorrectos (</a:t>
            </a:r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Aparece cuando intentas concatenar una cadena con un número. 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Error de valores (</a:t>
            </a:r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 genera cuando hay un problema con el tipo o valor de los datos que estás manipulando, como convertir una cadena no numérica a un número 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CL" sz="28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&gt;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Archivos no encontrados (Dar ubicaciones de archivo no existentes) -&gt;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de sintaxis (Se genera cuando hay un error de sintaxis en tu código ) -&gt;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s-CL" sz="28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56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Reflexionemos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1EE02D-06CB-8A21-36A3-4C6570DE527B}"/>
              </a:ext>
            </a:extLst>
          </p:cNvPr>
          <p:cNvSpPr txBox="1"/>
          <p:nvPr/>
        </p:nvSpPr>
        <p:spPr>
          <a:xfrm>
            <a:off x="1519721" y="4866254"/>
            <a:ext cx="15274410" cy="303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Debate con tu docente: ¿Toda visualización de un resultado de un programa hacia un humano se basa en menús para obtener ese resultado?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¿Cómo ha ido evolucionando el diseño de las interfaces?.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¿Se deberán utilizar otras tecnologías para generar interfaces con colores, animaciones, </a:t>
            </a:r>
            <a:r>
              <a:rPr lang="es-CL" sz="2729" dirty="0" err="1">
                <a:latin typeface="Consolas"/>
                <a:cs typeface="Consolas"/>
              </a:rPr>
              <a:t>etc</a:t>
            </a:r>
            <a:r>
              <a:rPr lang="es-CL" sz="2729" dirty="0">
                <a:latin typeface="Consolas"/>
                <a:cs typeface="Consolas"/>
              </a:rPr>
              <a:t>?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¿Se podrá unir en un solo programa todo lo expuesto hasta esta clase, </a:t>
            </a:r>
            <a:r>
              <a:rPr lang="es-CL" sz="2729" dirty="0" err="1">
                <a:latin typeface="Consolas"/>
                <a:cs typeface="Consolas"/>
              </a:rPr>
              <a:t>If</a:t>
            </a:r>
            <a:r>
              <a:rPr lang="es-CL" sz="2729" dirty="0">
                <a:latin typeface="Consolas"/>
                <a:cs typeface="Consolas"/>
              </a:rPr>
              <a:t>, </a:t>
            </a:r>
            <a:r>
              <a:rPr lang="es-CL" sz="2729" dirty="0" err="1">
                <a:latin typeface="Consolas"/>
                <a:cs typeface="Consolas"/>
              </a:rPr>
              <a:t>Else</a:t>
            </a:r>
            <a:r>
              <a:rPr lang="es-CL" sz="2729" dirty="0">
                <a:latin typeface="Consolas"/>
                <a:cs typeface="Consolas"/>
              </a:rPr>
              <a:t>, </a:t>
            </a:r>
            <a:r>
              <a:rPr lang="es-CL" sz="2729" dirty="0" err="1">
                <a:latin typeface="Consolas"/>
                <a:cs typeface="Consolas"/>
              </a:rPr>
              <a:t>Elif</a:t>
            </a:r>
            <a:r>
              <a:rPr lang="es-CL" sz="2729" dirty="0">
                <a:latin typeface="Consolas"/>
                <a:cs typeface="Consolas"/>
              </a:rPr>
              <a:t>, Menús, Try, </a:t>
            </a:r>
            <a:r>
              <a:rPr lang="es-CL" sz="2729" dirty="0" err="1">
                <a:latin typeface="Consolas"/>
                <a:cs typeface="Consolas"/>
              </a:rPr>
              <a:t>While</a:t>
            </a:r>
            <a:r>
              <a:rPr lang="es-CL" sz="2729" dirty="0">
                <a:latin typeface="Consolas"/>
                <a:cs typeface="Consolas"/>
              </a:rPr>
              <a:t>, </a:t>
            </a:r>
            <a:r>
              <a:rPr lang="es-CL" sz="2729" dirty="0" err="1">
                <a:latin typeface="Consolas"/>
                <a:cs typeface="Consolas"/>
              </a:rPr>
              <a:t>For</a:t>
            </a:r>
            <a:r>
              <a:rPr lang="es-CL" sz="2729" dirty="0">
                <a:latin typeface="Consolas"/>
                <a:cs typeface="Consolas"/>
              </a:rPr>
              <a:t>?¿Qué opinas sobre esto?</a:t>
            </a:r>
          </a:p>
        </p:txBody>
      </p:sp>
      <p:pic>
        <p:nvPicPr>
          <p:cNvPr id="5" name="Google Shape;182;p17" descr="http://www.clipartroo.com/images/33/group-talking-clipart-33811.png">
            <a:extLst>
              <a:ext uri="{FF2B5EF4-FFF2-40B4-BE49-F238E27FC236}">
                <a16:creationId xmlns:a16="http://schemas.microsoft.com/office/drawing/2014/main" id="{9D2CD1C6-5DFB-698B-E265-C31844150B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3371" y="617596"/>
            <a:ext cx="6211925" cy="385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202" y="-63993"/>
            <a:ext cx="177455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377495" y="912244"/>
            <a:ext cx="8537504" cy="8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2.5.1: Contenidos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22317" y="4543728"/>
            <a:ext cx="4164787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Menús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4388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96800" y="6049470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Try </a:t>
            </a:r>
            <a:r>
              <a:rPr lang="es-ES_tradnl" sz="2728" dirty="0" err="1">
                <a:solidFill>
                  <a:srgbClr val="000000"/>
                </a:solidFill>
                <a:latin typeface="Consolas Bold"/>
              </a:rPr>
              <a:t>Except</a:t>
            </a:r>
            <a:endParaRPr lang="es-ES_tradnl" sz="2728" dirty="0">
              <a:solidFill>
                <a:srgbClr val="000000"/>
              </a:solidFill>
              <a:latin typeface="Consola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48600" y="5561427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96800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6800" y="8189178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Reflexiones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9680555-33FA-F607-C832-4E79CAA87117}"/>
              </a:ext>
            </a:extLst>
          </p:cNvPr>
          <p:cNvSpPr txBox="1"/>
          <p:nvPr/>
        </p:nvSpPr>
        <p:spPr>
          <a:xfrm>
            <a:off x="12534749" y="5389374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05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F427F32F-F124-0475-2393-71170F8ABF9C}"/>
              </a:ext>
            </a:extLst>
          </p:cNvPr>
          <p:cNvSpPr txBox="1"/>
          <p:nvPr/>
        </p:nvSpPr>
        <p:spPr>
          <a:xfrm>
            <a:off x="7822317" y="839285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Ciclo FOR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D0663B1-D6C2-56D9-6BAC-6BCFFC8B693D}"/>
              </a:ext>
            </a:extLst>
          </p:cNvPr>
          <p:cNvSpPr txBox="1"/>
          <p:nvPr/>
        </p:nvSpPr>
        <p:spPr>
          <a:xfrm>
            <a:off x="12496800" y="417644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Ciclo </a:t>
            </a:r>
            <a:r>
              <a:rPr lang="es-ES_tradnl" sz="2728" dirty="0" err="1">
                <a:solidFill>
                  <a:srgbClr val="000000"/>
                </a:solidFill>
                <a:latin typeface="Consolas Bold"/>
              </a:rPr>
              <a:t>While</a:t>
            </a:r>
            <a:endParaRPr lang="es-ES_tradnl" sz="2728" dirty="0">
              <a:solidFill>
                <a:srgbClr val="000000"/>
              </a:solidFill>
              <a:latin typeface="Consolas Bold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23A95E95-210D-41D8-2CDB-CB6BBAEB4A07}"/>
              </a:ext>
            </a:extLst>
          </p:cNvPr>
          <p:cNvSpPr txBox="1"/>
          <p:nvPr/>
        </p:nvSpPr>
        <p:spPr>
          <a:xfrm>
            <a:off x="7822317" y="7488513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03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65A760F4-393B-A110-753D-FE0599FCD6CF}"/>
              </a:ext>
            </a:extLst>
          </p:cNvPr>
          <p:cNvSpPr txBox="1"/>
          <p:nvPr/>
        </p:nvSpPr>
        <p:spPr>
          <a:xfrm>
            <a:off x="12572239" y="7355616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9519F2A-BAEE-403F-6EC0-D14FD0C24A56}"/>
              </a:ext>
            </a:extLst>
          </p:cNvPr>
          <p:cNvSpPr txBox="1"/>
          <p:nvPr/>
        </p:nvSpPr>
        <p:spPr>
          <a:xfrm>
            <a:off x="7812741" y="6334288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Estructuras de decisión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Menús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Menús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143000" y="2234645"/>
            <a:ext cx="11327892" cy="65094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En programación y en la computación, debemos comprender que las maquinas no requieren interfaces para poder operar y gestionar procesos. </a:t>
            </a:r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Los menús se programan para que nosotros como usuarios de un programa, podamos interactuar con el programa y pedir que realice acciones. </a:t>
            </a:r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Las interfaces tienen distintos niveles de visualización, desde un fondo negro con letras blancas, hasta interfaces 3D o las comúnmente utilizadas interfaz de usuario (GUI). </a:t>
            </a:r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Durante el transcurso de la carrera verás distintos niveles de interfaces, pero por ahora, nos centraremos en programar interfaces de línea de comandos (CLI).</a:t>
            </a:r>
          </a:p>
          <a:p>
            <a:pPr algn="just"/>
            <a:endParaRPr lang="es-CL" sz="28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FB61C3-979F-C0EF-9DD8-F6B25E348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47143" y="1954348"/>
            <a:ext cx="3771900" cy="7756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Menús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102659" y="1952300"/>
            <a:ext cx="5486400" cy="55707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8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500" dirty="0">
                <a:latin typeface="Consolas"/>
                <a:cs typeface="Consolas" panose="020B0609020204030204" pitchFamily="49" charset="0"/>
              </a:rPr>
              <a:t>Los menús deben permanecer en pantalla, por lo cual debemos ocupar un proceso que mantenga en pantalla y en constante escucha(programa esperando input) para desencadenar una  ejecución, existen muchas formas, pero nosotros utilizaremos comúnmente la repetición </a:t>
            </a:r>
            <a:r>
              <a:rPr lang="es-CL" sz="2500" err="1">
                <a:latin typeface="Consolas"/>
                <a:cs typeface="Consolas" panose="020B0609020204030204" pitchFamily="49" charset="0"/>
              </a:rPr>
              <a:t>While</a:t>
            </a:r>
            <a:r>
              <a:rPr lang="es-CL" sz="2500" dirty="0">
                <a:latin typeface="Consolas"/>
                <a:cs typeface="Consolas" panose="020B0609020204030204" pitchFamily="49" charset="0"/>
              </a:rPr>
              <a:t> que permite que se ejecute mientras el proceso sea verdadero.</a:t>
            </a:r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04D3CE-0DF8-52C5-9881-CB5C6AF710EE}"/>
              </a:ext>
            </a:extLst>
          </p:cNvPr>
          <p:cNvSpPr txBox="1"/>
          <p:nvPr/>
        </p:nvSpPr>
        <p:spPr>
          <a:xfrm>
            <a:off x="7186606" y="1916302"/>
            <a:ext cx="9998735" cy="7402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"Menú de Opciones:"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 Realizar acción 1"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"2. Realizar acción 2"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"3. Salir"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"Selecciona una opción (1-3):"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"Has seleccionado la opción 1."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para la acción 1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"Has seleccionado la opción 2."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para la acción 2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"Saliendo del programa."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break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"Opción no válida."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779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12953166" y="1790700"/>
            <a:ext cx="4822721" cy="533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Copia el siguiente código en Visual Studio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atento a la explicación de o la docente.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630053" y="127911"/>
            <a:ext cx="13872592" cy="93256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Saldo inicial en cuenta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saldo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 100000</a:t>
            </a:r>
            <a:b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>
                <a:solidFill>
                  <a:srgbClr val="7CA668"/>
                </a:solidFill>
                <a:effectLst/>
                <a:latin typeface="Consolas"/>
                <a:cs typeface="Consolas" panose="020B0609020204030204" pitchFamily="49" charset="0"/>
              </a:rPr>
              <a:t># </a:t>
            </a:r>
            <a:r>
              <a:rPr lang="es-CL" sz="2500" b="0" err="1">
                <a:solidFill>
                  <a:srgbClr val="7CA668"/>
                </a:solidFill>
                <a:effectLst/>
                <a:latin typeface="Consolas"/>
                <a:cs typeface="Consolas" panose="020B0609020204030204" pitchFamily="49" charset="0"/>
              </a:rPr>
              <a:t>Loop</a:t>
            </a:r>
            <a:r>
              <a:rPr lang="es-CL" sz="2500" b="0" dirty="0">
                <a:solidFill>
                  <a:srgbClr val="7CA668"/>
                </a:solidFill>
                <a:effectLst/>
                <a:latin typeface="Consolas"/>
                <a:cs typeface="Consolas" panose="020B0609020204030204" pitchFamily="49" charset="0"/>
              </a:rPr>
              <a:t> principal del programa</a:t>
            </a:r>
            <a:endParaRPr lang="es-CL" sz="2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while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True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Mostrar menú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"Bienvenido al Banco del País, seleccione una opción"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"1. Consultar Saldo"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"2. Retirar Dinero"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"3. Salir"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Solicitar opción al usuario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 input(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"Selecciona una opción (1-3):"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Realizar acciones según la opción seleccionada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"1"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err="1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f</a:t>
            </a:r>
            <a:r>
              <a:rPr lang="es-CL" sz="2500" b="0" err="1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"Tu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 saldo actual es: $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{</a:t>
            </a:r>
            <a:r>
              <a:rPr lang="es-CL" sz="2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saldo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"2"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err="1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f</a:t>
            </a:r>
            <a:r>
              <a:rPr lang="es-CL" sz="2500" b="0" err="1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"Has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 retirado $ 1000"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  <a:r>
              <a:rPr lang="es-CL" sz="2500" dirty="0">
                <a:latin typeface="Consolas"/>
                <a:cs typeface="Consolas" panose="020B0609020204030204" pitchFamily="49" charset="0"/>
              </a:rPr>
              <a:t> </a:t>
            </a:r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"3"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"Gracias por utilizar el Cajero."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break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"Opción no válida. Por favor, selecciona una opción válida."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13944600" y="2698936"/>
            <a:ext cx="40386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Incorporemos más acciones a la opción 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533400" y="342900"/>
            <a:ext cx="12954000" cy="102951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Saldo inicial en cuenta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saldo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 100000</a:t>
            </a:r>
          </a:p>
          <a:p>
            <a:b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principal del programa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Mostrar menú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"Bienvenido al Banco del País, seleccione una opción"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"1. Consultar Saldo"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"2. Retirar Dinero"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"3. Salir"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Solicitar opción al usuario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 input(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"Selecciona una opción (1-3):"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Realizar acciones según la opción seleccionada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==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"1"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2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err="1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f</a:t>
            </a:r>
            <a:r>
              <a:rPr lang="es-CL" sz="2200" b="0" err="1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"Tu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 saldo actual es: $</a:t>
            </a:r>
            <a:r>
              <a:rPr lang="es-CL" sz="22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{</a:t>
            </a:r>
            <a:r>
              <a:rPr lang="es-CL" sz="2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saldo</a:t>
            </a:r>
            <a:r>
              <a:rPr lang="es-CL" sz="22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"2"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22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cantidad_retiro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 = 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float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(input("Ingrese la cantidad a retirar: $"))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200" err="1">
                <a:solidFill>
                  <a:srgbClr val="FF0000"/>
                </a:solidFill>
                <a:latin typeface="Consolas"/>
                <a:cs typeface="Consolas" panose="020B0609020204030204" pitchFamily="49" charset="0"/>
              </a:rPr>
              <a:t>i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f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cantidad_retiro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 &lt;= saldo: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		saldo -= 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cantidad_retiro</a:t>
            </a:r>
            <a:endParaRPr lang="es-CL" sz="2200" b="0" dirty="0">
              <a:solidFill>
                <a:srgbClr val="FF0000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		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f"Has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 retirado ${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cantidad_retiro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}. Nuevo saldo: ${saldo}")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else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		</a:t>
            </a:r>
            <a:r>
              <a:rPr lang="es-CL" sz="2200" b="0" err="1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("Saldo insuficiente. No es posible realizar el retiro.")</a:t>
            </a:r>
          </a:p>
          <a:p>
            <a:pPr lvl="1"/>
            <a:r>
              <a:rPr lang="es-CL" sz="2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"3"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2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"Gracias por utilizar el Cajero."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break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else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200" b="0" err="1"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"Opción no válida. Por favor, selecciona una opción válida."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Repasemos estructuras de decisión</a:t>
            </a:r>
          </a:p>
        </p:txBody>
      </p:sp>
    </p:spTree>
    <p:extLst>
      <p:ext uri="{BB962C8B-B14F-4D97-AF65-F5344CB8AC3E}">
        <p14:creationId xmlns:p14="http://schemas.microsoft.com/office/powerpoint/2010/main" val="42322028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8034371" y="2552699"/>
            <a:ext cx="818802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s-CL" sz="3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menor de edad."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 joven."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un adulto mayor."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s-C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 revisar menús, vemos que las condicionales van muy de la mano con menús.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8F6613-AF12-8DBF-D359-3CF16711D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185" y="1978965"/>
            <a:ext cx="5292428" cy="55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1304</Words>
  <Application>Microsoft Office PowerPoint</Application>
  <PresentationFormat>Personalizado</PresentationFormat>
  <Paragraphs>178</Paragraphs>
  <Slides>17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1.1.1.pptx</dc:title>
  <cp:lastModifiedBy>José Acuña</cp:lastModifiedBy>
  <cp:revision>71</cp:revision>
  <dcterms:created xsi:type="dcterms:W3CDTF">2006-08-16T00:00:00Z</dcterms:created>
  <dcterms:modified xsi:type="dcterms:W3CDTF">2024-01-11T20:30:23Z</dcterms:modified>
  <dc:identifier>DAF2KA-PXbM</dc:identifier>
</cp:coreProperties>
</file>