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8" r:id="rId3"/>
    <p:sldId id="264" r:id="rId4"/>
    <p:sldId id="265" r:id="rId5"/>
    <p:sldId id="389" r:id="rId6"/>
    <p:sldId id="384" r:id="rId7"/>
    <p:sldId id="385" r:id="rId8"/>
    <p:sldId id="343" r:id="rId9"/>
    <p:sldId id="388" r:id="rId10"/>
    <p:sldId id="356" r:id="rId11"/>
    <p:sldId id="386" r:id="rId12"/>
    <p:sldId id="387" r:id="rId13"/>
    <p:sldId id="353" r:id="rId14"/>
    <p:sldId id="390" r:id="rId15"/>
    <p:sldId id="342" r:id="rId16"/>
  </p:sldIdLst>
  <p:sldSz cx="18288000" cy="10287000"/>
  <p:notesSz cx="6858000" cy="9144000"/>
  <p:embeddedFontLst>
    <p:embeddedFont>
      <p:font typeface="Arial Bold" panose="020B0704020202020204" pitchFamily="34" charset="0"/>
      <p:regular r:id="rId18"/>
      <p:bold r:id="rId19"/>
    </p:embeddedFont>
    <p:embeddedFont>
      <p:font typeface="Consolas" panose="020B0609020204030204" pitchFamily="49" charset="0"/>
      <p:regular r:id="rId20"/>
      <p:bold r:id="rId21"/>
      <p:italic r:id="rId22"/>
      <p:boldItalic r:id="rId23"/>
    </p:embeddedFont>
    <p:embeddedFont>
      <p:font typeface="Consolas Bold" panose="020B0709020204030204" pitchFamily="49"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1A6F45-EF8C-792D-3899-15FB6F35A4E4}" v="1" dt="2024-01-10T22:09:35.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autoAdjust="0"/>
    <p:restoredTop sz="94667" autoAdjust="0"/>
  </p:normalViewPr>
  <p:slideViewPr>
    <p:cSldViewPr>
      <p:cViewPr varScale="1">
        <p:scale>
          <a:sx n="56" d="100"/>
          <a:sy n="56" d="100"/>
        </p:scale>
        <p:origin x="11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E1A6F45-EF8C-792D-3899-15FB6F35A4E4}"/>
    <pc:docChg chg="modSld">
      <pc:chgData name="" userId="" providerId="" clId="Web-{BE1A6F45-EF8C-792D-3899-15FB6F35A4E4}" dt="2024-01-10T22:09:35.928" v="0"/>
      <pc:docMkLst>
        <pc:docMk/>
      </pc:docMkLst>
      <pc:sldChg chg="delSp">
        <pc:chgData name="" userId="" providerId="" clId="Web-{BE1A6F45-EF8C-792D-3899-15FB6F35A4E4}" dt="2024-01-10T22:09:35.928" v="0"/>
        <pc:sldMkLst>
          <pc:docMk/>
          <pc:sldMk cId="0" sldId="256"/>
        </pc:sldMkLst>
        <pc:spChg chg="del">
          <ac:chgData name="" userId="" providerId="" clId="Web-{BE1A6F45-EF8C-792D-3899-15FB6F35A4E4}" dt="2024-01-10T22:09:35.928" v="0"/>
          <ac:spMkLst>
            <pc:docMk/>
            <pc:sldMk cId="0" sldId="25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10/01/2024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4</a:t>
            </a:fld>
            <a:endParaRPr lang="es-ES_tradnl"/>
          </a:p>
        </p:txBody>
      </p:sp>
    </p:spTree>
    <p:extLst>
      <p:ext uri="{BB962C8B-B14F-4D97-AF65-F5344CB8AC3E}">
        <p14:creationId xmlns:p14="http://schemas.microsoft.com/office/powerpoint/2010/main" val="16697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307531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6</a:t>
            </a:fld>
            <a:endParaRPr lang="es-ES_tradnl"/>
          </a:p>
        </p:txBody>
      </p:sp>
    </p:spTree>
    <p:extLst>
      <p:ext uri="{BB962C8B-B14F-4D97-AF65-F5344CB8AC3E}">
        <p14:creationId xmlns:p14="http://schemas.microsoft.com/office/powerpoint/2010/main" val="161053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7</a:t>
            </a:fld>
            <a:endParaRPr lang="es-ES_tradnl"/>
          </a:p>
        </p:txBody>
      </p:sp>
    </p:spTree>
    <p:extLst>
      <p:ext uri="{BB962C8B-B14F-4D97-AF65-F5344CB8AC3E}">
        <p14:creationId xmlns:p14="http://schemas.microsoft.com/office/powerpoint/2010/main" val="284287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9</a:t>
            </a:fld>
            <a:endParaRPr lang="es-ES_tradnl"/>
          </a:p>
        </p:txBody>
      </p:sp>
    </p:spTree>
    <p:extLst>
      <p:ext uri="{BB962C8B-B14F-4D97-AF65-F5344CB8AC3E}">
        <p14:creationId xmlns:p14="http://schemas.microsoft.com/office/powerpoint/2010/main" val="314710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10</a:t>
            </a:fld>
            <a:endParaRPr lang="es-ES_tradnl"/>
          </a:p>
        </p:txBody>
      </p:sp>
    </p:spTree>
    <p:extLst>
      <p:ext uri="{BB962C8B-B14F-4D97-AF65-F5344CB8AC3E}">
        <p14:creationId xmlns:p14="http://schemas.microsoft.com/office/powerpoint/2010/main" val="390984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11</a:t>
            </a:fld>
            <a:endParaRPr lang="es-ES_tradnl"/>
          </a:p>
        </p:txBody>
      </p:sp>
    </p:spTree>
    <p:extLst>
      <p:ext uri="{BB962C8B-B14F-4D97-AF65-F5344CB8AC3E}">
        <p14:creationId xmlns:p14="http://schemas.microsoft.com/office/powerpoint/2010/main" val="1135725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12</a:t>
            </a:fld>
            <a:endParaRPr lang="es-ES_tradnl"/>
          </a:p>
        </p:txBody>
      </p:sp>
    </p:spTree>
    <p:extLst>
      <p:ext uri="{BB962C8B-B14F-4D97-AF65-F5344CB8AC3E}">
        <p14:creationId xmlns:p14="http://schemas.microsoft.com/office/powerpoint/2010/main" val="317011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14</a:t>
            </a:fld>
            <a:endParaRPr lang="es-ES_tradnl"/>
          </a:p>
        </p:txBody>
      </p:sp>
    </p:spTree>
    <p:extLst>
      <p:ext uri="{BB962C8B-B14F-4D97-AF65-F5344CB8AC3E}">
        <p14:creationId xmlns:p14="http://schemas.microsoft.com/office/powerpoint/2010/main" val="252706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9.png"/><Relationship Id="rId5" Type="http://schemas.openxmlformats.org/officeDocument/2006/relationships/image" Target="../media/image1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72390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051570"/>
          </a:xfrm>
          <a:prstGeom prst="rect">
            <a:avLst/>
          </a:prstGeom>
        </p:spPr>
        <p:txBody>
          <a:bodyPr lIns="0" tIns="0" rIns="0" bIns="0" rtlCol="0" anchor="t">
            <a:spAutoFit/>
          </a:bodyPr>
          <a:lstStyle/>
          <a:p>
            <a:pPr algn="l">
              <a:lnSpc>
                <a:spcPts val="4147"/>
              </a:lnSpc>
            </a:pPr>
            <a:r>
              <a:rPr lang="es-ES_tradnl" sz="3456" dirty="0">
                <a:solidFill>
                  <a:srgbClr val="FFFFFF"/>
                </a:solidFill>
                <a:latin typeface="Arial" panose="020B0604020202020204" pitchFamily="34" charset="0"/>
                <a:cs typeface="Arial" panose="020B0604020202020204" pitchFamily="34" charset="0"/>
              </a:rPr>
              <a:t>Fundamentos de Programación FPY</a:t>
            </a:r>
          </a:p>
          <a:p>
            <a:pPr algn="l">
              <a:lnSpc>
                <a:spcPts val="4147"/>
              </a:lnSpc>
            </a:pPr>
            <a:r>
              <a:rPr lang="es-ES_tradnl" sz="3456" dirty="0">
                <a:solidFill>
                  <a:srgbClr val="FFFFFF"/>
                </a:solidFill>
                <a:latin typeface="Arial" panose="020B0604020202020204" pitchFamily="34" charset="0"/>
                <a:cs typeface="Arial" panose="020B0604020202020204" pitchFamily="34" charset="0"/>
              </a:rPr>
              <a:t>Archivos en Python</a:t>
            </a:r>
            <a:endParaRPr lang="en-US" sz="3456"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Abrir archivos TXT</a:t>
            </a:r>
          </a:p>
        </p:txBody>
      </p:sp>
      <p:sp>
        <p:nvSpPr>
          <p:cNvPr id="13" name="CuadroTexto 12">
            <a:extLst>
              <a:ext uri="{FF2B5EF4-FFF2-40B4-BE49-F238E27FC236}">
                <a16:creationId xmlns:a16="http://schemas.microsoft.com/office/drawing/2014/main" id="{299D4B43-ED2B-D527-7C30-EEEAD341C9FA}"/>
              </a:ext>
            </a:extLst>
          </p:cNvPr>
          <p:cNvSpPr txBox="1"/>
          <p:nvPr/>
        </p:nvSpPr>
        <p:spPr>
          <a:xfrm>
            <a:off x="391230" y="2081123"/>
            <a:ext cx="17505540" cy="5693866"/>
          </a:xfrm>
          <a:prstGeom prst="rect">
            <a:avLst/>
          </a:prstGeom>
          <a:noFill/>
        </p:spPr>
        <p:txBody>
          <a:bodyPr wrap="square">
            <a:spAutoFit/>
          </a:bodyPr>
          <a:lstStyle/>
          <a:p>
            <a:r>
              <a:rPr lang="es-CL" sz="2800" b="0" dirty="0">
                <a:solidFill>
                  <a:srgbClr val="7CA668"/>
                </a:solidFill>
                <a:effectLst/>
                <a:latin typeface="Consolas" panose="020B0609020204030204" pitchFamily="49" charset="0"/>
                <a:cs typeface="Consolas" panose="020B0609020204030204" pitchFamily="49" charset="0"/>
              </a:rPr>
              <a:t># Opción 1</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a:solidFill>
                  <a:srgbClr val="7CA668"/>
                </a:solidFill>
                <a:effectLst/>
                <a:latin typeface="Consolas" panose="020B0609020204030204" pitchFamily="49" charset="0"/>
                <a:cs typeface="Consolas" panose="020B0609020204030204" pitchFamily="49" charset="0"/>
              </a:rPr>
              <a:t># Permisos: 'r' (lectura), 'w' (escritura), 'r+' (lectura/escritura)</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a:effectLst/>
                <a:latin typeface="Consolas" panose="020B0609020204030204" pitchFamily="49" charset="0"/>
                <a:cs typeface="Consolas" panose="020B0609020204030204" pitchFamily="49" charset="0"/>
              </a:rPr>
              <a:t>archivo = open('</a:t>
            </a:r>
            <a:r>
              <a:rPr lang="es-CL" sz="2800" b="0" dirty="0" err="1">
                <a:effectLst/>
                <a:latin typeface="Consolas" panose="020B0609020204030204" pitchFamily="49" charset="0"/>
                <a:cs typeface="Consolas" panose="020B0609020204030204" pitchFamily="49" charset="0"/>
              </a:rPr>
              <a:t>datos.txt</a:t>
            </a:r>
            <a:r>
              <a:rPr lang="es-CL" sz="2800" b="0" dirty="0">
                <a:effectLst/>
                <a:latin typeface="Consolas" panose="020B0609020204030204" pitchFamily="49" charset="0"/>
                <a:cs typeface="Consolas" panose="020B0609020204030204" pitchFamily="49" charset="0"/>
              </a:rPr>
              <a:t>', 'r’)</a:t>
            </a:r>
          </a:p>
          <a:p>
            <a:r>
              <a:rPr lang="es-CL" sz="2800" b="0" dirty="0">
                <a:effectLst/>
                <a:latin typeface="Consolas" panose="020B0609020204030204" pitchFamily="49" charset="0"/>
                <a:cs typeface="Consolas" panose="020B0609020204030204" pitchFamily="49" charset="0"/>
              </a:rPr>
              <a:t>	contenido = </a:t>
            </a:r>
            <a:r>
              <a:rPr lang="es-CL" sz="2800" b="0" dirty="0" err="1">
                <a:effectLst/>
                <a:latin typeface="Consolas" panose="020B0609020204030204" pitchFamily="49" charset="0"/>
                <a:cs typeface="Consolas" panose="020B0609020204030204" pitchFamily="49" charset="0"/>
              </a:rPr>
              <a:t>archivo.read</a:t>
            </a:r>
            <a:r>
              <a:rPr lang="es-CL" sz="2800" b="0" dirty="0">
                <a:effectLst/>
                <a:latin typeface="Consolas" panose="020B0609020204030204" pitchFamily="49" charset="0"/>
                <a:cs typeface="Consolas" panose="020B0609020204030204" pitchFamily="49" charset="0"/>
              </a:rPr>
              <a:t>()</a:t>
            </a:r>
          </a:p>
          <a:p>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(contenido)</a:t>
            </a:r>
          </a:p>
          <a:p>
            <a:r>
              <a:rPr lang="es-CL" sz="2800" b="0" dirty="0" err="1">
                <a:effectLst/>
                <a:latin typeface="Consolas" panose="020B0609020204030204" pitchFamily="49" charset="0"/>
                <a:cs typeface="Consolas" panose="020B0609020204030204" pitchFamily="49" charset="0"/>
              </a:rPr>
              <a:t>archivo.close</a:t>
            </a:r>
            <a:r>
              <a:rPr lang="es-CL" sz="2800" b="0" dirty="0">
                <a:effectLst/>
                <a:latin typeface="Consolas" panose="020B0609020204030204" pitchFamily="49" charset="0"/>
                <a:cs typeface="Consolas" panose="020B0609020204030204" pitchFamily="49" charset="0"/>
              </a:rPr>
              <a:t>()</a:t>
            </a:r>
          </a:p>
          <a:p>
            <a:br>
              <a:rPr lang="es-CL" sz="2800" b="0" dirty="0">
                <a:solidFill>
                  <a:srgbClr val="FFFFFF"/>
                </a:solidFill>
                <a:effectLst/>
                <a:latin typeface="Consolas" panose="020B0609020204030204" pitchFamily="49" charset="0"/>
                <a:cs typeface="Consolas" panose="020B0609020204030204" pitchFamily="49" charset="0"/>
              </a:rPr>
            </a:br>
            <a:r>
              <a:rPr lang="es-CL" sz="2800" b="0" dirty="0">
                <a:solidFill>
                  <a:srgbClr val="7CA668"/>
                </a:solidFill>
                <a:effectLst/>
                <a:latin typeface="Consolas" panose="020B0609020204030204" pitchFamily="49" charset="0"/>
                <a:cs typeface="Consolas" panose="020B0609020204030204" pitchFamily="49" charset="0"/>
              </a:rPr>
              <a:t># Opción 2</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a:solidFill>
                  <a:srgbClr val="7CA668"/>
                </a:solidFill>
                <a:effectLst/>
                <a:latin typeface="Consolas" panose="020B0609020204030204" pitchFamily="49" charset="0"/>
                <a:cs typeface="Consolas" panose="020B0609020204030204" pitchFamily="49" charset="0"/>
              </a:rPr>
              <a:t># Usando el contexto '</a:t>
            </a:r>
            <a:r>
              <a:rPr lang="es-CL" sz="2800" b="0" dirty="0" err="1">
                <a:solidFill>
                  <a:srgbClr val="7CA668"/>
                </a:solidFill>
                <a:effectLst/>
                <a:latin typeface="Consolas" panose="020B0609020204030204" pitchFamily="49" charset="0"/>
                <a:cs typeface="Consolas" panose="020B0609020204030204" pitchFamily="49" charset="0"/>
              </a:rPr>
              <a:t>with</a:t>
            </a:r>
            <a:r>
              <a:rPr lang="es-CL" sz="2800" b="0" dirty="0">
                <a:solidFill>
                  <a:srgbClr val="7CA668"/>
                </a:solidFill>
                <a:effectLst/>
                <a:latin typeface="Consolas" panose="020B0609020204030204" pitchFamily="49" charset="0"/>
                <a:cs typeface="Consolas" panose="020B0609020204030204" pitchFamily="49" charset="0"/>
              </a:rPr>
              <a:t>', el archivo se cierra automáticamente al salir del bloque '</a:t>
            </a:r>
            <a:r>
              <a:rPr lang="es-CL" sz="2800" b="0" dirty="0" err="1">
                <a:solidFill>
                  <a:srgbClr val="7CA668"/>
                </a:solidFill>
                <a:effectLst/>
                <a:latin typeface="Consolas" panose="020B0609020204030204" pitchFamily="49" charset="0"/>
                <a:cs typeface="Consolas" panose="020B0609020204030204" pitchFamily="49" charset="0"/>
              </a:rPr>
              <a:t>with</a:t>
            </a:r>
            <a:r>
              <a:rPr lang="es-CL" sz="2800" b="0" dirty="0">
                <a:solidFill>
                  <a:srgbClr val="7CA668"/>
                </a:solidFill>
                <a:effectLst/>
                <a:latin typeface="Consolas" panose="020B0609020204030204" pitchFamily="49" charset="0"/>
                <a:cs typeface="Consolas" panose="020B0609020204030204" pitchFamily="49" charset="0"/>
              </a:rPr>
              <a:t>'</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err="1">
                <a:effectLst/>
                <a:latin typeface="Consolas" panose="020B0609020204030204" pitchFamily="49" charset="0"/>
                <a:cs typeface="Consolas" panose="020B0609020204030204" pitchFamily="49" charset="0"/>
              </a:rPr>
              <a:t>with</a:t>
            </a:r>
            <a:r>
              <a:rPr lang="es-CL" sz="2800" b="0" dirty="0">
                <a:effectLst/>
                <a:latin typeface="Consolas" panose="020B0609020204030204" pitchFamily="49" charset="0"/>
                <a:cs typeface="Consolas" panose="020B0609020204030204" pitchFamily="49" charset="0"/>
              </a:rPr>
              <a:t> open('</a:t>
            </a:r>
            <a:r>
              <a:rPr lang="es-CL" sz="2800" b="0" dirty="0" err="1">
                <a:effectLst/>
                <a:latin typeface="Consolas" panose="020B0609020204030204" pitchFamily="49" charset="0"/>
                <a:cs typeface="Consolas" panose="020B0609020204030204" pitchFamily="49" charset="0"/>
              </a:rPr>
              <a:t>datos.txt</a:t>
            </a:r>
            <a:r>
              <a:rPr lang="es-CL" sz="2800" b="0" dirty="0">
                <a:effectLst/>
                <a:latin typeface="Consolas" panose="020B0609020204030204" pitchFamily="49" charset="0"/>
                <a:cs typeface="Consolas" panose="020B0609020204030204" pitchFamily="49" charset="0"/>
              </a:rPr>
              <a:t>', 'r') as archivo:</a:t>
            </a:r>
          </a:p>
          <a:p>
            <a:r>
              <a:rPr lang="es-CL" sz="2800" b="0" dirty="0">
                <a:effectLst/>
                <a:latin typeface="Consolas" panose="020B0609020204030204" pitchFamily="49" charset="0"/>
                <a:cs typeface="Consolas" panose="020B0609020204030204" pitchFamily="49" charset="0"/>
              </a:rPr>
              <a:t>	contenido = </a:t>
            </a:r>
            <a:r>
              <a:rPr lang="es-CL" sz="2800" b="0" dirty="0" err="1">
                <a:effectLst/>
                <a:latin typeface="Consolas" panose="020B0609020204030204" pitchFamily="49" charset="0"/>
                <a:cs typeface="Consolas" panose="020B0609020204030204" pitchFamily="49" charset="0"/>
              </a:rPr>
              <a:t>archivo.read</a:t>
            </a:r>
            <a:r>
              <a:rPr lang="es-CL" sz="2800" b="0" dirty="0">
                <a:effectLst/>
                <a:latin typeface="Consolas" panose="020B0609020204030204" pitchFamily="49" charset="0"/>
                <a:cs typeface="Consolas" panose="020B0609020204030204" pitchFamily="49" charset="0"/>
              </a:rPr>
              <a:t>()</a:t>
            </a:r>
          </a:p>
          <a:p>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(contenido)</a:t>
            </a:r>
          </a:p>
        </p:txBody>
      </p:sp>
      <p:pic>
        <p:nvPicPr>
          <p:cNvPr id="14" name="Imagen 13">
            <a:extLst>
              <a:ext uri="{FF2B5EF4-FFF2-40B4-BE49-F238E27FC236}">
                <a16:creationId xmlns:a16="http://schemas.microsoft.com/office/drawing/2014/main" id="{F3CA928B-FBB4-FC6E-A3F6-455FAD682D89}"/>
              </a:ext>
            </a:extLst>
          </p:cNvPr>
          <p:cNvPicPr>
            <a:picLocks noChangeAspect="1"/>
          </p:cNvPicPr>
          <p:nvPr/>
        </p:nvPicPr>
        <p:blipFill>
          <a:blip r:embed="rId10"/>
          <a:stretch>
            <a:fillRect/>
          </a:stretch>
        </p:blipFill>
        <p:spPr>
          <a:xfrm>
            <a:off x="9147313" y="6455000"/>
            <a:ext cx="7881671" cy="2639977"/>
          </a:xfrm>
          <a:prstGeom prst="rect">
            <a:avLst/>
          </a:prstGeom>
        </p:spPr>
      </p:pic>
    </p:spTree>
    <p:extLst>
      <p:ext uri="{BB962C8B-B14F-4D97-AF65-F5344CB8AC3E}">
        <p14:creationId xmlns:p14="http://schemas.microsoft.com/office/powerpoint/2010/main" val="207986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Escribir y Leer archivos CSV</a:t>
            </a:r>
          </a:p>
        </p:txBody>
      </p:sp>
      <p:sp>
        <p:nvSpPr>
          <p:cNvPr id="11" name="CuadroTexto 10">
            <a:extLst>
              <a:ext uri="{FF2B5EF4-FFF2-40B4-BE49-F238E27FC236}">
                <a16:creationId xmlns:a16="http://schemas.microsoft.com/office/drawing/2014/main" id="{7A4BB0D8-9150-D63E-232F-6ADE8FAD5816}"/>
              </a:ext>
            </a:extLst>
          </p:cNvPr>
          <p:cNvSpPr txBox="1"/>
          <p:nvPr/>
        </p:nvSpPr>
        <p:spPr>
          <a:xfrm>
            <a:off x="838201" y="1296930"/>
            <a:ext cx="9448800" cy="7478970"/>
          </a:xfrm>
          <a:prstGeom prst="rect">
            <a:avLst/>
          </a:prstGeom>
          <a:noFill/>
        </p:spPr>
        <p:txBody>
          <a:bodyPr wrap="square">
            <a:spAutoFit/>
          </a:bodyPr>
          <a:lstStyle/>
          <a:p>
            <a:r>
              <a:rPr lang="es-CL" sz="2000" b="0" dirty="0" err="1">
                <a:solidFill>
                  <a:srgbClr val="C586C0"/>
                </a:solidFill>
                <a:effectLst/>
                <a:latin typeface="Consolas" panose="020B0609020204030204" pitchFamily="49" charset="0"/>
                <a:cs typeface="Consolas" panose="020B0609020204030204" pitchFamily="49" charset="0"/>
              </a:rPr>
              <a:t>import</a:t>
            </a:r>
            <a:r>
              <a:rPr lang="es-CL" sz="2000" b="0" dirty="0">
                <a:solidFill>
                  <a:srgbClr val="FFFFFF"/>
                </a:solidFill>
                <a:effectLst/>
                <a:latin typeface="Consolas" panose="020B0609020204030204" pitchFamily="49" charset="0"/>
                <a:cs typeface="Consolas" panose="020B0609020204030204" pitchFamily="49" charset="0"/>
              </a:rPr>
              <a:t> </a:t>
            </a:r>
            <a:r>
              <a:rPr lang="es-CL" sz="2000" b="0" dirty="0" err="1">
                <a:solidFill>
                  <a:srgbClr val="4EC9B0"/>
                </a:solidFill>
                <a:effectLst/>
                <a:latin typeface="Consolas" panose="020B0609020204030204" pitchFamily="49" charset="0"/>
                <a:cs typeface="Consolas" panose="020B0609020204030204" pitchFamily="49" charset="0"/>
              </a:rPr>
              <a:t>csv</a:t>
            </a:r>
            <a:br>
              <a:rPr lang="es-CL" sz="2000" b="0" dirty="0">
                <a:solidFill>
                  <a:srgbClr val="FFFFFF"/>
                </a:solidFill>
                <a:effectLst/>
                <a:latin typeface="Consolas" panose="020B0609020204030204" pitchFamily="49" charset="0"/>
                <a:cs typeface="Consolas" panose="020B0609020204030204" pitchFamily="49" charset="0"/>
              </a:rPr>
            </a:br>
            <a:r>
              <a:rPr lang="es-CL" sz="2000" b="0" dirty="0">
                <a:solidFill>
                  <a:srgbClr val="7CA668"/>
                </a:solidFill>
                <a:effectLst/>
                <a:latin typeface="Consolas" panose="020B0609020204030204" pitchFamily="49" charset="0"/>
                <a:cs typeface="Consolas" panose="020B0609020204030204" pitchFamily="49" charset="0"/>
              </a:rPr>
              <a:t># permiso w </a:t>
            </a:r>
            <a:r>
              <a:rPr lang="es-CL" sz="2000" dirty="0">
                <a:solidFill>
                  <a:srgbClr val="7CA668"/>
                </a:solidFill>
                <a:latin typeface="Consolas" panose="020B0609020204030204" pitchFamily="49" charset="0"/>
                <a:cs typeface="Consolas" panose="020B0609020204030204" pitchFamily="49" charset="0"/>
              </a:rPr>
              <a:t>es </a:t>
            </a:r>
            <a:r>
              <a:rPr lang="es-CL" sz="2000" b="0" dirty="0">
                <a:solidFill>
                  <a:srgbClr val="7CA668"/>
                </a:solidFill>
                <a:effectLst/>
                <a:latin typeface="Consolas" panose="020B0609020204030204" pitchFamily="49" charset="0"/>
                <a:cs typeface="Consolas" panose="020B0609020204030204" pitchFamily="49" charset="0"/>
              </a:rPr>
              <a:t>escritura</a:t>
            </a:r>
            <a:endParaRPr lang="es-CL" sz="2000" b="0" dirty="0">
              <a:solidFill>
                <a:srgbClr val="FFFFFF"/>
              </a:solidFill>
              <a:effectLst/>
              <a:latin typeface="Consolas" panose="020B0609020204030204" pitchFamily="49" charset="0"/>
              <a:cs typeface="Consolas" panose="020B0609020204030204" pitchFamily="49" charset="0"/>
            </a:endParaRPr>
          </a:p>
          <a:p>
            <a:r>
              <a:rPr lang="es-CL" sz="2000" b="0" dirty="0" err="1">
                <a:effectLst/>
                <a:latin typeface="Consolas" panose="020B0609020204030204" pitchFamily="49" charset="0"/>
                <a:cs typeface="Consolas" panose="020B0609020204030204" pitchFamily="49" charset="0"/>
              </a:rPr>
              <a:t>with</a:t>
            </a:r>
            <a:r>
              <a:rPr lang="es-CL" sz="2000" b="0" dirty="0">
                <a:effectLst/>
                <a:latin typeface="Consolas" panose="020B0609020204030204" pitchFamily="49" charset="0"/>
                <a:cs typeface="Consolas" panose="020B0609020204030204" pitchFamily="49" charset="0"/>
              </a:rPr>
              <a:t> open('</a:t>
            </a:r>
            <a:r>
              <a:rPr lang="es-CL" sz="2000" b="0" dirty="0" err="1">
                <a:effectLst/>
                <a:latin typeface="Consolas" panose="020B0609020204030204" pitchFamily="49" charset="0"/>
                <a:cs typeface="Consolas" panose="020B0609020204030204" pitchFamily="49" charset="0"/>
              </a:rPr>
              <a:t>nuevo_archivo.csv</a:t>
            </a:r>
            <a:r>
              <a:rPr lang="es-CL" sz="2000" b="0" dirty="0">
                <a:effectLst/>
                <a:latin typeface="Consolas" panose="020B0609020204030204" pitchFamily="49" charset="0"/>
                <a:cs typeface="Consolas" panose="020B0609020204030204" pitchFamily="49" charset="0"/>
              </a:rPr>
              <a:t>', 'w', </a:t>
            </a:r>
            <a:r>
              <a:rPr lang="es-CL" sz="2000" b="0" dirty="0" err="1">
                <a:effectLst/>
                <a:latin typeface="Consolas" panose="020B0609020204030204" pitchFamily="49" charset="0"/>
                <a:cs typeface="Consolas" panose="020B0609020204030204" pitchFamily="49" charset="0"/>
              </a:rPr>
              <a:t>newline</a:t>
            </a:r>
            <a:r>
              <a:rPr lang="es-CL" sz="2000" b="0" dirty="0">
                <a:effectLst/>
                <a:latin typeface="Consolas" panose="020B0609020204030204" pitchFamily="49" charset="0"/>
                <a:cs typeface="Consolas" panose="020B0609020204030204" pitchFamily="49" charset="0"/>
              </a:rPr>
              <a:t>='') as </a:t>
            </a:r>
            <a:r>
              <a:rPr lang="es-CL" sz="2000" b="0" dirty="0" err="1">
                <a:effectLst/>
                <a:latin typeface="Consolas" panose="020B0609020204030204" pitchFamily="49" charset="0"/>
                <a:cs typeface="Consolas" panose="020B0609020204030204" pitchFamily="49" charset="0"/>
              </a:rPr>
              <a:t>archivo_csv</a:t>
            </a:r>
            <a:r>
              <a:rPr lang="es-CL" sz="2000" b="0" dirty="0">
                <a:effectLst/>
                <a:latin typeface="Consolas" panose="020B0609020204030204" pitchFamily="49" charset="0"/>
                <a:cs typeface="Consolas" panose="020B0609020204030204" pitchFamily="49" charset="0"/>
              </a:rPr>
              <a:t>:</a:t>
            </a:r>
          </a:p>
          <a:p>
            <a:pPr lvl="1"/>
            <a:r>
              <a:rPr lang="es-CL" sz="2000" b="0" dirty="0" err="1">
                <a:effectLst/>
                <a:latin typeface="Consolas" panose="020B0609020204030204" pitchFamily="49" charset="0"/>
                <a:cs typeface="Consolas" panose="020B0609020204030204" pitchFamily="49" charset="0"/>
              </a:rPr>
              <a:t>escritor_csv</a:t>
            </a:r>
            <a:r>
              <a:rPr lang="es-CL" sz="2000" b="0" dirty="0">
                <a:effectLst/>
                <a:latin typeface="Consolas" panose="020B0609020204030204" pitchFamily="49" charset="0"/>
                <a:cs typeface="Consolas" panose="020B0609020204030204" pitchFamily="49" charset="0"/>
              </a:rPr>
              <a:t> = </a:t>
            </a:r>
            <a:r>
              <a:rPr lang="es-CL" sz="2000" b="0" dirty="0" err="1">
                <a:effectLst/>
                <a:latin typeface="Consolas" panose="020B0609020204030204" pitchFamily="49" charset="0"/>
                <a:cs typeface="Consolas" panose="020B0609020204030204" pitchFamily="49" charset="0"/>
              </a:rPr>
              <a:t>csv.writer</a:t>
            </a:r>
            <a:r>
              <a:rPr lang="es-CL" sz="2000" b="0" dirty="0">
                <a:effectLst/>
                <a:latin typeface="Consolas" panose="020B0609020204030204" pitchFamily="49" charset="0"/>
                <a:cs typeface="Consolas" panose="020B0609020204030204" pitchFamily="49" charset="0"/>
              </a:rPr>
              <a:t>(</a:t>
            </a:r>
            <a:r>
              <a:rPr lang="es-CL" sz="2000" b="0" dirty="0" err="1">
                <a:effectLst/>
                <a:latin typeface="Consolas" panose="020B0609020204030204" pitchFamily="49" charset="0"/>
                <a:cs typeface="Consolas" panose="020B0609020204030204" pitchFamily="49" charset="0"/>
              </a:rPr>
              <a:t>archivo_csv</a:t>
            </a:r>
            <a:r>
              <a:rPr lang="es-CL" sz="2000" b="0" dirty="0">
                <a:effectLst/>
                <a:latin typeface="Consolas" panose="020B0609020204030204" pitchFamily="49" charset="0"/>
                <a:cs typeface="Consolas" panose="020B0609020204030204" pitchFamily="49" charset="0"/>
              </a:rPr>
              <a:t>)</a:t>
            </a:r>
          </a:p>
          <a:p>
            <a:pPr lvl="1"/>
            <a:r>
              <a:rPr lang="es-CL" sz="2000" b="0" dirty="0">
                <a:solidFill>
                  <a:srgbClr val="7CA668"/>
                </a:solidFill>
                <a:effectLst/>
                <a:latin typeface="Consolas" panose="020B0609020204030204" pitchFamily="49" charset="0"/>
                <a:cs typeface="Consolas" panose="020B0609020204030204" pitchFamily="49" charset="0"/>
              </a:rPr>
              <a:t># Escribir una fila en el archivo CSV</a:t>
            </a:r>
            <a:endParaRPr lang="es-CL" sz="2000" b="0" dirty="0">
              <a:solidFill>
                <a:srgbClr val="FFFFFF"/>
              </a:solidFill>
              <a:effectLst/>
              <a:latin typeface="Consolas" panose="020B0609020204030204" pitchFamily="49" charset="0"/>
              <a:cs typeface="Consolas" panose="020B0609020204030204" pitchFamily="49" charset="0"/>
            </a:endParaRPr>
          </a:p>
          <a:p>
            <a:pPr lvl="1"/>
            <a:r>
              <a:rPr lang="es-CL" sz="2000" b="0" dirty="0" err="1">
                <a:effectLst/>
                <a:latin typeface="Consolas" panose="020B0609020204030204" pitchFamily="49" charset="0"/>
                <a:cs typeface="Consolas" panose="020B0609020204030204" pitchFamily="49" charset="0"/>
              </a:rPr>
              <a:t>escritor_csv.writerow</a:t>
            </a:r>
            <a:r>
              <a:rPr lang="es-CL" sz="2000" b="0" dirty="0">
                <a:solidFill>
                  <a:srgbClr val="FF0000"/>
                </a:solidFill>
                <a:effectLst/>
                <a:latin typeface="Consolas" panose="020B0609020204030204" pitchFamily="49" charset="0"/>
                <a:cs typeface="Consolas" panose="020B0609020204030204" pitchFamily="49" charset="0"/>
              </a:rPr>
              <a:t>(['Nombre', 'Edad', 'Comuna'])</a:t>
            </a:r>
          </a:p>
          <a:p>
            <a:pPr lvl="1"/>
            <a:r>
              <a:rPr lang="es-CL" sz="2000" b="0" dirty="0">
                <a:solidFill>
                  <a:srgbClr val="7CA668"/>
                </a:solidFill>
                <a:effectLst/>
                <a:latin typeface="Consolas" panose="020B0609020204030204" pitchFamily="49" charset="0"/>
                <a:cs typeface="Consolas" panose="020B0609020204030204" pitchFamily="49" charset="0"/>
              </a:rPr>
              <a:t># Escribir múltiples filas en el archivo CSV</a:t>
            </a:r>
            <a:endParaRPr lang="es-CL" sz="2000" b="0" dirty="0">
              <a:solidFill>
                <a:srgbClr val="FFFFFF"/>
              </a:solidFill>
              <a:effectLst/>
              <a:latin typeface="Consolas" panose="020B0609020204030204" pitchFamily="49" charset="0"/>
              <a:cs typeface="Consolas" panose="020B0609020204030204" pitchFamily="49" charset="0"/>
            </a:endParaRPr>
          </a:p>
          <a:p>
            <a:pPr lvl="1"/>
            <a:r>
              <a:rPr lang="es-CL" sz="2000" b="0" dirty="0" err="1">
                <a:effectLst/>
                <a:latin typeface="Consolas" panose="020B0609020204030204" pitchFamily="49" charset="0"/>
                <a:cs typeface="Consolas" panose="020B0609020204030204" pitchFamily="49" charset="0"/>
              </a:rPr>
              <a:t>escritor_csv.writerows</a:t>
            </a:r>
            <a:r>
              <a:rPr lang="es-CL" sz="2000" b="0" dirty="0">
                <a:solidFill>
                  <a:srgbClr val="FF0000"/>
                </a:solidFill>
                <a:effectLst/>
                <a:latin typeface="Consolas" panose="020B0609020204030204" pitchFamily="49" charset="0"/>
                <a:cs typeface="Consolas" panose="020B0609020204030204" pitchFamily="49" charset="0"/>
              </a:rPr>
              <a:t>([</a:t>
            </a:r>
          </a:p>
          <a:p>
            <a:pPr lvl="1"/>
            <a:r>
              <a:rPr lang="es-CL" sz="2000" b="0" dirty="0">
                <a:solidFill>
                  <a:srgbClr val="FF0000"/>
                </a:solidFill>
                <a:effectLst/>
                <a:latin typeface="Consolas" panose="020B0609020204030204" pitchFamily="49" charset="0"/>
                <a:cs typeface="Consolas" panose="020B0609020204030204" pitchFamily="49" charset="0"/>
              </a:rPr>
              <a:t>['Esteban', 25, 'Santiago'],</a:t>
            </a:r>
          </a:p>
          <a:p>
            <a:pPr lvl="1"/>
            <a:r>
              <a:rPr lang="es-CL" sz="2000" b="0" dirty="0">
                <a:solidFill>
                  <a:srgbClr val="FF0000"/>
                </a:solidFill>
                <a:effectLst/>
                <a:latin typeface="Consolas" panose="020B0609020204030204" pitchFamily="49" charset="0"/>
                <a:cs typeface="Consolas" panose="020B0609020204030204" pitchFamily="49" charset="0"/>
              </a:rPr>
              <a:t>['María', 30, 'Valparaíso'],</a:t>
            </a:r>
          </a:p>
          <a:p>
            <a:pPr lvl="1"/>
            <a:r>
              <a:rPr lang="es-CL" sz="2000" b="0" dirty="0">
                <a:solidFill>
                  <a:srgbClr val="FF0000"/>
                </a:solidFill>
                <a:effectLst/>
                <a:latin typeface="Consolas" panose="020B0609020204030204" pitchFamily="49" charset="0"/>
                <a:cs typeface="Consolas" panose="020B0609020204030204" pitchFamily="49" charset="0"/>
              </a:rPr>
              <a:t>['Carlos', 22, 'Osorno'],</a:t>
            </a:r>
          </a:p>
          <a:p>
            <a:pPr lvl="1"/>
            <a:r>
              <a:rPr lang="es-CL" sz="2000" b="0" dirty="0">
                <a:solidFill>
                  <a:srgbClr val="FF0000"/>
                </a:solidFill>
                <a:effectLst/>
                <a:latin typeface="Consolas" panose="020B0609020204030204" pitchFamily="49" charset="0"/>
                <a:cs typeface="Consolas" panose="020B0609020204030204" pitchFamily="49" charset="0"/>
              </a:rPr>
              <a:t>['Sigrid', 25, 'Santiago'],</a:t>
            </a:r>
          </a:p>
          <a:p>
            <a:pPr lvl="1"/>
            <a:r>
              <a:rPr lang="es-CL" sz="2000" b="0" dirty="0">
                <a:solidFill>
                  <a:srgbClr val="FF0000"/>
                </a:solidFill>
                <a:effectLst/>
                <a:latin typeface="Consolas" panose="020B0609020204030204" pitchFamily="49" charset="0"/>
                <a:cs typeface="Consolas" panose="020B0609020204030204" pitchFamily="49" charset="0"/>
              </a:rPr>
              <a:t>['Daniela', 30, 'La Cisterna'],</a:t>
            </a:r>
          </a:p>
          <a:p>
            <a:pPr lvl="1"/>
            <a:r>
              <a:rPr lang="es-CL" sz="2000" b="0" dirty="0">
                <a:solidFill>
                  <a:srgbClr val="FF0000"/>
                </a:solidFill>
                <a:effectLst/>
                <a:latin typeface="Consolas" panose="020B0609020204030204" pitchFamily="49" charset="0"/>
                <a:cs typeface="Consolas" panose="020B0609020204030204" pitchFamily="49" charset="0"/>
              </a:rPr>
              <a:t>['</a:t>
            </a:r>
            <a:r>
              <a:rPr lang="es-CL" sz="2000" b="0" dirty="0" err="1">
                <a:solidFill>
                  <a:srgbClr val="FF0000"/>
                </a:solidFill>
                <a:effectLst/>
                <a:latin typeface="Consolas" panose="020B0609020204030204" pitchFamily="49" charset="0"/>
                <a:cs typeface="Consolas" panose="020B0609020204030204" pitchFamily="49" charset="0"/>
              </a:rPr>
              <a:t>Aylen</a:t>
            </a:r>
            <a:r>
              <a:rPr lang="es-CL" sz="2000" b="0" dirty="0">
                <a:solidFill>
                  <a:srgbClr val="FF0000"/>
                </a:solidFill>
                <a:effectLst/>
                <a:latin typeface="Consolas" panose="020B0609020204030204" pitchFamily="49" charset="0"/>
                <a:cs typeface="Consolas" panose="020B0609020204030204" pitchFamily="49" charset="0"/>
              </a:rPr>
              <a:t>', 22, 'La florida']</a:t>
            </a:r>
          </a:p>
          <a:p>
            <a:pPr lvl="1"/>
            <a:r>
              <a:rPr lang="es-CL" sz="2000" b="0" dirty="0">
                <a:solidFill>
                  <a:srgbClr val="FF0000"/>
                </a:solidFill>
                <a:effectLst/>
                <a:latin typeface="Consolas" panose="020B0609020204030204" pitchFamily="49" charset="0"/>
                <a:cs typeface="Consolas" panose="020B0609020204030204" pitchFamily="49" charset="0"/>
              </a:rPr>
              <a:t>])</a:t>
            </a:r>
          </a:p>
          <a:p>
            <a:pPr lvl="1"/>
            <a:endParaRPr lang="es-CL" sz="2000" dirty="0">
              <a:solidFill>
                <a:srgbClr val="FF0000"/>
              </a:solidFill>
              <a:latin typeface="Consolas" panose="020B0609020204030204" pitchFamily="49" charset="0"/>
              <a:cs typeface="Consolas" panose="020B0609020204030204" pitchFamily="49" charset="0"/>
            </a:endParaRPr>
          </a:p>
          <a:p>
            <a:r>
              <a:rPr lang="es-CL" sz="2000" b="0" dirty="0">
                <a:solidFill>
                  <a:srgbClr val="7CA668"/>
                </a:solidFill>
                <a:effectLst/>
                <a:latin typeface="Consolas" panose="020B0609020204030204" pitchFamily="49" charset="0"/>
                <a:cs typeface="Consolas" panose="020B0609020204030204" pitchFamily="49" charset="0"/>
              </a:rPr>
              <a:t># Leer Archivos CSV</a:t>
            </a:r>
            <a:endParaRPr lang="es-CL" sz="2000" b="0" dirty="0">
              <a:solidFill>
                <a:srgbClr val="FF0000"/>
              </a:solidFill>
              <a:effectLst/>
              <a:latin typeface="Consolas" panose="020B0609020204030204" pitchFamily="49" charset="0"/>
              <a:cs typeface="Consolas" panose="020B0609020204030204" pitchFamily="49" charset="0"/>
            </a:endParaRPr>
          </a:p>
          <a:p>
            <a:r>
              <a:rPr lang="es-CL" sz="2000" b="0" dirty="0" err="1">
                <a:solidFill>
                  <a:srgbClr val="C586C0"/>
                </a:solidFill>
                <a:effectLst/>
                <a:latin typeface="Consolas" panose="020B0609020204030204" pitchFamily="49" charset="0"/>
                <a:cs typeface="Consolas" panose="020B0609020204030204" pitchFamily="49" charset="0"/>
              </a:rPr>
              <a:t>import</a:t>
            </a:r>
            <a:r>
              <a:rPr lang="es-CL" sz="2000" b="0" dirty="0">
                <a:solidFill>
                  <a:srgbClr val="FFFFFF"/>
                </a:solidFill>
                <a:effectLst/>
                <a:latin typeface="Consolas" panose="020B0609020204030204" pitchFamily="49" charset="0"/>
                <a:cs typeface="Consolas" panose="020B0609020204030204" pitchFamily="49" charset="0"/>
              </a:rPr>
              <a:t> </a:t>
            </a:r>
            <a:r>
              <a:rPr lang="es-CL" sz="2000" b="0" dirty="0" err="1">
                <a:solidFill>
                  <a:srgbClr val="4EC9B0"/>
                </a:solidFill>
                <a:effectLst/>
                <a:latin typeface="Consolas" panose="020B0609020204030204" pitchFamily="49" charset="0"/>
                <a:cs typeface="Consolas" panose="020B0609020204030204" pitchFamily="49" charset="0"/>
              </a:rPr>
              <a:t>csv</a:t>
            </a:r>
            <a:endParaRPr lang="es-CL" sz="2000" b="0" dirty="0">
              <a:solidFill>
                <a:srgbClr val="FFFFFF"/>
              </a:solidFill>
              <a:effectLst/>
              <a:latin typeface="Consolas" panose="020B0609020204030204" pitchFamily="49" charset="0"/>
              <a:cs typeface="Consolas" panose="020B0609020204030204" pitchFamily="49" charset="0"/>
            </a:endParaRPr>
          </a:p>
          <a:p>
            <a:r>
              <a:rPr lang="es-CL" sz="2000" b="0" dirty="0">
                <a:solidFill>
                  <a:srgbClr val="7CA668"/>
                </a:solidFill>
                <a:effectLst/>
                <a:latin typeface="Consolas" panose="020B0609020204030204" pitchFamily="49" charset="0"/>
                <a:cs typeface="Consolas" panose="020B0609020204030204" pitchFamily="49" charset="0"/>
              </a:rPr>
              <a:t># Sintaxis: open('</a:t>
            </a:r>
            <a:r>
              <a:rPr lang="es-CL" sz="2000" b="0" dirty="0" err="1">
                <a:solidFill>
                  <a:srgbClr val="7CA668"/>
                </a:solidFill>
                <a:effectLst/>
                <a:latin typeface="Consolas" panose="020B0609020204030204" pitchFamily="49" charset="0"/>
                <a:cs typeface="Consolas" panose="020B0609020204030204" pitchFamily="49" charset="0"/>
              </a:rPr>
              <a:t>nombre_del_archivo.csv</a:t>
            </a:r>
            <a:r>
              <a:rPr lang="es-CL" sz="2000" b="0" dirty="0">
                <a:solidFill>
                  <a:srgbClr val="7CA668"/>
                </a:solidFill>
                <a:effectLst/>
                <a:latin typeface="Consolas" panose="020B0609020204030204" pitchFamily="49" charset="0"/>
                <a:cs typeface="Consolas" panose="020B0609020204030204" pitchFamily="49" charset="0"/>
              </a:rPr>
              <a:t>', 'modo', </a:t>
            </a:r>
            <a:r>
              <a:rPr lang="es-CL" sz="2000" b="0" dirty="0" err="1">
                <a:solidFill>
                  <a:srgbClr val="7CA668"/>
                </a:solidFill>
                <a:effectLst/>
                <a:latin typeface="Consolas" panose="020B0609020204030204" pitchFamily="49" charset="0"/>
                <a:cs typeface="Consolas" panose="020B0609020204030204" pitchFamily="49" charset="0"/>
              </a:rPr>
              <a:t>newline</a:t>
            </a:r>
            <a:r>
              <a:rPr lang="es-CL" sz="2000" b="0" dirty="0">
                <a:solidFill>
                  <a:srgbClr val="7CA668"/>
                </a:solidFill>
                <a:effectLst/>
                <a:latin typeface="Consolas" panose="020B0609020204030204" pitchFamily="49" charset="0"/>
                <a:cs typeface="Consolas" panose="020B0609020204030204" pitchFamily="49" charset="0"/>
              </a:rPr>
              <a:t>='')</a:t>
            </a:r>
            <a:endParaRPr lang="es-CL" sz="2000" b="0" dirty="0">
              <a:solidFill>
                <a:srgbClr val="FFFFFF"/>
              </a:solidFill>
              <a:effectLst/>
              <a:latin typeface="Consolas" panose="020B0609020204030204" pitchFamily="49" charset="0"/>
              <a:cs typeface="Consolas" panose="020B0609020204030204" pitchFamily="49" charset="0"/>
            </a:endParaRPr>
          </a:p>
          <a:p>
            <a:r>
              <a:rPr lang="es-CL" sz="2000" b="0" dirty="0">
                <a:solidFill>
                  <a:srgbClr val="7CA668"/>
                </a:solidFill>
                <a:effectLst/>
                <a:latin typeface="Consolas" panose="020B0609020204030204" pitchFamily="49" charset="0"/>
                <a:cs typeface="Consolas" panose="020B0609020204030204" pitchFamily="49" charset="0"/>
              </a:rPr>
              <a:t># Modo común: 'r' (lectura)</a:t>
            </a:r>
            <a:endParaRPr lang="es-CL" sz="2000" b="0" dirty="0">
              <a:solidFill>
                <a:srgbClr val="FFFFFF"/>
              </a:solidFill>
              <a:effectLst/>
              <a:latin typeface="Consolas" panose="020B0609020204030204" pitchFamily="49" charset="0"/>
              <a:cs typeface="Consolas" panose="020B0609020204030204" pitchFamily="49" charset="0"/>
            </a:endParaRPr>
          </a:p>
          <a:p>
            <a:r>
              <a:rPr lang="es-CL" sz="2000" b="0" dirty="0" err="1">
                <a:effectLst/>
                <a:latin typeface="Consolas" panose="020B0609020204030204" pitchFamily="49" charset="0"/>
                <a:cs typeface="Consolas" panose="020B0609020204030204" pitchFamily="49" charset="0"/>
              </a:rPr>
              <a:t>with</a:t>
            </a:r>
            <a:r>
              <a:rPr lang="es-CL" sz="2000" b="0" dirty="0">
                <a:effectLst/>
                <a:latin typeface="Consolas" panose="020B0609020204030204" pitchFamily="49" charset="0"/>
                <a:cs typeface="Consolas" panose="020B0609020204030204" pitchFamily="49" charset="0"/>
              </a:rPr>
              <a:t> open('</a:t>
            </a:r>
            <a:r>
              <a:rPr lang="es-CL" sz="2000" b="0" dirty="0" err="1">
                <a:effectLst/>
                <a:latin typeface="Consolas" panose="020B0609020204030204" pitchFamily="49" charset="0"/>
                <a:cs typeface="Consolas" panose="020B0609020204030204" pitchFamily="49" charset="0"/>
              </a:rPr>
              <a:t>nuevo_archivo.csv</a:t>
            </a:r>
            <a:r>
              <a:rPr lang="es-CL" sz="2000" b="0" dirty="0">
                <a:effectLst/>
                <a:latin typeface="Consolas" panose="020B0609020204030204" pitchFamily="49" charset="0"/>
                <a:cs typeface="Consolas" panose="020B0609020204030204" pitchFamily="49" charset="0"/>
              </a:rPr>
              <a:t>', 'r', </a:t>
            </a:r>
            <a:r>
              <a:rPr lang="es-CL" sz="2000" b="0" dirty="0" err="1">
                <a:effectLst/>
                <a:latin typeface="Consolas" panose="020B0609020204030204" pitchFamily="49" charset="0"/>
                <a:cs typeface="Consolas" panose="020B0609020204030204" pitchFamily="49" charset="0"/>
              </a:rPr>
              <a:t>newline</a:t>
            </a:r>
            <a:r>
              <a:rPr lang="es-CL" sz="2000" b="0" dirty="0">
                <a:effectLst/>
                <a:latin typeface="Consolas" panose="020B0609020204030204" pitchFamily="49" charset="0"/>
                <a:cs typeface="Consolas" panose="020B0609020204030204" pitchFamily="49" charset="0"/>
              </a:rPr>
              <a:t>='') as </a:t>
            </a:r>
            <a:r>
              <a:rPr lang="es-CL" sz="2000" b="0" dirty="0" err="1">
                <a:effectLst/>
                <a:latin typeface="Consolas" panose="020B0609020204030204" pitchFamily="49" charset="0"/>
                <a:cs typeface="Consolas" panose="020B0609020204030204" pitchFamily="49" charset="0"/>
              </a:rPr>
              <a:t>archivo_csv</a:t>
            </a:r>
            <a:r>
              <a:rPr lang="es-CL" sz="2000" b="0" dirty="0">
                <a:effectLst/>
                <a:latin typeface="Consolas" panose="020B0609020204030204" pitchFamily="49" charset="0"/>
                <a:cs typeface="Consolas" panose="020B0609020204030204" pitchFamily="49" charset="0"/>
              </a:rPr>
              <a:t>:</a:t>
            </a:r>
          </a:p>
          <a:p>
            <a:pPr lvl="1"/>
            <a:r>
              <a:rPr lang="es-CL" sz="2000" b="0" dirty="0" err="1">
                <a:effectLst/>
                <a:latin typeface="Consolas" panose="020B0609020204030204" pitchFamily="49" charset="0"/>
                <a:cs typeface="Consolas" panose="020B0609020204030204" pitchFamily="49" charset="0"/>
              </a:rPr>
              <a:t>lector_csv</a:t>
            </a:r>
            <a:r>
              <a:rPr lang="es-CL" sz="2000" b="0" dirty="0">
                <a:effectLst/>
                <a:latin typeface="Consolas" panose="020B0609020204030204" pitchFamily="49" charset="0"/>
                <a:cs typeface="Consolas" panose="020B0609020204030204" pitchFamily="49" charset="0"/>
              </a:rPr>
              <a:t> = </a:t>
            </a:r>
            <a:r>
              <a:rPr lang="es-CL" sz="2000" b="0" dirty="0" err="1">
                <a:effectLst/>
                <a:latin typeface="Consolas" panose="020B0609020204030204" pitchFamily="49" charset="0"/>
                <a:cs typeface="Consolas" panose="020B0609020204030204" pitchFamily="49" charset="0"/>
              </a:rPr>
              <a:t>csv.reader</a:t>
            </a:r>
            <a:r>
              <a:rPr lang="es-CL" sz="2000" b="0" dirty="0">
                <a:effectLst/>
                <a:latin typeface="Consolas" panose="020B0609020204030204" pitchFamily="49" charset="0"/>
                <a:cs typeface="Consolas" panose="020B0609020204030204" pitchFamily="49" charset="0"/>
              </a:rPr>
              <a:t>(</a:t>
            </a:r>
            <a:r>
              <a:rPr lang="es-CL" sz="2000" b="0" dirty="0" err="1">
                <a:effectLst/>
                <a:latin typeface="Consolas" panose="020B0609020204030204" pitchFamily="49" charset="0"/>
                <a:cs typeface="Consolas" panose="020B0609020204030204" pitchFamily="49" charset="0"/>
              </a:rPr>
              <a:t>archivo_csv</a:t>
            </a:r>
            <a:r>
              <a:rPr lang="es-CL" sz="2000" b="0" dirty="0">
                <a:effectLst/>
                <a:latin typeface="Consolas" panose="020B0609020204030204" pitchFamily="49" charset="0"/>
                <a:cs typeface="Consolas" panose="020B0609020204030204" pitchFamily="49" charset="0"/>
              </a:rPr>
              <a:t>)</a:t>
            </a:r>
          </a:p>
          <a:p>
            <a:pPr lvl="1"/>
            <a:r>
              <a:rPr lang="es-CL" sz="2000" b="0" dirty="0" err="1">
                <a:effectLst/>
                <a:latin typeface="Consolas" panose="020B0609020204030204" pitchFamily="49" charset="0"/>
                <a:cs typeface="Consolas" panose="020B0609020204030204" pitchFamily="49" charset="0"/>
              </a:rPr>
              <a:t>for</a:t>
            </a:r>
            <a:r>
              <a:rPr lang="es-CL" sz="2000" b="0" dirty="0">
                <a:effectLst/>
                <a:latin typeface="Consolas" panose="020B0609020204030204" pitchFamily="49" charset="0"/>
                <a:cs typeface="Consolas" panose="020B0609020204030204" pitchFamily="49" charset="0"/>
              </a:rPr>
              <a:t> fila in </a:t>
            </a:r>
            <a:r>
              <a:rPr lang="es-CL" sz="2000" b="0" dirty="0" err="1">
                <a:effectLst/>
                <a:latin typeface="Consolas" panose="020B0609020204030204" pitchFamily="49" charset="0"/>
                <a:cs typeface="Consolas" panose="020B0609020204030204" pitchFamily="49" charset="0"/>
              </a:rPr>
              <a:t>lector_csv</a:t>
            </a:r>
            <a:r>
              <a:rPr lang="es-CL" sz="2000" b="0" dirty="0">
                <a:effectLst/>
                <a:latin typeface="Consolas" panose="020B0609020204030204" pitchFamily="49" charset="0"/>
                <a:cs typeface="Consolas" panose="020B0609020204030204" pitchFamily="49" charset="0"/>
              </a:rPr>
              <a:t>:</a:t>
            </a:r>
          </a:p>
          <a:p>
            <a:r>
              <a:rPr lang="es-CL" sz="2000" b="0" dirty="0">
                <a:effectLst/>
                <a:latin typeface="Consolas" panose="020B0609020204030204" pitchFamily="49" charset="0"/>
                <a:cs typeface="Consolas" panose="020B0609020204030204" pitchFamily="49" charset="0"/>
              </a:rPr>
              <a:t>	</a:t>
            </a:r>
            <a:r>
              <a:rPr lang="es-CL" sz="2000" b="0" dirty="0" err="1">
                <a:effectLst/>
                <a:latin typeface="Consolas" panose="020B0609020204030204" pitchFamily="49" charset="0"/>
                <a:cs typeface="Consolas" panose="020B0609020204030204" pitchFamily="49" charset="0"/>
              </a:rPr>
              <a:t>print</a:t>
            </a:r>
            <a:r>
              <a:rPr lang="es-CL" sz="2000" b="0" dirty="0">
                <a:effectLst/>
                <a:latin typeface="Consolas" panose="020B0609020204030204" pitchFamily="49" charset="0"/>
                <a:cs typeface="Consolas" panose="020B0609020204030204" pitchFamily="49" charset="0"/>
              </a:rPr>
              <a:t>(fila)</a:t>
            </a:r>
          </a:p>
        </p:txBody>
      </p:sp>
      <p:pic>
        <p:nvPicPr>
          <p:cNvPr id="14" name="Imagen 13">
            <a:extLst>
              <a:ext uri="{FF2B5EF4-FFF2-40B4-BE49-F238E27FC236}">
                <a16:creationId xmlns:a16="http://schemas.microsoft.com/office/drawing/2014/main" id="{158E7119-045B-0534-63C6-7A0925FCF21F}"/>
              </a:ext>
            </a:extLst>
          </p:cNvPr>
          <p:cNvPicPr>
            <a:picLocks noChangeAspect="1"/>
          </p:cNvPicPr>
          <p:nvPr/>
        </p:nvPicPr>
        <p:blipFill>
          <a:blip r:embed="rId10"/>
          <a:stretch>
            <a:fillRect/>
          </a:stretch>
        </p:blipFill>
        <p:spPr>
          <a:xfrm>
            <a:off x="10545792" y="2803513"/>
            <a:ext cx="6700838" cy="2743200"/>
          </a:xfrm>
          <a:prstGeom prst="rect">
            <a:avLst/>
          </a:prstGeom>
        </p:spPr>
      </p:pic>
      <p:pic>
        <p:nvPicPr>
          <p:cNvPr id="15" name="Imagen 14">
            <a:extLst>
              <a:ext uri="{FF2B5EF4-FFF2-40B4-BE49-F238E27FC236}">
                <a16:creationId xmlns:a16="http://schemas.microsoft.com/office/drawing/2014/main" id="{84E51F37-1DBC-1F45-FC28-74EE66B4D9A4}"/>
              </a:ext>
            </a:extLst>
          </p:cNvPr>
          <p:cNvPicPr>
            <a:picLocks noChangeAspect="1"/>
          </p:cNvPicPr>
          <p:nvPr/>
        </p:nvPicPr>
        <p:blipFill>
          <a:blip r:embed="rId11"/>
          <a:stretch>
            <a:fillRect/>
          </a:stretch>
        </p:blipFill>
        <p:spPr>
          <a:xfrm>
            <a:off x="10461623" y="6931136"/>
            <a:ext cx="5372100" cy="2271132"/>
          </a:xfrm>
          <a:prstGeom prst="rect">
            <a:avLst/>
          </a:prstGeom>
        </p:spPr>
      </p:pic>
      <p:sp>
        <p:nvSpPr>
          <p:cNvPr id="16" name="Flecha derecha 15">
            <a:extLst>
              <a:ext uri="{FF2B5EF4-FFF2-40B4-BE49-F238E27FC236}">
                <a16:creationId xmlns:a16="http://schemas.microsoft.com/office/drawing/2014/main" id="{21067035-9D7D-6507-664A-8E1EEFF9FE43}"/>
              </a:ext>
            </a:extLst>
          </p:cNvPr>
          <p:cNvSpPr/>
          <p:nvPr/>
        </p:nvSpPr>
        <p:spPr>
          <a:xfrm>
            <a:off x="7848600" y="3771900"/>
            <a:ext cx="2209800" cy="936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CuadroTexto 16">
            <a:extLst>
              <a:ext uri="{FF2B5EF4-FFF2-40B4-BE49-F238E27FC236}">
                <a16:creationId xmlns:a16="http://schemas.microsoft.com/office/drawing/2014/main" id="{2CCA1962-93A6-246D-FB61-A93AD90D6CB8}"/>
              </a:ext>
            </a:extLst>
          </p:cNvPr>
          <p:cNvSpPr txBox="1"/>
          <p:nvPr/>
        </p:nvSpPr>
        <p:spPr>
          <a:xfrm>
            <a:off x="10813774" y="2067339"/>
            <a:ext cx="4743606" cy="369332"/>
          </a:xfrm>
          <a:prstGeom prst="rect">
            <a:avLst/>
          </a:prstGeom>
          <a:noFill/>
        </p:spPr>
        <p:txBody>
          <a:bodyPr wrap="none" rtlCol="0">
            <a:spAutoFit/>
          </a:bodyPr>
          <a:lstStyle/>
          <a:p>
            <a:r>
              <a:rPr lang="es-ES_tradnl" dirty="0">
                <a:latin typeface="Consolas" panose="020B0609020204030204" pitchFamily="49" charset="0"/>
                <a:cs typeface="Consolas" panose="020B0609020204030204" pitchFamily="49" charset="0"/>
              </a:rPr>
              <a:t>Se crea un archivo con extensión CSV</a:t>
            </a:r>
          </a:p>
        </p:txBody>
      </p:sp>
    </p:spTree>
    <p:extLst>
      <p:ext uri="{BB962C8B-B14F-4D97-AF65-F5344CB8AC3E}">
        <p14:creationId xmlns:p14="http://schemas.microsoft.com/office/powerpoint/2010/main" val="25609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Escribir y Leer archivos JSON</a:t>
            </a:r>
          </a:p>
        </p:txBody>
      </p:sp>
      <p:sp>
        <p:nvSpPr>
          <p:cNvPr id="13" name="CuadroTexto 12">
            <a:extLst>
              <a:ext uri="{FF2B5EF4-FFF2-40B4-BE49-F238E27FC236}">
                <a16:creationId xmlns:a16="http://schemas.microsoft.com/office/drawing/2014/main" id="{38838E30-F4CD-3CC4-08A5-CE8BFE618E53}"/>
              </a:ext>
            </a:extLst>
          </p:cNvPr>
          <p:cNvSpPr txBox="1"/>
          <p:nvPr/>
        </p:nvSpPr>
        <p:spPr>
          <a:xfrm>
            <a:off x="990600" y="1289838"/>
            <a:ext cx="10744200" cy="7786747"/>
          </a:xfrm>
          <a:prstGeom prst="rect">
            <a:avLst/>
          </a:prstGeom>
          <a:noFill/>
        </p:spPr>
        <p:txBody>
          <a:bodyPr wrap="square">
            <a:spAutoFit/>
          </a:bodyPr>
          <a:lstStyle/>
          <a:p>
            <a:r>
              <a:rPr lang="es-CL" sz="2500" dirty="0" err="1">
                <a:solidFill>
                  <a:srgbClr val="C586C0"/>
                </a:solidFill>
                <a:latin typeface="Consolas" panose="020B0609020204030204" pitchFamily="49" charset="0"/>
                <a:cs typeface="Consolas" panose="020B0609020204030204" pitchFamily="49" charset="0"/>
              </a:rPr>
              <a:t>import</a:t>
            </a:r>
            <a:r>
              <a:rPr lang="es-CL" sz="2500" dirty="0">
                <a:solidFill>
                  <a:srgbClr val="C586C0"/>
                </a:solidFill>
                <a:latin typeface="Consolas" panose="020B0609020204030204" pitchFamily="49" charset="0"/>
                <a:cs typeface="Consolas" panose="020B0609020204030204" pitchFamily="49" charset="0"/>
              </a:rPr>
              <a:t> </a:t>
            </a:r>
            <a:r>
              <a:rPr lang="es-CL" sz="2500" dirty="0" err="1">
                <a:solidFill>
                  <a:srgbClr val="4EC9B0"/>
                </a:solidFill>
                <a:latin typeface="Consolas" panose="020B0609020204030204" pitchFamily="49" charset="0"/>
                <a:cs typeface="Consolas" panose="020B0609020204030204" pitchFamily="49" charset="0"/>
              </a:rPr>
              <a:t>json</a:t>
            </a:r>
            <a:br>
              <a:rPr lang="es-CL" sz="2500" b="0" dirty="0">
                <a:solidFill>
                  <a:srgbClr val="FFFFFF"/>
                </a:solidFill>
                <a:effectLst/>
                <a:latin typeface="Consolas" panose="020B0609020204030204" pitchFamily="49" charset="0"/>
                <a:cs typeface="Consolas" panose="020B0609020204030204" pitchFamily="49" charset="0"/>
              </a:rPr>
            </a:br>
            <a:r>
              <a:rPr lang="es-CL" sz="2500" b="0" dirty="0">
                <a:solidFill>
                  <a:srgbClr val="7CA668"/>
                </a:solidFill>
                <a:effectLst/>
                <a:latin typeface="Consolas" panose="020B0609020204030204" pitchFamily="49" charset="0"/>
                <a:cs typeface="Consolas" panose="020B0609020204030204" pitchFamily="49" charset="0"/>
              </a:rPr>
              <a:t># Datos JSON</a:t>
            </a:r>
            <a:endParaRPr lang="es-CL" sz="2500" b="0" dirty="0">
              <a:solidFill>
                <a:srgbClr val="FFFFFF"/>
              </a:solidFill>
              <a:effectLst/>
              <a:latin typeface="Consolas" panose="020B0609020204030204" pitchFamily="49" charset="0"/>
              <a:cs typeface="Consolas" panose="020B0609020204030204" pitchFamily="49" charset="0"/>
            </a:endParaRPr>
          </a:p>
          <a:p>
            <a:r>
              <a:rPr lang="es-CL" sz="2500" b="0" dirty="0">
                <a:effectLst/>
                <a:latin typeface="Consolas" panose="020B0609020204030204" pitchFamily="49" charset="0"/>
                <a:cs typeface="Consolas" panose="020B0609020204030204" pitchFamily="49" charset="0"/>
              </a:rPr>
              <a:t>datos = </a:t>
            </a:r>
            <a:r>
              <a:rPr lang="es-CL" sz="2500" b="0" dirty="0">
                <a:solidFill>
                  <a:srgbClr val="FF0000"/>
                </a:solidFill>
                <a:effectLst/>
                <a:latin typeface="Consolas" panose="020B0609020204030204" pitchFamily="49" charset="0"/>
                <a:cs typeface="Consolas" panose="020B0609020204030204" pitchFamily="49" charset="0"/>
              </a:rPr>
              <a:t>{</a:t>
            </a:r>
          </a:p>
          <a:p>
            <a:r>
              <a:rPr lang="es-CL" sz="2500" b="0" dirty="0">
                <a:solidFill>
                  <a:srgbClr val="FF0000"/>
                </a:solidFill>
                <a:effectLst/>
                <a:latin typeface="Consolas" panose="020B0609020204030204" pitchFamily="49" charset="0"/>
                <a:cs typeface="Consolas" panose="020B0609020204030204" pitchFamily="49" charset="0"/>
              </a:rPr>
              <a:t>"nombre": "Esteban",</a:t>
            </a:r>
          </a:p>
          <a:p>
            <a:r>
              <a:rPr lang="es-CL" sz="2500" b="0" dirty="0">
                <a:solidFill>
                  <a:srgbClr val="FF0000"/>
                </a:solidFill>
                <a:effectLst/>
                <a:latin typeface="Consolas" panose="020B0609020204030204" pitchFamily="49" charset="0"/>
                <a:cs typeface="Consolas" panose="020B0609020204030204" pitchFamily="49" charset="0"/>
              </a:rPr>
              <a:t>"edad": 25,</a:t>
            </a:r>
          </a:p>
          <a:p>
            <a:r>
              <a:rPr lang="es-CL" sz="2500" b="0" dirty="0">
                <a:solidFill>
                  <a:srgbClr val="FF0000"/>
                </a:solidFill>
                <a:effectLst/>
                <a:latin typeface="Consolas" panose="020B0609020204030204" pitchFamily="49" charset="0"/>
                <a:cs typeface="Consolas" panose="020B0609020204030204" pitchFamily="49" charset="0"/>
              </a:rPr>
              <a:t>"comuna": "Santiago",</a:t>
            </a:r>
          </a:p>
          <a:p>
            <a:r>
              <a:rPr lang="es-CL" sz="2500" b="0" dirty="0">
                <a:solidFill>
                  <a:srgbClr val="FF0000"/>
                </a:solidFill>
                <a:effectLst/>
                <a:latin typeface="Consolas" panose="020B0609020204030204" pitchFamily="49" charset="0"/>
                <a:cs typeface="Consolas" panose="020B0609020204030204" pitchFamily="49" charset="0"/>
              </a:rPr>
              <a:t>"estudios": ["colegio Arturo Prat", "liceo el bosque",</a:t>
            </a:r>
          </a:p>
          <a:p>
            <a:r>
              <a:rPr lang="es-CL" sz="2500" b="0" dirty="0">
                <a:solidFill>
                  <a:srgbClr val="FF0000"/>
                </a:solidFill>
                <a:effectLst/>
                <a:latin typeface="Consolas" panose="020B0609020204030204" pitchFamily="49" charset="0"/>
                <a:cs typeface="Consolas" panose="020B0609020204030204" pitchFamily="49" charset="0"/>
              </a:rPr>
              <a:t>"Duoc UC", "Diplomado Duoc UC"]</a:t>
            </a:r>
          </a:p>
          <a:p>
            <a:r>
              <a:rPr lang="es-CL" sz="2500" b="0" dirty="0">
                <a:solidFill>
                  <a:srgbClr val="FF0000"/>
                </a:solidFill>
                <a:effectLst/>
                <a:latin typeface="Consolas" panose="020B0609020204030204" pitchFamily="49" charset="0"/>
                <a:cs typeface="Consolas" panose="020B0609020204030204" pitchFamily="49" charset="0"/>
              </a:rPr>
              <a:t>}</a:t>
            </a:r>
            <a:br>
              <a:rPr lang="es-CL" sz="2500" b="0" dirty="0">
                <a:solidFill>
                  <a:srgbClr val="FFFFFF"/>
                </a:solidFill>
                <a:effectLst/>
                <a:latin typeface="Consolas" panose="020B0609020204030204" pitchFamily="49" charset="0"/>
                <a:cs typeface="Consolas" panose="020B0609020204030204" pitchFamily="49" charset="0"/>
              </a:rPr>
            </a:br>
            <a:r>
              <a:rPr lang="es-CL" sz="2500" b="0" dirty="0">
                <a:solidFill>
                  <a:srgbClr val="7CA668"/>
                </a:solidFill>
                <a:effectLst/>
                <a:latin typeface="Consolas" panose="020B0609020204030204" pitchFamily="49" charset="0"/>
                <a:cs typeface="Consolas" panose="020B0609020204030204" pitchFamily="49" charset="0"/>
              </a:rPr>
              <a:t># Abre el archivo, w es escritura</a:t>
            </a:r>
            <a:endParaRPr lang="es-CL" sz="2500" b="0" dirty="0">
              <a:solidFill>
                <a:srgbClr val="FFFFFF"/>
              </a:solidFill>
              <a:effectLst/>
              <a:latin typeface="Consolas" panose="020B0609020204030204" pitchFamily="49" charset="0"/>
              <a:cs typeface="Consolas" panose="020B0609020204030204" pitchFamily="49" charset="0"/>
            </a:endParaRPr>
          </a:p>
          <a:p>
            <a:r>
              <a:rPr lang="es-CL" sz="2500" b="0" dirty="0" err="1">
                <a:effectLst/>
                <a:latin typeface="Consolas" panose="020B0609020204030204" pitchFamily="49" charset="0"/>
                <a:cs typeface="Consolas" panose="020B0609020204030204" pitchFamily="49" charset="0"/>
              </a:rPr>
              <a:t>with</a:t>
            </a:r>
            <a:r>
              <a:rPr lang="es-CL" sz="2500" b="0" dirty="0">
                <a:effectLst/>
                <a:latin typeface="Consolas" panose="020B0609020204030204" pitchFamily="49" charset="0"/>
                <a:cs typeface="Consolas" panose="020B0609020204030204" pitchFamily="49" charset="0"/>
              </a:rPr>
              <a:t> open('</a:t>
            </a:r>
            <a:r>
              <a:rPr lang="es-CL" sz="2500" b="0" dirty="0" err="1">
                <a:effectLst/>
                <a:latin typeface="Consolas" panose="020B0609020204030204" pitchFamily="49" charset="0"/>
                <a:cs typeface="Consolas" panose="020B0609020204030204" pitchFamily="49" charset="0"/>
              </a:rPr>
              <a:t>archivo.json</a:t>
            </a:r>
            <a:r>
              <a:rPr lang="es-CL" sz="2500" b="0" dirty="0">
                <a:effectLst/>
                <a:latin typeface="Consolas" panose="020B0609020204030204" pitchFamily="49" charset="0"/>
                <a:cs typeface="Consolas" panose="020B0609020204030204" pitchFamily="49" charset="0"/>
              </a:rPr>
              <a:t>', 'w') as archivo:</a:t>
            </a:r>
          </a:p>
          <a:p>
            <a:r>
              <a:rPr lang="es-CL" sz="2500" b="0" dirty="0" err="1">
                <a:effectLst/>
                <a:latin typeface="Consolas" panose="020B0609020204030204" pitchFamily="49" charset="0"/>
                <a:cs typeface="Consolas" panose="020B0609020204030204" pitchFamily="49" charset="0"/>
              </a:rPr>
              <a:t>json.dump</a:t>
            </a:r>
            <a:r>
              <a:rPr lang="es-CL" sz="2500" b="0" dirty="0">
                <a:effectLst/>
                <a:latin typeface="Consolas" panose="020B0609020204030204" pitchFamily="49" charset="0"/>
                <a:cs typeface="Consolas" panose="020B0609020204030204" pitchFamily="49" charset="0"/>
              </a:rPr>
              <a:t>(datos, archivo)</a:t>
            </a:r>
          </a:p>
          <a:p>
            <a:endParaRPr lang="es-CL" sz="2500" dirty="0">
              <a:latin typeface="Consolas" panose="020B0609020204030204" pitchFamily="49" charset="0"/>
              <a:cs typeface="Consolas" panose="020B0609020204030204" pitchFamily="49" charset="0"/>
            </a:endParaRPr>
          </a:p>
          <a:p>
            <a:endParaRPr lang="es-CL" sz="2500" b="0" dirty="0">
              <a:effectLst/>
              <a:latin typeface="Consolas" panose="020B0609020204030204" pitchFamily="49" charset="0"/>
              <a:cs typeface="Consolas" panose="020B0609020204030204" pitchFamily="49" charset="0"/>
            </a:endParaRPr>
          </a:p>
          <a:p>
            <a:r>
              <a:rPr lang="es-CL" sz="2500" b="0" dirty="0" err="1">
                <a:solidFill>
                  <a:srgbClr val="C586C0"/>
                </a:solidFill>
                <a:effectLst/>
                <a:latin typeface="Consolas" panose="020B0609020204030204" pitchFamily="49" charset="0"/>
                <a:cs typeface="Consolas" panose="020B0609020204030204" pitchFamily="49" charset="0"/>
              </a:rPr>
              <a:t>import</a:t>
            </a:r>
            <a:r>
              <a:rPr lang="es-CL" sz="2500" b="0" dirty="0">
                <a:solidFill>
                  <a:srgbClr val="FFFFFF"/>
                </a:solidFill>
                <a:effectLst/>
                <a:latin typeface="Consolas" panose="020B0609020204030204" pitchFamily="49" charset="0"/>
                <a:cs typeface="Consolas" panose="020B0609020204030204" pitchFamily="49" charset="0"/>
              </a:rPr>
              <a:t> </a:t>
            </a:r>
            <a:r>
              <a:rPr lang="es-CL" sz="2500" b="0" dirty="0" err="1">
                <a:solidFill>
                  <a:srgbClr val="4EC9B0"/>
                </a:solidFill>
                <a:effectLst/>
                <a:latin typeface="Consolas" panose="020B0609020204030204" pitchFamily="49" charset="0"/>
                <a:cs typeface="Consolas" panose="020B0609020204030204" pitchFamily="49" charset="0"/>
              </a:rPr>
              <a:t>json</a:t>
            </a:r>
            <a:endParaRPr lang="es-CL" sz="2500" b="0" dirty="0">
              <a:solidFill>
                <a:srgbClr val="FFFFFF"/>
              </a:solidFill>
              <a:effectLst/>
              <a:latin typeface="Consolas" panose="020B0609020204030204" pitchFamily="49" charset="0"/>
              <a:cs typeface="Consolas" panose="020B0609020204030204" pitchFamily="49" charset="0"/>
            </a:endParaRPr>
          </a:p>
          <a:p>
            <a:br>
              <a:rPr lang="es-CL" sz="2500" b="0" dirty="0">
                <a:solidFill>
                  <a:srgbClr val="FFFFFF"/>
                </a:solidFill>
                <a:effectLst/>
                <a:latin typeface="Consolas" panose="020B0609020204030204" pitchFamily="49" charset="0"/>
                <a:cs typeface="Consolas" panose="020B0609020204030204" pitchFamily="49" charset="0"/>
              </a:rPr>
            </a:br>
            <a:r>
              <a:rPr lang="es-CL" sz="2500" b="0" dirty="0">
                <a:solidFill>
                  <a:srgbClr val="7CA668"/>
                </a:solidFill>
                <a:effectLst/>
                <a:latin typeface="Consolas" panose="020B0609020204030204" pitchFamily="49" charset="0"/>
                <a:cs typeface="Consolas" panose="020B0609020204030204" pitchFamily="49" charset="0"/>
              </a:rPr>
              <a:t># Abrir archivo, r es permiso de lectura</a:t>
            </a:r>
            <a:endParaRPr lang="es-CL" sz="2500" b="0" dirty="0">
              <a:solidFill>
                <a:srgbClr val="FFFFFF"/>
              </a:solidFill>
              <a:effectLst/>
              <a:latin typeface="Consolas" panose="020B0609020204030204" pitchFamily="49" charset="0"/>
              <a:cs typeface="Consolas" panose="020B0609020204030204" pitchFamily="49" charset="0"/>
            </a:endParaRPr>
          </a:p>
          <a:p>
            <a:r>
              <a:rPr lang="es-CL" sz="2500" b="0" dirty="0" err="1">
                <a:effectLst/>
                <a:latin typeface="Consolas" panose="020B0609020204030204" pitchFamily="49" charset="0"/>
                <a:cs typeface="Consolas" panose="020B0609020204030204" pitchFamily="49" charset="0"/>
              </a:rPr>
              <a:t>with</a:t>
            </a:r>
            <a:r>
              <a:rPr lang="es-CL" sz="2500" b="0" dirty="0">
                <a:effectLst/>
                <a:latin typeface="Consolas" panose="020B0609020204030204" pitchFamily="49" charset="0"/>
                <a:cs typeface="Consolas" panose="020B0609020204030204" pitchFamily="49" charset="0"/>
              </a:rPr>
              <a:t> open('</a:t>
            </a:r>
            <a:r>
              <a:rPr lang="es-CL" sz="2500" b="0" dirty="0" err="1">
                <a:effectLst/>
                <a:latin typeface="Consolas" panose="020B0609020204030204" pitchFamily="49" charset="0"/>
                <a:cs typeface="Consolas" panose="020B0609020204030204" pitchFamily="49" charset="0"/>
              </a:rPr>
              <a:t>archivo.json</a:t>
            </a:r>
            <a:r>
              <a:rPr lang="es-CL" sz="2500" b="0" dirty="0">
                <a:effectLst/>
                <a:latin typeface="Consolas" panose="020B0609020204030204" pitchFamily="49" charset="0"/>
                <a:cs typeface="Consolas" panose="020B0609020204030204" pitchFamily="49" charset="0"/>
              </a:rPr>
              <a:t>', 'r') as archivo:</a:t>
            </a:r>
          </a:p>
          <a:p>
            <a:r>
              <a:rPr lang="es-CL" sz="2500" b="0" dirty="0" err="1">
                <a:effectLst/>
                <a:latin typeface="Consolas" panose="020B0609020204030204" pitchFamily="49" charset="0"/>
                <a:cs typeface="Consolas" panose="020B0609020204030204" pitchFamily="49" charset="0"/>
              </a:rPr>
              <a:t>datos_leidos</a:t>
            </a:r>
            <a:r>
              <a:rPr lang="es-CL" sz="2500" b="0" dirty="0">
                <a:effectLst/>
                <a:latin typeface="Consolas" panose="020B0609020204030204" pitchFamily="49" charset="0"/>
                <a:cs typeface="Consolas" panose="020B0609020204030204" pitchFamily="49" charset="0"/>
              </a:rPr>
              <a:t> = </a:t>
            </a:r>
            <a:r>
              <a:rPr lang="es-CL" sz="2500" b="0" dirty="0" err="1">
                <a:effectLst/>
                <a:latin typeface="Consolas" panose="020B0609020204030204" pitchFamily="49" charset="0"/>
                <a:cs typeface="Consolas" panose="020B0609020204030204" pitchFamily="49" charset="0"/>
              </a:rPr>
              <a:t>json.load</a:t>
            </a:r>
            <a:r>
              <a:rPr lang="es-CL" sz="2500" b="0" dirty="0">
                <a:effectLst/>
                <a:latin typeface="Consolas" panose="020B0609020204030204" pitchFamily="49" charset="0"/>
                <a:cs typeface="Consolas" panose="020B0609020204030204" pitchFamily="49" charset="0"/>
              </a:rPr>
              <a:t>(archivo)</a:t>
            </a:r>
          </a:p>
          <a:p>
            <a:r>
              <a:rPr lang="es-CL" sz="2500" b="0" dirty="0" err="1">
                <a:effectLst/>
                <a:latin typeface="Consolas" panose="020B0609020204030204" pitchFamily="49" charset="0"/>
                <a:cs typeface="Consolas" panose="020B0609020204030204" pitchFamily="49" charset="0"/>
              </a:rPr>
              <a:t>print</a:t>
            </a:r>
            <a:r>
              <a:rPr lang="es-CL" sz="2500" b="0" dirty="0">
                <a:effectLst/>
                <a:latin typeface="Consolas" panose="020B0609020204030204" pitchFamily="49" charset="0"/>
                <a:cs typeface="Consolas" panose="020B0609020204030204" pitchFamily="49" charset="0"/>
              </a:rPr>
              <a:t>(</a:t>
            </a:r>
            <a:r>
              <a:rPr lang="es-CL" sz="2500" b="0" dirty="0" err="1">
                <a:effectLst/>
                <a:latin typeface="Consolas" panose="020B0609020204030204" pitchFamily="49" charset="0"/>
                <a:cs typeface="Consolas" panose="020B0609020204030204" pitchFamily="49" charset="0"/>
              </a:rPr>
              <a:t>datos_leidos</a:t>
            </a:r>
            <a:r>
              <a:rPr lang="es-CL" sz="2500" b="0" dirty="0">
                <a:effectLst/>
                <a:latin typeface="Consolas" panose="020B0609020204030204" pitchFamily="49" charset="0"/>
                <a:cs typeface="Consolas" panose="020B0609020204030204" pitchFamily="49" charset="0"/>
              </a:rPr>
              <a:t>)</a:t>
            </a:r>
          </a:p>
        </p:txBody>
      </p:sp>
      <p:pic>
        <p:nvPicPr>
          <p:cNvPr id="16" name="Imagen 15">
            <a:extLst>
              <a:ext uri="{FF2B5EF4-FFF2-40B4-BE49-F238E27FC236}">
                <a16:creationId xmlns:a16="http://schemas.microsoft.com/office/drawing/2014/main" id="{5D910C0C-D9F7-2433-0144-3EB04DE24048}"/>
              </a:ext>
            </a:extLst>
          </p:cNvPr>
          <p:cNvPicPr>
            <a:picLocks noChangeAspect="1"/>
          </p:cNvPicPr>
          <p:nvPr/>
        </p:nvPicPr>
        <p:blipFill>
          <a:blip r:embed="rId10"/>
          <a:stretch>
            <a:fillRect/>
          </a:stretch>
        </p:blipFill>
        <p:spPr>
          <a:xfrm>
            <a:off x="9636230" y="4537216"/>
            <a:ext cx="8056777" cy="2603500"/>
          </a:xfrm>
          <a:prstGeom prst="rect">
            <a:avLst/>
          </a:prstGeom>
        </p:spPr>
      </p:pic>
      <p:sp>
        <p:nvSpPr>
          <p:cNvPr id="17" name="CuadroTexto 16">
            <a:extLst>
              <a:ext uri="{FF2B5EF4-FFF2-40B4-BE49-F238E27FC236}">
                <a16:creationId xmlns:a16="http://schemas.microsoft.com/office/drawing/2014/main" id="{8E56427F-1503-2AD1-0A82-22649D9E2C3B}"/>
              </a:ext>
            </a:extLst>
          </p:cNvPr>
          <p:cNvSpPr txBox="1"/>
          <p:nvPr/>
        </p:nvSpPr>
        <p:spPr>
          <a:xfrm>
            <a:off x="11322633" y="3896850"/>
            <a:ext cx="4870244" cy="369332"/>
          </a:xfrm>
          <a:prstGeom prst="rect">
            <a:avLst/>
          </a:prstGeom>
          <a:noFill/>
        </p:spPr>
        <p:txBody>
          <a:bodyPr wrap="none" rtlCol="0">
            <a:spAutoFit/>
          </a:bodyPr>
          <a:lstStyle/>
          <a:p>
            <a:r>
              <a:rPr lang="es-ES_tradnl" dirty="0">
                <a:latin typeface="Consolas" panose="020B0609020204030204" pitchFamily="49" charset="0"/>
                <a:cs typeface="Consolas" panose="020B0609020204030204" pitchFamily="49" charset="0"/>
              </a:rPr>
              <a:t>Se crea un archivo con extensión JSON</a:t>
            </a:r>
          </a:p>
        </p:txBody>
      </p:sp>
      <p:sp>
        <p:nvSpPr>
          <p:cNvPr id="18" name="Flecha derecha 17">
            <a:extLst>
              <a:ext uri="{FF2B5EF4-FFF2-40B4-BE49-F238E27FC236}">
                <a16:creationId xmlns:a16="http://schemas.microsoft.com/office/drawing/2014/main" id="{A7A1B925-2D4E-DE2B-DE43-9BBCC13FF4CE}"/>
              </a:ext>
            </a:extLst>
          </p:cNvPr>
          <p:cNvSpPr/>
          <p:nvPr/>
        </p:nvSpPr>
        <p:spPr>
          <a:xfrm>
            <a:off x="6934200" y="5460897"/>
            <a:ext cx="2209800" cy="936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5405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03</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Operación básica</a:t>
            </a:r>
          </a:p>
        </p:txBody>
      </p:sp>
    </p:spTree>
    <p:extLst>
      <p:ext uri="{BB962C8B-B14F-4D97-AF65-F5344CB8AC3E}">
        <p14:creationId xmlns:p14="http://schemas.microsoft.com/office/powerpoint/2010/main" val="1229644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¿Cómo leer el contenido y realizar acciones?</a:t>
            </a:r>
          </a:p>
        </p:txBody>
      </p:sp>
      <p:sp>
        <p:nvSpPr>
          <p:cNvPr id="13" name="CuadroTexto 12">
            <a:extLst>
              <a:ext uri="{FF2B5EF4-FFF2-40B4-BE49-F238E27FC236}">
                <a16:creationId xmlns:a16="http://schemas.microsoft.com/office/drawing/2014/main" id="{38838E30-F4CD-3CC4-08A5-CE8BFE618E53}"/>
              </a:ext>
            </a:extLst>
          </p:cNvPr>
          <p:cNvSpPr txBox="1"/>
          <p:nvPr/>
        </p:nvSpPr>
        <p:spPr>
          <a:xfrm>
            <a:off x="1270254" y="2185361"/>
            <a:ext cx="15747492" cy="4401205"/>
          </a:xfrm>
          <a:prstGeom prst="rect">
            <a:avLst/>
          </a:prstGeom>
          <a:noFill/>
        </p:spPr>
        <p:txBody>
          <a:bodyPr wrap="square">
            <a:spAutoFit/>
          </a:bodyPr>
          <a:lstStyle/>
          <a:p>
            <a:r>
              <a:rPr lang="es-CL" sz="2800" b="0" dirty="0" err="1">
                <a:solidFill>
                  <a:srgbClr val="C586C0"/>
                </a:solidFill>
                <a:effectLst/>
                <a:latin typeface="Consolas" panose="020B0609020204030204" pitchFamily="49" charset="0"/>
                <a:cs typeface="Consolas" panose="020B0609020204030204" pitchFamily="49" charset="0"/>
              </a:rPr>
              <a:t>import</a:t>
            </a:r>
            <a:r>
              <a:rPr lang="es-CL" sz="2800" b="0" dirty="0">
                <a:solidFill>
                  <a:srgbClr val="FFFFFF"/>
                </a:solidFill>
                <a:effectLst/>
                <a:latin typeface="Consolas" panose="020B0609020204030204" pitchFamily="49" charset="0"/>
                <a:cs typeface="Consolas" panose="020B0609020204030204" pitchFamily="49" charset="0"/>
              </a:rPr>
              <a:t> </a:t>
            </a:r>
            <a:r>
              <a:rPr lang="es-CL" sz="2800" b="0" dirty="0" err="1">
                <a:solidFill>
                  <a:srgbClr val="4EC9B0"/>
                </a:solidFill>
                <a:effectLst/>
                <a:latin typeface="Consolas" panose="020B0609020204030204" pitchFamily="49" charset="0"/>
                <a:cs typeface="Consolas" panose="020B0609020204030204" pitchFamily="49" charset="0"/>
              </a:rPr>
              <a:t>csv</a:t>
            </a:r>
            <a:endParaRPr lang="es-CL" sz="2800" b="0" dirty="0">
              <a:solidFill>
                <a:srgbClr val="FFFFFF"/>
              </a:solidFill>
              <a:effectLst/>
              <a:latin typeface="Consolas" panose="020B0609020204030204" pitchFamily="49" charset="0"/>
              <a:cs typeface="Consolas" panose="020B0609020204030204" pitchFamily="49" charset="0"/>
            </a:endParaRPr>
          </a:p>
          <a:p>
            <a:r>
              <a:rPr lang="es-CL" sz="2800" b="0" dirty="0" err="1">
                <a:effectLst/>
                <a:latin typeface="Consolas" panose="020B0609020204030204" pitchFamily="49" charset="0"/>
                <a:cs typeface="Consolas" panose="020B0609020204030204" pitchFamily="49" charset="0"/>
              </a:rPr>
              <a:t>with</a:t>
            </a:r>
            <a:r>
              <a:rPr lang="es-CL" sz="2800" b="0" dirty="0">
                <a:effectLst/>
                <a:latin typeface="Consolas" panose="020B0609020204030204" pitchFamily="49" charset="0"/>
                <a:cs typeface="Consolas" panose="020B0609020204030204" pitchFamily="49" charset="0"/>
              </a:rPr>
              <a:t> open('</a:t>
            </a:r>
            <a:r>
              <a:rPr lang="es-CL" sz="2800" b="0" dirty="0" err="1">
                <a:effectLst/>
                <a:latin typeface="Consolas" panose="020B0609020204030204" pitchFamily="49" charset="0"/>
                <a:cs typeface="Consolas" panose="020B0609020204030204" pitchFamily="49" charset="0"/>
              </a:rPr>
              <a:t>datos.csv</a:t>
            </a:r>
            <a:r>
              <a:rPr lang="es-CL" sz="2800" b="0" dirty="0">
                <a:effectLst/>
                <a:latin typeface="Consolas" panose="020B0609020204030204" pitchFamily="49" charset="0"/>
                <a:cs typeface="Consolas" panose="020B0609020204030204" pitchFamily="49" charset="0"/>
              </a:rPr>
              <a:t>', 'r') as </a:t>
            </a:r>
            <a:r>
              <a:rPr lang="es-CL" sz="2800" b="0" dirty="0" err="1">
                <a:effectLst/>
                <a:latin typeface="Consolas" panose="020B0609020204030204" pitchFamily="49" charset="0"/>
                <a:cs typeface="Consolas" panose="020B0609020204030204" pitchFamily="49" charset="0"/>
              </a:rPr>
              <a:t>archivo_csv</a:t>
            </a:r>
            <a:r>
              <a:rPr lang="es-CL" sz="2800" b="0" dirty="0">
                <a:effectLst/>
                <a:latin typeface="Consolas" panose="020B0609020204030204" pitchFamily="49" charset="0"/>
                <a:cs typeface="Consolas" panose="020B0609020204030204" pitchFamily="49" charset="0"/>
              </a:rPr>
              <a:t>:</a:t>
            </a:r>
          </a:p>
          <a:p>
            <a:pPr lvl="1"/>
            <a:r>
              <a:rPr lang="es-CL" sz="2800" b="0" dirty="0" err="1">
                <a:effectLst/>
                <a:latin typeface="Consolas" panose="020B0609020204030204" pitchFamily="49" charset="0"/>
                <a:cs typeface="Consolas" panose="020B0609020204030204" pitchFamily="49" charset="0"/>
              </a:rPr>
              <a:t>lector_csv</a:t>
            </a:r>
            <a:r>
              <a:rPr lang="es-CL" sz="2800" b="0" dirty="0">
                <a:effectLst/>
                <a:latin typeface="Consolas" panose="020B0609020204030204" pitchFamily="49" charset="0"/>
                <a:cs typeface="Consolas" panose="020B0609020204030204" pitchFamily="49" charset="0"/>
              </a:rPr>
              <a:t> = </a:t>
            </a:r>
            <a:r>
              <a:rPr lang="es-CL" sz="2800" b="0" dirty="0" err="1">
                <a:effectLst/>
                <a:latin typeface="Consolas" panose="020B0609020204030204" pitchFamily="49" charset="0"/>
                <a:cs typeface="Consolas" panose="020B0609020204030204" pitchFamily="49" charset="0"/>
              </a:rPr>
              <a:t>csv.DictReader</a:t>
            </a:r>
            <a:r>
              <a:rPr lang="es-CL" sz="2800" b="0" dirty="0">
                <a:effectLst/>
                <a:latin typeface="Consolas" panose="020B0609020204030204" pitchFamily="49" charset="0"/>
                <a:cs typeface="Consolas" panose="020B0609020204030204" pitchFamily="49" charset="0"/>
              </a:rPr>
              <a:t>(</a:t>
            </a:r>
            <a:r>
              <a:rPr lang="es-CL" sz="2800" b="0" dirty="0" err="1">
                <a:effectLst/>
                <a:latin typeface="Consolas" panose="020B0609020204030204" pitchFamily="49" charset="0"/>
                <a:cs typeface="Consolas" panose="020B0609020204030204" pitchFamily="49" charset="0"/>
              </a:rPr>
              <a:t>archivo_csv</a:t>
            </a:r>
            <a:r>
              <a:rPr lang="es-CL" sz="2800" b="0" dirty="0">
                <a:effectLst/>
                <a:latin typeface="Consolas" panose="020B0609020204030204" pitchFamily="49" charset="0"/>
                <a:cs typeface="Consolas" panose="020B0609020204030204" pitchFamily="49" charset="0"/>
              </a:rPr>
              <a:t>)</a:t>
            </a:r>
          </a:p>
          <a:p>
            <a:pPr lvl="1"/>
            <a:r>
              <a:rPr lang="es-CL" sz="2800" b="0" dirty="0">
                <a:solidFill>
                  <a:srgbClr val="7CA668"/>
                </a:solidFill>
                <a:effectLst/>
                <a:latin typeface="Consolas" panose="020B0609020204030204" pitchFamily="49" charset="0"/>
                <a:cs typeface="Consolas" panose="020B0609020204030204" pitchFamily="49" charset="0"/>
              </a:rPr>
              <a:t># recorremos cada fila con un </a:t>
            </a:r>
            <a:r>
              <a:rPr lang="es-CL" sz="2800" b="0" dirty="0" err="1">
                <a:solidFill>
                  <a:srgbClr val="7CA668"/>
                </a:solidFill>
                <a:effectLst/>
                <a:latin typeface="Consolas" panose="020B0609020204030204" pitchFamily="49" charset="0"/>
                <a:cs typeface="Consolas" panose="020B0609020204030204" pitchFamily="49" charset="0"/>
              </a:rPr>
              <a:t>For</a:t>
            </a:r>
            <a:endParaRPr lang="es-CL" sz="2800" b="0" dirty="0">
              <a:solidFill>
                <a:srgbClr val="FFFFFF"/>
              </a:solidFill>
              <a:effectLst/>
              <a:latin typeface="Consolas" panose="020B0609020204030204" pitchFamily="49" charset="0"/>
              <a:cs typeface="Consolas" panose="020B0609020204030204" pitchFamily="49" charset="0"/>
            </a:endParaRPr>
          </a:p>
          <a:p>
            <a:pPr lvl="1"/>
            <a:r>
              <a:rPr lang="es-CL" sz="2800" b="0" dirty="0" err="1">
                <a:effectLst/>
                <a:latin typeface="Consolas" panose="020B0609020204030204" pitchFamily="49" charset="0"/>
                <a:cs typeface="Consolas" panose="020B0609020204030204" pitchFamily="49" charset="0"/>
              </a:rPr>
              <a:t>for</a:t>
            </a:r>
            <a:r>
              <a:rPr lang="es-CL" sz="2800" b="0" dirty="0">
                <a:effectLst/>
                <a:latin typeface="Consolas" panose="020B0609020204030204" pitchFamily="49" charset="0"/>
                <a:cs typeface="Consolas" panose="020B0609020204030204" pitchFamily="49" charset="0"/>
              </a:rPr>
              <a:t> fila in </a:t>
            </a:r>
            <a:r>
              <a:rPr lang="es-CL" sz="2800" b="0" dirty="0" err="1">
                <a:effectLst/>
                <a:latin typeface="Consolas" panose="020B0609020204030204" pitchFamily="49" charset="0"/>
                <a:cs typeface="Consolas" panose="020B0609020204030204" pitchFamily="49" charset="0"/>
              </a:rPr>
              <a:t>lector_csv</a:t>
            </a:r>
            <a:r>
              <a:rPr lang="es-CL" sz="2800" b="0" dirty="0">
                <a:effectLst/>
                <a:latin typeface="Consolas" panose="020B0609020204030204" pitchFamily="49" charset="0"/>
                <a:cs typeface="Consolas" panose="020B0609020204030204" pitchFamily="49" charset="0"/>
              </a:rPr>
              <a:t>:</a:t>
            </a:r>
          </a:p>
          <a:p>
            <a:pPr lvl="1"/>
            <a:r>
              <a:rPr lang="es-CL" sz="2800" b="0" dirty="0">
                <a:effectLst/>
                <a:latin typeface="Consolas" panose="020B0609020204030204" pitchFamily="49" charset="0"/>
                <a:cs typeface="Consolas" panose="020B0609020204030204" pitchFamily="49" charset="0"/>
              </a:rPr>
              <a:t>nombre = fila['Nombre']</a:t>
            </a:r>
          </a:p>
          <a:p>
            <a:pPr lvl="1"/>
            <a:r>
              <a:rPr lang="es-CL" sz="2800" b="0" dirty="0">
                <a:effectLst/>
                <a:latin typeface="Consolas" panose="020B0609020204030204" pitchFamily="49" charset="0"/>
                <a:cs typeface="Consolas" panose="020B0609020204030204" pitchFamily="49" charset="0"/>
              </a:rPr>
              <a:t>edad = </a:t>
            </a:r>
            <a:r>
              <a:rPr lang="es-CL" sz="2800" b="0" dirty="0" err="1">
                <a:effectLst/>
                <a:latin typeface="Consolas" panose="020B0609020204030204" pitchFamily="49" charset="0"/>
                <a:cs typeface="Consolas" panose="020B0609020204030204" pitchFamily="49" charset="0"/>
              </a:rPr>
              <a:t>int</a:t>
            </a:r>
            <a:r>
              <a:rPr lang="es-CL" sz="2800" b="0" dirty="0">
                <a:effectLst/>
                <a:latin typeface="Consolas" panose="020B0609020204030204" pitchFamily="49" charset="0"/>
                <a:cs typeface="Consolas" panose="020B0609020204030204" pitchFamily="49" charset="0"/>
              </a:rPr>
              <a:t>(fila['Edad'])</a:t>
            </a:r>
          </a:p>
          <a:p>
            <a:pPr lvl="1"/>
            <a:r>
              <a:rPr lang="es-CL" sz="2800" b="0" dirty="0">
                <a:effectLst/>
                <a:latin typeface="Consolas" panose="020B0609020204030204" pitchFamily="49" charset="0"/>
                <a:cs typeface="Consolas" panose="020B0609020204030204" pitchFamily="49" charset="0"/>
              </a:rPr>
              <a:t>comuna = fila['Comuna']</a:t>
            </a:r>
          </a:p>
          <a:p>
            <a:pPr lvl="1"/>
            <a:r>
              <a:rPr lang="es-CL" sz="2800" b="0" dirty="0" err="1">
                <a:effectLst/>
                <a:latin typeface="Consolas" panose="020B0609020204030204" pitchFamily="49" charset="0"/>
                <a:cs typeface="Consolas" panose="020B0609020204030204" pitchFamily="49" charset="0"/>
              </a:rPr>
              <a:t>estado_edad</a:t>
            </a:r>
            <a:r>
              <a:rPr lang="es-CL" sz="2800" b="0" dirty="0">
                <a:effectLst/>
                <a:latin typeface="Consolas" panose="020B0609020204030204" pitchFamily="49" charset="0"/>
                <a:cs typeface="Consolas" panose="020B0609020204030204" pitchFamily="49" charset="0"/>
              </a:rPr>
              <a:t> = "Mayor de Edad" </a:t>
            </a:r>
            <a:r>
              <a:rPr lang="es-CL" sz="2800" b="0" dirty="0" err="1">
                <a:effectLst/>
                <a:latin typeface="Consolas" panose="020B0609020204030204" pitchFamily="49" charset="0"/>
                <a:cs typeface="Consolas" panose="020B0609020204030204" pitchFamily="49" charset="0"/>
              </a:rPr>
              <a:t>if</a:t>
            </a:r>
            <a:r>
              <a:rPr lang="es-CL" sz="2800" b="0" dirty="0">
                <a:effectLst/>
                <a:latin typeface="Consolas" panose="020B0609020204030204" pitchFamily="49" charset="0"/>
                <a:cs typeface="Consolas" panose="020B0609020204030204" pitchFamily="49" charset="0"/>
              </a:rPr>
              <a:t> edad &gt;= 18 </a:t>
            </a:r>
            <a:r>
              <a:rPr lang="es-CL" sz="2800" b="0" dirty="0" err="1">
                <a:effectLst/>
                <a:latin typeface="Consolas" panose="020B0609020204030204" pitchFamily="49" charset="0"/>
                <a:cs typeface="Consolas" panose="020B0609020204030204" pitchFamily="49" charset="0"/>
              </a:rPr>
              <a:t>else</a:t>
            </a:r>
            <a:r>
              <a:rPr lang="es-CL" sz="2800" b="0" dirty="0">
                <a:effectLst/>
                <a:latin typeface="Consolas" panose="020B0609020204030204" pitchFamily="49" charset="0"/>
                <a:cs typeface="Consolas" panose="020B0609020204030204" pitchFamily="49" charset="0"/>
              </a:rPr>
              <a:t> "Menor de Edad"</a:t>
            </a:r>
          </a:p>
          <a:p>
            <a:pPr lvl="1"/>
            <a:r>
              <a:rPr lang="es-CL" sz="2800" b="0" dirty="0" err="1">
                <a:effectLst/>
                <a:latin typeface="Consolas" panose="020B0609020204030204" pitchFamily="49" charset="0"/>
                <a:cs typeface="Consolas" panose="020B0609020204030204" pitchFamily="49" charset="0"/>
              </a:rPr>
              <a:t>print</a:t>
            </a:r>
            <a:r>
              <a:rPr lang="es-CL" sz="2800" b="0" dirty="0">
                <a:effectLst/>
                <a:latin typeface="Consolas" panose="020B0609020204030204" pitchFamily="49" charset="0"/>
                <a:cs typeface="Consolas" panose="020B0609020204030204" pitchFamily="49" charset="0"/>
              </a:rPr>
              <a:t>(f"{nombre} tiene {edad} años, es {</a:t>
            </a:r>
            <a:r>
              <a:rPr lang="es-CL" sz="2800" b="0" dirty="0" err="1">
                <a:effectLst/>
                <a:latin typeface="Consolas" panose="020B0609020204030204" pitchFamily="49" charset="0"/>
                <a:cs typeface="Consolas" panose="020B0609020204030204" pitchFamily="49" charset="0"/>
              </a:rPr>
              <a:t>estado_edad</a:t>
            </a:r>
            <a:r>
              <a:rPr lang="es-CL" sz="2800" b="0" dirty="0">
                <a:effectLst/>
                <a:latin typeface="Consolas" panose="020B0609020204030204" pitchFamily="49" charset="0"/>
                <a:cs typeface="Consolas" panose="020B0609020204030204" pitchFamily="49" charset="0"/>
              </a:rPr>
              <a:t>} y vive en {comuna}")</a:t>
            </a:r>
          </a:p>
        </p:txBody>
      </p:sp>
      <p:sp>
        <p:nvSpPr>
          <p:cNvPr id="17" name="CuadroTexto 16">
            <a:extLst>
              <a:ext uri="{FF2B5EF4-FFF2-40B4-BE49-F238E27FC236}">
                <a16:creationId xmlns:a16="http://schemas.microsoft.com/office/drawing/2014/main" id="{8E56427F-1503-2AD1-0A82-22649D9E2C3B}"/>
              </a:ext>
            </a:extLst>
          </p:cNvPr>
          <p:cNvSpPr txBox="1"/>
          <p:nvPr/>
        </p:nvSpPr>
        <p:spPr>
          <a:xfrm>
            <a:off x="1524000" y="1546861"/>
            <a:ext cx="14325600" cy="646331"/>
          </a:xfrm>
          <a:prstGeom prst="rect">
            <a:avLst/>
          </a:prstGeom>
          <a:noFill/>
        </p:spPr>
        <p:txBody>
          <a:bodyPr wrap="square" rtlCol="0">
            <a:spAutoFit/>
          </a:bodyPr>
          <a:lstStyle/>
          <a:p>
            <a:r>
              <a:rPr lang="es-ES_tradnl" dirty="0">
                <a:latin typeface="Consolas" panose="020B0609020204030204" pitchFamily="49" charset="0"/>
                <a:cs typeface="Consolas" panose="020B0609020204030204" pitchFamily="49" charset="0"/>
              </a:rPr>
              <a:t>Realicemos este ejercicio. ¿Qué ocurre si queremos leer y realizar alguna acción con nuestros datos, por ejemplo, determinar si los usuarios son mayores o menores de edad?</a:t>
            </a:r>
          </a:p>
        </p:txBody>
      </p:sp>
      <p:sp>
        <p:nvSpPr>
          <p:cNvPr id="18" name="Flecha derecha 17">
            <a:extLst>
              <a:ext uri="{FF2B5EF4-FFF2-40B4-BE49-F238E27FC236}">
                <a16:creationId xmlns:a16="http://schemas.microsoft.com/office/drawing/2014/main" id="{A7A1B925-2D4E-DE2B-DE43-9BBCC13FF4CE}"/>
              </a:ext>
            </a:extLst>
          </p:cNvPr>
          <p:cNvSpPr/>
          <p:nvPr/>
        </p:nvSpPr>
        <p:spPr>
          <a:xfrm rot="5400000">
            <a:off x="8446987" y="6772456"/>
            <a:ext cx="1020872" cy="8073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a:extLst>
              <a:ext uri="{FF2B5EF4-FFF2-40B4-BE49-F238E27FC236}">
                <a16:creationId xmlns:a16="http://schemas.microsoft.com/office/drawing/2014/main" id="{6A1A5EF2-607E-BE2D-37BE-6868CB53DB66}"/>
              </a:ext>
            </a:extLst>
          </p:cNvPr>
          <p:cNvPicPr>
            <a:picLocks noChangeAspect="1"/>
          </p:cNvPicPr>
          <p:nvPr/>
        </p:nvPicPr>
        <p:blipFill>
          <a:blip r:embed="rId10"/>
          <a:stretch>
            <a:fillRect/>
          </a:stretch>
        </p:blipFill>
        <p:spPr>
          <a:xfrm>
            <a:off x="4899521" y="7742201"/>
            <a:ext cx="8923141" cy="2053112"/>
          </a:xfrm>
          <a:prstGeom prst="rect">
            <a:avLst/>
          </a:prstGeom>
        </p:spPr>
      </p:pic>
    </p:spTree>
    <p:extLst>
      <p:ext uri="{BB962C8B-B14F-4D97-AF65-F5344CB8AC3E}">
        <p14:creationId xmlns:p14="http://schemas.microsoft.com/office/powerpoint/2010/main" val="266100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1519721" y="4866254"/>
            <a:ext cx="15274410" cy="4292201"/>
          </a:xfrm>
          <a:prstGeom prst="rect">
            <a:avLst/>
          </a:prstGeom>
          <a:noFill/>
        </p:spPr>
        <p:txBody>
          <a:bodyPr wrap="square">
            <a:spAutoFit/>
          </a:bodyPr>
          <a:lstStyle/>
          <a:p>
            <a:pPr marL="415869" indent="-415869" algn="just">
              <a:buFont typeface="Arial" panose="020B0604020202020204" pitchFamily="34" charset="0"/>
              <a:buChar char="•"/>
            </a:pPr>
            <a:r>
              <a:rPr lang="es-CL" sz="2729" dirty="0">
                <a:latin typeface="Consolas"/>
                <a:cs typeface="Consolas"/>
              </a:rPr>
              <a:t>Debate con tu docente:¿Por qué es recomendable utilizar archivos de tipo TXT, CSV o JSON para la transferencia o utilización de datos, y no un Excel o correo electrónico?</a:t>
            </a:r>
          </a:p>
          <a:p>
            <a:pPr marL="415869" indent="-415869" algn="just">
              <a:buFont typeface="Arial" panose="020B0604020202020204" pitchFamily="34" charset="0"/>
              <a:buChar char="•"/>
            </a:pPr>
            <a:r>
              <a:rPr lang="es-CL" sz="2729" dirty="0">
                <a:latin typeface="Consolas"/>
                <a:cs typeface="Consolas"/>
              </a:rPr>
              <a:t>¿En tu dispositivo celular guardas notas?¿crees que empresas externas tienen acceso a esta información que guardas?¿Cómo se obtiene? </a:t>
            </a:r>
            <a:endParaRPr lang="es-CL" sz="2729" dirty="0">
              <a:latin typeface="Consolas" panose="020B0609020204030204" pitchFamily="49" charset="0"/>
              <a:cs typeface="Consolas" panose="020B0609020204030204" pitchFamily="49" charset="0"/>
            </a:endParaRPr>
          </a:p>
          <a:p>
            <a:pPr marL="415869" indent="-415869" algn="just">
              <a:buFont typeface="Arial" panose="020B0604020202020204" pitchFamily="34" charset="0"/>
              <a:buChar char="•"/>
            </a:pPr>
            <a:r>
              <a:rPr lang="es-CL" sz="2729" dirty="0">
                <a:latin typeface="Consolas"/>
                <a:cs typeface="Consolas"/>
              </a:rPr>
              <a:t>¿Cómo funciona una transferencia de dinero?, ¿será una instrucción enviada por medio de un archivo de texto, JSON o similar por donde viaja tu dinero?</a:t>
            </a:r>
          </a:p>
          <a:p>
            <a:pPr marL="415869" indent="-415869" algn="just">
              <a:buFont typeface="Arial" panose="020B0604020202020204" pitchFamily="34" charset="0"/>
              <a:buChar char="•"/>
            </a:pPr>
            <a:r>
              <a:rPr lang="es-CL" sz="2729" dirty="0">
                <a:latin typeface="Consolas"/>
                <a:cs typeface="Consolas"/>
              </a:rPr>
              <a:t>Cuando un comercio genera una boleta o factura electrónica, y debe informar al Servicio de Impuestos Internos, ¿los sistemas envían un archivo de texto, JSON o similar?</a:t>
            </a: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0372" y="-184047"/>
            <a:ext cx="177455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panose="020B0609020204030204" pitchFamily="49" charset="0"/>
                <a:cs typeface="Consolas" panose="020B0609020204030204" pitchFamily="49" charset="0"/>
              </a:rPr>
              <a:t>3.3.1</a:t>
            </a:r>
            <a:r>
              <a:rPr lang="es-ES_tradnl" sz="5456" spc="10" dirty="0">
                <a:solidFill>
                  <a:srgbClr val="000000"/>
                </a:solidFill>
                <a:latin typeface="Consolas" panose="020B0609020204030204" pitchFamily="49" charset="0"/>
                <a:cs typeface="Consolas" panose="020B0609020204030204" pitchFamily="49" charset="0"/>
              </a:rPr>
              <a:t>: Contenidos</a:t>
            </a:r>
          </a:p>
        </p:txBody>
      </p:sp>
      <p:sp>
        <p:nvSpPr>
          <p:cNvPr id="6" name="TextBox 6"/>
          <p:cNvSpPr txBox="1"/>
          <p:nvPr/>
        </p:nvSpPr>
        <p:spPr>
          <a:xfrm>
            <a:off x="7822317" y="4543728"/>
            <a:ext cx="4164787" cy="830548"/>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Introducción a los archivos</a:t>
            </a:r>
          </a:p>
        </p:txBody>
      </p:sp>
      <p:sp>
        <p:nvSpPr>
          <p:cNvPr id="7" name="TextBox 7"/>
          <p:cNvSpPr txBox="1"/>
          <p:nvPr/>
        </p:nvSpPr>
        <p:spPr>
          <a:xfrm>
            <a:off x="7804388" y="3534512"/>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01</a:t>
            </a:r>
          </a:p>
        </p:txBody>
      </p:sp>
      <p:sp>
        <p:nvSpPr>
          <p:cNvPr id="9" name="TextBox 9"/>
          <p:cNvSpPr txBox="1"/>
          <p:nvPr/>
        </p:nvSpPr>
        <p:spPr>
          <a:xfrm>
            <a:off x="7848600" y="5561427"/>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02</a:t>
            </a:r>
          </a:p>
        </p:txBody>
      </p:sp>
      <p:sp>
        <p:nvSpPr>
          <p:cNvPr id="12" name="TextBox 12"/>
          <p:cNvSpPr txBox="1"/>
          <p:nvPr/>
        </p:nvSpPr>
        <p:spPr>
          <a:xfrm>
            <a:off x="12420600" y="4392815"/>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Reflexiones</a:t>
            </a:r>
          </a:p>
        </p:txBody>
      </p:sp>
      <p:sp>
        <p:nvSpPr>
          <p:cNvPr id="14" name="TextBox 8">
            <a:extLst>
              <a:ext uri="{FF2B5EF4-FFF2-40B4-BE49-F238E27FC236}">
                <a16:creationId xmlns:a16="http://schemas.microsoft.com/office/drawing/2014/main" id="{F427F32F-F124-0475-2393-71170F8ABF9C}"/>
              </a:ext>
            </a:extLst>
          </p:cNvPr>
          <p:cNvSpPr txBox="1"/>
          <p:nvPr/>
        </p:nvSpPr>
        <p:spPr>
          <a:xfrm>
            <a:off x="7822317" y="839285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Operación básica</a:t>
            </a:r>
          </a:p>
        </p:txBody>
      </p:sp>
      <p:sp>
        <p:nvSpPr>
          <p:cNvPr id="10" name="TextBox 11">
            <a:extLst>
              <a:ext uri="{FF2B5EF4-FFF2-40B4-BE49-F238E27FC236}">
                <a16:creationId xmlns:a16="http://schemas.microsoft.com/office/drawing/2014/main" id="{23A95E95-210D-41D8-2CDB-CB6BBAEB4A07}"/>
              </a:ext>
            </a:extLst>
          </p:cNvPr>
          <p:cNvSpPr txBox="1"/>
          <p:nvPr/>
        </p:nvSpPr>
        <p:spPr>
          <a:xfrm>
            <a:off x="7822317" y="7488513"/>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03</a:t>
            </a:r>
          </a:p>
        </p:txBody>
      </p:sp>
      <p:sp>
        <p:nvSpPr>
          <p:cNvPr id="15" name="TextBox 11">
            <a:extLst>
              <a:ext uri="{FF2B5EF4-FFF2-40B4-BE49-F238E27FC236}">
                <a16:creationId xmlns:a16="http://schemas.microsoft.com/office/drawing/2014/main" id="{65A760F4-393B-A110-753D-FE0599FCD6CF}"/>
              </a:ext>
            </a:extLst>
          </p:cNvPr>
          <p:cNvSpPr txBox="1"/>
          <p:nvPr/>
        </p:nvSpPr>
        <p:spPr>
          <a:xfrm>
            <a:off x="12524874" y="3540528"/>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04</a:t>
            </a:r>
          </a:p>
        </p:txBody>
      </p:sp>
      <p:sp>
        <p:nvSpPr>
          <p:cNvPr id="16" name="TextBox 8">
            <a:extLst>
              <a:ext uri="{FF2B5EF4-FFF2-40B4-BE49-F238E27FC236}">
                <a16:creationId xmlns:a16="http://schemas.microsoft.com/office/drawing/2014/main" id="{19519F2A-BAEE-403F-6EC0-D14FD0C24A56}"/>
              </a:ext>
            </a:extLst>
          </p:cNvPr>
          <p:cNvSpPr txBox="1"/>
          <p:nvPr/>
        </p:nvSpPr>
        <p:spPr>
          <a:xfrm>
            <a:off x="7812741" y="6334288"/>
            <a:ext cx="3789042" cy="830548"/>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Abrir y cerrar archivos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01</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Introducción a los archivos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Archivos en Python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5865852" y="2628900"/>
            <a:ext cx="10388630" cy="4785926"/>
          </a:xfrm>
          <a:prstGeom prst="rect">
            <a:avLst/>
          </a:prstGeom>
          <a:noFill/>
        </p:spPr>
        <p:txBody>
          <a:bodyPr wrap="square">
            <a:spAutoFit/>
          </a:bodyPr>
          <a:lstStyle/>
          <a:p>
            <a:pPr algn="just"/>
            <a:r>
              <a:rPr lang="es-CL" sz="2800" b="0" i="0" u="none" strike="noStrike" dirty="0">
                <a:effectLst/>
                <a:latin typeface="Consolas" panose="020B0609020204030204" pitchFamily="49" charset="0"/>
                <a:cs typeface="Consolas" panose="020B0609020204030204" pitchFamily="49" charset="0"/>
              </a:rPr>
              <a:t>En Python, un lenguaje versátil y ampliamente utilizado, trabajar con archivos es esencial en diversas situaciones.</a:t>
            </a:r>
          </a:p>
          <a:p>
            <a:pPr algn="just"/>
            <a:endParaRPr lang="es-CL" sz="2800" dirty="0">
              <a:latin typeface="Consolas" panose="020B0609020204030204" pitchFamily="49" charset="0"/>
              <a:cs typeface="Consolas" panose="020B0609020204030204" pitchFamily="49" charset="0"/>
            </a:endParaRPr>
          </a:p>
          <a:p>
            <a:pPr algn="just"/>
            <a:r>
              <a:rPr lang="es-CL" sz="2800" b="0" i="0" u="none" strike="noStrike" dirty="0">
                <a:effectLst/>
                <a:latin typeface="Consolas" panose="020B0609020204030204" pitchFamily="49" charset="0"/>
                <a:cs typeface="Consolas" panose="020B0609020204030204" pitchFamily="49" charset="0"/>
              </a:rPr>
              <a:t>Situaciones comunes que requieren la manipulación de archivos incluyen el almacenamiento de configuraciones, la lectura de datos de entrada, la escritura de registros de salida y la gestión de información estructurada en formatos como TXT, CSV o JSON</a:t>
            </a:r>
            <a:endParaRPr lang="es-CL" sz="2800" b="0" dirty="0">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57F1F59-78D1-4EFD-F1E1-B7FB6351E5D8}"/>
              </a:ext>
            </a:extLst>
          </p:cNvPr>
          <p:cNvPicPr>
            <a:picLocks noChangeAspect="1"/>
          </p:cNvPicPr>
          <p:nvPr/>
        </p:nvPicPr>
        <p:blipFill>
          <a:blip r:embed="rId10"/>
          <a:stretch>
            <a:fillRect/>
          </a:stretch>
        </p:blipFill>
        <p:spPr>
          <a:xfrm>
            <a:off x="1676400" y="2476500"/>
            <a:ext cx="3618392" cy="39364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Archivos en Python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5867129" y="1560872"/>
            <a:ext cx="10388630" cy="6124754"/>
          </a:xfrm>
          <a:prstGeom prst="rect">
            <a:avLst/>
          </a:prstGeom>
          <a:noFill/>
        </p:spPr>
        <p:txBody>
          <a:bodyPr wrap="square">
            <a:spAutoFit/>
          </a:bodyPr>
          <a:lstStyle/>
          <a:p>
            <a:pPr algn="just"/>
            <a:r>
              <a:rPr lang="es-CL" sz="2800" b="0" i="0" u="none" strike="noStrike" dirty="0">
                <a:effectLst/>
                <a:latin typeface="Consolas" panose="020B0609020204030204" pitchFamily="49" charset="0"/>
                <a:cs typeface="Consolas" panose="020B0609020204030204" pitchFamily="49" charset="0"/>
              </a:rPr>
              <a:t>En el ámbito de la programación con Python, el uso de archivos en formatos como CSV, JSON y TXT desempeña un papel crucial. Al persistir datos en archivos, se logra preservar la información entre ejecuciones del programa, facilitando la interoperabilidad con otros sistemas y permitiendo a los usuarios ajustar configuraciones sin modificar el código fuente. Además, estos formatos ofrecen una estruct</a:t>
            </a:r>
            <a:r>
              <a:rPr lang="es-CL" sz="2800" dirty="0">
                <a:latin typeface="Consolas" panose="020B0609020204030204" pitchFamily="49" charset="0"/>
                <a:cs typeface="Consolas" panose="020B0609020204030204" pitchFamily="49" charset="0"/>
              </a:rPr>
              <a:t>ura</a:t>
            </a:r>
            <a:r>
              <a:rPr lang="es-CL" sz="2800" b="0" i="0" u="none" strike="noStrike" dirty="0">
                <a:effectLst/>
                <a:latin typeface="Consolas" panose="020B0609020204030204" pitchFamily="49" charset="0"/>
                <a:cs typeface="Consolas" panose="020B0609020204030204" pitchFamily="49" charset="0"/>
              </a:rPr>
              <a:t> </a:t>
            </a:r>
            <a:r>
              <a:rPr lang="es-CL" sz="2800" b="1" i="0" u="none" strike="noStrike" dirty="0">
                <a:solidFill>
                  <a:srgbClr val="FF0000"/>
                </a:solidFill>
                <a:effectLst/>
                <a:latin typeface="Consolas" panose="020B0609020204030204" pitchFamily="49" charset="0"/>
                <a:cs typeface="Consolas" panose="020B0609020204030204" pitchFamily="49" charset="0"/>
              </a:rPr>
              <a:t>legible</a:t>
            </a:r>
            <a:r>
              <a:rPr lang="es-CL" sz="2800" b="0" i="0" u="none" strike="noStrike" dirty="0">
                <a:solidFill>
                  <a:srgbClr val="FF0000"/>
                </a:solidFill>
                <a:effectLst/>
                <a:latin typeface="Consolas" panose="020B0609020204030204" pitchFamily="49" charset="0"/>
                <a:cs typeface="Consolas" panose="020B0609020204030204" pitchFamily="49" charset="0"/>
              </a:rPr>
              <a:t> y </a:t>
            </a:r>
            <a:r>
              <a:rPr lang="es-CL" sz="2800" b="1" i="0" u="none" strike="noStrike" dirty="0">
                <a:solidFill>
                  <a:srgbClr val="FF0000"/>
                </a:solidFill>
                <a:effectLst/>
                <a:latin typeface="Consolas" panose="020B0609020204030204" pitchFamily="49" charset="0"/>
                <a:cs typeface="Consolas" panose="020B0609020204030204" pitchFamily="49" charset="0"/>
              </a:rPr>
              <a:t>versátil</a:t>
            </a:r>
            <a:r>
              <a:rPr lang="es-CL" sz="2800" b="0" i="0" u="none" strike="noStrike" dirty="0">
                <a:solidFill>
                  <a:srgbClr val="FF0000"/>
                </a:solidFill>
                <a:effectLst/>
                <a:latin typeface="Consolas" panose="020B0609020204030204" pitchFamily="49" charset="0"/>
                <a:cs typeface="Consolas" panose="020B0609020204030204" pitchFamily="49" charset="0"/>
              </a:rPr>
              <a:t> para intercambiar datos</a:t>
            </a:r>
            <a:r>
              <a:rPr lang="es-CL" sz="2800" b="0" i="0" u="none" strike="noStrike" dirty="0">
                <a:effectLst/>
                <a:latin typeface="Consolas" panose="020B0609020204030204" pitchFamily="49" charset="0"/>
                <a:cs typeface="Consolas" panose="020B0609020204030204" pitchFamily="49" charset="0"/>
              </a:rPr>
              <a:t>, compartir información entre aplicaciones y respaldar la información de manera eficiente. Este enfoque se traduce en </a:t>
            </a:r>
            <a:r>
              <a:rPr lang="es-CL" sz="2800" b="1" i="0" u="none" strike="noStrike" dirty="0">
                <a:effectLst/>
                <a:latin typeface="Consolas" panose="020B0609020204030204" pitchFamily="49" charset="0"/>
                <a:cs typeface="Consolas" panose="020B0609020204030204" pitchFamily="49" charset="0"/>
              </a:rPr>
              <a:t>flexibilidad</a:t>
            </a:r>
            <a:r>
              <a:rPr lang="es-CL" sz="2800" b="0" i="0" u="none" strike="noStrike" dirty="0">
                <a:effectLst/>
                <a:latin typeface="Consolas" panose="020B0609020204030204" pitchFamily="49" charset="0"/>
                <a:cs typeface="Consolas" panose="020B0609020204030204" pitchFamily="49" charset="0"/>
              </a:rPr>
              <a:t>, mantenimiento sencillo y un manejo eficaz de grandes conjuntos de datos</a:t>
            </a:r>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57F1F59-78D1-4EFD-F1E1-B7FB6351E5D8}"/>
              </a:ext>
            </a:extLst>
          </p:cNvPr>
          <p:cNvPicPr>
            <a:picLocks noChangeAspect="1"/>
          </p:cNvPicPr>
          <p:nvPr/>
        </p:nvPicPr>
        <p:blipFill>
          <a:blip r:embed="rId10"/>
          <a:stretch>
            <a:fillRect/>
          </a:stretch>
        </p:blipFill>
        <p:spPr>
          <a:xfrm>
            <a:off x="1676400" y="2476500"/>
            <a:ext cx="3618392" cy="3936492"/>
          </a:xfrm>
          <a:prstGeom prst="rect">
            <a:avLst/>
          </a:prstGeom>
        </p:spPr>
      </p:pic>
    </p:spTree>
    <p:extLst>
      <p:ext uri="{BB962C8B-B14F-4D97-AF65-F5344CB8AC3E}">
        <p14:creationId xmlns:p14="http://schemas.microsoft.com/office/powerpoint/2010/main" val="193388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Archivos en Python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7924800" y="1866900"/>
            <a:ext cx="9289746" cy="8371523"/>
          </a:xfrm>
          <a:prstGeom prst="rect">
            <a:avLst/>
          </a:prstGeom>
          <a:noFill/>
        </p:spPr>
        <p:txBody>
          <a:bodyPr wrap="square">
            <a:spAutoFit/>
          </a:bodyPr>
          <a:lstStyle/>
          <a:p>
            <a:pPr algn="just"/>
            <a:r>
              <a:rPr lang="es-CL" sz="2700" b="0" i="0" u="none" strike="noStrike" dirty="0">
                <a:effectLst/>
                <a:latin typeface="Consolas" panose="020B0609020204030204" pitchFamily="49" charset="0"/>
                <a:cs typeface="Consolas" panose="020B0609020204030204" pitchFamily="49" charset="0"/>
              </a:rPr>
              <a:t>En informática, es muy común utilizar archivos de tipo TXT, CSV o JSON, explicaremos que significan estos tipos de archivos:</a:t>
            </a:r>
          </a:p>
          <a:p>
            <a:pPr algn="just"/>
            <a:endParaRPr lang="es-CL" sz="2700" dirty="0">
              <a:latin typeface="Consolas" panose="020B0609020204030204" pitchFamily="49" charset="0"/>
              <a:cs typeface="Consolas" panose="020B0609020204030204" pitchFamily="49" charset="0"/>
            </a:endParaRPr>
          </a:p>
          <a:p>
            <a:pPr algn="just"/>
            <a:r>
              <a:rPr lang="es-CL" sz="2700" b="0" i="0" u="none" strike="noStrike" dirty="0">
                <a:effectLst/>
                <a:latin typeface="Consolas" panose="020B0609020204030204" pitchFamily="49" charset="0"/>
                <a:cs typeface="Consolas" panose="020B0609020204030204" pitchFamily="49" charset="0"/>
              </a:rPr>
              <a:t>CSV: Un archivo CSV (</a:t>
            </a:r>
            <a:r>
              <a:rPr lang="es-CL" sz="2700" b="0" i="0" u="none" strike="noStrike" dirty="0" err="1">
                <a:effectLst/>
                <a:latin typeface="Consolas" panose="020B0609020204030204" pitchFamily="49" charset="0"/>
                <a:cs typeface="Consolas" panose="020B0609020204030204" pitchFamily="49" charset="0"/>
              </a:rPr>
              <a:t>Comma-Separated</a:t>
            </a:r>
            <a:r>
              <a:rPr lang="es-CL" sz="2700" b="0" i="0" u="none" strike="noStrike" dirty="0">
                <a:effectLst/>
                <a:latin typeface="Consolas" panose="020B0609020204030204" pitchFamily="49" charset="0"/>
                <a:cs typeface="Consolas" panose="020B0609020204030204" pitchFamily="49" charset="0"/>
              </a:rPr>
              <a:t> </a:t>
            </a:r>
            <a:r>
              <a:rPr lang="es-CL" sz="2700" b="0" i="0" u="none" strike="noStrike" dirty="0" err="1">
                <a:effectLst/>
                <a:latin typeface="Consolas" panose="020B0609020204030204" pitchFamily="49" charset="0"/>
                <a:cs typeface="Consolas" panose="020B0609020204030204" pitchFamily="49" charset="0"/>
              </a:rPr>
              <a:t>Values</a:t>
            </a:r>
            <a:r>
              <a:rPr lang="es-CL" sz="2700" b="0" i="0" u="none" strike="noStrike" dirty="0">
                <a:effectLst/>
                <a:latin typeface="Consolas" panose="020B0609020204030204" pitchFamily="49" charset="0"/>
                <a:cs typeface="Consolas" panose="020B0609020204030204" pitchFamily="49" charset="0"/>
              </a:rPr>
              <a:t>) es un formato de archivo que se utiliza para almacenar datos tabulares (datos en forma de tabla) en un formato de texto plano, En un archivo CSV, cada línea del archivo representa una fila de datos, y las columnas están separadas por un carácter delimitador, comúnmente una coma (</a:t>
            </a:r>
            <a:r>
              <a:rPr lang="es-CL" sz="2700" dirty="0">
                <a:latin typeface="Consolas" panose="020B0609020204030204" pitchFamily="49" charset="0"/>
                <a:cs typeface="Consolas" panose="020B0609020204030204" pitchFamily="49" charset="0"/>
              </a:rPr>
              <a:t>,</a:t>
            </a:r>
            <a:r>
              <a:rPr lang="es-CL" sz="2700" b="0" i="0" u="none" strike="noStrike" dirty="0">
                <a:effectLst/>
                <a:latin typeface="Consolas" panose="020B0609020204030204" pitchFamily="49" charset="0"/>
                <a:cs typeface="Consolas" panose="020B0609020204030204" pitchFamily="49" charset="0"/>
              </a:rPr>
              <a:t>)</a:t>
            </a:r>
          </a:p>
          <a:p>
            <a:pPr algn="just"/>
            <a:endParaRPr lang="es-CL" sz="2700" dirty="0">
              <a:latin typeface="Consolas" panose="020B0609020204030204" pitchFamily="49" charset="0"/>
              <a:cs typeface="Consolas" panose="020B0609020204030204" pitchFamily="49" charset="0"/>
            </a:endParaRPr>
          </a:p>
          <a:p>
            <a:pPr algn="just"/>
            <a:r>
              <a:rPr lang="es-CL" sz="2700" b="0" dirty="0">
                <a:effectLst/>
                <a:latin typeface="Consolas" panose="020B0609020204030204" pitchFamily="49" charset="0"/>
                <a:cs typeface="Consolas" panose="020B0609020204030204" pitchFamily="49" charset="0"/>
              </a:rPr>
              <a:t>JSON: </a:t>
            </a:r>
            <a:r>
              <a:rPr lang="es-CL" sz="2700" b="0" i="0" u="none" strike="noStrike" dirty="0">
                <a:effectLst/>
                <a:latin typeface="Consolas" panose="020B0609020204030204" pitchFamily="49" charset="0"/>
                <a:cs typeface="Consolas" panose="020B0609020204030204" pitchFamily="49" charset="0"/>
              </a:rPr>
              <a:t>(JavaScript </a:t>
            </a:r>
            <a:r>
              <a:rPr lang="es-CL" sz="2700" b="0" i="0" u="none" strike="noStrike" dirty="0" err="1">
                <a:effectLst/>
                <a:latin typeface="Consolas" panose="020B0609020204030204" pitchFamily="49" charset="0"/>
                <a:cs typeface="Consolas" panose="020B0609020204030204" pitchFamily="49" charset="0"/>
              </a:rPr>
              <a:t>Object</a:t>
            </a:r>
            <a:r>
              <a:rPr lang="es-CL" sz="2700" b="0" i="0" u="none" strike="noStrike" dirty="0">
                <a:effectLst/>
                <a:latin typeface="Consolas" panose="020B0609020204030204" pitchFamily="49" charset="0"/>
                <a:cs typeface="Consolas" panose="020B0609020204030204" pitchFamily="49" charset="0"/>
              </a:rPr>
              <a:t> </a:t>
            </a:r>
            <a:r>
              <a:rPr lang="es-CL" sz="2700" b="0" i="0" u="none" strike="noStrike" dirty="0" err="1">
                <a:effectLst/>
                <a:latin typeface="Consolas" panose="020B0609020204030204" pitchFamily="49" charset="0"/>
                <a:cs typeface="Consolas" panose="020B0609020204030204" pitchFamily="49" charset="0"/>
              </a:rPr>
              <a:t>Notation</a:t>
            </a:r>
            <a:r>
              <a:rPr lang="es-CL" sz="2700" b="0" i="0" u="none" strike="noStrike" dirty="0">
                <a:effectLst/>
                <a:latin typeface="Consolas" panose="020B0609020204030204" pitchFamily="49" charset="0"/>
                <a:cs typeface="Consolas" panose="020B0609020204030204" pitchFamily="49" charset="0"/>
              </a:rPr>
              <a:t>) es un formato de intercambio de datos ligero y fácil de leer, que se utiliza para la transmisión de datos entre un servidor y una aplicación web, así como para el almacenamiento y el intercambio de datos estructurados en diversos contextos.</a:t>
            </a:r>
            <a:endParaRPr lang="es-CL" sz="2700" b="0" dirty="0">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pic>
        <p:nvPicPr>
          <p:cNvPr id="11" name="Imagen 10">
            <a:extLst>
              <a:ext uri="{FF2B5EF4-FFF2-40B4-BE49-F238E27FC236}">
                <a16:creationId xmlns:a16="http://schemas.microsoft.com/office/drawing/2014/main" id="{4CAE3CFF-B289-9A4F-4BD0-6EF3CF0C9B1D}"/>
              </a:ext>
            </a:extLst>
          </p:cNvPr>
          <p:cNvPicPr>
            <a:picLocks noChangeAspect="1"/>
          </p:cNvPicPr>
          <p:nvPr/>
        </p:nvPicPr>
        <p:blipFill>
          <a:blip r:embed="rId10"/>
          <a:stretch>
            <a:fillRect/>
          </a:stretch>
        </p:blipFill>
        <p:spPr>
          <a:xfrm>
            <a:off x="661429" y="3619500"/>
            <a:ext cx="6785136" cy="1964553"/>
          </a:xfrm>
          <a:prstGeom prst="rect">
            <a:avLst/>
          </a:prstGeom>
        </p:spPr>
      </p:pic>
      <p:pic>
        <p:nvPicPr>
          <p:cNvPr id="13" name="Imagen 12">
            <a:extLst>
              <a:ext uri="{FF2B5EF4-FFF2-40B4-BE49-F238E27FC236}">
                <a16:creationId xmlns:a16="http://schemas.microsoft.com/office/drawing/2014/main" id="{AA3A6728-EDFE-CBC6-E3FF-776AC04A69B2}"/>
              </a:ext>
            </a:extLst>
          </p:cNvPr>
          <p:cNvPicPr>
            <a:picLocks noChangeAspect="1"/>
          </p:cNvPicPr>
          <p:nvPr/>
        </p:nvPicPr>
        <p:blipFill>
          <a:blip r:embed="rId11"/>
          <a:stretch>
            <a:fillRect/>
          </a:stretch>
        </p:blipFill>
        <p:spPr>
          <a:xfrm>
            <a:off x="661428" y="6731396"/>
            <a:ext cx="6501371" cy="2486312"/>
          </a:xfrm>
          <a:prstGeom prst="rect">
            <a:avLst/>
          </a:prstGeom>
        </p:spPr>
      </p:pic>
    </p:spTree>
    <p:extLst>
      <p:ext uri="{BB962C8B-B14F-4D97-AF65-F5344CB8AC3E}">
        <p14:creationId xmlns:p14="http://schemas.microsoft.com/office/powerpoint/2010/main" val="5505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Archivos en Python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2094942" y="1866900"/>
            <a:ext cx="15119604" cy="1723549"/>
          </a:xfrm>
          <a:prstGeom prst="rect">
            <a:avLst/>
          </a:prstGeom>
          <a:noFill/>
        </p:spPr>
        <p:txBody>
          <a:bodyPr wrap="square">
            <a:spAutoFit/>
          </a:bodyPr>
          <a:lstStyle/>
          <a:p>
            <a:pPr algn="just"/>
            <a:endParaRPr lang="es-CL" sz="2700" dirty="0">
              <a:latin typeface="Consolas" panose="020B0609020204030204" pitchFamily="49" charset="0"/>
              <a:cs typeface="Consolas" panose="020B0609020204030204" pitchFamily="49" charset="0"/>
            </a:endParaRPr>
          </a:p>
          <a:p>
            <a:pPr algn="just"/>
            <a:r>
              <a:rPr lang="es-CL" sz="2700" b="0" i="0" u="none" strike="noStrike" dirty="0">
                <a:effectLst/>
                <a:latin typeface="Consolas" panose="020B0609020204030204" pitchFamily="49" charset="0"/>
                <a:cs typeface="Consolas" panose="020B0609020204030204" pitchFamily="49" charset="0"/>
              </a:rPr>
              <a:t>TXT: Tipo de archivo muy utilizado para guardar todo tipo de textos</a:t>
            </a:r>
            <a:r>
              <a:rPr lang="es-CL" sz="2700" dirty="0">
                <a:latin typeface="Consolas" panose="020B0609020204030204" pitchFamily="49" charset="0"/>
                <a:cs typeface="Consolas" panose="020B0609020204030204" pitchFamily="49" charset="0"/>
              </a:rPr>
              <a:t>. TXT proviene de la palabra Text. </a:t>
            </a:r>
            <a:endParaRPr lang="es-CL" sz="2700" b="0" dirty="0">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pic>
        <p:nvPicPr>
          <p:cNvPr id="14" name="Imagen 13">
            <a:extLst>
              <a:ext uri="{FF2B5EF4-FFF2-40B4-BE49-F238E27FC236}">
                <a16:creationId xmlns:a16="http://schemas.microsoft.com/office/drawing/2014/main" id="{BC2B20CF-A857-32B9-5562-F9B508B43AB1}"/>
              </a:ext>
            </a:extLst>
          </p:cNvPr>
          <p:cNvPicPr>
            <a:picLocks noChangeAspect="1"/>
          </p:cNvPicPr>
          <p:nvPr/>
        </p:nvPicPr>
        <p:blipFill>
          <a:blip r:embed="rId10"/>
          <a:stretch>
            <a:fillRect/>
          </a:stretch>
        </p:blipFill>
        <p:spPr>
          <a:xfrm>
            <a:off x="4495800" y="4381500"/>
            <a:ext cx="9738360" cy="2743200"/>
          </a:xfrm>
          <a:prstGeom prst="rect">
            <a:avLst/>
          </a:prstGeom>
        </p:spPr>
      </p:pic>
    </p:spTree>
    <p:extLst>
      <p:ext uri="{BB962C8B-B14F-4D97-AF65-F5344CB8AC3E}">
        <p14:creationId xmlns:p14="http://schemas.microsoft.com/office/powerpoint/2010/main" val="294423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Abrir y cerrar archivos</a:t>
            </a:r>
          </a:p>
        </p:txBody>
      </p:sp>
    </p:spTree>
    <p:extLst>
      <p:ext uri="{BB962C8B-B14F-4D97-AF65-F5344CB8AC3E}">
        <p14:creationId xmlns:p14="http://schemas.microsoft.com/office/powerpoint/2010/main" val="42322028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Crear archivos TXT</a:t>
            </a:r>
          </a:p>
        </p:txBody>
      </p:sp>
      <p:sp>
        <p:nvSpPr>
          <p:cNvPr id="13" name="CuadroTexto 12">
            <a:extLst>
              <a:ext uri="{FF2B5EF4-FFF2-40B4-BE49-F238E27FC236}">
                <a16:creationId xmlns:a16="http://schemas.microsoft.com/office/drawing/2014/main" id="{299D4B43-ED2B-D527-7C30-EEEAD341C9FA}"/>
              </a:ext>
            </a:extLst>
          </p:cNvPr>
          <p:cNvSpPr txBox="1"/>
          <p:nvPr/>
        </p:nvSpPr>
        <p:spPr>
          <a:xfrm>
            <a:off x="838199" y="3162300"/>
            <a:ext cx="15273071" cy="4524315"/>
          </a:xfrm>
          <a:prstGeom prst="rect">
            <a:avLst/>
          </a:prstGeom>
          <a:noFill/>
        </p:spPr>
        <p:txBody>
          <a:bodyPr wrap="square">
            <a:spAutoFit/>
          </a:bodyPr>
          <a:lstStyle/>
          <a:p>
            <a:r>
              <a:rPr lang="es-CL" sz="3200" b="0" dirty="0">
                <a:solidFill>
                  <a:srgbClr val="7CA668"/>
                </a:solidFill>
                <a:effectLst/>
                <a:latin typeface="Consolas" panose="020B0609020204030204" pitchFamily="49" charset="0"/>
                <a:cs typeface="Consolas" panose="020B0609020204030204" pitchFamily="49" charset="0"/>
              </a:rPr>
              <a:t>#crear archivo, w es permiso de escritura</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7CA668"/>
                </a:solidFill>
                <a:effectLst/>
                <a:latin typeface="Consolas" panose="020B0609020204030204" pitchFamily="49" charset="0"/>
                <a:cs typeface="Consolas" panose="020B0609020204030204" pitchFamily="49" charset="0"/>
              </a:rPr>
              <a:t>#Las comillas al inicio y 3 al final del texto representan un texto</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7CA668"/>
                </a:solidFill>
                <a:effectLst/>
                <a:latin typeface="Consolas" panose="020B0609020204030204" pitchFamily="49" charset="0"/>
                <a:cs typeface="Consolas" panose="020B0609020204030204" pitchFamily="49" charset="0"/>
              </a:rPr>
              <a:t>#con saltos de línea</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9CDCFE"/>
                </a:solidFill>
                <a:effectLst/>
                <a:latin typeface="Consolas" panose="020B0609020204030204" pitchFamily="49" charset="0"/>
                <a:cs typeface="Consolas" panose="020B0609020204030204" pitchFamily="49" charset="0"/>
              </a:rPr>
              <a:t>datos</a:t>
            </a:r>
            <a:r>
              <a:rPr lang="es-CL" sz="3200" b="0" dirty="0">
                <a:solidFill>
                  <a:srgbClr val="FFFFFF"/>
                </a:solidFill>
                <a:effectLst/>
                <a:latin typeface="Consolas" panose="020B0609020204030204" pitchFamily="49" charset="0"/>
                <a:cs typeface="Consolas" panose="020B0609020204030204" pitchFamily="49" charset="0"/>
              </a:rPr>
              <a:t> </a:t>
            </a:r>
            <a:r>
              <a:rPr lang="es-CL" sz="3200" b="0" dirty="0">
                <a:solidFill>
                  <a:srgbClr val="D4D4D4"/>
                </a:solidFill>
                <a:effectLst/>
                <a:latin typeface="Consolas" panose="020B0609020204030204" pitchFamily="49" charset="0"/>
                <a:cs typeface="Consolas" panose="020B0609020204030204" pitchFamily="49" charset="0"/>
              </a:rPr>
              <a:t>=</a:t>
            </a:r>
            <a:r>
              <a:rPr lang="es-CL" sz="3200" b="0" dirty="0">
                <a:solidFill>
                  <a:srgbClr val="FFFFFF"/>
                </a:solidFill>
                <a:effectLst/>
                <a:latin typeface="Consolas" panose="020B0609020204030204" pitchFamily="49" charset="0"/>
                <a:cs typeface="Consolas" panose="020B0609020204030204" pitchFamily="49" charset="0"/>
              </a:rPr>
              <a:t> </a:t>
            </a:r>
            <a:r>
              <a:rPr lang="es-CL" sz="3200" b="0" dirty="0">
                <a:solidFill>
                  <a:srgbClr val="CE9178"/>
                </a:solidFill>
                <a:effectLst/>
                <a:latin typeface="Consolas" panose="020B0609020204030204" pitchFamily="49" charset="0"/>
                <a:cs typeface="Consolas" panose="020B0609020204030204" pitchFamily="49" charset="0"/>
              </a:rPr>
              <a:t>"""Este es un archivo de texto simple que no tiene </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CE9178"/>
                </a:solidFill>
                <a:effectLst/>
                <a:latin typeface="Consolas" panose="020B0609020204030204" pitchFamily="49" charset="0"/>
                <a:cs typeface="Consolas" panose="020B0609020204030204" pitchFamily="49" charset="0"/>
              </a:rPr>
              <a:t>ningún formato en particular, lo podemos utilizar</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CE9178"/>
                </a:solidFill>
                <a:effectLst/>
                <a:latin typeface="Consolas" panose="020B0609020204030204" pitchFamily="49" charset="0"/>
                <a:cs typeface="Consolas" panose="020B0609020204030204" pitchFamily="49" charset="0"/>
              </a:rPr>
              <a:t>para guardar todo tipo de texto. </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a:solidFill>
                  <a:srgbClr val="CE9178"/>
                </a:solidFill>
                <a:effectLst/>
                <a:latin typeface="Consolas" panose="020B0609020204030204" pitchFamily="49" charset="0"/>
                <a:cs typeface="Consolas" panose="020B0609020204030204" pitchFamily="49" charset="0"/>
              </a:rPr>
              <a:t>"""</a:t>
            </a:r>
            <a:endParaRPr lang="es-CL" sz="3200" b="0" dirty="0">
              <a:solidFill>
                <a:srgbClr val="FFFFFF"/>
              </a:solidFill>
              <a:effectLst/>
              <a:latin typeface="Consolas" panose="020B0609020204030204" pitchFamily="49" charset="0"/>
              <a:cs typeface="Consolas" panose="020B0609020204030204" pitchFamily="49" charset="0"/>
            </a:endParaRPr>
          </a:p>
          <a:p>
            <a:r>
              <a:rPr lang="es-CL" sz="3200" b="0" dirty="0" err="1">
                <a:effectLst/>
                <a:latin typeface="Consolas" panose="020B0609020204030204" pitchFamily="49" charset="0"/>
                <a:cs typeface="Consolas" panose="020B0609020204030204" pitchFamily="49" charset="0"/>
              </a:rPr>
              <a:t>with</a:t>
            </a:r>
            <a:r>
              <a:rPr lang="es-CL" sz="3200" b="0" dirty="0">
                <a:effectLst/>
                <a:latin typeface="Consolas" panose="020B0609020204030204" pitchFamily="49" charset="0"/>
                <a:cs typeface="Consolas" panose="020B0609020204030204" pitchFamily="49" charset="0"/>
              </a:rPr>
              <a:t> open('</a:t>
            </a:r>
            <a:r>
              <a:rPr lang="es-CL" sz="3200" b="0" dirty="0" err="1">
                <a:effectLst/>
                <a:latin typeface="Consolas" panose="020B0609020204030204" pitchFamily="49" charset="0"/>
                <a:cs typeface="Consolas" panose="020B0609020204030204" pitchFamily="49" charset="0"/>
              </a:rPr>
              <a:t>archivo.txt</a:t>
            </a:r>
            <a:r>
              <a:rPr lang="es-CL" sz="3200" b="0" dirty="0">
                <a:effectLst/>
                <a:latin typeface="Consolas" panose="020B0609020204030204" pitchFamily="49" charset="0"/>
                <a:cs typeface="Consolas" panose="020B0609020204030204" pitchFamily="49" charset="0"/>
              </a:rPr>
              <a:t>', 'w') as archivo:</a:t>
            </a:r>
          </a:p>
          <a:p>
            <a:r>
              <a:rPr lang="es-CL" sz="3200" b="0" dirty="0">
                <a:effectLst/>
                <a:latin typeface="Consolas" panose="020B0609020204030204" pitchFamily="49" charset="0"/>
                <a:cs typeface="Consolas" panose="020B0609020204030204" pitchFamily="49" charset="0"/>
              </a:rPr>
              <a:t>	</a:t>
            </a:r>
            <a:r>
              <a:rPr lang="es-CL" sz="3200" b="0" dirty="0" err="1">
                <a:effectLst/>
                <a:latin typeface="Consolas" panose="020B0609020204030204" pitchFamily="49" charset="0"/>
                <a:cs typeface="Consolas" panose="020B0609020204030204" pitchFamily="49" charset="0"/>
              </a:rPr>
              <a:t>archivo.write</a:t>
            </a:r>
            <a:r>
              <a:rPr lang="es-CL" sz="3200" b="0" dirty="0">
                <a:effectLst/>
                <a:latin typeface="Consolas" panose="020B0609020204030204" pitchFamily="49" charset="0"/>
                <a:cs typeface="Consolas" panose="020B0609020204030204" pitchFamily="49" charset="0"/>
              </a:rPr>
              <a:t>(datos)</a:t>
            </a:r>
          </a:p>
        </p:txBody>
      </p:sp>
    </p:spTree>
    <p:extLst>
      <p:ext uri="{BB962C8B-B14F-4D97-AF65-F5344CB8AC3E}">
        <p14:creationId xmlns:p14="http://schemas.microsoft.com/office/powerpoint/2010/main" val="78199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7227</TotalTime>
  <Words>1161</Words>
  <Application>Microsoft Office PowerPoint</Application>
  <PresentationFormat>Personalizado</PresentationFormat>
  <Paragraphs>125</Paragraphs>
  <Slides>15</Slides>
  <Notes>9</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José Acuña</cp:lastModifiedBy>
  <cp:revision>72</cp:revision>
  <dcterms:created xsi:type="dcterms:W3CDTF">2006-08-16T00:00:00Z</dcterms:created>
  <dcterms:modified xsi:type="dcterms:W3CDTF">2024-01-10T22:09:37Z</dcterms:modified>
  <dc:identifier>DAF2KA-PXbM</dc:identifier>
</cp:coreProperties>
</file>