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2"/>
  </p:notesMasterIdLst>
  <p:sldIdLst>
    <p:sldId id="256" r:id="rId2"/>
    <p:sldId id="258" r:id="rId3"/>
    <p:sldId id="264" r:id="rId4"/>
    <p:sldId id="265" r:id="rId5"/>
    <p:sldId id="383" r:id="rId6"/>
    <p:sldId id="343" r:id="rId7"/>
    <p:sldId id="356" r:id="rId8"/>
    <p:sldId id="353" r:id="rId9"/>
    <p:sldId id="376" r:id="rId10"/>
    <p:sldId id="342" r:id="rId11"/>
  </p:sldIdLst>
  <p:sldSz cx="18288000" cy="10287000"/>
  <p:notesSz cx="6858000" cy="9144000"/>
  <p:embeddedFontLst>
    <p:embeddedFont>
      <p:font typeface="Arial Bold" panose="020B0704020202020204" pitchFamily="34" charset="0"/>
      <p:regular r:id="rId13"/>
      <p:bold r:id="rId14"/>
    </p:embeddedFont>
    <p:embeddedFont>
      <p:font typeface="Consolas" panose="020B0609020204030204" pitchFamily="49" charset="0"/>
      <p:regular r:id="rId15"/>
      <p:bold r:id="rId16"/>
      <p:italic r:id="rId17"/>
      <p:boldItalic r:id="rId18"/>
    </p:embeddedFont>
    <p:embeddedFont>
      <p:font typeface="Consolas Bold" panose="020B0709020204030204" pitchFamily="49" charset="0"/>
      <p:regular r:id="rId19"/>
      <p:bold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7BBC17A-DF31-56E5-2934-707A80862530}" v="8" dt="2024-01-11T19:17:52.632"/>
    <p1510:client id="{D5973AFE-D72C-008A-9B20-E471F9DD3544}" v="1" dt="2024-01-10T22:09:00.56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392" autoAdjust="0"/>
    <p:restoredTop sz="94673" autoAdjust="0"/>
  </p:normalViewPr>
  <p:slideViewPr>
    <p:cSldViewPr>
      <p:cViewPr varScale="1">
        <p:scale>
          <a:sx n="60" d="100"/>
          <a:sy n="60" d="100"/>
        </p:scale>
        <p:origin x="224" y="55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clId="Web-{D5973AFE-D72C-008A-9B20-E471F9DD3544}"/>
    <pc:docChg chg="modSld">
      <pc:chgData name="" userId="" providerId="" clId="Web-{D5973AFE-D72C-008A-9B20-E471F9DD3544}" dt="2024-01-10T22:09:00.565" v="0"/>
      <pc:docMkLst>
        <pc:docMk/>
      </pc:docMkLst>
      <pc:sldChg chg="delSp">
        <pc:chgData name="" userId="" providerId="" clId="Web-{D5973AFE-D72C-008A-9B20-E471F9DD3544}" dt="2024-01-10T22:09:00.565" v="0"/>
        <pc:sldMkLst>
          <pc:docMk/>
          <pc:sldMk cId="0" sldId="256"/>
        </pc:sldMkLst>
        <pc:spChg chg="del">
          <ac:chgData name="" userId="" providerId="" clId="Web-{D5973AFE-D72C-008A-9B20-E471F9DD3544}" dt="2024-01-10T22:09:00.565" v="0"/>
          <ac:spMkLst>
            <pc:docMk/>
            <pc:sldMk cId="0" sldId="256"/>
            <ac:spMk id="6" creationId="{00000000-0000-0000-0000-000000000000}"/>
          </ac:spMkLst>
        </pc:spChg>
      </pc:sldChg>
    </pc:docChg>
  </pc:docChgLst>
  <pc:docChgLst>
    <pc:chgData name="Juanpablo Acuna Haro" userId="S::ju.acunah@profesor.duoc.cl::f3be1a7b-23c2-4c04-9128-ec6a6abe027a" providerId="AD" clId="Web-{67BBC17A-DF31-56E5-2934-707A80862530}"/>
    <pc:docChg chg="modSld">
      <pc:chgData name="Juanpablo Acuna Haro" userId="S::ju.acunah@profesor.duoc.cl::f3be1a7b-23c2-4c04-9128-ec6a6abe027a" providerId="AD" clId="Web-{67BBC17A-DF31-56E5-2934-707A80862530}" dt="2024-01-11T19:17:52.632" v="2" actId="20577"/>
      <pc:docMkLst>
        <pc:docMk/>
      </pc:docMkLst>
      <pc:sldChg chg="modSp">
        <pc:chgData name="Juanpablo Acuna Haro" userId="S::ju.acunah@profesor.duoc.cl::f3be1a7b-23c2-4c04-9128-ec6a6abe027a" providerId="AD" clId="Web-{67BBC17A-DF31-56E5-2934-707A80862530}" dt="2024-01-11T19:17:40.273" v="0" actId="20577"/>
        <pc:sldMkLst>
          <pc:docMk/>
          <pc:sldMk cId="0" sldId="265"/>
        </pc:sldMkLst>
        <pc:spChg chg="mod">
          <ac:chgData name="Juanpablo Acuna Haro" userId="S::ju.acunah@profesor.duoc.cl::f3be1a7b-23c2-4c04-9128-ec6a6abe027a" providerId="AD" clId="Web-{67BBC17A-DF31-56E5-2934-707A80862530}" dt="2024-01-11T19:17:40.273" v="0" actId="20577"/>
          <ac:spMkLst>
            <pc:docMk/>
            <pc:sldMk cId="0" sldId="265"/>
            <ac:spMk id="18" creationId="{B345BD19-76AC-1107-BA99-E7B2CAF57522}"/>
          </ac:spMkLst>
        </pc:spChg>
      </pc:sldChg>
      <pc:sldChg chg="modSp">
        <pc:chgData name="Juanpablo Acuna Haro" userId="S::ju.acunah@profesor.duoc.cl::f3be1a7b-23c2-4c04-9128-ec6a6abe027a" providerId="AD" clId="Web-{67BBC17A-DF31-56E5-2934-707A80862530}" dt="2024-01-11T19:17:52.632" v="2" actId="20577"/>
        <pc:sldMkLst>
          <pc:docMk/>
          <pc:sldMk cId="3056958803" sldId="342"/>
        </pc:sldMkLst>
        <pc:spChg chg="mod">
          <ac:chgData name="Juanpablo Acuna Haro" userId="S::ju.acunah@profesor.duoc.cl::f3be1a7b-23c2-4c04-9128-ec6a6abe027a" providerId="AD" clId="Web-{67BBC17A-DF31-56E5-2934-707A80862530}" dt="2024-01-11T19:17:52.632" v="2" actId="20577"/>
          <ac:spMkLst>
            <pc:docMk/>
            <pc:sldMk cId="3056958803" sldId="342"/>
            <ac:spMk id="4" creationId="{281EE02D-06CB-8A21-36A3-4C6570DE527B}"/>
          </ac:spMkLst>
        </pc:spChg>
      </pc:sldChg>
      <pc:sldChg chg="modSp">
        <pc:chgData name="Juanpablo Acuna Haro" userId="S::ju.acunah@profesor.duoc.cl::f3be1a7b-23c2-4c04-9128-ec6a6abe027a" providerId="AD" clId="Web-{67BBC17A-DF31-56E5-2934-707A80862530}" dt="2024-01-11T19:17:44.148" v="1" actId="20577"/>
        <pc:sldMkLst>
          <pc:docMk/>
          <pc:sldMk cId="4187467598" sldId="383"/>
        </pc:sldMkLst>
        <pc:spChg chg="mod">
          <ac:chgData name="Juanpablo Acuna Haro" userId="S::ju.acunah@profesor.duoc.cl::f3be1a7b-23c2-4c04-9128-ec6a6abe027a" providerId="AD" clId="Web-{67BBC17A-DF31-56E5-2934-707A80862530}" dt="2024-01-11T19:17:44.148" v="1" actId="20577"/>
          <ac:spMkLst>
            <pc:docMk/>
            <pc:sldMk cId="4187467598" sldId="383"/>
            <ac:spMk id="18" creationId="{B345BD19-76AC-1107-BA99-E7B2CAF57522}"/>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_tradnl"/>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B68D83-3E7D-984B-A584-B9AE75E3ADAA}" type="datetimeFigureOut">
              <a:rPr lang="es-ES_tradnl" smtClean="0"/>
              <a:t>11/01/2024</a:t>
            </a:fld>
            <a:endParaRPr lang="es-ES_tradnl"/>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_tradnl"/>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ES_tradnl"/>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_tradnl"/>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BE7E11-F290-D44B-89E8-1B503D331C2C}" type="slidenum">
              <a:rPr lang="es-ES_tradnl" smtClean="0"/>
              <a:t>‹Nº›</a:t>
            </a:fld>
            <a:endParaRPr lang="es-ES_tradnl"/>
          </a:p>
        </p:txBody>
      </p:sp>
    </p:spTree>
    <p:extLst>
      <p:ext uri="{BB962C8B-B14F-4D97-AF65-F5344CB8AC3E}">
        <p14:creationId xmlns:p14="http://schemas.microsoft.com/office/powerpoint/2010/main" val="12265525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dirty="0"/>
          </a:p>
        </p:txBody>
      </p:sp>
      <p:sp>
        <p:nvSpPr>
          <p:cNvPr id="4" name="Marcador de número de diapositiva 3"/>
          <p:cNvSpPr>
            <a:spLocks noGrp="1"/>
          </p:cNvSpPr>
          <p:nvPr>
            <p:ph type="sldNum" sz="quarter" idx="5"/>
          </p:nvPr>
        </p:nvSpPr>
        <p:spPr/>
        <p:txBody>
          <a:bodyPr/>
          <a:lstStyle/>
          <a:p>
            <a:fld id="{8ABE7E11-F290-D44B-89E8-1B503D331C2C}" type="slidenum">
              <a:rPr lang="es-ES_tradnl" smtClean="0"/>
              <a:t>4</a:t>
            </a:fld>
            <a:endParaRPr lang="es-ES_tradnl"/>
          </a:p>
        </p:txBody>
      </p:sp>
    </p:spTree>
    <p:extLst>
      <p:ext uri="{BB962C8B-B14F-4D97-AF65-F5344CB8AC3E}">
        <p14:creationId xmlns:p14="http://schemas.microsoft.com/office/powerpoint/2010/main" val="16697860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dirty="0"/>
          </a:p>
        </p:txBody>
      </p:sp>
      <p:sp>
        <p:nvSpPr>
          <p:cNvPr id="4" name="Marcador de número de diapositiva 3"/>
          <p:cNvSpPr>
            <a:spLocks noGrp="1"/>
          </p:cNvSpPr>
          <p:nvPr>
            <p:ph type="sldNum" sz="quarter" idx="5"/>
          </p:nvPr>
        </p:nvSpPr>
        <p:spPr/>
        <p:txBody>
          <a:bodyPr/>
          <a:lstStyle/>
          <a:p>
            <a:fld id="{8ABE7E11-F290-D44B-89E8-1B503D331C2C}" type="slidenum">
              <a:rPr lang="es-ES_tradnl" smtClean="0"/>
              <a:t>5</a:t>
            </a:fld>
            <a:endParaRPr lang="es-ES_tradnl"/>
          </a:p>
        </p:txBody>
      </p:sp>
    </p:spTree>
    <p:extLst>
      <p:ext uri="{BB962C8B-B14F-4D97-AF65-F5344CB8AC3E}">
        <p14:creationId xmlns:p14="http://schemas.microsoft.com/office/powerpoint/2010/main" val="10835551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dirty="0"/>
          </a:p>
        </p:txBody>
      </p:sp>
      <p:sp>
        <p:nvSpPr>
          <p:cNvPr id="4" name="Marcador de número de diapositiva 3"/>
          <p:cNvSpPr>
            <a:spLocks noGrp="1"/>
          </p:cNvSpPr>
          <p:nvPr>
            <p:ph type="sldNum" sz="quarter" idx="5"/>
          </p:nvPr>
        </p:nvSpPr>
        <p:spPr/>
        <p:txBody>
          <a:bodyPr/>
          <a:lstStyle/>
          <a:p>
            <a:fld id="{8ABE7E11-F290-D44B-89E8-1B503D331C2C}" type="slidenum">
              <a:rPr lang="es-ES_tradnl" smtClean="0"/>
              <a:t>7</a:t>
            </a:fld>
            <a:endParaRPr lang="es-ES_tradnl"/>
          </a:p>
        </p:txBody>
      </p:sp>
    </p:spTree>
    <p:extLst>
      <p:ext uri="{BB962C8B-B14F-4D97-AF65-F5344CB8AC3E}">
        <p14:creationId xmlns:p14="http://schemas.microsoft.com/office/powerpoint/2010/main" val="39098484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dirty="0"/>
          </a:p>
        </p:txBody>
      </p:sp>
      <p:sp>
        <p:nvSpPr>
          <p:cNvPr id="4" name="Marcador de número de diapositiva 3"/>
          <p:cNvSpPr>
            <a:spLocks noGrp="1"/>
          </p:cNvSpPr>
          <p:nvPr>
            <p:ph type="sldNum" sz="quarter" idx="5"/>
          </p:nvPr>
        </p:nvSpPr>
        <p:spPr/>
        <p:txBody>
          <a:bodyPr/>
          <a:lstStyle/>
          <a:p>
            <a:fld id="{8ABE7E11-F290-D44B-89E8-1B503D331C2C}" type="slidenum">
              <a:rPr lang="es-ES_tradnl" smtClean="0"/>
              <a:t>9</a:t>
            </a:fld>
            <a:endParaRPr lang="es-ES_tradnl"/>
          </a:p>
        </p:txBody>
      </p:sp>
    </p:spTree>
    <p:extLst>
      <p:ext uri="{BB962C8B-B14F-4D97-AF65-F5344CB8AC3E}">
        <p14:creationId xmlns:p14="http://schemas.microsoft.com/office/powerpoint/2010/main" val="9876951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sp>
        <p:nvSpPr>
          <p:cNvPr id="11" name="object 2">
            <a:extLst>
              <a:ext uri="{FF2B5EF4-FFF2-40B4-BE49-F238E27FC236}">
                <a16:creationId xmlns:a16="http://schemas.microsoft.com/office/drawing/2014/main" id="{248CA032-B7CF-AC47-80C3-3DC0FECADE87}"/>
              </a:ext>
            </a:extLst>
          </p:cNvPr>
          <p:cNvSpPr/>
          <p:nvPr userDrawn="1"/>
        </p:nvSpPr>
        <p:spPr>
          <a:xfrm>
            <a:off x="661533" y="9280035"/>
            <a:ext cx="1433696" cy="464965"/>
          </a:xfrm>
          <a:custGeom>
            <a:avLst/>
            <a:gdLst/>
            <a:ahLst/>
            <a:cxnLst/>
            <a:rect l="l" t="t" r="r" b="b"/>
            <a:pathLst>
              <a:path w="1576070" h="511175">
                <a:moveTo>
                  <a:pt x="441172" y="241312"/>
                </a:moveTo>
                <a:lnTo>
                  <a:pt x="435267" y="179641"/>
                </a:lnTo>
                <a:lnTo>
                  <a:pt x="418414" y="127673"/>
                </a:lnTo>
                <a:lnTo>
                  <a:pt x="392747" y="86601"/>
                </a:lnTo>
                <a:lnTo>
                  <a:pt x="391845" y="85153"/>
                </a:lnTo>
                <a:lnTo>
                  <a:pt x="356819" y="51803"/>
                </a:lnTo>
                <a:lnTo>
                  <a:pt x="322008" y="30734"/>
                </a:lnTo>
                <a:lnTo>
                  <a:pt x="322008" y="245008"/>
                </a:lnTo>
                <a:lnTo>
                  <a:pt x="316547" y="299389"/>
                </a:lnTo>
                <a:lnTo>
                  <a:pt x="300736" y="343433"/>
                </a:lnTo>
                <a:lnTo>
                  <a:pt x="275463" y="377329"/>
                </a:lnTo>
                <a:lnTo>
                  <a:pt x="241617" y="401231"/>
                </a:lnTo>
                <a:lnTo>
                  <a:pt x="200088" y="415315"/>
                </a:lnTo>
                <a:lnTo>
                  <a:pt x="151752" y="419722"/>
                </a:lnTo>
                <a:lnTo>
                  <a:pt x="141351" y="419684"/>
                </a:lnTo>
                <a:lnTo>
                  <a:pt x="130746" y="419442"/>
                </a:lnTo>
                <a:lnTo>
                  <a:pt x="120827" y="418769"/>
                </a:lnTo>
                <a:lnTo>
                  <a:pt x="112496" y="417474"/>
                </a:lnTo>
                <a:lnTo>
                  <a:pt x="112496" y="91033"/>
                </a:lnTo>
                <a:lnTo>
                  <a:pt x="121119" y="89408"/>
                </a:lnTo>
                <a:lnTo>
                  <a:pt x="132499" y="87985"/>
                </a:lnTo>
                <a:lnTo>
                  <a:pt x="146659" y="86982"/>
                </a:lnTo>
                <a:lnTo>
                  <a:pt x="163601" y="86601"/>
                </a:lnTo>
                <a:lnTo>
                  <a:pt x="209257" y="90881"/>
                </a:lnTo>
                <a:lnTo>
                  <a:pt x="248094" y="103809"/>
                </a:lnTo>
                <a:lnTo>
                  <a:pt x="279450" y="125552"/>
                </a:lnTo>
                <a:lnTo>
                  <a:pt x="302653" y="156235"/>
                </a:lnTo>
                <a:lnTo>
                  <a:pt x="317055" y="196011"/>
                </a:lnTo>
                <a:lnTo>
                  <a:pt x="322008" y="245008"/>
                </a:lnTo>
                <a:lnTo>
                  <a:pt x="322008" y="30734"/>
                </a:lnTo>
                <a:lnTo>
                  <a:pt x="318211" y="28422"/>
                </a:lnTo>
                <a:lnTo>
                  <a:pt x="272313" y="12306"/>
                </a:lnTo>
                <a:lnTo>
                  <a:pt x="217411" y="2997"/>
                </a:lnTo>
                <a:lnTo>
                  <a:pt x="151752" y="0"/>
                </a:lnTo>
                <a:lnTo>
                  <a:pt x="110134" y="685"/>
                </a:lnTo>
                <a:lnTo>
                  <a:pt x="70319" y="2768"/>
                </a:lnTo>
                <a:lnTo>
                  <a:pt x="33286" y="6235"/>
                </a:lnTo>
                <a:lnTo>
                  <a:pt x="0" y="11099"/>
                </a:lnTo>
                <a:lnTo>
                  <a:pt x="0" y="500392"/>
                </a:lnTo>
                <a:lnTo>
                  <a:pt x="23342" y="503123"/>
                </a:lnTo>
                <a:lnTo>
                  <a:pt x="52374" y="505485"/>
                </a:lnTo>
                <a:lnTo>
                  <a:pt x="87236" y="507161"/>
                </a:lnTo>
                <a:lnTo>
                  <a:pt x="128054" y="507796"/>
                </a:lnTo>
                <a:lnTo>
                  <a:pt x="184556" y="505294"/>
                </a:lnTo>
                <a:lnTo>
                  <a:pt x="236435" y="497713"/>
                </a:lnTo>
                <a:lnTo>
                  <a:pt x="283171" y="484936"/>
                </a:lnTo>
                <a:lnTo>
                  <a:pt x="324205" y="466864"/>
                </a:lnTo>
                <a:lnTo>
                  <a:pt x="359029" y="443407"/>
                </a:lnTo>
                <a:lnTo>
                  <a:pt x="382054" y="419722"/>
                </a:lnTo>
                <a:lnTo>
                  <a:pt x="385749" y="415925"/>
                </a:lnTo>
                <a:lnTo>
                  <a:pt x="408393" y="382181"/>
                </a:lnTo>
                <a:lnTo>
                  <a:pt x="425894" y="341972"/>
                </a:lnTo>
                <a:lnTo>
                  <a:pt x="437172" y="295097"/>
                </a:lnTo>
                <a:lnTo>
                  <a:pt x="441172" y="241312"/>
                </a:lnTo>
                <a:close/>
              </a:path>
              <a:path w="1576070" h="511175">
                <a:moveTo>
                  <a:pt x="827582" y="502602"/>
                </a:moveTo>
                <a:lnTo>
                  <a:pt x="826503" y="478307"/>
                </a:lnTo>
                <a:lnTo>
                  <a:pt x="825550" y="450888"/>
                </a:lnTo>
                <a:lnTo>
                  <a:pt x="824865" y="420268"/>
                </a:lnTo>
                <a:lnTo>
                  <a:pt x="824611" y="386397"/>
                </a:lnTo>
                <a:lnTo>
                  <a:pt x="824611" y="140639"/>
                </a:lnTo>
                <a:lnTo>
                  <a:pt x="712089" y="140639"/>
                </a:lnTo>
                <a:lnTo>
                  <a:pt x="712089" y="365671"/>
                </a:lnTo>
                <a:lnTo>
                  <a:pt x="710641" y="373811"/>
                </a:lnTo>
                <a:lnTo>
                  <a:pt x="688695" y="406768"/>
                </a:lnTo>
                <a:lnTo>
                  <a:pt x="651395" y="419722"/>
                </a:lnTo>
                <a:lnTo>
                  <a:pt x="625627" y="413918"/>
                </a:lnTo>
                <a:lnTo>
                  <a:pt x="607910" y="397230"/>
                </a:lnTo>
                <a:lnTo>
                  <a:pt x="597687" y="370674"/>
                </a:lnTo>
                <a:lnTo>
                  <a:pt x="594398" y="335330"/>
                </a:lnTo>
                <a:lnTo>
                  <a:pt x="594398" y="140639"/>
                </a:lnTo>
                <a:lnTo>
                  <a:pt x="481888" y="140639"/>
                </a:lnTo>
                <a:lnTo>
                  <a:pt x="481888" y="353072"/>
                </a:lnTo>
                <a:lnTo>
                  <a:pt x="488022" y="412394"/>
                </a:lnTo>
                <a:lnTo>
                  <a:pt x="505383" y="456869"/>
                </a:lnTo>
                <a:lnTo>
                  <a:pt x="532409" y="487451"/>
                </a:lnTo>
                <a:lnTo>
                  <a:pt x="567537" y="505091"/>
                </a:lnTo>
                <a:lnTo>
                  <a:pt x="609206" y="510768"/>
                </a:lnTo>
                <a:lnTo>
                  <a:pt x="652399" y="504634"/>
                </a:lnTo>
                <a:lnTo>
                  <a:pt x="684987" y="489483"/>
                </a:lnTo>
                <a:lnTo>
                  <a:pt x="707986" y="470154"/>
                </a:lnTo>
                <a:lnTo>
                  <a:pt x="722452" y="451535"/>
                </a:lnTo>
                <a:lnTo>
                  <a:pt x="724674" y="451535"/>
                </a:lnTo>
                <a:lnTo>
                  <a:pt x="729869" y="502602"/>
                </a:lnTo>
                <a:lnTo>
                  <a:pt x="827582" y="502602"/>
                </a:lnTo>
                <a:close/>
              </a:path>
              <a:path w="1576070" h="511175">
                <a:moveTo>
                  <a:pt x="1244155" y="318274"/>
                </a:moveTo>
                <a:lnTo>
                  <a:pt x="1238161" y="266484"/>
                </a:lnTo>
                <a:lnTo>
                  <a:pt x="1220889" y="221424"/>
                </a:lnTo>
                <a:lnTo>
                  <a:pt x="1193355" y="184315"/>
                </a:lnTo>
                <a:lnTo>
                  <a:pt x="1156652" y="156324"/>
                </a:lnTo>
                <a:lnTo>
                  <a:pt x="1127175" y="144729"/>
                </a:lnTo>
                <a:lnTo>
                  <a:pt x="1127175" y="321259"/>
                </a:lnTo>
                <a:lnTo>
                  <a:pt x="1122210" y="365747"/>
                </a:lnTo>
                <a:lnTo>
                  <a:pt x="1107948" y="400088"/>
                </a:lnTo>
                <a:lnTo>
                  <a:pt x="1085354" y="422224"/>
                </a:lnTo>
                <a:lnTo>
                  <a:pt x="1055395" y="430072"/>
                </a:lnTo>
                <a:lnTo>
                  <a:pt x="1054658" y="430072"/>
                </a:lnTo>
                <a:lnTo>
                  <a:pt x="1023213" y="421817"/>
                </a:lnTo>
                <a:lnTo>
                  <a:pt x="1000252" y="399072"/>
                </a:lnTo>
                <a:lnTo>
                  <a:pt x="986155" y="364807"/>
                </a:lnTo>
                <a:lnTo>
                  <a:pt x="981367" y="322008"/>
                </a:lnTo>
                <a:lnTo>
                  <a:pt x="985443" y="282206"/>
                </a:lnTo>
                <a:lnTo>
                  <a:pt x="998397" y="247332"/>
                </a:lnTo>
                <a:lnTo>
                  <a:pt x="1021359" y="222580"/>
                </a:lnTo>
                <a:lnTo>
                  <a:pt x="1055395" y="213169"/>
                </a:lnTo>
                <a:lnTo>
                  <a:pt x="1088174" y="222580"/>
                </a:lnTo>
                <a:lnTo>
                  <a:pt x="1110449" y="247230"/>
                </a:lnTo>
                <a:lnTo>
                  <a:pt x="1123149" y="281889"/>
                </a:lnTo>
                <a:lnTo>
                  <a:pt x="1127175" y="321259"/>
                </a:lnTo>
                <a:lnTo>
                  <a:pt x="1127175" y="144729"/>
                </a:lnTo>
                <a:lnTo>
                  <a:pt x="1111783" y="138658"/>
                </a:lnTo>
                <a:lnTo>
                  <a:pt x="1059827" y="132511"/>
                </a:lnTo>
                <a:lnTo>
                  <a:pt x="1012253" y="136982"/>
                </a:lnTo>
                <a:lnTo>
                  <a:pt x="970229" y="150050"/>
                </a:lnTo>
                <a:lnTo>
                  <a:pt x="934402" y="171119"/>
                </a:lnTo>
                <a:lnTo>
                  <a:pt x="905408" y="199644"/>
                </a:lnTo>
                <a:lnTo>
                  <a:pt x="883894" y="235051"/>
                </a:lnTo>
                <a:lnTo>
                  <a:pt x="870508" y="276745"/>
                </a:lnTo>
                <a:lnTo>
                  <a:pt x="865911" y="324192"/>
                </a:lnTo>
                <a:lnTo>
                  <a:pt x="872426" y="378625"/>
                </a:lnTo>
                <a:lnTo>
                  <a:pt x="890930" y="424548"/>
                </a:lnTo>
                <a:lnTo>
                  <a:pt x="919848" y="461340"/>
                </a:lnTo>
                <a:lnTo>
                  <a:pt x="957580" y="488378"/>
                </a:lnTo>
                <a:lnTo>
                  <a:pt x="1002538" y="505066"/>
                </a:lnTo>
                <a:lnTo>
                  <a:pt x="1053160" y="510755"/>
                </a:lnTo>
                <a:lnTo>
                  <a:pt x="1053909" y="510755"/>
                </a:lnTo>
                <a:lnTo>
                  <a:pt x="1094740" y="507009"/>
                </a:lnTo>
                <a:lnTo>
                  <a:pt x="1133703" y="495655"/>
                </a:lnTo>
                <a:lnTo>
                  <a:pt x="1169187" y="476491"/>
                </a:lnTo>
                <a:lnTo>
                  <a:pt x="1199578" y="449364"/>
                </a:lnTo>
                <a:lnTo>
                  <a:pt x="1223276" y="414070"/>
                </a:lnTo>
                <a:lnTo>
                  <a:pt x="1238669" y="370433"/>
                </a:lnTo>
                <a:lnTo>
                  <a:pt x="1244155" y="318274"/>
                </a:lnTo>
                <a:close/>
              </a:path>
              <a:path w="1576070" h="511175">
                <a:moveTo>
                  <a:pt x="1575854" y="146558"/>
                </a:moveTo>
                <a:lnTo>
                  <a:pt x="1556600" y="140614"/>
                </a:lnTo>
                <a:lnTo>
                  <a:pt x="1535125" y="136194"/>
                </a:lnTo>
                <a:lnTo>
                  <a:pt x="1512557" y="133451"/>
                </a:lnTo>
                <a:lnTo>
                  <a:pt x="1489964" y="132499"/>
                </a:lnTo>
                <a:lnTo>
                  <a:pt x="1436077" y="137604"/>
                </a:lnTo>
                <a:lnTo>
                  <a:pt x="1389964" y="152133"/>
                </a:lnTo>
                <a:lnTo>
                  <a:pt x="1351838" y="174917"/>
                </a:lnTo>
                <a:lnTo>
                  <a:pt x="1321866" y="204762"/>
                </a:lnTo>
                <a:lnTo>
                  <a:pt x="1300238" y="240499"/>
                </a:lnTo>
                <a:lnTo>
                  <a:pt x="1287132" y="280949"/>
                </a:lnTo>
                <a:lnTo>
                  <a:pt x="1282712" y="324942"/>
                </a:lnTo>
                <a:lnTo>
                  <a:pt x="1287195" y="371144"/>
                </a:lnTo>
                <a:lnTo>
                  <a:pt x="1300264" y="411645"/>
                </a:lnTo>
                <a:lnTo>
                  <a:pt x="1321346" y="445947"/>
                </a:lnTo>
                <a:lnTo>
                  <a:pt x="1349870" y="473532"/>
                </a:lnTo>
                <a:lnTo>
                  <a:pt x="1385277" y="493864"/>
                </a:lnTo>
                <a:lnTo>
                  <a:pt x="1426984" y="506450"/>
                </a:lnTo>
                <a:lnTo>
                  <a:pt x="1474431" y="510755"/>
                </a:lnTo>
                <a:lnTo>
                  <a:pt x="1505470" y="509460"/>
                </a:lnTo>
                <a:lnTo>
                  <a:pt x="1556994" y="500468"/>
                </a:lnTo>
                <a:lnTo>
                  <a:pt x="1561782" y="410832"/>
                </a:lnTo>
                <a:lnTo>
                  <a:pt x="1548282" y="415810"/>
                </a:lnTo>
                <a:lnTo>
                  <a:pt x="1533194" y="419531"/>
                </a:lnTo>
                <a:lnTo>
                  <a:pt x="1516278" y="421868"/>
                </a:lnTo>
                <a:lnTo>
                  <a:pt x="1497355" y="422681"/>
                </a:lnTo>
                <a:lnTo>
                  <a:pt x="1458760" y="416090"/>
                </a:lnTo>
                <a:lnTo>
                  <a:pt x="1427226" y="396582"/>
                </a:lnTo>
                <a:lnTo>
                  <a:pt x="1405966" y="364591"/>
                </a:lnTo>
                <a:lnTo>
                  <a:pt x="1398155" y="320522"/>
                </a:lnTo>
                <a:lnTo>
                  <a:pt x="1404683" y="279692"/>
                </a:lnTo>
                <a:lnTo>
                  <a:pt x="1424178" y="247599"/>
                </a:lnTo>
                <a:lnTo>
                  <a:pt x="1454924" y="226606"/>
                </a:lnTo>
                <a:lnTo>
                  <a:pt x="1495171" y="219087"/>
                </a:lnTo>
                <a:lnTo>
                  <a:pt x="1515630" y="219989"/>
                </a:lnTo>
                <a:lnTo>
                  <a:pt x="1532737" y="222427"/>
                </a:lnTo>
                <a:lnTo>
                  <a:pt x="1546796" y="225971"/>
                </a:lnTo>
                <a:lnTo>
                  <a:pt x="1558086" y="230212"/>
                </a:lnTo>
                <a:lnTo>
                  <a:pt x="1575854" y="146558"/>
                </a:lnTo>
                <a:close/>
              </a:path>
            </a:pathLst>
          </a:custGeom>
          <a:solidFill>
            <a:srgbClr val="000000"/>
          </a:solidFill>
        </p:spPr>
        <p:txBody>
          <a:bodyPr wrap="square" lIns="0" tIns="0" rIns="0" bIns="0" rtlCol="0"/>
          <a:lstStyle/>
          <a:p>
            <a:endParaRPr sz="1637"/>
          </a:p>
        </p:txBody>
      </p:sp>
      <p:sp>
        <p:nvSpPr>
          <p:cNvPr id="12" name="object 3">
            <a:extLst>
              <a:ext uri="{FF2B5EF4-FFF2-40B4-BE49-F238E27FC236}">
                <a16:creationId xmlns:a16="http://schemas.microsoft.com/office/drawing/2014/main" id="{AB72D184-1BCC-8E4D-AB97-E7C9B55D20C7}"/>
              </a:ext>
            </a:extLst>
          </p:cNvPr>
          <p:cNvSpPr/>
          <p:nvPr userDrawn="1"/>
        </p:nvSpPr>
        <p:spPr>
          <a:xfrm>
            <a:off x="2194429" y="9319145"/>
            <a:ext cx="344272" cy="427422"/>
          </a:xfrm>
          <a:custGeom>
            <a:avLst/>
            <a:gdLst/>
            <a:ahLst/>
            <a:cxnLst/>
            <a:rect l="l" t="t" r="r" b="b"/>
            <a:pathLst>
              <a:path w="378460" h="469900">
                <a:moveTo>
                  <a:pt x="377967" y="0"/>
                </a:moveTo>
                <a:lnTo>
                  <a:pt x="273688" y="0"/>
                </a:lnTo>
                <a:lnTo>
                  <a:pt x="273688" y="266117"/>
                </a:lnTo>
                <a:lnTo>
                  <a:pt x="268116" y="319317"/>
                </a:lnTo>
                <a:lnTo>
                  <a:pt x="251744" y="356757"/>
                </a:lnTo>
                <a:lnTo>
                  <a:pt x="225083" y="378889"/>
                </a:lnTo>
                <a:lnTo>
                  <a:pt x="188643" y="386166"/>
                </a:lnTo>
                <a:lnTo>
                  <a:pt x="152992" y="378600"/>
                </a:lnTo>
                <a:lnTo>
                  <a:pt x="126738" y="355987"/>
                </a:lnTo>
                <a:lnTo>
                  <a:pt x="110518" y="318451"/>
                </a:lnTo>
                <a:lnTo>
                  <a:pt x="104970" y="266117"/>
                </a:lnTo>
                <a:lnTo>
                  <a:pt x="104970" y="0"/>
                </a:lnTo>
                <a:lnTo>
                  <a:pt x="0" y="0"/>
                </a:lnTo>
                <a:lnTo>
                  <a:pt x="0" y="257897"/>
                </a:lnTo>
                <a:lnTo>
                  <a:pt x="4140" y="316080"/>
                </a:lnTo>
                <a:lnTo>
                  <a:pt x="16320" y="364420"/>
                </a:lnTo>
                <a:lnTo>
                  <a:pt x="36180" y="403244"/>
                </a:lnTo>
                <a:lnTo>
                  <a:pt x="63360" y="432875"/>
                </a:lnTo>
                <a:lnTo>
                  <a:pt x="97498" y="453638"/>
                </a:lnTo>
                <a:lnTo>
                  <a:pt x="138234" y="465858"/>
                </a:lnTo>
                <a:lnTo>
                  <a:pt x="185209" y="469860"/>
                </a:lnTo>
                <a:lnTo>
                  <a:pt x="233897" y="465682"/>
                </a:lnTo>
                <a:lnTo>
                  <a:pt x="276216" y="453068"/>
                </a:lnTo>
                <a:lnTo>
                  <a:pt x="311756" y="431899"/>
                </a:lnTo>
                <a:lnTo>
                  <a:pt x="340111" y="402056"/>
                </a:lnTo>
                <a:lnTo>
                  <a:pt x="360870" y="363417"/>
                </a:lnTo>
                <a:lnTo>
                  <a:pt x="373625" y="315865"/>
                </a:lnTo>
                <a:lnTo>
                  <a:pt x="377967" y="259280"/>
                </a:lnTo>
                <a:lnTo>
                  <a:pt x="377967" y="0"/>
                </a:lnTo>
                <a:close/>
              </a:path>
            </a:pathLst>
          </a:custGeom>
          <a:solidFill>
            <a:srgbClr val="000000"/>
          </a:solidFill>
        </p:spPr>
        <p:txBody>
          <a:bodyPr wrap="square" lIns="0" tIns="0" rIns="0" bIns="0" rtlCol="0"/>
          <a:lstStyle/>
          <a:p>
            <a:endParaRPr sz="1637"/>
          </a:p>
        </p:txBody>
      </p:sp>
      <p:grpSp>
        <p:nvGrpSpPr>
          <p:cNvPr id="13" name="object 4">
            <a:extLst>
              <a:ext uri="{FF2B5EF4-FFF2-40B4-BE49-F238E27FC236}">
                <a16:creationId xmlns:a16="http://schemas.microsoft.com/office/drawing/2014/main" id="{A2800012-DA06-CF45-A47A-D4B30EA37B75}"/>
              </a:ext>
            </a:extLst>
          </p:cNvPr>
          <p:cNvGrpSpPr/>
          <p:nvPr userDrawn="1"/>
        </p:nvGrpSpPr>
        <p:grpSpPr>
          <a:xfrm>
            <a:off x="2585930" y="9203076"/>
            <a:ext cx="388750" cy="543519"/>
            <a:chOff x="2842727" y="10117702"/>
            <a:chExt cx="427355" cy="597535"/>
          </a:xfrm>
        </p:grpSpPr>
        <p:sp>
          <p:nvSpPr>
            <p:cNvPr id="14" name="object 5">
              <a:extLst>
                <a:ext uri="{FF2B5EF4-FFF2-40B4-BE49-F238E27FC236}">
                  <a16:creationId xmlns:a16="http://schemas.microsoft.com/office/drawing/2014/main" id="{039AC548-D805-B546-AF98-3B421C054969}"/>
                </a:ext>
              </a:extLst>
            </p:cNvPr>
            <p:cNvSpPr/>
            <p:nvPr/>
          </p:nvSpPr>
          <p:spPr>
            <a:xfrm>
              <a:off x="2842727" y="10237764"/>
              <a:ext cx="366395" cy="477520"/>
            </a:xfrm>
            <a:custGeom>
              <a:avLst/>
              <a:gdLst/>
              <a:ahLst/>
              <a:cxnLst/>
              <a:rect l="l" t="t" r="r" b="b"/>
              <a:pathLst>
                <a:path w="366394" h="477520">
                  <a:moveTo>
                    <a:pt x="252421" y="0"/>
                  </a:moveTo>
                  <a:lnTo>
                    <a:pt x="206913" y="3226"/>
                  </a:lnTo>
                  <a:lnTo>
                    <a:pt x="164136" y="12810"/>
                  </a:lnTo>
                  <a:lnTo>
                    <a:pt x="124791" y="28603"/>
                  </a:lnTo>
                  <a:lnTo>
                    <a:pt x="89578" y="50459"/>
                  </a:lnTo>
                  <a:lnTo>
                    <a:pt x="59197" y="78232"/>
                  </a:lnTo>
                  <a:lnTo>
                    <a:pt x="34348" y="111776"/>
                  </a:lnTo>
                  <a:lnTo>
                    <a:pt x="15732" y="150943"/>
                  </a:lnTo>
                  <a:lnTo>
                    <a:pt x="4049" y="195587"/>
                  </a:lnTo>
                  <a:lnTo>
                    <a:pt x="0" y="245563"/>
                  </a:lnTo>
                  <a:lnTo>
                    <a:pt x="3849" y="293331"/>
                  </a:lnTo>
                  <a:lnTo>
                    <a:pt x="15359" y="337340"/>
                  </a:lnTo>
                  <a:lnTo>
                    <a:pt x="34475" y="376785"/>
                  </a:lnTo>
                  <a:lnTo>
                    <a:pt x="61138" y="410861"/>
                  </a:lnTo>
                  <a:lnTo>
                    <a:pt x="95292" y="438765"/>
                  </a:lnTo>
                  <a:lnTo>
                    <a:pt x="136882" y="459692"/>
                  </a:lnTo>
                  <a:lnTo>
                    <a:pt x="185849" y="472838"/>
                  </a:lnTo>
                  <a:lnTo>
                    <a:pt x="242139" y="477399"/>
                  </a:lnTo>
                  <a:lnTo>
                    <a:pt x="281711" y="475535"/>
                  </a:lnTo>
                  <a:lnTo>
                    <a:pt x="315367" y="470716"/>
                  </a:lnTo>
                  <a:lnTo>
                    <a:pt x="342072" y="464093"/>
                  </a:lnTo>
                  <a:lnTo>
                    <a:pt x="360795" y="456823"/>
                  </a:lnTo>
                  <a:lnTo>
                    <a:pt x="345036" y="375213"/>
                  </a:lnTo>
                  <a:lnTo>
                    <a:pt x="327174" y="381031"/>
                  </a:lnTo>
                  <a:lnTo>
                    <a:pt x="305583" y="385825"/>
                  </a:lnTo>
                  <a:lnTo>
                    <a:pt x="281936" y="389081"/>
                  </a:lnTo>
                  <a:lnTo>
                    <a:pt x="257908" y="390281"/>
                  </a:lnTo>
                  <a:lnTo>
                    <a:pt x="206680" y="383477"/>
                  </a:lnTo>
                  <a:lnTo>
                    <a:pt x="165463" y="363832"/>
                  </a:lnTo>
                  <a:lnTo>
                    <a:pt x="135046" y="332499"/>
                  </a:lnTo>
                  <a:lnTo>
                    <a:pt x="116217" y="290629"/>
                  </a:lnTo>
                  <a:lnTo>
                    <a:pt x="109766" y="239374"/>
                  </a:lnTo>
                  <a:lnTo>
                    <a:pt x="117134" y="183960"/>
                  </a:lnTo>
                  <a:lnTo>
                    <a:pt x="137767" y="141083"/>
                  </a:lnTo>
                  <a:lnTo>
                    <a:pt x="169464" y="110615"/>
                  </a:lnTo>
                  <a:lnTo>
                    <a:pt x="210018" y="92429"/>
                  </a:lnTo>
                  <a:lnTo>
                    <a:pt x="257227" y="86395"/>
                  </a:lnTo>
                  <a:lnTo>
                    <a:pt x="283580" y="87824"/>
                  </a:lnTo>
                  <a:lnTo>
                    <a:pt x="307041" y="91638"/>
                  </a:lnTo>
                  <a:lnTo>
                    <a:pt x="327548" y="97129"/>
                  </a:lnTo>
                  <a:lnTo>
                    <a:pt x="345036" y="103588"/>
                  </a:lnTo>
                  <a:lnTo>
                    <a:pt x="366302" y="20575"/>
                  </a:lnTo>
                  <a:lnTo>
                    <a:pt x="348314" y="13309"/>
                  </a:lnTo>
                  <a:lnTo>
                    <a:pt x="322736" y="6686"/>
                  </a:lnTo>
                  <a:lnTo>
                    <a:pt x="290470" y="1864"/>
                  </a:lnTo>
                  <a:lnTo>
                    <a:pt x="252421" y="0"/>
                  </a:lnTo>
                  <a:close/>
                </a:path>
              </a:pathLst>
            </a:custGeom>
            <a:solidFill>
              <a:srgbClr val="000000"/>
            </a:solidFill>
          </p:spPr>
          <p:txBody>
            <a:bodyPr wrap="square" lIns="0" tIns="0" rIns="0" bIns="0" rtlCol="0"/>
            <a:lstStyle/>
            <a:p>
              <a:endParaRPr sz="1637"/>
            </a:p>
          </p:txBody>
        </p:sp>
        <p:pic>
          <p:nvPicPr>
            <p:cNvPr id="15" name="object 6">
              <a:extLst>
                <a:ext uri="{FF2B5EF4-FFF2-40B4-BE49-F238E27FC236}">
                  <a16:creationId xmlns:a16="http://schemas.microsoft.com/office/drawing/2014/main" id="{DAA5A1C9-3FFD-F741-93B2-F1CDA55129CC}"/>
                </a:ext>
              </a:extLst>
            </p:cNvPr>
            <p:cNvPicPr/>
            <p:nvPr/>
          </p:nvPicPr>
          <p:blipFill>
            <a:blip r:embed="rId2" cstate="email">
              <a:extLst>
                <a:ext uri="{28A0092B-C50C-407E-A947-70E740481C1C}">
                  <a14:useLocalDpi xmlns:a14="http://schemas.microsoft.com/office/drawing/2010/main"/>
                </a:ext>
              </a:extLst>
            </a:blip>
            <a:stretch>
              <a:fillRect/>
            </a:stretch>
          </p:blipFill>
          <p:spPr>
            <a:xfrm>
              <a:off x="3157442" y="10117702"/>
              <a:ext cx="112300" cy="112268"/>
            </a:xfrm>
            <a:prstGeom prst="rect">
              <a:avLst/>
            </a:prstGeom>
          </p:spPr>
        </p:pic>
      </p:grpSp>
      <p:sp>
        <p:nvSpPr>
          <p:cNvPr id="16" name="object 7">
            <a:extLst>
              <a:ext uri="{FF2B5EF4-FFF2-40B4-BE49-F238E27FC236}">
                <a16:creationId xmlns:a16="http://schemas.microsoft.com/office/drawing/2014/main" id="{2AF2BE2F-4D9A-CF4D-AF78-BAD6CC1B2837}"/>
              </a:ext>
            </a:extLst>
          </p:cNvPr>
          <p:cNvSpPr/>
          <p:nvPr userDrawn="1"/>
        </p:nvSpPr>
        <p:spPr>
          <a:xfrm>
            <a:off x="16228971" y="596804"/>
            <a:ext cx="2040793" cy="964587"/>
          </a:xfrm>
          <a:custGeom>
            <a:avLst/>
            <a:gdLst/>
            <a:ahLst/>
            <a:cxnLst/>
            <a:rect l="l" t="t" r="r" b="b"/>
            <a:pathLst>
              <a:path w="2243455" h="1060450">
                <a:moveTo>
                  <a:pt x="2243429" y="0"/>
                </a:moveTo>
                <a:lnTo>
                  <a:pt x="0" y="0"/>
                </a:lnTo>
                <a:lnTo>
                  <a:pt x="0" y="1059999"/>
                </a:lnTo>
                <a:lnTo>
                  <a:pt x="2243429" y="1059999"/>
                </a:lnTo>
                <a:lnTo>
                  <a:pt x="2243429" y="0"/>
                </a:lnTo>
                <a:close/>
              </a:path>
            </a:pathLst>
          </a:custGeom>
          <a:solidFill>
            <a:srgbClr val="257CE1"/>
          </a:solidFill>
        </p:spPr>
        <p:txBody>
          <a:bodyPr wrap="square" lIns="0" tIns="0" rIns="0" bIns="0" rtlCol="0"/>
          <a:lstStyle/>
          <a:p>
            <a:endParaRPr sz="1637"/>
          </a:p>
        </p:txBody>
      </p:sp>
      <p:sp>
        <p:nvSpPr>
          <p:cNvPr id="18" name="Marcador de texto 17">
            <a:extLst>
              <a:ext uri="{FF2B5EF4-FFF2-40B4-BE49-F238E27FC236}">
                <a16:creationId xmlns:a16="http://schemas.microsoft.com/office/drawing/2014/main" id="{E6AC5AA0-C4FD-A742-898F-2F81DD6B4DF8}"/>
              </a:ext>
            </a:extLst>
          </p:cNvPr>
          <p:cNvSpPr>
            <a:spLocks noGrp="1"/>
          </p:cNvSpPr>
          <p:nvPr>
            <p:ph type="body" sz="quarter" idx="10"/>
          </p:nvPr>
        </p:nvSpPr>
        <p:spPr>
          <a:xfrm>
            <a:off x="661533" y="687162"/>
            <a:ext cx="15275483" cy="671890"/>
          </a:xfrm>
        </p:spPr>
        <p:txBody>
          <a:bodyPr/>
          <a:lstStyle>
            <a:lvl1pPr algn="r">
              <a:defRPr sz="4366" b="1">
                <a:latin typeface="Arial" panose="020B0604020202020204" pitchFamily="34" charset="0"/>
                <a:cs typeface="Arial" panose="020B0604020202020204" pitchFamily="34" charset="0"/>
              </a:defRPr>
            </a:lvl1pPr>
          </a:lstStyle>
          <a:p>
            <a:r>
              <a:rPr lang="es-ES" dirty="0"/>
              <a:t>Editar los estilos de texto del patrón</a:t>
            </a:r>
            <a:endParaRPr lang="es-CL" dirty="0"/>
          </a:p>
        </p:txBody>
      </p:sp>
    </p:spTree>
    <p:extLst>
      <p:ext uri="{BB962C8B-B14F-4D97-AF65-F5344CB8AC3E}">
        <p14:creationId xmlns:p14="http://schemas.microsoft.com/office/powerpoint/2010/main" val="31395998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1/11/2024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‹Nº›</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svg"/></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7.xml"/><Relationship Id="rId5" Type="http://schemas.openxmlformats.org/officeDocument/2006/relationships/image" Target="../media/image9.sv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svg"/><Relationship Id="rId4" Type="http://schemas.openxmlformats.org/officeDocument/2006/relationships/image" Target="../media/image11.png"/><Relationship Id="rId9" Type="http://schemas.openxmlformats.org/officeDocument/2006/relationships/image" Target="../media/image16.svg"/></Relationships>
</file>

<file path=ppt/slides/_rels/slide5.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sv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sv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7.xml"/><Relationship Id="rId5" Type="http://schemas.openxmlformats.org/officeDocument/2006/relationships/image" Target="../media/image9.sv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svg"/><Relationship Id="rId4" Type="http://schemas.openxmlformats.org/officeDocument/2006/relationships/image" Target="../media/image11.png"/><Relationship Id="rId9" Type="http://schemas.openxmlformats.org/officeDocument/2006/relationships/image" Target="../media/image16.sv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7.xml"/><Relationship Id="rId5" Type="http://schemas.openxmlformats.org/officeDocument/2006/relationships/image" Target="../media/image9.sv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svg"/><Relationship Id="rId10" Type="http://schemas.openxmlformats.org/officeDocument/2006/relationships/image" Target="../media/image18.png"/><Relationship Id="rId4" Type="http://schemas.openxmlformats.org/officeDocument/2006/relationships/image" Target="../media/image11.png"/><Relationship Id="rId9" Type="http://schemas.openxmlformats.org/officeDocument/2006/relationships/image" Target="../media/image16.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F325A"/>
        </a:solidFill>
        <a:effectLst/>
      </p:bgPr>
    </p:bg>
    <p:spTree>
      <p:nvGrpSpPr>
        <p:cNvPr id="1" name=""/>
        <p:cNvGrpSpPr/>
        <p:nvPr/>
      </p:nvGrpSpPr>
      <p:grpSpPr>
        <a:xfrm>
          <a:off x="0" y="0"/>
          <a:ext cx="0" cy="0"/>
          <a:chOff x="0" y="0"/>
          <a:chExt cx="0" cy="0"/>
        </a:xfrm>
      </p:grpSpPr>
      <p:grpSp>
        <p:nvGrpSpPr>
          <p:cNvPr id="2" name="Group 2"/>
          <p:cNvGrpSpPr/>
          <p:nvPr/>
        </p:nvGrpSpPr>
        <p:grpSpPr>
          <a:xfrm>
            <a:off x="0" y="723900"/>
            <a:ext cx="18285758" cy="10285737"/>
            <a:chOff x="0" y="0"/>
            <a:chExt cx="24381011" cy="13714316"/>
          </a:xfrm>
        </p:grpSpPr>
        <p:sp>
          <p:nvSpPr>
            <p:cNvPr id="3" name="Freeform 3"/>
            <p:cNvSpPr/>
            <p:nvPr/>
          </p:nvSpPr>
          <p:spPr>
            <a:xfrm>
              <a:off x="0" y="0"/>
              <a:ext cx="24380952" cy="13714349"/>
            </a:xfrm>
            <a:custGeom>
              <a:avLst/>
              <a:gdLst/>
              <a:ahLst/>
              <a:cxnLst/>
              <a:rect l="l" t="t" r="r" b="b"/>
              <a:pathLst>
                <a:path w="24380952" h="13714349">
                  <a:moveTo>
                    <a:pt x="0" y="0"/>
                  </a:moveTo>
                  <a:lnTo>
                    <a:pt x="24380952" y="0"/>
                  </a:lnTo>
                  <a:lnTo>
                    <a:pt x="24380952" y="13714349"/>
                  </a:lnTo>
                  <a:lnTo>
                    <a:pt x="0" y="13714349"/>
                  </a:lnTo>
                  <a:lnTo>
                    <a:pt x="0" y="0"/>
                  </a:lnTo>
                  <a:close/>
                </a:path>
              </a:pathLst>
            </a:custGeom>
            <a:blipFill>
              <a:blip r:embed="rId2"/>
              <a:stretch>
                <a:fillRect/>
              </a:stretch>
            </a:blipFill>
          </p:spPr>
          <p:txBody>
            <a:bodyPr/>
            <a:lstStyle/>
            <a:p>
              <a:endParaRPr lang="es-ES_tradnl"/>
            </a:p>
          </p:txBody>
        </p:sp>
      </p:grpSp>
      <p:sp>
        <p:nvSpPr>
          <p:cNvPr id="4" name="Freeform 4"/>
          <p:cNvSpPr/>
          <p:nvPr/>
        </p:nvSpPr>
        <p:spPr>
          <a:xfrm>
            <a:off x="2581422" y="8603574"/>
            <a:ext cx="8040719" cy="9525"/>
          </a:xfrm>
          <a:custGeom>
            <a:avLst/>
            <a:gdLst/>
            <a:ahLst/>
            <a:cxnLst/>
            <a:rect l="l" t="t" r="r" b="b"/>
            <a:pathLst>
              <a:path w="8040719" h="9525">
                <a:moveTo>
                  <a:pt x="0" y="0"/>
                </a:moveTo>
                <a:lnTo>
                  <a:pt x="8040720" y="0"/>
                </a:lnTo>
                <a:lnTo>
                  <a:pt x="8040720" y="9525"/>
                </a:lnTo>
                <a:lnTo>
                  <a:pt x="0" y="952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s-ES_tradnl"/>
          </a:p>
        </p:txBody>
      </p:sp>
      <p:sp>
        <p:nvSpPr>
          <p:cNvPr id="5" name="TextBox 5"/>
          <p:cNvSpPr txBox="1"/>
          <p:nvPr/>
        </p:nvSpPr>
        <p:spPr>
          <a:xfrm>
            <a:off x="2627835" y="7296782"/>
            <a:ext cx="8732498" cy="1051570"/>
          </a:xfrm>
          <a:prstGeom prst="rect">
            <a:avLst/>
          </a:prstGeom>
        </p:spPr>
        <p:txBody>
          <a:bodyPr lIns="0" tIns="0" rIns="0" bIns="0" rtlCol="0" anchor="t">
            <a:spAutoFit/>
          </a:bodyPr>
          <a:lstStyle/>
          <a:p>
            <a:pPr algn="l">
              <a:lnSpc>
                <a:spcPts val="4147"/>
              </a:lnSpc>
            </a:pPr>
            <a:r>
              <a:rPr lang="es-ES_tradnl" sz="3456" dirty="0">
                <a:solidFill>
                  <a:srgbClr val="FFFFFF"/>
                </a:solidFill>
                <a:latin typeface="Arial" panose="020B0604020202020204" pitchFamily="34" charset="0"/>
                <a:cs typeface="Arial" panose="020B0604020202020204" pitchFamily="34" charset="0"/>
              </a:rPr>
              <a:t>Fundamentos de Programación FPY</a:t>
            </a:r>
          </a:p>
          <a:p>
            <a:pPr algn="l">
              <a:lnSpc>
                <a:spcPts val="4147"/>
              </a:lnSpc>
            </a:pPr>
            <a:r>
              <a:rPr lang="es-ES_tradnl" sz="3456" dirty="0">
                <a:solidFill>
                  <a:srgbClr val="FFFFFF"/>
                </a:solidFill>
                <a:latin typeface="Arial" panose="020B0604020202020204" pitchFamily="34" charset="0"/>
                <a:cs typeface="Arial" panose="020B0604020202020204" pitchFamily="34" charset="0"/>
              </a:rPr>
              <a:t>Tuplas</a:t>
            </a:r>
            <a:r>
              <a:rPr lang="es-ES_tradnl" sz="3456">
                <a:solidFill>
                  <a:srgbClr val="FFFFFF"/>
                </a:solidFill>
                <a:latin typeface="Arial" panose="020B0604020202020204" pitchFamily="34" charset="0"/>
                <a:cs typeface="Arial" panose="020B0604020202020204" pitchFamily="34" charset="0"/>
              </a:rPr>
              <a:t>, diccionarios y set</a:t>
            </a:r>
            <a:endParaRPr lang="en-US" sz="3456" dirty="0">
              <a:solidFill>
                <a:srgbClr val="FFFFFF"/>
              </a:solidFill>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a:extLst>
              <a:ext uri="{FF2B5EF4-FFF2-40B4-BE49-F238E27FC236}">
                <a16:creationId xmlns:a16="http://schemas.microsoft.com/office/drawing/2014/main" id="{CBCD8BF0-1144-D34D-8793-D9BC0214A663}"/>
              </a:ext>
            </a:extLst>
          </p:cNvPr>
          <p:cNvSpPr>
            <a:spLocks noGrp="1"/>
          </p:cNvSpPr>
          <p:nvPr>
            <p:ph type="body" sz="quarter" idx="10"/>
          </p:nvPr>
        </p:nvSpPr>
        <p:spPr/>
        <p:txBody>
          <a:bodyPr>
            <a:normAutofit fontScale="92500" lnSpcReduction="10000"/>
          </a:bodyPr>
          <a:lstStyle/>
          <a:p>
            <a:r>
              <a:rPr lang="es-CL" dirty="0"/>
              <a:t>Reflexionemos</a:t>
            </a:r>
          </a:p>
        </p:txBody>
      </p:sp>
      <p:sp>
        <p:nvSpPr>
          <p:cNvPr id="4" name="CuadroTexto 3">
            <a:extLst>
              <a:ext uri="{FF2B5EF4-FFF2-40B4-BE49-F238E27FC236}">
                <a16:creationId xmlns:a16="http://schemas.microsoft.com/office/drawing/2014/main" id="{281EE02D-06CB-8A21-36A3-4C6570DE527B}"/>
              </a:ext>
            </a:extLst>
          </p:cNvPr>
          <p:cNvSpPr txBox="1"/>
          <p:nvPr/>
        </p:nvSpPr>
        <p:spPr>
          <a:xfrm>
            <a:off x="1519721" y="4866254"/>
            <a:ext cx="15274410" cy="5219378"/>
          </a:xfrm>
          <a:prstGeom prst="rect">
            <a:avLst/>
          </a:prstGeom>
          <a:noFill/>
        </p:spPr>
        <p:txBody>
          <a:bodyPr wrap="square" lIns="91440" tIns="45720" rIns="91440" bIns="45720" anchor="t">
            <a:spAutoFit/>
          </a:bodyPr>
          <a:lstStyle/>
          <a:p>
            <a:pPr marL="415869" indent="-415869" algn="just">
              <a:buFont typeface="Arial" panose="020B0604020202020204" pitchFamily="34" charset="0"/>
              <a:buChar char="•"/>
            </a:pPr>
            <a:r>
              <a:rPr lang="es-CL" sz="2729" dirty="0">
                <a:latin typeface="Consolas"/>
                <a:cs typeface="Consolas"/>
              </a:rPr>
              <a:t>Debate con tu docente: ¿En qué situaciones sería más eficiente utilizar un conjunto a una lista?</a:t>
            </a:r>
          </a:p>
          <a:p>
            <a:pPr marL="415290" indent="-415290" algn="just">
              <a:buFont typeface="Arial" panose="020B0604020202020204" pitchFamily="34" charset="0"/>
              <a:buChar char="•"/>
            </a:pPr>
            <a:r>
              <a:rPr lang="es-CL" sz="2800" b="0" i="0" u="none" strike="noStrike" dirty="0">
                <a:effectLst/>
                <a:latin typeface="Consolas"/>
                <a:cs typeface="Consolas" panose="020B0609020204030204" pitchFamily="49" charset="0"/>
              </a:rPr>
              <a:t>¿Por qué los conjuntos no permiten elementos duplicados? ¿Cómo podría la propiedad de no permitir duplicados ser útil en la manipulación de datos?</a:t>
            </a:r>
          </a:p>
          <a:p>
            <a:pPr marL="415290" indent="-415290" algn="just">
              <a:buFont typeface="Arial" panose="020B0604020202020204" pitchFamily="34" charset="0"/>
              <a:buChar char="•"/>
            </a:pPr>
            <a:r>
              <a:rPr lang="es-CL" sz="2800" b="0" i="0" u="none" strike="noStrike" dirty="0">
                <a:effectLst/>
                <a:latin typeface="Consolas"/>
                <a:cs typeface="Consolas" panose="020B0609020204030204" pitchFamily="49" charset="0"/>
              </a:rPr>
              <a:t>¿Puedes proporcionar ejemplos prácticos de situaciones en las que los diccionarios son especialmente útiles distintos a los ejemplos ya expuestos?</a:t>
            </a:r>
          </a:p>
          <a:p>
            <a:pPr marL="415290" indent="-415290" algn="just">
              <a:buFont typeface="Arial" panose="020B0604020202020204" pitchFamily="34" charset="0"/>
              <a:buChar char="•"/>
            </a:pPr>
            <a:r>
              <a:rPr lang="es-CL" sz="2800" b="0" i="0" u="none" strike="noStrike" dirty="0">
                <a:effectLst/>
                <a:latin typeface="Consolas"/>
                <a:cs typeface="Consolas" panose="020B0609020204030204" pitchFamily="49" charset="0"/>
              </a:rPr>
              <a:t>¿Por qué podríamos preferir almacenar configuraciones o opciones en un diccionario en lugar de en una lista o tupla? ¿Cómo podría la estructura clave-valor facilitar la administración de configuraciones?</a:t>
            </a:r>
          </a:p>
          <a:p>
            <a:pPr marL="415869" indent="-415869" algn="just">
              <a:buFont typeface="Arial" panose="020B0604020202020204" pitchFamily="34" charset="0"/>
              <a:buChar char="•"/>
            </a:pPr>
            <a:endParaRPr lang="es-CL" sz="2729" dirty="0">
              <a:latin typeface="Consolas" panose="020B0609020204030204" pitchFamily="49" charset="0"/>
              <a:cs typeface="Consolas" panose="020B0609020204030204" pitchFamily="49" charset="0"/>
            </a:endParaRPr>
          </a:p>
          <a:p>
            <a:pPr marL="415869" indent="-415869" algn="just">
              <a:buFont typeface="Arial" panose="020B0604020202020204" pitchFamily="34" charset="0"/>
              <a:buChar char="•"/>
            </a:pPr>
            <a:endParaRPr lang="es-CL" sz="2729" dirty="0">
              <a:latin typeface="Consolas"/>
              <a:cs typeface="Consolas"/>
            </a:endParaRPr>
          </a:p>
        </p:txBody>
      </p:sp>
      <p:pic>
        <p:nvPicPr>
          <p:cNvPr id="5" name="Google Shape;182;p17" descr="http://www.clipartroo.com/images/33/group-talking-clipart-33811.png">
            <a:extLst>
              <a:ext uri="{FF2B5EF4-FFF2-40B4-BE49-F238E27FC236}">
                <a16:creationId xmlns:a16="http://schemas.microsoft.com/office/drawing/2014/main" id="{9D2CD1C6-5DFB-698B-E265-C31844150B60}"/>
              </a:ext>
            </a:extLst>
          </p:cNvPr>
          <p:cNvPicPr preferRelativeResize="0"/>
          <p:nvPr/>
        </p:nvPicPr>
        <p:blipFill rotWithShape="1">
          <a:blip r:embed="rId2">
            <a:alphaModFix/>
          </a:blip>
          <a:srcRect/>
          <a:stretch/>
        </p:blipFill>
        <p:spPr>
          <a:xfrm>
            <a:off x="5193371" y="617596"/>
            <a:ext cx="6211925" cy="3854015"/>
          </a:xfrm>
          <a:prstGeom prst="rect">
            <a:avLst/>
          </a:prstGeom>
          <a:noFill/>
          <a:ln>
            <a:noFill/>
          </a:ln>
        </p:spPr>
      </p:pic>
    </p:spTree>
    <p:extLst>
      <p:ext uri="{BB962C8B-B14F-4D97-AF65-F5344CB8AC3E}">
        <p14:creationId xmlns:p14="http://schemas.microsoft.com/office/powerpoint/2010/main" val="3056958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30372" y="-184047"/>
            <a:ext cx="17745596" cy="10286098"/>
            <a:chOff x="0" y="0"/>
            <a:chExt cx="24371995" cy="13714797"/>
          </a:xfrm>
        </p:grpSpPr>
        <p:sp>
          <p:nvSpPr>
            <p:cNvPr id="3" name="Freeform 3"/>
            <p:cNvSpPr/>
            <p:nvPr/>
          </p:nvSpPr>
          <p:spPr>
            <a:xfrm>
              <a:off x="0" y="0"/>
              <a:ext cx="24371936" cy="13714857"/>
            </a:xfrm>
            <a:custGeom>
              <a:avLst/>
              <a:gdLst/>
              <a:ahLst/>
              <a:cxnLst/>
              <a:rect l="l" t="t" r="r" b="b"/>
              <a:pathLst>
                <a:path w="24371936" h="13714857">
                  <a:moveTo>
                    <a:pt x="0" y="0"/>
                  </a:moveTo>
                  <a:lnTo>
                    <a:pt x="24371936" y="0"/>
                  </a:lnTo>
                  <a:lnTo>
                    <a:pt x="24371936" y="13714857"/>
                  </a:lnTo>
                  <a:lnTo>
                    <a:pt x="0" y="13714857"/>
                  </a:lnTo>
                  <a:lnTo>
                    <a:pt x="0" y="0"/>
                  </a:lnTo>
                  <a:close/>
                </a:path>
              </a:pathLst>
            </a:custGeom>
            <a:blipFill>
              <a:blip r:embed="rId2"/>
              <a:stretch>
                <a:fillRect/>
              </a:stretch>
            </a:blipFill>
          </p:spPr>
          <p:txBody>
            <a:bodyPr/>
            <a:lstStyle/>
            <a:p>
              <a:endParaRPr lang="es-ES_tradnl"/>
            </a:p>
          </p:txBody>
        </p:sp>
      </p:grpSp>
      <p:sp>
        <p:nvSpPr>
          <p:cNvPr id="4" name="TextBox 4"/>
          <p:cNvSpPr txBox="1"/>
          <p:nvPr/>
        </p:nvSpPr>
        <p:spPr>
          <a:xfrm>
            <a:off x="7377495" y="912244"/>
            <a:ext cx="8537504" cy="851377"/>
          </a:xfrm>
          <a:prstGeom prst="rect">
            <a:avLst/>
          </a:prstGeom>
        </p:spPr>
        <p:txBody>
          <a:bodyPr lIns="0" tIns="0" rIns="0" bIns="0" rtlCol="0" anchor="t">
            <a:spAutoFit/>
          </a:bodyPr>
          <a:lstStyle/>
          <a:p>
            <a:pPr algn="l">
              <a:lnSpc>
                <a:spcPts val="6548"/>
              </a:lnSpc>
            </a:pPr>
            <a:r>
              <a:rPr lang="es-ES_tradnl" sz="5456" spc="10">
                <a:solidFill>
                  <a:srgbClr val="000000"/>
                </a:solidFill>
                <a:latin typeface="Consolas" panose="020B0609020204030204" pitchFamily="49" charset="0"/>
                <a:cs typeface="Consolas" panose="020B0609020204030204" pitchFamily="49" charset="0"/>
              </a:rPr>
              <a:t>3.2.1</a:t>
            </a:r>
            <a:r>
              <a:rPr lang="es-ES_tradnl" sz="5456" spc="10" dirty="0">
                <a:solidFill>
                  <a:srgbClr val="000000"/>
                </a:solidFill>
                <a:latin typeface="Consolas" panose="020B0609020204030204" pitchFamily="49" charset="0"/>
                <a:cs typeface="Consolas" panose="020B0609020204030204" pitchFamily="49" charset="0"/>
              </a:rPr>
              <a:t>: Contenidos</a:t>
            </a:r>
          </a:p>
        </p:txBody>
      </p:sp>
      <p:sp>
        <p:nvSpPr>
          <p:cNvPr id="6" name="TextBox 6"/>
          <p:cNvSpPr txBox="1"/>
          <p:nvPr/>
        </p:nvSpPr>
        <p:spPr>
          <a:xfrm>
            <a:off x="7822317" y="4543728"/>
            <a:ext cx="4164787" cy="407356"/>
          </a:xfrm>
          <a:prstGeom prst="rect">
            <a:avLst/>
          </a:prstGeom>
        </p:spPr>
        <p:txBody>
          <a:bodyPr lIns="0" tIns="0" rIns="0" bIns="0" rtlCol="0" anchor="t">
            <a:spAutoFit/>
          </a:bodyPr>
          <a:lstStyle/>
          <a:p>
            <a:pPr algn="l">
              <a:lnSpc>
                <a:spcPts val="3274"/>
              </a:lnSpc>
            </a:pPr>
            <a:r>
              <a:rPr lang="es-ES_tradnl" sz="2728" dirty="0">
                <a:solidFill>
                  <a:srgbClr val="000000"/>
                </a:solidFill>
                <a:latin typeface="Consolas Bold"/>
              </a:rPr>
              <a:t>Tuplas</a:t>
            </a:r>
          </a:p>
        </p:txBody>
      </p:sp>
      <p:sp>
        <p:nvSpPr>
          <p:cNvPr id="7" name="TextBox 7"/>
          <p:cNvSpPr txBox="1"/>
          <p:nvPr/>
        </p:nvSpPr>
        <p:spPr>
          <a:xfrm>
            <a:off x="7804388" y="3534512"/>
            <a:ext cx="970278" cy="833562"/>
          </a:xfrm>
          <a:prstGeom prst="rect">
            <a:avLst/>
          </a:prstGeom>
        </p:spPr>
        <p:txBody>
          <a:bodyPr lIns="0" tIns="0" rIns="0" bIns="0" rtlCol="0" anchor="t">
            <a:spAutoFit/>
          </a:bodyPr>
          <a:lstStyle/>
          <a:p>
            <a:pPr algn="l">
              <a:lnSpc>
                <a:spcPts val="6548"/>
              </a:lnSpc>
            </a:pPr>
            <a:r>
              <a:rPr lang="es-ES_tradnl" sz="5456" spc="10">
                <a:solidFill>
                  <a:srgbClr val="000000"/>
                </a:solidFill>
                <a:latin typeface="Consolas Bold"/>
              </a:rPr>
              <a:t>01</a:t>
            </a:r>
          </a:p>
        </p:txBody>
      </p:sp>
      <p:sp>
        <p:nvSpPr>
          <p:cNvPr id="9" name="TextBox 9"/>
          <p:cNvSpPr txBox="1"/>
          <p:nvPr/>
        </p:nvSpPr>
        <p:spPr>
          <a:xfrm>
            <a:off x="7848600" y="5561427"/>
            <a:ext cx="970278" cy="833562"/>
          </a:xfrm>
          <a:prstGeom prst="rect">
            <a:avLst/>
          </a:prstGeom>
        </p:spPr>
        <p:txBody>
          <a:bodyPr lIns="0" tIns="0" rIns="0" bIns="0" rtlCol="0" anchor="t">
            <a:spAutoFit/>
          </a:bodyPr>
          <a:lstStyle/>
          <a:p>
            <a:pPr algn="l">
              <a:lnSpc>
                <a:spcPts val="6548"/>
              </a:lnSpc>
            </a:pPr>
            <a:r>
              <a:rPr lang="es-ES_tradnl" sz="5456" spc="10">
                <a:solidFill>
                  <a:srgbClr val="000000"/>
                </a:solidFill>
                <a:latin typeface="Consolas Bold"/>
              </a:rPr>
              <a:t>02</a:t>
            </a:r>
          </a:p>
        </p:txBody>
      </p:sp>
      <p:sp>
        <p:nvSpPr>
          <p:cNvPr id="12" name="TextBox 12"/>
          <p:cNvSpPr txBox="1"/>
          <p:nvPr/>
        </p:nvSpPr>
        <p:spPr>
          <a:xfrm>
            <a:off x="12420600" y="4392815"/>
            <a:ext cx="3789042" cy="407356"/>
          </a:xfrm>
          <a:prstGeom prst="rect">
            <a:avLst/>
          </a:prstGeom>
        </p:spPr>
        <p:txBody>
          <a:bodyPr lIns="0" tIns="0" rIns="0" bIns="0" rtlCol="0" anchor="t">
            <a:spAutoFit/>
          </a:bodyPr>
          <a:lstStyle/>
          <a:p>
            <a:pPr algn="l">
              <a:lnSpc>
                <a:spcPts val="3274"/>
              </a:lnSpc>
            </a:pPr>
            <a:r>
              <a:rPr lang="es-ES_tradnl" sz="2728" dirty="0">
                <a:solidFill>
                  <a:srgbClr val="000000"/>
                </a:solidFill>
                <a:latin typeface="Consolas Bold"/>
              </a:rPr>
              <a:t>Reflexiones</a:t>
            </a:r>
          </a:p>
        </p:txBody>
      </p:sp>
      <p:sp>
        <p:nvSpPr>
          <p:cNvPr id="14" name="TextBox 8">
            <a:extLst>
              <a:ext uri="{FF2B5EF4-FFF2-40B4-BE49-F238E27FC236}">
                <a16:creationId xmlns:a16="http://schemas.microsoft.com/office/drawing/2014/main" id="{F427F32F-F124-0475-2393-71170F8ABF9C}"/>
              </a:ext>
            </a:extLst>
          </p:cNvPr>
          <p:cNvSpPr txBox="1"/>
          <p:nvPr/>
        </p:nvSpPr>
        <p:spPr>
          <a:xfrm>
            <a:off x="7822317" y="8392856"/>
            <a:ext cx="3789042" cy="407356"/>
          </a:xfrm>
          <a:prstGeom prst="rect">
            <a:avLst/>
          </a:prstGeom>
        </p:spPr>
        <p:txBody>
          <a:bodyPr lIns="0" tIns="0" rIns="0" bIns="0" rtlCol="0" anchor="t">
            <a:spAutoFit/>
          </a:bodyPr>
          <a:lstStyle/>
          <a:p>
            <a:pPr algn="l">
              <a:lnSpc>
                <a:spcPts val="3274"/>
              </a:lnSpc>
            </a:pPr>
            <a:r>
              <a:rPr lang="es-ES_tradnl" sz="2728" dirty="0">
                <a:solidFill>
                  <a:srgbClr val="000000"/>
                </a:solidFill>
                <a:latin typeface="Consolas Bold"/>
              </a:rPr>
              <a:t>Set</a:t>
            </a:r>
          </a:p>
        </p:txBody>
      </p:sp>
      <p:sp>
        <p:nvSpPr>
          <p:cNvPr id="10" name="TextBox 11">
            <a:extLst>
              <a:ext uri="{FF2B5EF4-FFF2-40B4-BE49-F238E27FC236}">
                <a16:creationId xmlns:a16="http://schemas.microsoft.com/office/drawing/2014/main" id="{23A95E95-210D-41D8-2CDB-CB6BBAEB4A07}"/>
              </a:ext>
            </a:extLst>
          </p:cNvPr>
          <p:cNvSpPr txBox="1"/>
          <p:nvPr/>
        </p:nvSpPr>
        <p:spPr>
          <a:xfrm>
            <a:off x="7822317" y="7488513"/>
            <a:ext cx="970278" cy="833562"/>
          </a:xfrm>
          <a:prstGeom prst="rect">
            <a:avLst/>
          </a:prstGeom>
        </p:spPr>
        <p:txBody>
          <a:bodyPr lIns="0" tIns="0" rIns="0" bIns="0" rtlCol="0" anchor="t">
            <a:spAutoFit/>
          </a:bodyPr>
          <a:lstStyle/>
          <a:p>
            <a:pPr algn="l">
              <a:lnSpc>
                <a:spcPts val="6548"/>
              </a:lnSpc>
            </a:pPr>
            <a:r>
              <a:rPr lang="es-ES_tradnl" sz="5456" spc="10" dirty="0">
                <a:solidFill>
                  <a:srgbClr val="000000"/>
                </a:solidFill>
                <a:latin typeface="Consolas Bold"/>
              </a:rPr>
              <a:t>03</a:t>
            </a:r>
          </a:p>
        </p:txBody>
      </p:sp>
      <p:sp>
        <p:nvSpPr>
          <p:cNvPr id="15" name="TextBox 11">
            <a:extLst>
              <a:ext uri="{FF2B5EF4-FFF2-40B4-BE49-F238E27FC236}">
                <a16:creationId xmlns:a16="http://schemas.microsoft.com/office/drawing/2014/main" id="{65A760F4-393B-A110-753D-FE0599FCD6CF}"/>
              </a:ext>
            </a:extLst>
          </p:cNvPr>
          <p:cNvSpPr txBox="1"/>
          <p:nvPr/>
        </p:nvSpPr>
        <p:spPr>
          <a:xfrm>
            <a:off x="12524874" y="3540528"/>
            <a:ext cx="970278" cy="833562"/>
          </a:xfrm>
          <a:prstGeom prst="rect">
            <a:avLst/>
          </a:prstGeom>
        </p:spPr>
        <p:txBody>
          <a:bodyPr lIns="0" tIns="0" rIns="0" bIns="0" rtlCol="0" anchor="t">
            <a:spAutoFit/>
          </a:bodyPr>
          <a:lstStyle/>
          <a:p>
            <a:pPr algn="l">
              <a:lnSpc>
                <a:spcPts val="6548"/>
              </a:lnSpc>
            </a:pPr>
            <a:r>
              <a:rPr lang="es-ES_tradnl" sz="5456" spc="10" dirty="0">
                <a:solidFill>
                  <a:srgbClr val="000000"/>
                </a:solidFill>
                <a:latin typeface="Consolas Bold"/>
              </a:rPr>
              <a:t>04</a:t>
            </a:r>
          </a:p>
        </p:txBody>
      </p:sp>
      <p:sp>
        <p:nvSpPr>
          <p:cNvPr id="16" name="TextBox 8">
            <a:extLst>
              <a:ext uri="{FF2B5EF4-FFF2-40B4-BE49-F238E27FC236}">
                <a16:creationId xmlns:a16="http://schemas.microsoft.com/office/drawing/2014/main" id="{19519F2A-BAEE-403F-6EC0-D14FD0C24A56}"/>
              </a:ext>
            </a:extLst>
          </p:cNvPr>
          <p:cNvSpPr txBox="1"/>
          <p:nvPr/>
        </p:nvSpPr>
        <p:spPr>
          <a:xfrm>
            <a:off x="7812741" y="6334288"/>
            <a:ext cx="3789042" cy="407356"/>
          </a:xfrm>
          <a:prstGeom prst="rect">
            <a:avLst/>
          </a:prstGeom>
        </p:spPr>
        <p:txBody>
          <a:bodyPr lIns="0" tIns="0" rIns="0" bIns="0" rtlCol="0" anchor="t">
            <a:spAutoFit/>
          </a:bodyPr>
          <a:lstStyle/>
          <a:p>
            <a:pPr algn="l">
              <a:lnSpc>
                <a:spcPts val="3274"/>
              </a:lnSpc>
            </a:pPr>
            <a:r>
              <a:rPr lang="es-ES_tradnl" sz="2728" dirty="0">
                <a:solidFill>
                  <a:srgbClr val="000000"/>
                </a:solidFill>
                <a:latin typeface="Consolas Bold"/>
              </a:rPr>
              <a:t>Diccionarios</a:t>
            </a:r>
          </a:p>
        </p:txBody>
      </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360"/>
            <a:ext cx="18285758" cy="10285737"/>
            <a:chOff x="0" y="0"/>
            <a:chExt cx="24381011" cy="13714316"/>
          </a:xfrm>
        </p:grpSpPr>
        <p:sp>
          <p:nvSpPr>
            <p:cNvPr id="3" name="Freeform 3"/>
            <p:cNvSpPr/>
            <p:nvPr/>
          </p:nvSpPr>
          <p:spPr>
            <a:xfrm>
              <a:off x="0" y="0"/>
              <a:ext cx="24380952" cy="13714349"/>
            </a:xfrm>
            <a:custGeom>
              <a:avLst/>
              <a:gdLst/>
              <a:ahLst/>
              <a:cxnLst/>
              <a:rect l="l" t="t" r="r" b="b"/>
              <a:pathLst>
                <a:path w="24380952" h="13714349">
                  <a:moveTo>
                    <a:pt x="0" y="0"/>
                  </a:moveTo>
                  <a:lnTo>
                    <a:pt x="24380952" y="0"/>
                  </a:lnTo>
                  <a:lnTo>
                    <a:pt x="24380952" y="13714349"/>
                  </a:lnTo>
                  <a:lnTo>
                    <a:pt x="0" y="13714349"/>
                  </a:lnTo>
                  <a:lnTo>
                    <a:pt x="0" y="0"/>
                  </a:lnTo>
                  <a:close/>
                </a:path>
              </a:pathLst>
            </a:custGeom>
            <a:blipFill>
              <a:blip r:embed="rId2"/>
              <a:stretch>
                <a:fillRect/>
              </a:stretch>
            </a:blipFill>
          </p:spPr>
          <p:txBody>
            <a:bodyPr/>
            <a:lstStyle/>
            <a:p>
              <a:endParaRPr lang="es-ES_tradnl"/>
            </a:p>
          </p:txBody>
        </p:sp>
      </p:grpSp>
      <p:grpSp>
        <p:nvGrpSpPr>
          <p:cNvPr id="4" name="Group 4"/>
          <p:cNvGrpSpPr/>
          <p:nvPr/>
        </p:nvGrpSpPr>
        <p:grpSpPr>
          <a:xfrm>
            <a:off x="0" y="3038"/>
            <a:ext cx="18289880" cy="10282700"/>
            <a:chOff x="0" y="0"/>
            <a:chExt cx="24386507" cy="13710267"/>
          </a:xfrm>
        </p:grpSpPr>
        <p:sp>
          <p:nvSpPr>
            <p:cNvPr id="5" name="Freeform 5"/>
            <p:cNvSpPr/>
            <p:nvPr/>
          </p:nvSpPr>
          <p:spPr>
            <a:xfrm>
              <a:off x="0" y="0"/>
              <a:ext cx="24386539" cy="13710286"/>
            </a:xfrm>
            <a:custGeom>
              <a:avLst/>
              <a:gdLst/>
              <a:ahLst/>
              <a:cxnLst/>
              <a:rect l="l" t="t" r="r" b="b"/>
              <a:pathLst>
                <a:path w="24386539" h="13710286">
                  <a:moveTo>
                    <a:pt x="0" y="0"/>
                  </a:moveTo>
                  <a:lnTo>
                    <a:pt x="24386539" y="0"/>
                  </a:lnTo>
                  <a:lnTo>
                    <a:pt x="24386539" y="13710286"/>
                  </a:lnTo>
                  <a:lnTo>
                    <a:pt x="0" y="13710286"/>
                  </a:lnTo>
                  <a:lnTo>
                    <a:pt x="0" y="0"/>
                  </a:lnTo>
                  <a:close/>
                </a:path>
              </a:pathLst>
            </a:custGeom>
            <a:blipFill>
              <a:blip r:embed="rId3"/>
              <a:stretch>
                <a:fillRect/>
              </a:stretch>
            </a:blipFill>
          </p:spPr>
          <p:txBody>
            <a:bodyPr/>
            <a:lstStyle/>
            <a:p>
              <a:endParaRPr lang="es-ES_tradnl"/>
            </a:p>
          </p:txBody>
        </p:sp>
      </p:grpSp>
      <p:sp>
        <p:nvSpPr>
          <p:cNvPr id="6" name="Freeform 6"/>
          <p:cNvSpPr/>
          <p:nvPr/>
        </p:nvSpPr>
        <p:spPr>
          <a:xfrm>
            <a:off x="687280" y="5697493"/>
            <a:ext cx="8997411" cy="2079212"/>
          </a:xfrm>
          <a:custGeom>
            <a:avLst/>
            <a:gdLst/>
            <a:ahLst/>
            <a:cxnLst/>
            <a:rect l="l" t="t" r="r" b="b"/>
            <a:pathLst>
              <a:path w="8997411" h="2079212">
                <a:moveTo>
                  <a:pt x="0" y="0"/>
                </a:moveTo>
                <a:lnTo>
                  <a:pt x="8997411" y="0"/>
                </a:lnTo>
                <a:lnTo>
                  <a:pt x="8997411" y="2079212"/>
                </a:lnTo>
                <a:lnTo>
                  <a:pt x="0" y="207921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s-ES_tradnl"/>
          </a:p>
        </p:txBody>
      </p:sp>
      <p:sp>
        <p:nvSpPr>
          <p:cNvPr id="7" name="TextBox 7"/>
          <p:cNvSpPr txBox="1"/>
          <p:nvPr/>
        </p:nvSpPr>
        <p:spPr>
          <a:xfrm>
            <a:off x="7421468" y="5666025"/>
            <a:ext cx="1732639" cy="1297856"/>
          </a:xfrm>
          <a:prstGeom prst="rect">
            <a:avLst/>
          </a:prstGeom>
        </p:spPr>
        <p:txBody>
          <a:bodyPr lIns="0" tIns="0" rIns="0" bIns="0" rtlCol="0" anchor="t">
            <a:spAutoFit/>
          </a:bodyPr>
          <a:lstStyle/>
          <a:p>
            <a:pPr algn="l">
              <a:lnSpc>
                <a:spcPts val="10477"/>
              </a:lnSpc>
            </a:pPr>
            <a:r>
              <a:rPr lang="en-US" sz="8731" spc="16" dirty="0">
                <a:solidFill>
                  <a:srgbClr val="257CE1"/>
                </a:solidFill>
                <a:latin typeface="Consolas" panose="020B0609020204030204" pitchFamily="49" charset="0"/>
                <a:cs typeface="Consolas" panose="020B0609020204030204" pitchFamily="49" charset="0"/>
              </a:rPr>
              <a:t>01</a:t>
            </a:r>
          </a:p>
        </p:txBody>
      </p:sp>
      <p:sp>
        <p:nvSpPr>
          <p:cNvPr id="8" name="TextBox 8"/>
          <p:cNvSpPr txBox="1"/>
          <p:nvPr/>
        </p:nvSpPr>
        <p:spPr>
          <a:xfrm>
            <a:off x="1380335" y="6823798"/>
            <a:ext cx="7554304" cy="668068"/>
          </a:xfrm>
          <a:prstGeom prst="rect">
            <a:avLst/>
          </a:prstGeom>
        </p:spPr>
        <p:txBody>
          <a:bodyPr lIns="0" tIns="0" rIns="0" bIns="0" rtlCol="0" anchor="t">
            <a:spAutoFit/>
          </a:bodyPr>
          <a:lstStyle/>
          <a:p>
            <a:pPr algn="r">
              <a:lnSpc>
                <a:spcPts val="5238"/>
              </a:lnSpc>
            </a:pPr>
            <a:r>
              <a:rPr lang="es-ES_tradnl" sz="4365" dirty="0">
                <a:solidFill>
                  <a:srgbClr val="257CE1"/>
                </a:solidFill>
                <a:latin typeface="Arial Bold"/>
              </a:rPr>
              <a:t>Tuplas</a:t>
            </a:r>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1429" y="9279220"/>
            <a:ext cx="1433470" cy="464925"/>
            <a:chOff x="0" y="0"/>
            <a:chExt cx="1911293" cy="619900"/>
          </a:xfrm>
        </p:grpSpPr>
        <p:sp>
          <p:nvSpPr>
            <p:cNvPr id="3" name="Freeform 3"/>
            <p:cNvSpPr/>
            <p:nvPr/>
          </p:nvSpPr>
          <p:spPr>
            <a:xfrm>
              <a:off x="0" y="0"/>
              <a:ext cx="1911350" cy="619887"/>
            </a:xfrm>
            <a:custGeom>
              <a:avLst/>
              <a:gdLst/>
              <a:ahLst/>
              <a:cxnLst/>
              <a:rect l="l" t="t" r="r" b="b"/>
              <a:pathLst>
                <a:path w="1911350" h="619887">
                  <a:moveTo>
                    <a:pt x="0" y="0"/>
                  </a:moveTo>
                  <a:lnTo>
                    <a:pt x="1911350" y="0"/>
                  </a:lnTo>
                  <a:lnTo>
                    <a:pt x="1911350" y="619887"/>
                  </a:lnTo>
                  <a:lnTo>
                    <a:pt x="0" y="619887"/>
                  </a:lnTo>
                  <a:lnTo>
                    <a:pt x="0" y="0"/>
                  </a:lnTo>
                  <a:close/>
                </a:path>
              </a:pathLst>
            </a:custGeom>
            <a:blipFill>
              <a:blip r:embed="rId3"/>
              <a:stretch>
                <a:fillRect t="-25" r="2" b="-27"/>
              </a:stretch>
            </a:blipFill>
          </p:spPr>
          <p:txBody>
            <a:bodyPr/>
            <a:lstStyle/>
            <a:p>
              <a:endParaRPr lang="es-ES_tradnl"/>
            </a:p>
          </p:txBody>
        </p:sp>
      </p:grpSp>
      <p:sp>
        <p:nvSpPr>
          <p:cNvPr id="4" name="Freeform 4"/>
          <p:cNvSpPr/>
          <p:nvPr/>
        </p:nvSpPr>
        <p:spPr>
          <a:xfrm>
            <a:off x="2194083" y="9318328"/>
            <a:ext cx="343853" cy="427386"/>
          </a:xfrm>
          <a:custGeom>
            <a:avLst/>
            <a:gdLst/>
            <a:ahLst/>
            <a:cxnLst/>
            <a:rect l="l" t="t" r="r" b="b"/>
            <a:pathLst>
              <a:path w="343853" h="427386">
                <a:moveTo>
                  <a:pt x="0" y="0"/>
                </a:moveTo>
                <a:lnTo>
                  <a:pt x="343853" y="0"/>
                </a:lnTo>
                <a:lnTo>
                  <a:pt x="343853" y="427386"/>
                </a:lnTo>
                <a:lnTo>
                  <a:pt x="0" y="42738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s-ES_tradnl"/>
          </a:p>
        </p:txBody>
      </p:sp>
      <p:grpSp>
        <p:nvGrpSpPr>
          <p:cNvPr id="5" name="Group 5"/>
          <p:cNvGrpSpPr/>
          <p:nvPr/>
        </p:nvGrpSpPr>
        <p:grpSpPr>
          <a:xfrm>
            <a:off x="2585521" y="9311467"/>
            <a:ext cx="333244" cy="434315"/>
            <a:chOff x="0" y="0"/>
            <a:chExt cx="444325" cy="579087"/>
          </a:xfrm>
        </p:grpSpPr>
        <p:sp>
          <p:nvSpPr>
            <p:cNvPr id="6" name="Freeform 6"/>
            <p:cNvSpPr/>
            <p:nvPr/>
          </p:nvSpPr>
          <p:spPr>
            <a:xfrm>
              <a:off x="0" y="0"/>
              <a:ext cx="444373" cy="579120"/>
            </a:xfrm>
            <a:custGeom>
              <a:avLst/>
              <a:gdLst/>
              <a:ahLst/>
              <a:cxnLst/>
              <a:rect l="l" t="t" r="r" b="b"/>
              <a:pathLst>
                <a:path w="444373" h="579120">
                  <a:moveTo>
                    <a:pt x="0" y="0"/>
                  </a:moveTo>
                  <a:lnTo>
                    <a:pt x="444373" y="0"/>
                  </a:lnTo>
                  <a:lnTo>
                    <a:pt x="444373" y="579120"/>
                  </a:lnTo>
                  <a:lnTo>
                    <a:pt x="0" y="579120"/>
                  </a:lnTo>
                  <a:lnTo>
                    <a:pt x="0" y="0"/>
                  </a:lnTo>
                  <a:close/>
                </a:path>
              </a:pathLst>
            </a:custGeom>
            <a:blipFill>
              <a:blip r:embed="rId6"/>
              <a:stretch>
                <a:fillRect t="-421" r="10" b="-415"/>
              </a:stretch>
            </a:blipFill>
          </p:spPr>
          <p:txBody>
            <a:bodyPr/>
            <a:lstStyle/>
            <a:p>
              <a:endParaRPr lang="es-ES_tradnl"/>
            </a:p>
          </p:txBody>
        </p:sp>
      </p:grpSp>
      <p:grpSp>
        <p:nvGrpSpPr>
          <p:cNvPr id="7" name="Group 7"/>
          <p:cNvGrpSpPr/>
          <p:nvPr/>
        </p:nvGrpSpPr>
        <p:grpSpPr>
          <a:xfrm>
            <a:off x="2871762" y="9202268"/>
            <a:ext cx="102139" cy="102110"/>
            <a:chOff x="0" y="0"/>
            <a:chExt cx="136185" cy="136147"/>
          </a:xfrm>
        </p:grpSpPr>
        <p:sp>
          <p:nvSpPr>
            <p:cNvPr id="8" name="Freeform 8"/>
            <p:cNvSpPr/>
            <p:nvPr/>
          </p:nvSpPr>
          <p:spPr>
            <a:xfrm>
              <a:off x="0" y="0"/>
              <a:ext cx="136144" cy="136144"/>
            </a:xfrm>
            <a:custGeom>
              <a:avLst/>
              <a:gdLst/>
              <a:ahLst/>
              <a:cxnLst/>
              <a:rect l="l" t="t" r="r" b="b"/>
              <a:pathLst>
                <a:path w="136144" h="136144">
                  <a:moveTo>
                    <a:pt x="0" y="0"/>
                  </a:moveTo>
                  <a:lnTo>
                    <a:pt x="136144" y="0"/>
                  </a:lnTo>
                  <a:lnTo>
                    <a:pt x="136144" y="136144"/>
                  </a:lnTo>
                  <a:lnTo>
                    <a:pt x="0" y="136144"/>
                  </a:lnTo>
                  <a:lnTo>
                    <a:pt x="0" y="0"/>
                  </a:lnTo>
                  <a:close/>
                </a:path>
              </a:pathLst>
            </a:custGeom>
            <a:blipFill>
              <a:blip r:embed="rId7"/>
              <a:stretch>
                <a:fillRect t="-14" r="-30" b="-16"/>
              </a:stretch>
            </a:blipFill>
          </p:spPr>
          <p:txBody>
            <a:bodyPr/>
            <a:lstStyle/>
            <a:p>
              <a:endParaRPr lang="es-ES_tradnl"/>
            </a:p>
          </p:txBody>
        </p:sp>
      </p:grpSp>
      <p:sp>
        <p:nvSpPr>
          <p:cNvPr id="9" name="Freeform 9"/>
          <p:cNvSpPr/>
          <p:nvPr/>
        </p:nvSpPr>
        <p:spPr>
          <a:xfrm>
            <a:off x="16226408" y="596752"/>
            <a:ext cx="2040445" cy="964120"/>
          </a:xfrm>
          <a:custGeom>
            <a:avLst/>
            <a:gdLst/>
            <a:ahLst/>
            <a:cxnLst/>
            <a:rect l="l" t="t" r="r" b="b"/>
            <a:pathLst>
              <a:path w="2040445" h="964120">
                <a:moveTo>
                  <a:pt x="0" y="0"/>
                </a:moveTo>
                <a:lnTo>
                  <a:pt x="2040446" y="0"/>
                </a:lnTo>
                <a:lnTo>
                  <a:pt x="2040446" y="964120"/>
                </a:lnTo>
                <a:lnTo>
                  <a:pt x="0" y="96412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s-ES_tradnl"/>
          </a:p>
        </p:txBody>
      </p:sp>
      <p:sp>
        <p:nvSpPr>
          <p:cNvPr id="12" name="TextBox 12"/>
          <p:cNvSpPr txBox="1"/>
          <p:nvPr/>
        </p:nvSpPr>
        <p:spPr>
          <a:xfrm>
            <a:off x="381000" y="622989"/>
            <a:ext cx="15273071" cy="668068"/>
          </a:xfrm>
          <a:prstGeom prst="rect">
            <a:avLst/>
          </a:prstGeom>
        </p:spPr>
        <p:txBody>
          <a:bodyPr lIns="0" tIns="0" rIns="0" bIns="0" rtlCol="0" anchor="t">
            <a:spAutoFit/>
          </a:bodyPr>
          <a:lstStyle/>
          <a:p>
            <a:pPr algn="r">
              <a:lnSpc>
                <a:spcPts val="5238"/>
              </a:lnSpc>
            </a:pPr>
            <a:r>
              <a:rPr lang="es-ES_tradnl" sz="4365" dirty="0">
                <a:solidFill>
                  <a:srgbClr val="000000"/>
                </a:solidFill>
                <a:latin typeface="Consolas" panose="020B0609020204030204" pitchFamily="49" charset="0"/>
                <a:cs typeface="Consolas" panose="020B0609020204030204" pitchFamily="49" charset="0"/>
              </a:rPr>
              <a:t>Tuplas</a:t>
            </a:r>
          </a:p>
        </p:txBody>
      </p:sp>
      <p:sp>
        <p:nvSpPr>
          <p:cNvPr id="18" name="CuadroTexto 17">
            <a:extLst>
              <a:ext uri="{FF2B5EF4-FFF2-40B4-BE49-F238E27FC236}">
                <a16:creationId xmlns:a16="http://schemas.microsoft.com/office/drawing/2014/main" id="{B345BD19-76AC-1107-BA99-E7B2CAF57522}"/>
              </a:ext>
            </a:extLst>
          </p:cNvPr>
          <p:cNvSpPr txBox="1"/>
          <p:nvPr/>
        </p:nvSpPr>
        <p:spPr>
          <a:xfrm>
            <a:off x="8763000" y="2104206"/>
            <a:ext cx="8483630" cy="5216813"/>
          </a:xfrm>
          <a:prstGeom prst="rect">
            <a:avLst/>
          </a:prstGeom>
          <a:noFill/>
        </p:spPr>
        <p:txBody>
          <a:bodyPr wrap="square" lIns="91440" tIns="45720" rIns="91440" bIns="45720" anchor="t">
            <a:spAutoFit/>
          </a:bodyPr>
          <a:lstStyle/>
          <a:p>
            <a:pPr algn="just"/>
            <a:r>
              <a:rPr lang="es-CL" sz="2800" dirty="0">
                <a:latin typeface="Consolas"/>
                <a:cs typeface="Consolas" panose="020B0609020204030204" pitchFamily="49" charset="0"/>
              </a:rPr>
              <a:t>Las tuplas pueden parecerse a las listas, pero su gran diferencia radica en que la tupla es una lista de datos inmutable, lo que significa que el contenido de las tuplas no se puede modificar después de su creación. </a:t>
            </a:r>
            <a:endParaRPr lang="es-CL" sz="2800" dirty="0">
              <a:latin typeface="Consolas" panose="020B0609020204030204" pitchFamily="49" charset="0"/>
              <a:cs typeface="Consolas" panose="020B0609020204030204" pitchFamily="49" charset="0"/>
            </a:endParaRPr>
          </a:p>
          <a:p>
            <a:pPr algn="just"/>
            <a:r>
              <a:rPr lang="es-CL" sz="2800" dirty="0">
                <a:latin typeface="Consolas"/>
                <a:cs typeface="Consolas" panose="020B0609020204030204" pitchFamily="49" charset="0"/>
              </a:rPr>
              <a:t>La tupla se caracteriza por los Paréntesis (), mientras que una lista por Brackets []</a:t>
            </a:r>
          </a:p>
          <a:p>
            <a:pPr algn="just"/>
            <a:endParaRPr lang="es-CL" sz="2800" dirty="0">
              <a:solidFill>
                <a:srgbClr val="374151"/>
              </a:solidFill>
              <a:latin typeface="Consolas" panose="020B0609020204030204" pitchFamily="49" charset="0"/>
              <a:cs typeface="Consolas" panose="020B0609020204030204" pitchFamily="49" charset="0"/>
            </a:endParaRPr>
          </a:p>
          <a:p>
            <a:pPr algn="just"/>
            <a:r>
              <a:rPr lang="es-CL" sz="2800" dirty="0">
                <a:solidFill>
                  <a:srgbClr val="374151"/>
                </a:solidFill>
                <a:latin typeface="Consolas" panose="020B0609020204030204" pitchFamily="49" charset="0"/>
                <a:cs typeface="Consolas" panose="020B0609020204030204" pitchFamily="49" charset="0"/>
              </a:rPr>
              <a:t> </a:t>
            </a:r>
          </a:p>
          <a:p>
            <a:pPr algn="just"/>
            <a:endParaRPr lang="es-CL" sz="2800" b="0" dirty="0">
              <a:solidFill>
                <a:srgbClr val="374151"/>
              </a:solidFill>
              <a:effectLst/>
              <a:latin typeface="Consolas" panose="020B0609020204030204" pitchFamily="49" charset="0"/>
              <a:cs typeface="Consolas" panose="020B0609020204030204" pitchFamily="49" charset="0"/>
            </a:endParaRPr>
          </a:p>
          <a:p>
            <a:pPr algn="just"/>
            <a:endParaRPr lang="es-CL" sz="2500" b="0" dirty="0">
              <a:effectLst/>
              <a:latin typeface="Consolas" panose="020B0609020204030204" pitchFamily="49" charset="0"/>
              <a:cs typeface="Consolas" panose="020B0609020204030204" pitchFamily="49" charset="0"/>
            </a:endParaRPr>
          </a:p>
        </p:txBody>
      </p:sp>
      <p:sp>
        <p:nvSpPr>
          <p:cNvPr id="13" name="CuadroTexto 12">
            <a:extLst>
              <a:ext uri="{FF2B5EF4-FFF2-40B4-BE49-F238E27FC236}">
                <a16:creationId xmlns:a16="http://schemas.microsoft.com/office/drawing/2014/main" id="{076C8AC5-D688-5E67-A532-011A081563B5}"/>
              </a:ext>
            </a:extLst>
          </p:cNvPr>
          <p:cNvSpPr txBox="1"/>
          <p:nvPr/>
        </p:nvSpPr>
        <p:spPr>
          <a:xfrm>
            <a:off x="1374174" y="2857500"/>
            <a:ext cx="7388826" cy="1200329"/>
          </a:xfrm>
          <a:prstGeom prst="rect">
            <a:avLst/>
          </a:prstGeom>
          <a:noFill/>
        </p:spPr>
        <p:txBody>
          <a:bodyPr wrap="square">
            <a:spAutoFit/>
          </a:bodyPr>
          <a:lstStyle/>
          <a:p>
            <a:r>
              <a:rPr lang="es-CL" sz="3600" b="0" dirty="0" err="1">
                <a:solidFill>
                  <a:srgbClr val="9CDCFE"/>
                </a:solidFill>
                <a:effectLst/>
                <a:latin typeface="Consolas" panose="020B0609020204030204" pitchFamily="49" charset="0"/>
                <a:cs typeface="Consolas" panose="020B0609020204030204" pitchFamily="49" charset="0"/>
              </a:rPr>
              <a:t>mi_tupla</a:t>
            </a:r>
            <a:r>
              <a:rPr lang="es-CL" sz="3600" b="0" dirty="0">
                <a:solidFill>
                  <a:srgbClr val="FFFFFF"/>
                </a:solidFill>
                <a:effectLst/>
                <a:latin typeface="Consolas" panose="020B0609020204030204" pitchFamily="49" charset="0"/>
                <a:cs typeface="Consolas" panose="020B0609020204030204" pitchFamily="49" charset="0"/>
              </a:rPr>
              <a:t> </a:t>
            </a:r>
            <a:r>
              <a:rPr lang="es-CL" sz="3600" b="0" dirty="0">
                <a:solidFill>
                  <a:srgbClr val="FF0000"/>
                </a:solidFill>
                <a:effectLst/>
                <a:latin typeface="Consolas" panose="020B0609020204030204" pitchFamily="49" charset="0"/>
                <a:cs typeface="Consolas" panose="020B0609020204030204" pitchFamily="49" charset="0"/>
              </a:rPr>
              <a:t>= (</a:t>
            </a:r>
            <a:r>
              <a:rPr lang="es-CL" sz="3600" b="0" dirty="0">
                <a:solidFill>
                  <a:srgbClr val="B5CEA8"/>
                </a:solidFill>
                <a:effectLst/>
                <a:latin typeface="Consolas" panose="020B0609020204030204" pitchFamily="49" charset="0"/>
                <a:cs typeface="Consolas" panose="020B0609020204030204" pitchFamily="49" charset="0"/>
              </a:rPr>
              <a:t>1</a:t>
            </a:r>
            <a:r>
              <a:rPr lang="es-CL" sz="3600" b="0" dirty="0">
                <a:solidFill>
                  <a:srgbClr val="FF0000"/>
                </a:solidFill>
                <a:effectLst/>
                <a:latin typeface="Consolas" panose="020B0609020204030204" pitchFamily="49" charset="0"/>
                <a:cs typeface="Consolas" panose="020B0609020204030204" pitchFamily="49" charset="0"/>
              </a:rPr>
              <a:t>,</a:t>
            </a:r>
            <a:r>
              <a:rPr lang="es-CL" sz="3600" b="0" dirty="0">
                <a:solidFill>
                  <a:srgbClr val="CE9178"/>
                </a:solidFill>
                <a:effectLst/>
                <a:latin typeface="Consolas" panose="020B0609020204030204" pitchFamily="49" charset="0"/>
                <a:cs typeface="Consolas" panose="020B0609020204030204" pitchFamily="49" charset="0"/>
              </a:rPr>
              <a:t>"dos"</a:t>
            </a:r>
            <a:r>
              <a:rPr lang="es-CL" sz="3600" b="0" dirty="0">
                <a:solidFill>
                  <a:srgbClr val="FF0000"/>
                </a:solidFill>
                <a:effectLst/>
                <a:latin typeface="Consolas" panose="020B0609020204030204" pitchFamily="49" charset="0"/>
                <a:cs typeface="Consolas" panose="020B0609020204030204" pitchFamily="49" charset="0"/>
              </a:rPr>
              <a:t>,</a:t>
            </a:r>
            <a:r>
              <a:rPr lang="es-CL" sz="3600" b="0" dirty="0">
                <a:solidFill>
                  <a:srgbClr val="B5CEA8"/>
                </a:solidFill>
                <a:effectLst/>
                <a:latin typeface="Consolas" panose="020B0609020204030204" pitchFamily="49" charset="0"/>
                <a:cs typeface="Consolas" panose="020B0609020204030204" pitchFamily="49" charset="0"/>
              </a:rPr>
              <a:t>3.0</a:t>
            </a:r>
            <a:r>
              <a:rPr lang="es-CL" sz="3600" b="0" dirty="0">
                <a:solidFill>
                  <a:srgbClr val="FF0000"/>
                </a:solidFill>
                <a:effectLst/>
                <a:latin typeface="Consolas" panose="020B0609020204030204" pitchFamily="49" charset="0"/>
                <a:cs typeface="Consolas" panose="020B0609020204030204" pitchFamily="49" charset="0"/>
              </a:rPr>
              <a:t>)</a:t>
            </a:r>
          </a:p>
          <a:p>
            <a:r>
              <a:rPr lang="es-CL" sz="3600" b="0" dirty="0" err="1">
                <a:solidFill>
                  <a:srgbClr val="9CDCFE"/>
                </a:solidFill>
                <a:effectLst/>
                <a:latin typeface="Consolas" panose="020B0609020204030204" pitchFamily="49" charset="0"/>
                <a:cs typeface="Consolas" panose="020B0609020204030204" pitchFamily="49" charset="0"/>
              </a:rPr>
              <a:t>mi_lista</a:t>
            </a:r>
            <a:r>
              <a:rPr lang="es-CL" sz="3600" b="0" dirty="0">
                <a:solidFill>
                  <a:srgbClr val="FFFFFF"/>
                </a:solidFill>
                <a:effectLst/>
                <a:latin typeface="Consolas" panose="020B0609020204030204" pitchFamily="49" charset="0"/>
                <a:cs typeface="Consolas" panose="020B0609020204030204" pitchFamily="49" charset="0"/>
              </a:rPr>
              <a:t> </a:t>
            </a:r>
            <a:r>
              <a:rPr lang="es-CL" sz="3600" b="0" dirty="0">
                <a:solidFill>
                  <a:srgbClr val="FF0000"/>
                </a:solidFill>
                <a:effectLst/>
                <a:latin typeface="Consolas" panose="020B0609020204030204" pitchFamily="49" charset="0"/>
                <a:cs typeface="Consolas" panose="020B0609020204030204" pitchFamily="49" charset="0"/>
              </a:rPr>
              <a:t>= [</a:t>
            </a:r>
            <a:r>
              <a:rPr lang="es-CL" sz="3600" b="0" dirty="0">
                <a:solidFill>
                  <a:srgbClr val="B5CEA8"/>
                </a:solidFill>
                <a:effectLst/>
                <a:latin typeface="Consolas" panose="020B0609020204030204" pitchFamily="49" charset="0"/>
                <a:cs typeface="Consolas" panose="020B0609020204030204" pitchFamily="49" charset="0"/>
              </a:rPr>
              <a:t>1</a:t>
            </a:r>
            <a:r>
              <a:rPr lang="es-CL" sz="3600" b="0" dirty="0">
                <a:solidFill>
                  <a:srgbClr val="FF0000"/>
                </a:solidFill>
                <a:effectLst/>
                <a:latin typeface="Consolas" panose="020B0609020204030204" pitchFamily="49" charset="0"/>
                <a:cs typeface="Consolas" panose="020B0609020204030204" pitchFamily="49" charset="0"/>
              </a:rPr>
              <a:t>,</a:t>
            </a:r>
            <a:r>
              <a:rPr lang="es-CL" sz="3600" b="0" dirty="0">
                <a:solidFill>
                  <a:srgbClr val="CE9178"/>
                </a:solidFill>
                <a:effectLst/>
                <a:latin typeface="Consolas" panose="020B0609020204030204" pitchFamily="49" charset="0"/>
                <a:cs typeface="Consolas" panose="020B0609020204030204" pitchFamily="49" charset="0"/>
              </a:rPr>
              <a:t>"dos"</a:t>
            </a:r>
            <a:r>
              <a:rPr lang="es-CL" sz="3600" b="0" dirty="0">
                <a:solidFill>
                  <a:srgbClr val="FF0000"/>
                </a:solidFill>
                <a:effectLst/>
                <a:latin typeface="Consolas" panose="020B0609020204030204" pitchFamily="49" charset="0"/>
                <a:cs typeface="Consolas" panose="020B0609020204030204" pitchFamily="49" charset="0"/>
              </a:rPr>
              <a:t>,</a:t>
            </a:r>
            <a:r>
              <a:rPr lang="es-CL" sz="3600" b="0" dirty="0">
                <a:solidFill>
                  <a:srgbClr val="B5CEA8"/>
                </a:solidFill>
                <a:effectLst/>
                <a:latin typeface="Consolas" panose="020B0609020204030204" pitchFamily="49" charset="0"/>
                <a:cs typeface="Consolas" panose="020B0609020204030204" pitchFamily="49" charset="0"/>
              </a:rPr>
              <a:t>3.0</a:t>
            </a:r>
            <a:r>
              <a:rPr lang="es-CL" sz="3600" b="0" dirty="0">
                <a:solidFill>
                  <a:srgbClr val="FF0000"/>
                </a:solidFill>
                <a:effectLst/>
                <a:latin typeface="Consolas" panose="020B0609020204030204" pitchFamily="49" charset="0"/>
                <a:cs typeface="Consolas" panose="020B0609020204030204" pitchFamily="49" charset="0"/>
              </a:rPr>
              <a:t>]</a:t>
            </a:r>
          </a:p>
        </p:txBody>
      </p:sp>
      <p:sp>
        <p:nvSpPr>
          <p:cNvPr id="15" name="CuadroTexto 14">
            <a:extLst>
              <a:ext uri="{FF2B5EF4-FFF2-40B4-BE49-F238E27FC236}">
                <a16:creationId xmlns:a16="http://schemas.microsoft.com/office/drawing/2014/main" id="{879571B9-A659-A8A4-BA25-CFAE876C571A}"/>
              </a:ext>
            </a:extLst>
          </p:cNvPr>
          <p:cNvSpPr txBox="1"/>
          <p:nvPr/>
        </p:nvSpPr>
        <p:spPr>
          <a:xfrm>
            <a:off x="1374174" y="5905626"/>
            <a:ext cx="9144000" cy="2554545"/>
          </a:xfrm>
          <a:prstGeom prst="rect">
            <a:avLst/>
          </a:prstGeom>
          <a:noFill/>
        </p:spPr>
        <p:txBody>
          <a:bodyPr wrap="square">
            <a:spAutoFit/>
          </a:bodyPr>
          <a:lstStyle/>
          <a:p>
            <a:r>
              <a:rPr lang="es-CL" sz="3200" b="0" dirty="0">
                <a:solidFill>
                  <a:srgbClr val="7CA668"/>
                </a:solidFill>
                <a:effectLst/>
                <a:latin typeface="Consolas" panose="020B0609020204030204" pitchFamily="49" charset="0"/>
                <a:cs typeface="Consolas" panose="020B0609020204030204" pitchFamily="49" charset="0"/>
              </a:rPr>
              <a:t># Convertir una lista a Tupla</a:t>
            </a:r>
            <a:endParaRPr lang="es-CL" sz="3200" b="0" dirty="0">
              <a:solidFill>
                <a:srgbClr val="FFFFFF"/>
              </a:solidFill>
              <a:effectLst/>
              <a:latin typeface="Consolas" panose="020B0609020204030204" pitchFamily="49" charset="0"/>
              <a:cs typeface="Consolas" panose="020B0609020204030204" pitchFamily="49" charset="0"/>
            </a:endParaRPr>
          </a:p>
          <a:p>
            <a:r>
              <a:rPr lang="es-CL" sz="3200" b="0" dirty="0" err="1">
                <a:effectLst/>
                <a:latin typeface="Consolas" panose="020B0609020204030204" pitchFamily="49" charset="0"/>
                <a:cs typeface="Consolas" panose="020B0609020204030204" pitchFamily="49" charset="0"/>
              </a:rPr>
              <a:t>mi_lista</a:t>
            </a:r>
            <a:r>
              <a:rPr lang="es-CL" sz="3200" b="0" dirty="0">
                <a:effectLst/>
                <a:latin typeface="Consolas" panose="020B0609020204030204" pitchFamily="49" charset="0"/>
                <a:cs typeface="Consolas" panose="020B0609020204030204" pitchFamily="49" charset="0"/>
              </a:rPr>
              <a:t> = [1, 2, 3]</a:t>
            </a:r>
          </a:p>
          <a:p>
            <a:r>
              <a:rPr lang="es-CL" sz="3200" b="0" dirty="0" err="1">
                <a:effectLst/>
                <a:latin typeface="Consolas" panose="020B0609020204030204" pitchFamily="49" charset="0"/>
                <a:cs typeface="Consolas" panose="020B0609020204030204" pitchFamily="49" charset="0"/>
              </a:rPr>
              <a:t>mi_tupla</a:t>
            </a:r>
            <a:r>
              <a:rPr lang="es-CL" sz="3200" b="0" dirty="0">
                <a:effectLst/>
                <a:latin typeface="Consolas" panose="020B0609020204030204" pitchFamily="49" charset="0"/>
                <a:cs typeface="Consolas" panose="020B0609020204030204" pitchFamily="49" charset="0"/>
              </a:rPr>
              <a:t> = </a:t>
            </a:r>
            <a:r>
              <a:rPr lang="es-CL" sz="3200" b="0" dirty="0" err="1">
                <a:solidFill>
                  <a:srgbClr val="FF0000"/>
                </a:solidFill>
                <a:effectLst/>
                <a:latin typeface="Consolas" panose="020B0609020204030204" pitchFamily="49" charset="0"/>
                <a:cs typeface="Consolas" panose="020B0609020204030204" pitchFamily="49" charset="0"/>
              </a:rPr>
              <a:t>tuple</a:t>
            </a:r>
            <a:r>
              <a:rPr lang="es-CL" sz="3200" b="0" dirty="0">
                <a:effectLst/>
                <a:latin typeface="Consolas" panose="020B0609020204030204" pitchFamily="49" charset="0"/>
                <a:cs typeface="Consolas" panose="020B0609020204030204" pitchFamily="49" charset="0"/>
              </a:rPr>
              <a:t>(</a:t>
            </a:r>
            <a:r>
              <a:rPr lang="es-CL" sz="3200" b="0" dirty="0" err="1">
                <a:effectLst/>
                <a:latin typeface="Consolas" panose="020B0609020204030204" pitchFamily="49" charset="0"/>
                <a:cs typeface="Consolas" panose="020B0609020204030204" pitchFamily="49" charset="0"/>
              </a:rPr>
              <a:t>mi_lista</a:t>
            </a:r>
            <a:r>
              <a:rPr lang="es-CL" sz="3200" b="0" dirty="0">
                <a:effectLst/>
                <a:latin typeface="Consolas" panose="020B0609020204030204" pitchFamily="49" charset="0"/>
                <a:cs typeface="Consolas" panose="020B0609020204030204" pitchFamily="49" charset="0"/>
              </a:rPr>
              <a:t>)</a:t>
            </a:r>
          </a:p>
          <a:p>
            <a:r>
              <a:rPr lang="es-CL" sz="3200" b="0" dirty="0">
                <a:solidFill>
                  <a:srgbClr val="7CA668"/>
                </a:solidFill>
                <a:effectLst/>
                <a:latin typeface="Consolas" panose="020B0609020204030204" pitchFamily="49" charset="0"/>
                <a:cs typeface="Consolas" panose="020B0609020204030204" pitchFamily="49" charset="0"/>
              </a:rPr>
              <a:t># Imprimir la tupla</a:t>
            </a:r>
            <a:endParaRPr lang="es-CL" sz="3200" b="0" dirty="0">
              <a:solidFill>
                <a:srgbClr val="FFFFFF"/>
              </a:solidFill>
              <a:effectLst/>
              <a:latin typeface="Consolas" panose="020B0609020204030204" pitchFamily="49" charset="0"/>
              <a:cs typeface="Consolas" panose="020B0609020204030204" pitchFamily="49" charset="0"/>
            </a:endParaRPr>
          </a:p>
          <a:p>
            <a:r>
              <a:rPr lang="es-CL" sz="3200" b="0" dirty="0" err="1">
                <a:effectLst/>
                <a:latin typeface="Consolas" panose="020B0609020204030204" pitchFamily="49" charset="0"/>
                <a:cs typeface="Consolas" panose="020B0609020204030204" pitchFamily="49" charset="0"/>
              </a:rPr>
              <a:t>print</a:t>
            </a:r>
            <a:r>
              <a:rPr lang="es-CL" sz="3200" b="0" dirty="0">
                <a:effectLst/>
                <a:latin typeface="Consolas" panose="020B0609020204030204" pitchFamily="49" charset="0"/>
                <a:cs typeface="Consolas" panose="020B0609020204030204" pitchFamily="49" charset="0"/>
              </a:rPr>
              <a:t>(</a:t>
            </a:r>
            <a:r>
              <a:rPr lang="es-CL" sz="3200" b="0" dirty="0" err="1">
                <a:effectLst/>
                <a:latin typeface="Consolas" panose="020B0609020204030204" pitchFamily="49" charset="0"/>
                <a:cs typeface="Consolas" panose="020B0609020204030204" pitchFamily="49" charset="0"/>
              </a:rPr>
              <a:t>mi_tupla</a:t>
            </a:r>
            <a:r>
              <a:rPr lang="es-CL" sz="3200" b="0" dirty="0">
                <a:effectLst/>
                <a:latin typeface="Consolas" panose="020B0609020204030204" pitchFamily="49" charset="0"/>
                <a:cs typeface="Consolas" panose="020B0609020204030204" pitchFamily="49" charset="0"/>
              </a:rPr>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1429" y="9279220"/>
            <a:ext cx="1433470" cy="464925"/>
            <a:chOff x="0" y="0"/>
            <a:chExt cx="1911293" cy="619900"/>
          </a:xfrm>
        </p:grpSpPr>
        <p:sp>
          <p:nvSpPr>
            <p:cNvPr id="3" name="Freeform 3"/>
            <p:cNvSpPr/>
            <p:nvPr/>
          </p:nvSpPr>
          <p:spPr>
            <a:xfrm>
              <a:off x="0" y="0"/>
              <a:ext cx="1911350" cy="619887"/>
            </a:xfrm>
            <a:custGeom>
              <a:avLst/>
              <a:gdLst/>
              <a:ahLst/>
              <a:cxnLst/>
              <a:rect l="l" t="t" r="r" b="b"/>
              <a:pathLst>
                <a:path w="1911350" h="619887">
                  <a:moveTo>
                    <a:pt x="0" y="0"/>
                  </a:moveTo>
                  <a:lnTo>
                    <a:pt x="1911350" y="0"/>
                  </a:lnTo>
                  <a:lnTo>
                    <a:pt x="1911350" y="619887"/>
                  </a:lnTo>
                  <a:lnTo>
                    <a:pt x="0" y="619887"/>
                  </a:lnTo>
                  <a:lnTo>
                    <a:pt x="0" y="0"/>
                  </a:lnTo>
                  <a:close/>
                </a:path>
              </a:pathLst>
            </a:custGeom>
            <a:blipFill>
              <a:blip r:embed="rId3"/>
              <a:stretch>
                <a:fillRect t="-25" r="2" b="-27"/>
              </a:stretch>
            </a:blipFill>
          </p:spPr>
          <p:txBody>
            <a:bodyPr/>
            <a:lstStyle/>
            <a:p>
              <a:endParaRPr lang="es-ES_tradnl"/>
            </a:p>
          </p:txBody>
        </p:sp>
      </p:grpSp>
      <p:sp>
        <p:nvSpPr>
          <p:cNvPr id="4" name="Freeform 4"/>
          <p:cNvSpPr/>
          <p:nvPr/>
        </p:nvSpPr>
        <p:spPr>
          <a:xfrm>
            <a:off x="2194083" y="9318328"/>
            <a:ext cx="343853" cy="427386"/>
          </a:xfrm>
          <a:custGeom>
            <a:avLst/>
            <a:gdLst/>
            <a:ahLst/>
            <a:cxnLst/>
            <a:rect l="l" t="t" r="r" b="b"/>
            <a:pathLst>
              <a:path w="343853" h="427386">
                <a:moveTo>
                  <a:pt x="0" y="0"/>
                </a:moveTo>
                <a:lnTo>
                  <a:pt x="343853" y="0"/>
                </a:lnTo>
                <a:lnTo>
                  <a:pt x="343853" y="427386"/>
                </a:lnTo>
                <a:lnTo>
                  <a:pt x="0" y="42738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s-ES_tradnl"/>
          </a:p>
        </p:txBody>
      </p:sp>
      <p:grpSp>
        <p:nvGrpSpPr>
          <p:cNvPr id="5" name="Group 5"/>
          <p:cNvGrpSpPr/>
          <p:nvPr/>
        </p:nvGrpSpPr>
        <p:grpSpPr>
          <a:xfrm>
            <a:off x="2585521" y="9311467"/>
            <a:ext cx="333244" cy="434315"/>
            <a:chOff x="0" y="0"/>
            <a:chExt cx="444325" cy="579087"/>
          </a:xfrm>
        </p:grpSpPr>
        <p:sp>
          <p:nvSpPr>
            <p:cNvPr id="6" name="Freeform 6"/>
            <p:cNvSpPr/>
            <p:nvPr/>
          </p:nvSpPr>
          <p:spPr>
            <a:xfrm>
              <a:off x="0" y="0"/>
              <a:ext cx="444373" cy="579120"/>
            </a:xfrm>
            <a:custGeom>
              <a:avLst/>
              <a:gdLst/>
              <a:ahLst/>
              <a:cxnLst/>
              <a:rect l="l" t="t" r="r" b="b"/>
              <a:pathLst>
                <a:path w="444373" h="579120">
                  <a:moveTo>
                    <a:pt x="0" y="0"/>
                  </a:moveTo>
                  <a:lnTo>
                    <a:pt x="444373" y="0"/>
                  </a:lnTo>
                  <a:lnTo>
                    <a:pt x="444373" y="579120"/>
                  </a:lnTo>
                  <a:lnTo>
                    <a:pt x="0" y="579120"/>
                  </a:lnTo>
                  <a:lnTo>
                    <a:pt x="0" y="0"/>
                  </a:lnTo>
                  <a:close/>
                </a:path>
              </a:pathLst>
            </a:custGeom>
            <a:blipFill>
              <a:blip r:embed="rId6"/>
              <a:stretch>
                <a:fillRect t="-421" r="10" b="-415"/>
              </a:stretch>
            </a:blipFill>
          </p:spPr>
          <p:txBody>
            <a:bodyPr/>
            <a:lstStyle/>
            <a:p>
              <a:endParaRPr lang="es-ES_tradnl"/>
            </a:p>
          </p:txBody>
        </p:sp>
      </p:grpSp>
      <p:grpSp>
        <p:nvGrpSpPr>
          <p:cNvPr id="7" name="Group 7"/>
          <p:cNvGrpSpPr/>
          <p:nvPr/>
        </p:nvGrpSpPr>
        <p:grpSpPr>
          <a:xfrm>
            <a:off x="2871762" y="9202268"/>
            <a:ext cx="102139" cy="102110"/>
            <a:chOff x="0" y="0"/>
            <a:chExt cx="136185" cy="136147"/>
          </a:xfrm>
        </p:grpSpPr>
        <p:sp>
          <p:nvSpPr>
            <p:cNvPr id="8" name="Freeform 8"/>
            <p:cNvSpPr/>
            <p:nvPr/>
          </p:nvSpPr>
          <p:spPr>
            <a:xfrm>
              <a:off x="0" y="0"/>
              <a:ext cx="136144" cy="136144"/>
            </a:xfrm>
            <a:custGeom>
              <a:avLst/>
              <a:gdLst/>
              <a:ahLst/>
              <a:cxnLst/>
              <a:rect l="l" t="t" r="r" b="b"/>
              <a:pathLst>
                <a:path w="136144" h="136144">
                  <a:moveTo>
                    <a:pt x="0" y="0"/>
                  </a:moveTo>
                  <a:lnTo>
                    <a:pt x="136144" y="0"/>
                  </a:lnTo>
                  <a:lnTo>
                    <a:pt x="136144" y="136144"/>
                  </a:lnTo>
                  <a:lnTo>
                    <a:pt x="0" y="136144"/>
                  </a:lnTo>
                  <a:lnTo>
                    <a:pt x="0" y="0"/>
                  </a:lnTo>
                  <a:close/>
                </a:path>
              </a:pathLst>
            </a:custGeom>
            <a:blipFill>
              <a:blip r:embed="rId7"/>
              <a:stretch>
                <a:fillRect t="-14" r="-30" b="-16"/>
              </a:stretch>
            </a:blipFill>
          </p:spPr>
          <p:txBody>
            <a:bodyPr/>
            <a:lstStyle/>
            <a:p>
              <a:endParaRPr lang="es-ES_tradnl"/>
            </a:p>
          </p:txBody>
        </p:sp>
      </p:grpSp>
      <p:sp>
        <p:nvSpPr>
          <p:cNvPr id="9" name="Freeform 9"/>
          <p:cNvSpPr/>
          <p:nvPr/>
        </p:nvSpPr>
        <p:spPr>
          <a:xfrm>
            <a:off x="16226408" y="596752"/>
            <a:ext cx="2040445" cy="964120"/>
          </a:xfrm>
          <a:custGeom>
            <a:avLst/>
            <a:gdLst/>
            <a:ahLst/>
            <a:cxnLst/>
            <a:rect l="l" t="t" r="r" b="b"/>
            <a:pathLst>
              <a:path w="2040445" h="964120">
                <a:moveTo>
                  <a:pt x="0" y="0"/>
                </a:moveTo>
                <a:lnTo>
                  <a:pt x="2040446" y="0"/>
                </a:lnTo>
                <a:lnTo>
                  <a:pt x="2040446" y="964120"/>
                </a:lnTo>
                <a:lnTo>
                  <a:pt x="0" y="96412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s-ES_tradnl"/>
          </a:p>
        </p:txBody>
      </p:sp>
      <p:sp>
        <p:nvSpPr>
          <p:cNvPr id="12" name="TextBox 12"/>
          <p:cNvSpPr txBox="1"/>
          <p:nvPr/>
        </p:nvSpPr>
        <p:spPr>
          <a:xfrm>
            <a:off x="381000" y="622989"/>
            <a:ext cx="15273071" cy="668068"/>
          </a:xfrm>
          <a:prstGeom prst="rect">
            <a:avLst/>
          </a:prstGeom>
        </p:spPr>
        <p:txBody>
          <a:bodyPr lIns="0" tIns="0" rIns="0" bIns="0" rtlCol="0" anchor="t">
            <a:spAutoFit/>
          </a:bodyPr>
          <a:lstStyle/>
          <a:p>
            <a:pPr algn="r">
              <a:lnSpc>
                <a:spcPts val="5238"/>
              </a:lnSpc>
            </a:pPr>
            <a:r>
              <a:rPr lang="es-ES_tradnl" sz="4365" dirty="0">
                <a:solidFill>
                  <a:srgbClr val="000000"/>
                </a:solidFill>
                <a:latin typeface="Consolas" panose="020B0609020204030204" pitchFamily="49" charset="0"/>
                <a:cs typeface="Consolas" panose="020B0609020204030204" pitchFamily="49" charset="0"/>
              </a:rPr>
              <a:t>¿Cuándo es necesario utilizar Tuplas?</a:t>
            </a:r>
          </a:p>
        </p:txBody>
      </p:sp>
      <p:sp>
        <p:nvSpPr>
          <p:cNvPr id="18" name="CuadroTexto 17">
            <a:extLst>
              <a:ext uri="{FF2B5EF4-FFF2-40B4-BE49-F238E27FC236}">
                <a16:creationId xmlns:a16="http://schemas.microsoft.com/office/drawing/2014/main" id="{B345BD19-76AC-1107-BA99-E7B2CAF57522}"/>
              </a:ext>
            </a:extLst>
          </p:cNvPr>
          <p:cNvSpPr txBox="1"/>
          <p:nvPr/>
        </p:nvSpPr>
        <p:spPr>
          <a:xfrm>
            <a:off x="2094942" y="2242315"/>
            <a:ext cx="8483630" cy="4355038"/>
          </a:xfrm>
          <a:prstGeom prst="rect">
            <a:avLst/>
          </a:prstGeom>
          <a:noFill/>
        </p:spPr>
        <p:txBody>
          <a:bodyPr wrap="square" lIns="91440" tIns="45720" rIns="91440" bIns="45720" anchor="t">
            <a:spAutoFit/>
          </a:bodyPr>
          <a:lstStyle/>
          <a:p>
            <a:pPr algn="just"/>
            <a:r>
              <a:rPr lang="es-CL" sz="2800" b="0" i="0" u="none" strike="noStrike" dirty="0">
                <a:effectLst/>
                <a:latin typeface="Consolas"/>
                <a:cs typeface="Consolas" panose="020B0609020204030204" pitchFamily="49" charset="0"/>
              </a:rPr>
              <a:t>Las tuplas son especialmente útiles en situaciones en las que necesitas representar datos que no deberían cambiar una vez que han sido establecidos.</a:t>
            </a:r>
            <a:endParaRPr lang="es-CL" sz="2800" dirty="0">
              <a:latin typeface="Consolas"/>
              <a:cs typeface="Consolas" panose="020B0609020204030204" pitchFamily="49" charset="0"/>
            </a:endParaRPr>
          </a:p>
          <a:p>
            <a:pPr algn="just"/>
            <a:endParaRPr lang="es-CL" sz="2800" dirty="0">
              <a:latin typeface="Consolas" panose="020B0609020204030204" pitchFamily="49" charset="0"/>
              <a:cs typeface="Consolas" panose="020B0609020204030204" pitchFamily="49" charset="0"/>
            </a:endParaRPr>
          </a:p>
          <a:p>
            <a:pPr algn="just"/>
            <a:r>
              <a:rPr lang="es-CL" sz="2800" b="0" dirty="0">
                <a:effectLst/>
                <a:latin typeface="Consolas"/>
                <a:cs typeface="Consolas" panose="020B0609020204030204" pitchFamily="49" charset="0"/>
              </a:rPr>
              <a:t>Ejemplo:</a:t>
            </a:r>
          </a:p>
          <a:p>
            <a:pPr marL="457200" indent="-457200" algn="just">
              <a:buFont typeface="Arial" panose="020B0604020202020204" pitchFamily="34" charset="0"/>
              <a:buChar char="•"/>
            </a:pPr>
            <a:r>
              <a:rPr lang="es-CL" sz="2800" b="0" dirty="0">
                <a:effectLst/>
                <a:latin typeface="Consolas"/>
                <a:cs typeface="Consolas" panose="020B0609020204030204" pitchFamily="49" charset="0"/>
              </a:rPr>
              <a:t>Representar coordenadas en mapas.</a:t>
            </a:r>
            <a:r>
              <a:rPr lang="es-CL" sz="2800" dirty="0">
                <a:latin typeface="Consolas"/>
                <a:cs typeface="Consolas" panose="020B0609020204030204" pitchFamily="49" charset="0"/>
              </a:rPr>
              <a:t> </a:t>
            </a:r>
            <a:endParaRPr lang="es-CL" sz="2800" b="0" dirty="0">
              <a:effectLst/>
              <a:latin typeface="Consolas" panose="020B0609020204030204" pitchFamily="49" charset="0"/>
              <a:cs typeface="Consolas" panose="020B0609020204030204" pitchFamily="49" charset="0"/>
            </a:endParaRPr>
          </a:p>
          <a:p>
            <a:pPr marL="457200" indent="-457200" algn="just">
              <a:buFont typeface="Arial" panose="020B0604020202020204" pitchFamily="34" charset="0"/>
              <a:buChar char="•"/>
            </a:pPr>
            <a:r>
              <a:rPr lang="es-CL" sz="2800" dirty="0">
                <a:latin typeface="Consolas"/>
                <a:cs typeface="Consolas" panose="020B0609020204030204" pitchFamily="49" charset="0"/>
              </a:rPr>
              <a:t>Representar un color RGB</a:t>
            </a:r>
          </a:p>
          <a:p>
            <a:pPr marL="457200" indent="-457200" algn="just">
              <a:buFont typeface="Arial" panose="020B0604020202020204" pitchFamily="34" charset="0"/>
              <a:buChar char="•"/>
            </a:pPr>
            <a:r>
              <a:rPr lang="es-CL" sz="2800" b="0" dirty="0">
                <a:effectLst/>
                <a:latin typeface="Consolas"/>
                <a:cs typeface="Consolas" panose="020B0609020204030204" pitchFamily="49" charset="0"/>
              </a:rPr>
              <a:t>Representar </a:t>
            </a:r>
            <a:r>
              <a:rPr lang="es-CL" sz="2800" dirty="0">
                <a:latin typeface="Consolas"/>
                <a:cs typeface="Consolas" panose="020B0609020204030204" pitchFamily="49" charset="0"/>
              </a:rPr>
              <a:t>n</a:t>
            </a:r>
            <a:r>
              <a:rPr lang="es-CL" sz="2800" b="0" dirty="0">
                <a:effectLst/>
                <a:latin typeface="Consolas"/>
                <a:cs typeface="Consolas" panose="020B0609020204030204" pitchFamily="49" charset="0"/>
              </a:rPr>
              <a:t>otas de un estudiante</a:t>
            </a:r>
          </a:p>
          <a:p>
            <a:pPr algn="just"/>
            <a:endParaRPr lang="es-CL" sz="2500" b="0" dirty="0">
              <a:effectLst/>
              <a:latin typeface="Consolas" panose="020B0609020204030204" pitchFamily="49" charset="0"/>
              <a:cs typeface="Consolas" panose="020B0609020204030204" pitchFamily="49" charset="0"/>
            </a:endParaRPr>
          </a:p>
        </p:txBody>
      </p:sp>
      <p:pic>
        <p:nvPicPr>
          <p:cNvPr id="10" name="Imagen 9">
            <a:extLst>
              <a:ext uri="{FF2B5EF4-FFF2-40B4-BE49-F238E27FC236}">
                <a16:creationId xmlns:a16="http://schemas.microsoft.com/office/drawing/2014/main" id="{DF6D30DF-1CB6-D2AE-34B1-68A40A065CF2}"/>
              </a:ext>
            </a:extLst>
          </p:cNvPr>
          <p:cNvPicPr>
            <a:picLocks noChangeAspect="1"/>
          </p:cNvPicPr>
          <p:nvPr/>
        </p:nvPicPr>
        <p:blipFill>
          <a:blip r:embed="rId10"/>
          <a:stretch>
            <a:fillRect/>
          </a:stretch>
        </p:blipFill>
        <p:spPr>
          <a:xfrm>
            <a:off x="12923905" y="2240310"/>
            <a:ext cx="2762250" cy="4226006"/>
          </a:xfrm>
          <a:prstGeom prst="rect">
            <a:avLst/>
          </a:prstGeom>
        </p:spPr>
      </p:pic>
    </p:spTree>
    <p:extLst>
      <p:ext uri="{BB962C8B-B14F-4D97-AF65-F5344CB8AC3E}">
        <p14:creationId xmlns:p14="http://schemas.microsoft.com/office/powerpoint/2010/main" val="41874675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360"/>
            <a:ext cx="18285758" cy="10285737"/>
            <a:chOff x="0" y="0"/>
            <a:chExt cx="24381011" cy="13714316"/>
          </a:xfrm>
        </p:grpSpPr>
        <p:sp>
          <p:nvSpPr>
            <p:cNvPr id="3" name="Freeform 3"/>
            <p:cNvSpPr/>
            <p:nvPr/>
          </p:nvSpPr>
          <p:spPr>
            <a:xfrm>
              <a:off x="0" y="0"/>
              <a:ext cx="24380952" cy="13714349"/>
            </a:xfrm>
            <a:custGeom>
              <a:avLst/>
              <a:gdLst/>
              <a:ahLst/>
              <a:cxnLst/>
              <a:rect l="l" t="t" r="r" b="b"/>
              <a:pathLst>
                <a:path w="24380952" h="13714349">
                  <a:moveTo>
                    <a:pt x="0" y="0"/>
                  </a:moveTo>
                  <a:lnTo>
                    <a:pt x="24380952" y="0"/>
                  </a:lnTo>
                  <a:lnTo>
                    <a:pt x="24380952" y="13714349"/>
                  </a:lnTo>
                  <a:lnTo>
                    <a:pt x="0" y="13714349"/>
                  </a:lnTo>
                  <a:lnTo>
                    <a:pt x="0" y="0"/>
                  </a:lnTo>
                  <a:close/>
                </a:path>
              </a:pathLst>
            </a:custGeom>
            <a:blipFill>
              <a:blip r:embed="rId2"/>
              <a:stretch>
                <a:fillRect/>
              </a:stretch>
            </a:blipFill>
          </p:spPr>
          <p:txBody>
            <a:bodyPr/>
            <a:lstStyle/>
            <a:p>
              <a:endParaRPr lang="es-ES_tradnl"/>
            </a:p>
          </p:txBody>
        </p:sp>
      </p:grpSp>
      <p:grpSp>
        <p:nvGrpSpPr>
          <p:cNvPr id="4" name="Group 4"/>
          <p:cNvGrpSpPr/>
          <p:nvPr/>
        </p:nvGrpSpPr>
        <p:grpSpPr>
          <a:xfrm>
            <a:off x="-4166" y="723900"/>
            <a:ext cx="18289880" cy="10282700"/>
            <a:chOff x="0" y="0"/>
            <a:chExt cx="24386507" cy="13710267"/>
          </a:xfrm>
        </p:grpSpPr>
        <p:sp>
          <p:nvSpPr>
            <p:cNvPr id="5" name="Freeform 5"/>
            <p:cNvSpPr/>
            <p:nvPr/>
          </p:nvSpPr>
          <p:spPr>
            <a:xfrm>
              <a:off x="0" y="0"/>
              <a:ext cx="24386539" cy="13710286"/>
            </a:xfrm>
            <a:custGeom>
              <a:avLst/>
              <a:gdLst/>
              <a:ahLst/>
              <a:cxnLst/>
              <a:rect l="l" t="t" r="r" b="b"/>
              <a:pathLst>
                <a:path w="24386539" h="13710286">
                  <a:moveTo>
                    <a:pt x="0" y="0"/>
                  </a:moveTo>
                  <a:lnTo>
                    <a:pt x="24386539" y="0"/>
                  </a:lnTo>
                  <a:lnTo>
                    <a:pt x="24386539" y="13710286"/>
                  </a:lnTo>
                  <a:lnTo>
                    <a:pt x="0" y="13710286"/>
                  </a:lnTo>
                  <a:lnTo>
                    <a:pt x="0" y="0"/>
                  </a:lnTo>
                  <a:close/>
                </a:path>
              </a:pathLst>
            </a:custGeom>
            <a:blipFill>
              <a:blip r:embed="rId3"/>
              <a:stretch>
                <a:fillRect/>
              </a:stretch>
            </a:blipFill>
          </p:spPr>
          <p:txBody>
            <a:bodyPr/>
            <a:lstStyle/>
            <a:p>
              <a:endParaRPr lang="es-ES_tradnl"/>
            </a:p>
          </p:txBody>
        </p:sp>
      </p:grpSp>
      <p:sp>
        <p:nvSpPr>
          <p:cNvPr id="6" name="Freeform 6"/>
          <p:cNvSpPr/>
          <p:nvPr/>
        </p:nvSpPr>
        <p:spPr>
          <a:xfrm>
            <a:off x="687280" y="5697493"/>
            <a:ext cx="8997411" cy="2079212"/>
          </a:xfrm>
          <a:custGeom>
            <a:avLst/>
            <a:gdLst/>
            <a:ahLst/>
            <a:cxnLst/>
            <a:rect l="l" t="t" r="r" b="b"/>
            <a:pathLst>
              <a:path w="8997411" h="2079212">
                <a:moveTo>
                  <a:pt x="0" y="0"/>
                </a:moveTo>
                <a:lnTo>
                  <a:pt x="8997411" y="0"/>
                </a:lnTo>
                <a:lnTo>
                  <a:pt x="8997411" y="2079212"/>
                </a:lnTo>
                <a:lnTo>
                  <a:pt x="0" y="207921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s-ES_tradnl"/>
          </a:p>
        </p:txBody>
      </p:sp>
      <p:sp>
        <p:nvSpPr>
          <p:cNvPr id="7" name="TextBox 7"/>
          <p:cNvSpPr txBox="1"/>
          <p:nvPr/>
        </p:nvSpPr>
        <p:spPr>
          <a:xfrm>
            <a:off x="7421468" y="5666025"/>
            <a:ext cx="1732639" cy="1297856"/>
          </a:xfrm>
          <a:prstGeom prst="rect">
            <a:avLst/>
          </a:prstGeom>
        </p:spPr>
        <p:txBody>
          <a:bodyPr lIns="0" tIns="0" rIns="0" bIns="0" rtlCol="0" anchor="t">
            <a:spAutoFit/>
          </a:bodyPr>
          <a:lstStyle/>
          <a:p>
            <a:pPr algn="l">
              <a:lnSpc>
                <a:spcPts val="10477"/>
              </a:lnSpc>
            </a:pPr>
            <a:r>
              <a:rPr lang="en-US" sz="8731" spc="16" dirty="0">
                <a:solidFill>
                  <a:srgbClr val="257CE1"/>
                </a:solidFill>
                <a:latin typeface="Consolas" panose="020B0609020204030204" pitchFamily="49" charset="0"/>
                <a:cs typeface="Consolas" panose="020B0609020204030204" pitchFamily="49" charset="0"/>
              </a:rPr>
              <a:t>02</a:t>
            </a:r>
          </a:p>
        </p:txBody>
      </p:sp>
      <p:sp>
        <p:nvSpPr>
          <p:cNvPr id="8" name="TextBox 8"/>
          <p:cNvSpPr txBox="1"/>
          <p:nvPr/>
        </p:nvSpPr>
        <p:spPr>
          <a:xfrm>
            <a:off x="1380335" y="6823798"/>
            <a:ext cx="7554304" cy="668068"/>
          </a:xfrm>
          <a:prstGeom prst="rect">
            <a:avLst/>
          </a:prstGeom>
        </p:spPr>
        <p:txBody>
          <a:bodyPr lIns="0" tIns="0" rIns="0" bIns="0" rtlCol="0" anchor="t">
            <a:spAutoFit/>
          </a:bodyPr>
          <a:lstStyle/>
          <a:p>
            <a:pPr algn="r">
              <a:lnSpc>
                <a:spcPts val="5238"/>
              </a:lnSpc>
            </a:pPr>
            <a:r>
              <a:rPr lang="es-ES_tradnl" sz="4365" dirty="0">
                <a:solidFill>
                  <a:srgbClr val="257CE1"/>
                </a:solidFill>
                <a:latin typeface="Arial Bold"/>
              </a:rPr>
              <a:t>Diccionarios</a:t>
            </a:r>
          </a:p>
        </p:txBody>
      </p:sp>
    </p:spTree>
    <p:extLst>
      <p:ext uri="{BB962C8B-B14F-4D97-AF65-F5344CB8AC3E}">
        <p14:creationId xmlns:p14="http://schemas.microsoft.com/office/powerpoint/2010/main" val="423220283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1429" y="9279220"/>
            <a:ext cx="1433470" cy="464925"/>
            <a:chOff x="0" y="0"/>
            <a:chExt cx="1911293" cy="619900"/>
          </a:xfrm>
        </p:grpSpPr>
        <p:sp>
          <p:nvSpPr>
            <p:cNvPr id="3" name="Freeform 3"/>
            <p:cNvSpPr/>
            <p:nvPr/>
          </p:nvSpPr>
          <p:spPr>
            <a:xfrm>
              <a:off x="0" y="0"/>
              <a:ext cx="1911350" cy="619887"/>
            </a:xfrm>
            <a:custGeom>
              <a:avLst/>
              <a:gdLst/>
              <a:ahLst/>
              <a:cxnLst/>
              <a:rect l="l" t="t" r="r" b="b"/>
              <a:pathLst>
                <a:path w="1911350" h="619887">
                  <a:moveTo>
                    <a:pt x="0" y="0"/>
                  </a:moveTo>
                  <a:lnTo>
                    <a:pt x="1911350" y="0"/>
                  </a:lnTo>
                  <a:lnTo>
                    <a:pt x="1911350" y="619887"/>
                  </a:lnTo>
                  <a:lnTo>
                    <a:pt x="0" y="619887"/>
                  </a:lnTo>
                  <a:lnTo>
                    <a:pt x="0" y="0"/>
                  </a:lnTo>
                  <a:close/>
                </a:path>
              </a:pathLst>
            </a:custGeom>
            <a:blipFill>
              <a:blip r:embed="rId3"/>
              <a:stretch>
                <a:fillRect t="-25" r="2" b="-27"/>
              </a:stretch>
            </a:blipFill>
          </p:spPr>
          <p:txBody>
            <a:bodyPr/>
            <a:lstStyle/>
            <a:p>
              <a:endParaRPr lang="es-ES_tradnl"/>
            </a:p>
          </p:txBody>
        </p:sp>
      </p:grpSp>
      <p:sp>
        <p:nvSpPr>
          <p:cNvPr id="4" name="Freeform 4"/>
          <p:cNvSpPr/>
          <p:nvPr/>
        </p:nvSpPr>
        <p:spPr>
          <a:xfrm>
            <a:off x="2194083" y="9318328"/>
            <a:ext cx="343853" cy="427386"/>
          </a:xfrm>
          <a:custGeom>
            <a:avLst/>
            <a:gdLst/>
            <a:ahLst/>
            <a:cxnLst/>
            <a:rect l="l" t="t" r="r" b="b"/>
            <a:pathLst>
              <a:path w="343853" h="427386">
                <a:moveTo>
                  <a:pt x="0" y="0"/>
                </a:moveTo>
                <a:lnTo>
                  <a:pt x="343853" y="0"/>
                </a:lnTo>
                <a:lnTo>
                  <a:pt x="343853" y="427386"/>
                </a:lnTo>
                <a:lnTo>
                  <a:pt x="0" y="42738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s-ES_tradnl"/>
          </a:p>
        </p:txBody>
      </p:sp>
      <p:grpSp>
        <p:nvGrpSpPr>
          <p:cNvPr id="5" name="Group 5"/>
          <p:cNvGrpSpPr/>
          <p:nvPr/>
        </p:nvGrpSpPr>
        <p:grpSpPr>
          <a:xfrm>
            <a:off x="2585521" y="9311467"/>
            <a:ext cx="333244" cy="434315"/>
            <a:chOff x="0" y="0"/>
            <a:chExt cx="444325" cy="579087"/>
          </a:xfrm>
        </p:grpSpPr>
        <p:sp>
          <p:nvSpPr>
            <p:cNvPr id="6" name="Freeform 6"/>
            <p:cNvSpPr/>
            <p:nvPr/>
          </p:nvSpPr>
          <p:spPr>
            <a:xfrm>
              <a:off x="0" y="0"/>
              <a:ext cx="444373" cy="579120"/>
            </a:xfrm>
            <a:custGeom>
              <a:avLst/>
              <a:gdLst/>
              <a:ahLst/>
              <a:cxnLst/>
              <a:rect l="l" t="t" r="r" b="b"/>
              <a:pathLst>
                <a:path w="444373" h="579120">
                  <a:moveTo>
                    <a:pt x="0" y="0"/>
                  </a:moveTo>
                  <a:lnTo>
                    <a:pt x="444373" y="0"/>
                  </a:lnTo>
                  <a:lnTo>
                    <a:pt x="444373" y="579120"/>
                  </a:lnTo>
                  <a:lnTo>
                    <a:pt x="0" y="579120"/>
                  </a:lnTo>
                  <a:lnTo>
                    <a:pt x="0" y="0"/>
                  </a:lnTo>
                  <a:close/>
                </a:path>
              </a:pathLst>
            </a:custGeom>
            <a:blipFill>
              <a:blip r:embed="rId6"/>
              <a:stretch>
                <a:fillRect t="-421" r="10" b="-415"/>
              </a:stretch>
            </a:blipFill>
          </p:spPr>
          <p:txBody>
            <a:bodyPr/>
            <a:lstStyle/>
            <a:p>
              <a:endParaRPr lang="es-ES_tradnl"/>
            </a:p>
          </p:txBody>
        </p:sp>
      </p:grpSp>
      <p:grpSp>
        <p:nvGrpSpPr>
          <p:cNvPr id="7" name="Group 7"/>
          <p:cNvGrpSpPr/>
          <p:nvPr/>
        </p:nvGrpSpPr>
        <p:grpSpPr>
          <a:xfrm>
            <a:off x="2871762" y="9202268"/>
            <a:ext cx="102139" cy="102110"/>
            <a:chOff x="0" y="0"/>
            <a:chExt cx="136185" cy="136147"/>
          </a:xfrm>
        </p:grpSpPr>
        <p:sp>
          <p:nvSpPr>
            <p:cNvPr id="8" name="Freeform 8"/>
            <p:cNvSpPr/>
            <p:nvPr/>
          </p:nvSpPr>
          <p:spPr>
            <a:xfrm>
              <a:off x="0" y="0"/>
              <a:ext cx="136144" cy="136144"/>
            </a:xfrm>
            <a:custGeom>
              <a:avLst/>
              <a:gdLst/>
              <a:ahLst/>
              <a:cxnLst/>
              <a:rect l="l" t="t" r="r" b="b"/>
              <a:pathLst>
                <a:path w="136144" h="136144">
                  <a:moveTo>
                    <a:pt x="0" y="0"/>
                  </a:moveTo>
                  <a:lnTo>
                    <a:pt x="136144" y="0"/>
                  </a:lnTo>
                  <a:lnTo>
                    <a:pt x="136144" y="136144"/>
                  </a:lnTo>
                  <a:lnTo>
                    <a:pt x="0" y="136144"/>
                  </a:lnTo>
                  <a:lnTo>
                    <a:pt x="0" y="0"/>
                  </a:lnTo>
                  <a:close/>
                </a:path>
              </a:pathLst>
            </a:custGeom>
            <a:blipFill>
              <a:blip r:embed="rId7"/>
              <a:stretch>
                <a:fillRect t="-14" r="-30" b="-16"/>
              </a:stretch>
            </a:blipFill>
          </p:spPr>
          <p:txBody>
            <a:bodyPr/>
            <a:lstStyle/>
            <a:p>
              <a:endParaRPr lang="es-ES_tradnl"/>
            </a:p>
          </p:txBody>
        </p:sp>
      </p:grpSp>
      <p:sp>
        <p:nvSpPr>
          <p:cNvPr id="9" name="Freeform 9"/>
          <p:cNvSpPr/>
          <p:nvPr/>
        </p:nvSpPr>
        <p:spPr>
          <a:xfrm>
            <a:off x="16226408" y="596752"/>
            <a:ext cx="2040445" cy="964120"/>
          </a:xfrm>
          <a:custGeom>
            <a:avLst/>
            <a:gdLst/>
            <a:ahLst/>
            <a:cxnLst/>
            <a:rect l="l" t="t" r="r" b="b"/>
            <a:pathLst>
              <a:path w="2040445" h="964120">
                <a:moveTo>
                  <a:pt x="0" y="0"/>
                </a:moveTo>
                <a:lnTo>
                  <a:pt x="2040446" y="0"/>
                </a:lnTo>
                <a:lnTo>
                  <a:pt x="2040446" y="964120"/>
                </a:lnTo>
                <a:lnTo>
                  <a:pt x="0" y="96412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s-ES_tradnl"/>
          </a:p>
        </p:txBody>
      </p:sp>
      <p:sp>
        <p:nvSpPr>
          <p:cNvPr id="12" name="TextBox 12"/>
          <p:cNvSpPr txBox="1"/>
          <p:nvPr/>
        </p:nvSpPr>
        <p:spPr>
          <a:xfrm>
            <a:off x="381000" y="622989"/>
            <a:ext cx="15273071" cy="666849"/>
          </a:xfrm>
          <a:prstGeom prst="rect">
            <a:avLst/>
          </a:prstGeom>
        </p:spPr>
        <p:txBody>
          <a:bodyPr lIns="0" tIns="0" rIns="0" bIns="0" rtlCol="0" anchor="t">
            <a:spAutoFit/>
          </a:bodyPr>
          <a:lstStyle/>
          <a:p>
            <a:pPr algn="r">
              <a:lnSpc>
                <a:spcPts val="5238"/>
              </a:lnSpc>
            </a:pPr>
            <a:r>
              <a:rPr lang="es-ES_tradnl" sz="4365" dirty="0">
                <a:solidFill>
                  <a:srgbClr val="000000"/>
                </a:solidFill>
                <a:latin typeface="Consolas" panose="020B0609020204030204" pitchFamily="49" charset="0"/>
                <a:cs typeface="Consolas" panose="020B0609020204030204" pitchFamily="49" charset="0"/>
              </a:rPr>
              <a:t>Diccionarios</a:t>
            </a:r>
          </a:p>
        </p:txBody>
      </p:sp>
      <p:sp>
        <p:nvSpPr>
          <p:cNvPr id="18" name="CuadroTexto 17">
            <a:extLst>
              <a:ext uri="{FF2B5EF4-FFF2-40B4-BE49-F238E27FC236}">
                <a16:creationId xmlns:a16="http://schemas.microsoft.com/office/drawing/2014/main" id="{B345BD19-76AC-1107-BA99-E7B2CAF57522}"/>
              </a:ext>
            </a:extLst>
          </p:cNvPr>
          <p:cNvSpPr txBox="1"/>
          <p:nvPr/>
        </p:nvSpPr>
        <p:spPr>
          <a:xfrm>
            <a:off x="10311371" y="2304894"/>
            <a:ext cx="7315200" cy="6986528"/>
          </a:xfrm>
          <a:prstGeom prst="rect">
            <a:avLst/>
          </a:prstGeom>
          <a:noFill/>
        </p:spPr>
        <p:txBody>
          <a:bodyPr wrap="square">
            <a:spAutoFit/>
          </a:bodyPr>
          <a:lstStyle/>
          <a:p>
            <a:r>
              <a:rPr lang="es-CL" sz="3200" b="0" dirty="0">
                <a:effectLst/>
                <a:latin typeface="Consolas" panose="020B0609020204030204" pitchFamily="49" charset="0"/>
                <a:cs typeface="Consolas" panose="020B0609020204030204" pitchFamily="49" charset="0"/>
              </a:rPr>
              <a:t>Los diccionarios son estructuras de datos eficientes y versátiles que nos sirven para referenciar un valor con una clave.</a:t>
            </a:r>
          </a:p>
          <a:p>
            <a:r>
              <a:rPr lang="es-CL" sz="3200" dirty="0">
                <a:latin typeface="Consolas" panose="020B0609020204030204" pitchFamily="49" charset="0"/>
                <a:cs typeface="Consolas" panose="020B0609020204030204" pitchFamily="49" charset="0"/>
              </a:rPr>
              <a:t>Cuando necesitamos indicar los datos de una persona, las notas de un estudiante, o datos de un auto, podemos utilizar este tipo de colección para saber el significado de sus datos y poder ordenarlos eficientemente en una base de datos, o mostrar por medio de una interfaz.  </a:t>
            </a:r>
            <a:endParaRPr lang="es-CL" sz="3200" b="0" dirty="0">
              <a:effectLst/>
              <a:latin typeface="Consolas" panose="020B0609020204030204" pitchFamily="49" charset="0"/>
              <a:cs typeface="Consolas" panose="020B0609020204030204" pitchFamily="49" charset="0"/>
            </a:endParaRPr>
          </a:p>
        </p:txBody>
      </p:sp>
      <p:sp>
        <p:nvSpPr>
          <p:cNvPr id="11" name="CuadroTexto 10">
            <a:extLst>
              <a:ext uri="{FF2B5EF4-FFF2-40B4-BE49-F238E27FC236}">
                <a16:creationId xmlns:a16="http://schemas.microsoft.com/office/drawing/2014/main" id="{B478C290-6CBE-058A-9C8D-70B47EB07754}"/>
              </a:ext>
            </a:extLst>
          </p:cNvPr>
          <p:cNvSpPr txBox="1"/>
          <p:nvPr/>
        </p:nvSpPr>
        <p:spPr>
          <a:xfrm>
            <a:off x="1066800" y="2627216"/>
            <a:ext cx="9144000" cy="3046988"/>
          </a:xfrm>
          <a:prstGeom prst="rect">
            <a:avLst/>
          </a:prstGeom>
          <a:noFill/>
        </p:spPr>
        <p:txBody>
          <a:bodyPr wrap="square">
            <a:spAutoFit/>
          </a:bodyPr>
          <a:lstStyle/>
          <a:p>
            <a:r>
              <a:rPr lang="es-CL" sz="3200" b="0" dirty="0">
                <a:solidFill>
                  <a:srgbClr val="9CDCFE"/>
                </a:solidFill>
                <a:effectLst/>
                <a:latin typeface="Consolas" panose="020B0609020204030204" pitchFamily="49" charset="0"/>
                <a:cs typeface="Consolas" panose="020B0609020204030204" pitchFamily="49" charset="0"/>
              </a:rPr>
              <a:t>diccionario</a:t>
            </a:r>
            <a:r>
              <a:rPr lang="es-CL" sz="3200" b="0" dirty="0">
                <a:solidFill>
                  <a:srgbClr val="FFFFFF"/>
                </a:solidFill>
                <a:effectLst/>
                <a:latin typeface="Consolas" panose="020B0609020204030204" pitchFamily="49" charset="0"/>
                <a:cs typeface="Consolas" panose="020B0609020204030204" pitchFamily="49" charset="0"/>
              </a:rPr>
              <a:t> </a:t>
            </a:r>
            <a:r>
              <a:rPr lang="es-CL" sz="3200" b="0" dirty="0">
                <a:solidFill>
                  <a:srgbClr val="FF0000"/>
                </a:solidFill>
                <a:effectLst/>
                <a:latin typeface="Consolas" panose="020B0609020204030204" pitchFamily="49" charset="0"/>
                <a:cs typeface="Consolas" panose="020B0609020204030204" pitchFamily="49" charset="0"/>
              </a:rPr>
              <a:t>= {</a:t>
            </a:r>
            <a:r>
              <a:rPr lang="es-CL" sz="3200" b="0" dirty="0">
                <a:solidFill>
                  <a:srgbClr val="CE9178"/>
                </a:solidFill>
                <a:effectLst/>
                <a:latin typeface="Consolas" panose="020B0609020204030204" pitchFamily="49" charset="0"/>
                <a:cs typeface="Consolas" panose="020B0609020204030204" pitchFamily="49" charset="0"/>
              </a:rPr>
              <a:t>"nombre"</a:t>
            </a:r>
            <a:r>
              <a:rPr lang="es-CL" sz="3200" b="0" dirty="0">
                <a:solidFill>
                  <a:srgbClr val="FF0000"/>
                </a:solidFill>
                <a:effectLst/>
                <a:latin typeface="Consolas" panose="020B0609020204030204" pitchFamily="49" charset="0"/>
                <a:cs typeface="Consolas" panose="020B0609020204030204" pitchFamily="49" charset="0"/>
              </a:rPr>
              <a:t>: </a:t>
            </a:r>
            <a:r>
              <a:rPr lang="es-CL" sz="3200" b="0" dirty="0">
                <a:solidFill>
                  <a:srgbClr val="CE9178"/>
                </a:solidFill>
                <a:effectLst/>
                <a:latin typeface="Consolas" panose="020B0609020204030204" pitchFamily="49" charset="0"/>
                <a:cs typeface="Consolas" panose="020B0609020204030204" pitchFamily="49" charset="0"/>
              </a:rPr>
              <a:t>"Cesar </a:t>
            </a:r>
            <a:r>
              <a:rPr lang="es-CL" sz="3200" b="0" dirty="0" err="1">
                <a:solidFill>
                  <a:srgbClr val="CE9178"/>
                </a:solidFill>
                <a:effectLst/>
                <a:latin typeface="Consolas" panose="020B0609020204030204" pitchFamily="49" charset="0"/>
                <a:cs typeface="Consolas" panose="020B0609020204030204" pitchFamily="49" charset="0"/>
              </a:rPr>
              <a:t>Huispe</a:t>
            </a:r>
            <a:r>
              <a:rPr lang="es-CL" sz="3200" b="0" dirty="0">
                <a:solidFill>
                  <a:srgbClr val="CE9178"/>
                </a:solidFill>
                <a:effectLst/>
                <a:latin typeface="Consolas" panose="020B0609020204030204" pitchFamily="49" charset="0"/>
                <a:cs typeface="Consolas" panose="020B0609020204030204" pitchFamily="49" charset="0"/>
              </a:rPr>
              <a:t>"</a:t>
            </a:r>
            <a:r>
              <a:rPr lang="es-CL" sz="3200" b="0" dirty="0">
                <a:solidFill>
                  <a:srgbClr val="FF0000"/>
                </a:solidFill>
                <a:effectLst/>
                <a:latin typeface="Consolas" panose="020B0609020204030204" pitchFamily="49" charset="0"/>
                <a:cs typeface="Consolas" panose="020B0609020204030204" pitchFamily="49" charset="0"/>
              </a:rPr>
              <a:t>,</a:t>
            </a:r>
            <a:r>
              <a:rPr lang="es-CL" sz="3200" b="0" dirty="0">
                <a:solidFill>
                  <a:srgbClr val="FFFFFF"/>
                </a:solidFill>
                <a:effectLst/>
                <a:latin typeface="Consolas" panose="020B0609020204030204" pitchFamily="49" charset="0"/>
                <a:cs typeface="Consolas" panose="020B0609020204030204" pitchFamily="49" charset="0"/>
              </a:rPr>
              <a:t> </a:t>
            </a:r>
          </a:p>
          <a:p>
            <a:r>
              <a:rPr lang="es-CL" sz="3200" b="0" dirty="0">
                <a:solidFill>
                  <a:srgbClr val="CE9178"/>
                </a:solidFill>
                <a:effectLst/>
                <a:latin typeface="Consolas" panose="020B0609020204030204" pitchFamily="49" charset="0"/>
                <a:cs typeface="Consolas" panose="020B0609020204030204" pitchFamily="49" charset="0"/>
              </a:rPr>
              <a:t>	"fonos"</a:t>
            </a:r>
            <a:r>
              <a:rPr lang="es-CL" sz="3200" b="0" dirty="0">
                <a:solidFill>
                  <a:srgbClr val="FF0000"/>
                </a:solidFill>
                <a:effectLst/>
                <a:latin typeface="Consolas" panose="020B0609020204030204" pitchFamily="49" charset="0"/>
                <a:cs typeface="Consolas" panose="020B0609020204030204" pitchFamily="49" charset="0"/>
              </a:rPr>
              <a:t>: [</a:t>
            </a:r>
          </a:p>
          <a:p>
            <a:r>
              <a:rPr lang="es-CL" sz="3200" b="0" dirty="0">
                <a:solidFill>
                  <a:srgbClr val="B5CEA8"/>
                </a:solidFill>
                <a:effectLst/>
                <a:latin typeface="Consolas" panose="020B0609020204030204" pitchFamily="49" charset="0"/>
                <a:cs typeface="Consolas" panose="020B0609020204030204" pitchFamily="49" charset="0"/>
              </a:rPr>
              <a:t>			988778882</a:t>
            </a:r>
            <a:r>
              <a:rPr lang="es-CL" sz="3200" b="0" dirty="0">
                <a:solidFill>
                  <a:srgbClr val="FF0000"/>
                </a:solidFill>
                <a:effectLst/>
                <a:latin typeface="Consolas" panose="020B0609020204030204" pitchFamily="49" charset="0"/>
                <a:cs typeface="Consolas" panose="020B0609020204030204" pitchFamily="49" charset="0"/>
              </a:rPr>
              <a:t>, </a:t>
            </a:r>
          </a:p>
          <a:p>
            <a:r>
              <a:rPr lang="es-CL" sz="3200" b="0" dirty="0">
                <a:solidFill>
                  <a:srgbClr val="B5CEA8"/>
                </a:solidFill>
                <a:effectLst/>
                <a:latin typeface="Consolas" panose="020B0609020204030204" pitchFamily="49" charset="0"/>
                <a:cs typeface="Consolas" panose="020B0609020204030204" pitchFamily="49" charset="0"/>
              </a:rPr>
              <a:t>			988877776</a:t>
            </a:r>
            <a:r>
              <a:rPr lang="es-CL" sz="3200" b="0" dirty="0">
                <a:solidFill>
                  <a:srgbClr val="FF0000"/>
                </a:solidFill>
                <a:effectLst/>
                <a:latin typeface="Consolas" panose="020B0609020204030204" pitchFamily="49" charset="0"/>
                <a:cs typeface="Consolas" panose="020B0609020204030204" pitchFamily="49" charset="0"/>
              </a:rPr>
              <a:t>, </a:t>
            </a:r>
          </a:p>
          <a:p>
            <a:r>
              <a:rPr lang="es-CL" sz="3200" b="0" dirty="0">
                <a:solidFill>
                  <a:srgbClr val="B5CEA8"/>
                </a:solidFill>
                <a:effectLst/>
                <a:latin typeface="Consolas" panose="020B0609020204030204" pitchFamily="49" charset="0"/>
                <a:cs typeface="Consolas" panose="020B0609020204030204" pitchFamily="49" charset="0"/>
              </a:rPr>
              <a:t>			877666333</a:t>
            </a:r>
            <a:r>
              <a:rPr lang="es-CL" sz="3200" b="0" dirty="0">
                <a:solidFill>
                  <a:srgbClr val="FF0000"/>
                </a:solidFill>
                <a:effectLst/>
                <a:latin typeface="Consolas" panose="020B0609020204030204" pitchFamily="49" charset="0"/>
                <a:cs typeface="Consolas" panose="020B0609020204030204" pitchFamily="49" charset="0"/>
              </a:rPr>
              <a:t>], </a:t>
            </a:r>
          </a:p>
          <a:p>
            <a:r>
              <a:rPr lang="es-CL" sz="3200" b="0" dirty="0">
                <a:solidFill>
                  <a:srgbClr val="CE9178"/>
                </a:solidFill>
                <a:effectLst/>
                <a:latin typeface="Consolas" panose="020B0609020204030204" pitchFamily="49" charset="0"/>
                <a:cs typeface="Consolas" panose="020B0609020204030204" pitchFamily="49" charset="0"/>
              </a:rPr>
              <a:t>	"activo"</a:t>
            </a:r>
            <a:r>
              <a:rPr lang="es-CL" sz="3200" b="0" dirty="0">
                <a:solidFill>
                  <a:srgbClr val="FF0000"/>
                </a:solidFill>
                <a:effectLst/>
                <a:latin typeface="Consolas" panose="020B0609020204030204" pitchFamily="49" charset="0"/>
                <a:cs typeface="Consolas" panose="020B0609020204030204" pitchFamily="49" charset="0"/>
              </a:rPr>
              <a:t>: </a:t>
            </a:r>
            <a:r>
              <a:rPr lang="es-CL" sz="3200" b="0" dirty="0">
                <a:solidFill>
                  <a:srgbClr val="569CD6"/>
                </a:solidFill>
                <a:effectLst/>
                <a:latin typeface="Consolas" panose="020B0609020204030204" pitchFamily="49" charset="0"/>
                <a:cs typeface="Consolas" panose="020B0609020204030204" pitchFamily="49" charset="0"/>
              </a:rPr>
              <a:t>True</a:t>
            </a:r>
            <a:r>
              <a:rPr lang="es-CL" sz="3200" b="0" dirty="0">
                <a:solidFill>
                  <a:srgbClr val="FF0000"/>
                </a:solidFill>
                <a:effectLst/>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20798692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360"/>
            <a:ext cx="18285758" cy="10285737"/>
            <a:chOff x="0" y="0"/>
            <a:chExt cx="24381011" cy="13714316"/>
          </a:xfrm>
        </p:grpSpPr>
        <p:sp>
          <p:nvSpPr>
            <p:cNvPr id="3" name="Freeform 3"/>
            <p:cNvSpPr/>
            <p:nvPr/>
          </p:nvSpPr>
          <p:spPr>
            <a:xfrm>
              <a:off x="0" y="0"/>
              <a:ext cx="24380952" cy="13714349"/>
            </a:xfrm>
            <a:custGeom>
              <a:avLst/>
              <a:gdLst/>
              <a:ahLst/>
              <a:cxnLst/>
              <a:rect l="l" t="t" r="r" b="b"/>
              <a:pathLst>
                <a:path w="24380952" h="13714349">
                  <a:moveTo>
                    <a:pt x="0" y="0"/>
                  </a:moveTo>
                  <a:lnTo>
                    <a:pt x="24380952" y="0"/>
                  </a:lnTo>
                  <a:lnTo>
                    <a:pt x="24380952" y="13714349"/>
                  </a:lnTo>
                  <a:lnTo>
                    <a:pt x="0" y="13714349"/>
                  </a:lnTo>
                  <a:lnTo>
                    <a:pt x="0" y="0"/>
                  </a:lnTo>
                  <a:close/>
                </a:path>
              </a:pathLst>
            </a:custGeom>
            <a:blipFill>
              <a:blip r:embed="rId2"/>
              <a:stretch>
                <a:fillRect/>
              </a:stretch>
            </a:blipFill>
          </p:spPr>
          <p:txBody>
            <a:bodyPr/>
            <a:lstStyle/>
            <a:p>
              <a:endParaRPr lang="es-ES_tradnl"/>
            </a:p>
          </p:txBody>
        </p:sp>
      </p:grpSp>
      <p:grpSp>
        <p:nvGrpSpPr>
          <p:cNvPr id="4" name="Group 4"/>
          <p:cNvGrpSpPr/>
          <p:nvPr/>
        </p:nvGrpSpPr>
        <p:grpSpPr>
          <a:xfrm>
            <a:off x="-4166" y="723900"/>
            <a:ext cx="18289880" cy="10282700"/>
            <a:chOff x="0" y="0"/>
            <a:chExt cx="24386507" cy="13710267"/>
          </a:xfrm>
        </p:grpSpPr>
        <p:sp>
          <p:nvSpPr>
            <p:cNvPr id="5" name="Freeform 5"/>
            <p:cNvSpPr/>
            <p:nvPr/>
          </p:nvSpPr>
          <p:spPr>
            <a:xfrm>
              <a:off x="0" y="0"/>
              <a:ext cx="24386539" cy="13710286"/>
            </a:xfrm>
            <a:custGeom>
              <a:avLst/>
              <a:gdLst/>
              <a:ahLst/>
              <a:cxnLst/>
              <a:rect l="l" t="t" r="r" b="b"/>
              <a:pathLst>
                <a:path w="24386539" h="13710286">
                  <a:moveTo>
                    <a:pt x="0" y="0"/>
                  </a:moveTo>
                  <a:lnTo>
                    <a:pt x="24386539" y="0"/>
                  </a:lnTo>
                  <a:lnTo>
                    <a:pt x="24386539" y="13710286"/>
                  </a:lnTo>
                  <a:lnTo>
                    <a:pt x="0" y="13710286"/>
                  </a:lnTo>
                  <a:lnTo>
                    <a:pt x="0" y="0"/>
                  </a:lnTo>
                  <a:close/>
                </a:path>
              </a:pathLst>
            </a:custGeom>
            <a:blipFill>
              <a:blip r:embed="rId3"/>
              <a:stretch>
                <a:fillRect/>
              </a:stretch>
            </a:blipFill>
          </p:spPr>
          <p:txBody>
            <a:bodyPr/>
            <a:lstStyle/>
            <a:p>
              <a:endParaRPr lang="es-ES_tradnl"/>
            </a:p>
          </p:txBody>
        </p:sp>
      </p:grpSp>
      <p:sp>
        <p:nvSpPr>
          <p:cNvPr id="6" name="Freeform 6"/>
          <p:cNvSpPr/>
          <p:nvPr/>
        </p:nvSpPr>
        <p:spPr>
          <a:xfrm>
            <a:off x="687280" y="5697493"/>
            <a:ext cx="8997411" cy="2079212"/>
          </a:xfrm>
          <a:custGeom>
            <a:avLst/>
            <a:gdLst/>
            <a:ahLst/>
            <a:cxnLst/>
            <a:rect l="l" t="t" r="r" b="b"/>
            <a:pathLst>
              <a:path w="8997411" h="2079212">
                <a:moveTo>
                  <a:pt x="0" y="0"/>
                </a:moveTo>
                <a:lnTo>
                  <a:pt x="8997411" y="0"/>
                </a:lnTo>
                <a:lnTo>
                  <a:pt x="8997411" y="2079212"/>
                </a:lnTo>
                <a:lnTo>
                  <a:pt x="0" y="207921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s-ES_tradnl"/>
          </a:p>
        </p:txBody>
      </p:sp>
      <p:sp>
        <p:nvSpPr>
          <p:cNvPr id="7" name="TextBox 7"/>
          <p:cNvSpPr txBox="1"/>
          <p:nvPr/>
        </p:nvSpPr>
        <p:spPr>
          <a:xfrm>
            <a:off x="7421468" y="5666025"/>
            <a:ext cx="1732639" cy="1297856"/>
          </a:xfrm>
          <a:prstGeom prst="rect">
            <a:avLst/>
          </a:prstGeom>
        </p:spPr>
        <p:txBody>
          <a:bodyPr lIns="0" tIns="0" rIns="0" bIns="0" rtlCol="0" anchor="t">
            <a:spAutoFit/>
          </a:bodyPr>
          <a:lstStyle/>
          <a:p>
            <a:pPr algn="l">
              <a:lnSpc>
                <a:spcPts val="10477"/>
              </a:lnSpc>
            </a:pPr>
            <a:r>
              <a:rPr lang="en-US" sz="8731" spc="16" dirty="0">
                <a:solidFill>
                  <a:srgbClr val="257CE1"/>
                </a:solidFill>
                <a:latin typeface="Consolas" panose="020B0609020204030204" pitchFamily="49" charset="0"/>
                <a:cs typeface="Consolas" panose="020B0609020204030204" pitchFamily="49" charset="0"/>
              </a:rPr>
              <a:t>03</a:t>
            </a:r>
          </a:p>
        </p:txBody>
      </p:sp>
      <p:sp>
        <p:nvSpPr>
          <p:cNvPr id="8" name="TextBox 8"/>
          <p:cNvSpPr txBox="1"/>
          <p:nvPr/>
        </p:nvSpPr>
        <p:spPr>
          <a:xfrm>
            <a:off x="1380335" y="6823798"/>
            <a:ext cx="7554304" cy="668068"/>
          </a:xfrm>
          <a:prstGeom prst="rect">
            <a:avLst/>
          </a:prstGeom>
        </p:spPr>
        <p:txBody>
          <a:bodyPr lIns="0" tIns="0" rIns="0" bIns="0" rtlCol="0" anchor="t">
            <a:spAutoFit/>
          </a:bodyPr>
          <a:lstStyle/>
          <a:p>
            <a:pPr algn="r">
              <a:lnSpc>
                <a:spcPts val="5238"/>
              </a:lnSpc>
            </a:pPr>
            <a:r>
              <a:rPr lang="es-ES_tradnl" sz="4365" dirty="0">
                <a:solidFill>
                  <a:srgbClr val="257CE1"/>
                </a:solidFill>
                <a:latin typeface="Arial Bold"/>
              </a:rPr>
              <a:t>Conjuntos(set)</a:t>
            </a:r>
          </a:p>
        </p:txBody>
      </p:sp>
    </p:spTree>
    <p:extLst>
      <p:ext uri="{BB962C8B-B14F-4D97-AF65-F5344CB8AC3E}">
        <p14:creationId xmlns:p14="http://schemas.microsoft.com/office/powerpoint/2010/main" val="1229644338"/>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1429" y="9279220"/>
            <a:ext cx="1433470" cy="464925"/>
            <a:chOff x="0" y="0"/>
            <a:chExt cx="1911293" cy="619900"/>
          </a:xfrm>
        </p:grpSpPr>
        <p:sp>
          <p:nvSpPr>
            <p:cNvPr id="3" name="Freeform 3"/>
            <p:cNvSpPr/>
            <p:nvPr/>
          </p:nvSpPr>
          <p:spPr>
            <a:xfrm>
              <a:off x="0" y="0"/>
              <a:ext cx="1911350" cy="619887"/>
            </a:xfrm>
            <a:custGeom>
              <a:avLst/>
              <a:gdLst/>
              <a:ahLst/>
              <a:cxnLst/>
              <a:rect l="l" t="t" r="r" b="b"/>
              <a:pathLst>
                <a:path w="1911350" h="619887">
                  <a:moveTo>
                    <a:pt x="0" y="0"/>
                  </a:moveTo>
                  <a:lnTo>
                    <a:pt x="1911350" y="0"/>
                  </a:lnTo>
                  <a:lnTo>
                    <a:pt x="1911350" y="619887"/>
                  </a:lnTo>
                  <a:lnTo>
                    <a:pt x="0" y="619887"/>
                  </a:lnTo>
                  <a:lnTo>
                    <a:pt x="0" y="0"/>
                  </a:lnTo>
                  <a:close/>
                </a:path>
              </a:pathLst>
            </a:custGeom>
            <a:blipFill>
              <a:blip r:embed="rId3"/>
              <a:stretch>
                <a:fillRect t="-25" r="2" b="-27"/>
              </a:stretch>
            </a:blipFill>
          </p:spPr>
          <p:txBody>
            <a:bodyPr/>
            <a:lstStyle/>
            <a:p>
              <a:endParaRPr lang="es-ES_tradnl"/>
            </a:p>
          </p:txBody>
        </p:sp>
      </p:grpSp>
      <p:sp>
        <p:nvSpPr>
          <p:cNvPr id="4" name="Freeform 4"/>
          <p:cNvSpPr/>
          <p:nvPr/>
        </p:nvSpPr>
        <p:spPr>
          <a:xfrm>
            <a:off x="2194083" y="9318328"/>
            <a:ext cx="343853" cy="427386"/>
          </a:xfrm>
          <a:custGeom>
            <a:avLst/>
            <a:gdLst/>
            <a:ahLst/>
            <a:cxnLst/>
            <a:rect l="l" t="t" r="r" b="b"/>
            <a:pathLst>
              <a:path w="343853" h="427386">
                <a:moveTo>
                  <a:pt x="0" y="0"/>
                </a:moveTo>
                <a:lnTo>
                  <a:pt x="343853" y="0"/>
                </a:lnTo>
                <a:lnTo>
                  <a:pt x="343853" y="427386"/>
                </a:lnTo>
                <a:lnTo>
                  <a:pt x="0" y="42738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s-ES_tradnl"/>
          </a:p>
        </p:txBody>
      </p:sp>
      <p:grpSp>
        <p:nvGrpSpPr>
          <p:cNvPr id="5" name="Group 5"/>
          <p:cNvGrpSpPr/>
          <p:nvPr/>
        </p:nvGrpSpPr>
        <p:grpSpPr>
          <a:xfrm>
            <a:off x="2585521" y="9311467"/>
            <a:ext cx="333244" cy="434315"/>
            <a:chOff x="0" y="0"/>
            <a:chExt cx="444325" cy="579087"/>
          </a:xfrm>
        </p:grpSpPr>
        <p:sp>
          <p:nvSpPr>
            <p:cNvPr id="6" name="Freeform 6"/>
            <p:cNvSpPr/>
            <p:nvPr/>
          </p:nvSpPr>
          <p:spPr>
            <a:xfrm>
              <a:off x="0" y="0"/>
              <a:ext cx="444373" cy="579120"/>
            </a:xfrm>
            <a:custGeom>
              <a:avLst/>
              <a:gdLst/>
              <a:ahLst/>
              <a:cxnLst/>
              <a:rect l="l" t="t" r="r" b="b"/>
              <a:pathLst>
                <a:path w="444373" h="579120">
                  <a:moveTo>
                    <a:pt x="0" y="0"/>
                  </a:moveTo>
                  <a:lnTo>
                    <a:pt x="444373" y="0"/>
                  </a:lnTo>
                  <a:lnTo>
                    <a:pt x="444373" y="579120"/>
                  </a:lnTo>
                  <a:lnTo>
                    <a:pt x="0" y="579120"/>
                  </a:lnTo>
                  <a:lnTo>
                    <a:pt x="0" y="0"/>
                  </a:lnTo>
                  <a:close/>
                </a:path>
              </a:pathLst>
            </a:custGeom>
            <a:blipFill>
              <a:blip r:embed="rId6"/>
              <a:stretch>
                <a:fillRect t="-421" r="10" b="-415"/>
              </a:stretch>
            </a:blipFill>
          </p:spPr>
          <p:txBody>
            <a:bodyPr/>
            <a:lstStyle/>
            <a:p>
              <a:endParaRPr lang="es-ES_tradnl"/>
            </a:p>
          </p:txBody>
        </p:sp>
      </p:grpSp>
      <p:grpSp>
        <p:nvGrpSpPr>
          <p:cNvPr id="7" name="Group 7"/>
          <p:cNvGrpSpPr/>
          <p:nvPr/>
        </p:nvGrpSpPr>
        <p:grpSpPr>
          <a:xfrm>
            <a:off x="2871762" y="9202268"/>
            <a:ext cx="102139" cy="102110"/>
            <a:chOff x="0" y="0"/>
            <a:chExt cx="136185" cy="136147"/>
          </a:xfrm>
        </p:grpSpPr>
        <p:sp>
          <p:nvSpPr>
            <p:cNvPr id="8" name="Freeform 8"/>
            <p:cNvSpPr/>
            <p:nvPr/>
          </p:nvSpPr>
          <p:spPr>
            <a:xfrm>
              <a:off x="0" y="0"/>
              <a:ext cx="136144" cy="136144"/>
            </a:xfrm>
            <a:custGeom>
              <a:avLst/>
              <a:gdLst/>
              <a:ahLst/>
              <a:cxnLst/>
              <a:rect l="l" t="t" r="r" b="b"/>
              <a:pathLst>
                <a:path w="136144" h="136144">
                  <a:moveTo>
                    <a:pt x="0" y="0"/>
                  </a:moveTo>
                  <a:lnTo>
                    <a:pt x="136144" y="0"/>
                  </a:lnTo>
                  <a:lnTo>
                    <a:pt x="136144" y="136144"/>
                  </a:lnTo>
                  <a:lnTo>
                    <a:pt x="0" y="136144"/>
                  </a:lnTo>
                  <a:lnTo>
                    <a:pt x="0" y="0"/>
                  </a:lnTo>
                  <a:close/>
                </a:path>
              </a:pathLst>
            </a:custGeom>
            <a:blipFill>
              <a:blip r:embed="rId7"/>
              <a:stretch>
                <a:fillRect t="-14" r="-30" b="-16"/>
              </a:stretch>
            </a:blipFill>
          </p:spPr>
          <p:txBody>
            <a:bodyPr/>
            <a:lstStyle/>
            <a:p>
              <a:endParaRPr lang="es-ES_tradnl"/>
            </a:p>
          </p:txBody>
        </p:sp>
      </p:grpSp>
      <p:sp>
        <p:nvSpPr>
          <p:cNvPr id="9" name="Freeform 9"/>
          <p:cNvSpPr/>
          <p:nvPr/>
        </p:nvSpPr>
        <p:spPr>
          <a:xfrm>
            <a:off x="16226408" y="596752"/>
            <a:ext cx="2040445" cy="964120"/>
          </a:xfrm>
          <a:custGeom>
            <a:avLst/>
            <a:gdLst/>
            <a:ahLst/>
            <a:cxnLst/>
            <a:rect l="l" t="t" r="r" b="b"/>
            <a:pathLst>
              <a:path w="2040445" h="964120">
                <a:moveTo>
                  <a:pt x="0" y="0"/>
                </a:moveTo>
                <a:lnTo>
                  <a:pt x="2040446" y="0"/>
                </a:lnTo>
                <a:lnTo>
                  <a:pt x="2040446" y="964120"/>
                </a:lnTo>
                <a:lnTo>
                  <a:pt x="0" y="96412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s-ES_tradnl"/>
          </a:p>
        </p:txBody>
      </p:sp>
      <p:sp>
        <p:nvSpPr>
          <p:cNvPr id="12" name="TextBox 12"/>
          <p:cNvSpPr txBox="1"/>
          <p:nvPr/>
        </p:nvSpPr>
        <p:spPr>
          <a:xfrm>
            <a:off x="381000" y="622989"/>
            <a:ext cx="15273071" cy="666849"/>
          </a:xfrm>
          <a:prstGeom prst="rect">
            <a:avLst/>
          </a:prstGeom>
        </p:spPr>
        <p:txBody>
          <a:bodyPr lIns="0" tIns="0" rIns="0" bIns="0" rtlCol="0" anchor="t">
            <a:spAutoFit/>
          </a:bodyPr>
          <a:lstStyle/>
          <a:p>
            <a:pPr algn="r">
              <a:lnSpc>
                <a:spcPts val="5238"/>
              </a:lnSpc>
            </a:pPr>
            <a:r>
              <a:rPr lang="es-ES_tradnl" sz="4365" dirty="0">
                <a:solidFill>
                  <a:srgbClr val="000000"/>
                </a:solidFill>
                <a:latin typeface="Consolas" panose="020B0609020204030204" pitchFamily="49" charset="0"/>
                <a:cs typeface="Consolas" panose="020B0609020204030204" pitchFamily="49" charset="0"/>
              </a:rPr>
              <a:t>Conjuntos(set)</a:t>
            </a:r>
          </a:p>
        </p:txBody>
      </p:sp>
      <p:sp>
        <p:nvSpPr>
          <p:cNvPr id="18" name="CuadroTexto 17">
            <a:extLst>
              <a:ext uri="{FF2B5EF4-FFF2-40B4-BE49-F238E27FC236}">
                <a16:creationId xmlns:a16="http://schemas.microsoft.com/office/drawing/2014/main" id="{B345BD19-76AC-1107-BA99-E7B2CAF57522}"/>
              </a:ext>
            </a:extLst>
          </p:cNvPr>
          <p:cNvSpPr txBox="1"/>
          <p:nvPr/>
        </p:nvSpPr>
        <p:spPr>
          <a:xfrm>
            <a:off x="8610600" y="2129589"/>
            <a:ext cx="8188026" cy="3046988"/>
          </a:xfrm>
          <a:prstGeom prst="rect">
            <a:avLst/>
          </a:prstGeom>
          <a:noFill/>
        </p:spPr>
        <p:txBody>
          <a:bodyPr wrap="square">
            <a:spAutoFit/>
          </a:bodyPr>
          <a:lstStyle/>
          <a:p>
            <a:r>
              <a:rPr lang="es-ES_tradnl" sz="3200" b="0" i="0" u="none" strike="noStrike" cap="none" dirty="0">
                <a:latin typeface="Consolas" panose="020B0609020204030204" pitchFamily="49" charset="0"/>
                <a:ea typeface="Calibri"/>
                <a:cs typeface="Consolas" panose="020B0609020204030204" pitchFamily="49" charset="0"/>
                <a:sym typeface="Calibri"/>
              </a:rPr>
              <a:t>Los conjuntos son estructuras de datos no ordenadas, las cuales </a:t>
            </a:r>
            <a:r>
              <a:rPr lang="es-ES_tradnl" sz="3200" b="0" i="0" u="none" strike="noStrike" cap="none" dirty="0">
                <a:solidFill>
                  <a:srgbClr val="FF0000"/>
                </a:solidFill>
                <a:latin typeface="Consolas" panose="020B0609020204030204" pitchFamily="49" charset="0"/>
                <a:ea typeface="Calibri"/>
                <a:cs typeface="Consolas" panose="020B0609020204030204" pitchFamily="49" charset="0"/>
                <a:sym typeface="Calibri"/>
              </a:rPr>
              <a:t>no</a:t>
            </a:r>
            <a:r>
              <a:rPr lang="es-ES_tradnl" sz="3200" b="0" i="0" u="none" strike="noStrike" cap="none" dirty="0">
                <a:latin typeface="Consolas" panose="020B0609020204030204" pitchFamily="49" charset="0"/>
                <a:ea typeface="Calibri"/>
                <a:cs typeface="Consolas" panose="020B0609020204030204" pitchFamily="49" charset="0"/>
                <a:sym typeface="Calibri"/>
              </a:rPr>
              <a:t> permiten datos repetidos. </a:t>
            </a:r>
          </a:p>
          <a:p>
            <a:r>
              <a:rPr lang="es-ES_tradnl" sz="3200" dirty="0">
                <a:effectLst/>
                <a:latin typeface="Consolas" panose="020B0609020204030204" pitchFamily="49" charset="0"/>
                <a:cs typeface="Consolas" panose="020B0609020204030204" pitchFamily="49" charset="0"/>
                <a:sym typeface="Calibri"/>
              </a:rPr>
              <a:t>Las principales diferencias con las listas son los {}, orden de elementos y elementos únicos.</a:t>
            </a:r>
            <a:endParaRPr lang="es-ES_tradnl" sz="3200" b="0" dirty="0">
              <a:effectLst/>
              <a:latin typeface="Consolas" panose="020B0609020204030204" pitchFamily="49" charset="0"/>
              <a:cs typeface="Consolas" panose="020B0609020204030204" pitchFamily="49" charset="0"/>
            </a:endParaRPr>
          </a:p>
        </p:txBody>
      </p:sp>
      <p:sp>
        <p:nvSpPr>
          <p:cNvPr id="13" name="CuadroTexto 12">
            <a:extLst>
              <a:ext uri="{FF2B5EF4-FFF2-40B4-BE49-F238E27FC236}">
                <a16:creationId xmlns:a16="http://schemas.microsoft.com/office/drawing/2014/main" id="{6EBBAE57-906F-BDB5-E0FB-B203DB7EC462}"/>
              </a:ext>
            </a:extLst>
          </p:cNvPr>
          <p:cNvSpPr txBox="1"/>
          <p:nvPr/>
        </p:nvSpPr>
        <p:spPr>
          <a:xfrm>
            <a:off x="762000" y="2781300"/>
            <a:ext cx="7696200" cy="3539430"/>
          </a:xfrm>
          <a:prstGeom prst="rect">
            <a:avLst/>
          </a:prstGeom>
          <a:noFill/>
        </p:spPr>
        <p:txBody>
          <a:bodyPr wrap="square">
            <a:spAutoFit/>
          </a:bodyPr>
          <a:lstStyle/>
          <a:p>
            <a:r>
              <a:rPr lang="es-CL" sz="3200" b="0" dirty="0">
                <a:solidFill>
                  <a:srgbClr val="9CDCFE"/>
                </a:solidFill>
                <a:effectLst/>
                <a:latin typeface="Consolas" panose="020B0609020204030204" pitchFamily="49" charset="0"/>
                <a:cs typeface="Consolas" panose="020B0609020204030204" pitchFamily="49" charset="0"/>
              </a:rPr>
              <a:t>conjunto</a:t>
            </a:r>
            <a:r>
              <a:rPr lang="es-CL" sz="3200" b="0" dirty="0">
                <a:solidFill>
                  <a:srgbClr val="FFFFFF"/>
                </a:solidFill>
                <a:effectLst/>
                <a:latin typeface="Consolas" panose="020B0609020204030204" pitchFamily="49" charset="0"/>
                <a:cs typeface="Consolas" panose="020B0609020204030204" pitchFamily="49" charset="0"/>
              </a:rPr>
              <a:t> </a:t>
            </a:r>
            <a:r>
              <a:rPr lang="es-CL" sz="3200" b="0" dirty="0">
                <a:solidFill>
                  <a:srgbClr val="FF0000"/>
                </a:solidFill>
                <a:effectLst/>
                <a:latin typeface="Consolas" panose="020B0609020204030204" pitchFamily="49" charset="0"/>
                <a:cs typeface="Consolas" panose="020B0609020204030204" pitchFamily="49" charset="0"/>
              </a:rPr>
              <a:t>= {3, 1, 4, 1, 5, 2, 4}</a:t>
            </a:r>
          </a:p>
          <a:p>
            <a:r>
              <a:rPr lang="es-CL" sz="3200" b="0" dirty="0">
                <a:solidFill>
                  <a:srgbClr val="9CDCFE"/>
                </a:solidFill>
                <a:effectLst/>
                <a:latin typeface="Consolas" panose="020B0609020204030204" pitchFamily="49" charset="0"/>
                <a:cs typeface="Consolas" panose="020B0609020204030204" pitchFamily="49" charset="0"/>
              </a:rPr>
              <a:t>lista</a:t>
            </a:r>
            <a:r>
              <a:rPr lang="es-CL" sz="3200" b="0" dirty="0">
                <a:solidFill>
                  <a:srgbClr val="FFFFFF"/>
                </a:solidFill>
                <a:effectLst/>
                <a:latin typeface="Consolas" panose="020B0609020204030204" pitchFamily="49" charset="0"/>
                <a:cs typeface="Consolas" panose="020B0609020204030204" pitchFamily="49" charset="0"/>
              </a:rPr>
              <a:t>    </a:t>
            </a:r>
            <a:r>
              <a:rPr lang="es-CL" sz="3200" b="0" dirty="0">
                <a:solidFill>
                  <a:srgbClr val="FF0000"/>
                </a:solidFill>
                <a:effectLst/>
                <a:latin typeface="Consolas" panose="020B0609020204030204" pitchFamily="49" charset="0"/>
                <a:cs typeface="Consolas" panose="020B0609020204030204" pitchFamily="49" charset="0"/>
              </a:rPr>
              <a:t>= [3, 1, 4, 1, 5, 2, 4]</a:t>
            </a:r>
          </a:p>
          <a:p>
            <a:br>
              <a:rPr lang="es-CL" sz="3200" b="0" dirty="0">
                <a:solidFill>
                  <a:srgbClr val="FFFFFF"/>
                </a:solidFill>
                <a:effectLst/>
                <a:latin typeface="Consolas" panose="020B0609020204030204" pitchFamily="49" charset="0"/>
                <a:cs typeface="Consolas" panose="020B0609020204030204" pitchFamily="49" charset="0"/>
              </a:rPr>
            </a:br>
            <a:r>
              <a:rPr lang="es-CL" sz="3200" b="0" dirty="0" err="1">
                <a:effectLst/>
                <a:latin typeface="Consolas" panose="020B0609020204030204" pitchFamily="49" charset="0"/>
                <a:cs typeface="Consolas" panose="020B0609020204030204" pitchFamily="49" charset="0"/>
              </a:rPr>
              <a:t>print</a:t>
            </a:r>
            <a:r>
              <a:rPr lang="es-CL" sz="3200" b="0" dirty="0">
                <a:effectLst/>
                <a:latin typeface="Consolas" panose="020B0609020204030204" pitchFamily="49" charset="0"/>
                <a:cs typeface="Consolas" panose="020B0609020204030204" pitchFamily="49" charset="0"/>
              </a:rPr>
              <a:t> ("Conjunto")</a:t>
            </a:r>
          </a:p>
          <a:p>
            <a:r>
              <a:rPr lang="es-CL" sz="3200" b="0" dirty="0" err="1">
                <a:effectLst/>
                <a:latin typeface="Consolas" panose="020B0609020204030204" pitchFamily="49" charset="0"/>
                <a:cs typeface="Consolas" panose="020B0609020204030204" pitchFamily="49" charset="0"/>
              </a:rPr>
              <a:t>print</a:t>
            </a:r>
            <a:r>
              <a:rPr lang="es-CL" sz="3200" b="0" dirty="0">
                <a:effectLst/>
                <a:latin typeface="Consolas" panose="020B0609020204030204" pitchFamily="49" charset="0"/>
                <a:cs typeface="Consolas" panose="020B0609020204030204" pitchFamily="49" charset="0"/>
              </a:rPr>
              <a:t>(conjunto) </a:t>
            </a:r>
          </a:p>
          <a:p>
            <a:r>
              <a:rPr lang="es-CL" sz="3200" b="0" dirty="0" err="1">
                <a:effectLst/>
                <a:latin typeface="Consolas" panose="020B0609020204030204" pitchFamily="49" charset="0"/>
                <a:cs typeface="Consolas" panose="020B0609020204030204" pitchFamily="49" charset="0"/>
              </a:rPr>
              <a:t>print</a:t>
            </a:r>
            <a:r>
              <a:rPr lang="es-CL" sz="3200" b="0" dirty="0">
                <a:effectLst/>
                <a:latin typeface="Consolas" panose="020B0609020204030204" pitchFamily="49" charset="0"/>
                <a:cs typeface="Consolas" panose="020B0609020204030204" pitchFamily="49" charset="0"/>
              </a:rPr>
              <a:t> ("Lista")</a:t>
            </a:r>
          </a:p>
          <a:p>
            <a:r>
              <a:rPr lang="es-CL" sz="3200" b="0" dirty="0" err="1">
                <a:effectLst/>
                <a:latin typeface="Consolas" panose="020B0609020204030204" pitchFamily="49" charset="0"/>
                <a:cs typeface="Consolas" panose="020B0609020204030204" pitchFamily="49" charset="0"/>
              </a:rPr>
              <a:t>print</a:t>
            </a:r>
            <a:r>
              <a:rPr lang="es-CL" sz="3200" b="0" dirty="0">
                <a:effectLst/>
                <a:latin typeface="Consolas" panose="020B0609020204030204" pitchFamily="49" charset="0"/>
                <a:cs typeface="Consolas" panose="020B0609020204030204" pitchFamily="49" charset="0"/>
              </a:rPr>
              <a:t>(lista</a:t>
            </a:r>
            <a:r>
              <a:rPr lang="es-CL" sz="3200" b="0">
                <a:effectLst/>
                <a:latin typeface="Consolas" panose="020B0609020204030204" pitchFamily="49" charset="0"/>
                <a:cs typeface="Consolas" panose="020B0609020204030204" pitchFamily="49" charset="0"/>
              </a:rPr>
              <a:t>) </a:t>
            </a:r>
            <a:endParaRPr lang="es-CL" sz="3200" b="0" dirty="0">
              <a:effectLst/>
              <a:latin typeface="Consolas" panose="020B0609020204030204" pitchFamily="49" charset="0"/>
              <a:cs typeface="Consolas" panose="020B0609020204030204" pitchFamily="49" charset="0"/>
            </a:endParaRPr>
          </a:p>
        </p:txBody>
      </p:sp>
      <p:pic>
        <p:nvPicPr>
          <p:cNvPr id="15" name="Imagen 14">
            <a:extLst>
              <a:ext uri="{FF2B5EF4-FFF2-40B4-BE49-F238E27FC236}">
                <a16:creationId xmlns:a16="http://schemas.microsoft.com/office/drawing/2014/main" id="{E829494C-078C-AC11-79D6-99905647E10F}"/>
              </a:ext>
            </a:extLst>
          </p:cNvPr>
          <p:cNvPicPr>
            <a:picLocks noChangeAspect="1"/>
          </p:cNvPicPr>
          <p:nvPr/>
        </p:nvPicPr>
        <p:blipFill>
          <a:blip r:embed="rId10"/>
          <a:stretch>
            <a:fillRect/>
          </a:stretch>
        </p:blipFill>
        <p:spPr>
          <a:xfrm>
            <a:off x="9829802" y="6210300"/>
            <a:ext cx="5065295" cy="2251242"/>
          </a:xfrm>
          <a:prstGeom prst="rect">
            <a:avLst/>
          </a:prstGeom>
        </p:spPr>
      </p:pic>
    </p:spTree>
    <p:extLst>
      <p:ext uri="{BB962C8B-B14F-4D97-AF65-F5344CB8AC3E}">
        <p14:creationId xmlns:p14="http://schemas.microsoft.com/office/powerpoint/2010/main" val="20642742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2508</TotalTime>
  <Words>499</Words>
  <Application>Microsoft Office PowerPoint</Application>
  <PresentationFormat>Personalizado</PresentationFormat>
  <Paragraphs>64</Paragraphs>
  <Slides>10</Slides>
  <Notes>4</Notes>
  <HiddenSlides>0</HiddenSlides>
  <MMClips>0</MMClips>
  <ScaleCrop>false</ScaleCrop>
  <HeadingPairs>
    <vt:vector size="4" baseType="variant">
      <vt:variant>
        <vt:lpstr>Tema</vt:lpstr>
      </vt:variant>
      <vt:variant>
        <vt:i4>1</vt:i4>
      </vt:variant>
      <vt:variant>
        <vt:lpstr>Títulos de diapositiva</vt:lpstr>
      </vt:variant>
      <vt:variant>
        <vt:i4>10</vt:i4>
      </vt:variant>
    </vt:vector>
  </HeadingPairs>
  <TitlesOfParts>
    <vt:vector size="11" baseType="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Algoritmos 1.1.1.pptx</dc:title>
  <cp:lastModifiedBy>José Acuña</cp:lastModifiedBy>
  <cp:revision>70</cp:revision>
  <dcterms:created xsi:type="dcterms:W3CDTF">2006-08-16T00:00:00Z</dcterms:created>
  <dcterms:modified xsi:type="dcterms:W3CDTF">2024-01-11T19:17:56Z</dcterms:modified>
  <dc:identifier>DAF2KA-PXbM</dc:identifier>
</cp:coreProperties>
</file>