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5" r:id="rId16"/>
    <p:sldId id="266" r:id="rId17"/>
    <p:sldId id="267" r:id="rId18"/>
    <p:sldId id="27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87F97E-6E50-4341-A042-AB0326947004}" type="slidenum">
              <a:rPr lang="ru-RU"/>
              <a:pPr>
                <a:defRPr/>
              </a:pPr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860800"/>
            <a:ext cx="6913562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rgbClr val="080808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652963"/>
            <a:ext cx="691356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418138" y="333375"/>
            <a:ext cx="1746250" cy="59753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5086350" cy="5975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32369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40138" y="908050"/>
            <a:ext cx="323691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33375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66262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dCodeSchool/wilddata/raw/main/wine.zi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WildCodeSchool/wilddata/main/domaine_des_croix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924175"/>
            <a:ext cx="4718050" cy="793750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Etude de Marché - Vin</a:t>
            </a:r>
            <a:endParaRPr lang="uk-UA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3644900"/>
            <a:ext cx="3240088" cy="43338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</a:rPr>
              <a:t>Analyse</a:t>
            </a:r>
            <a:r>
              <a:rPr lang="en-US" sz="2000" dirty="0">
                <a:latin typeface="+mj-lt"/>
              </a:rPr>
              <a:t> pour le Domaine des Croix sur le </a:t>
            </a:r>
            <a:r>
              <a:rPr lang="en-US" sz="2000" dirty="0" err="1">
                <a:latin typeface="+mj-lt"/>
              </a:rPr>
              <a:t>marché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américain</a:t>
            </a:r>
            <a:endParaRPr lang="uk-UA" sz="2000" dirty="0">
              <a:latin typeface="+mj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69A342-B48E-C181-78F7-10764CE5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805264"/>
            <a:ext cx="32400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000" kern="0" dirty="0">
                <a:latin typeface="+mj-lt"/>
              </a:rPr>
              <a:t>Paul ENGONE MOUITY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 kern="0" dirty="0">
                <a:latin typeface="+mj-lt"/>
              </a:rPr>
              <a:t>Data analyst</a:t>
            </a:r>
            <a:endParaRPr lang="uk-UA" sz="2000" kern="0" dirty="0">
              <a:latin typeface="+mj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3134C8-12A0-0D7A-BB7D-D4290852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371876"/>
            <a:ext cx="32400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000" kern="0" dirty="0">
                <a:latin typeface="+mj-lt"/>
              </a:rPr>
              <a:t>25/02/2025</a:t>
            </a:r>
            <a:endParaRPr lang="uk-UA" sz="2000" kern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86165-06EB-2EAB-252A-4992B9CB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D1A9C0-4CED-5509-6615-07C84B0A0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pic>
        <p:nvPicPr>
          <p:cNvPr id="5" name="Image 4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DA57940C-BE9A-B7F9-0E76-6CD7C6A9E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5" y="1124744"/>
            <a:ext cx="883530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B758E-83BA-D5C8-86F6-CBA24E0C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FA2AE8-730D-1721-CE02-5D4BB9CCD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pic>
        <p:nvPicPr>
          <p:cNvPr id="3" name="Image 2" descr="Une image contenant texte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D67FE5D-D02A-D88F-ADB3-4375E07BC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124409"/>
            <a:ext cx="8835822" cy="46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087BC-8FBB-0E45-4E7F-00806019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2189A9A-F366-42D9-0DC3-2FE438FD0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pic>
        <p:nvPicPr>
          <p:cNvPr id="4" name="Image 3" descr="Une image contenant text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F5F95A5-0FCD-9ABD-4BBA-5DE5AEC93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052736"/>
            <a:ext cx="885393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5DE12-15B6-B137-00CA-90E7F5E2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7CE889-529E-329F-D3FA-0E5D2D7C3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pic>
        <p:nvPicPr>
          <p:cNvPr id="3" name="Image 2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45D233D6-EF60-DFDA-942E-DAC833A5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24744"/>
            <a:ext cx="875224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9C141-6A6C-204E-0E37-3A781536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40230E-6091-279D-2044-D93F0ED07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pic>
        <p:nvPicPr>
          <p:cNvPr id="3" name="Image 2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063A4E5-6B24-8F9C-51C1-D85130535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8" y="836712"/>
            <a:ext cx="8134924" cy="3384376"/>
          </a:xfrm>
          <a:prstGeom prst="rect">
            <a:avLst/>
          </a:prstGeom>
        </p:spPr>
      </p:pic>
      <p:pic>
        <p:nvPicPr>
          <p:cNvPr id="4" name="Image 3" descr="Une image contenant diagramme, Tracé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7CB8D5E-1368-424B-24CC-DC172ABA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21088"/>
            <a:ext cx="7772400" cy="26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9D094-F5DC-48D7-DC83-5BEBC5A5E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A6414C-B68F-70E8-01E3-E105A7F33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Proposition de </a:t>
            </a:r>
            <a:r>
              <a:rPr lang="en-US" sz="2400" dirty="0" err="1">
                <a:solidFill>
                  <a:srgbClr val="080808"/>
                </a:solidFill>
              </a:rPr>
              <a:t>valeur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840F81-E6C6-C5B3-BD8B-E1E647C27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Estimation du prix basé sur la médiane des vins similaires</a:t>
            </a: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Estimation correcte moins impactée par des prix très élevée ou très bas</a:t>
            </a: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Proposition au client : Tabler sur un intervalle de prix de 35-40 $ avec un prix estimé à 37 $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9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02649-98A8-020C-36D9-67C6582B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7585DB-CEB4-1CCF-4395-8C5BAFCD7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Suggestion </a:t>
            </a:r>
            <a:r>
              <a:rPr lang="en-US" sz="2400" dirty="0" err="1">
                <a:solidFill>
                  <a:srgbClr val="080808"/>
                </a:solidFill>
              </a:rPr>
              <a:t>supplémentaires</a:t>
            </a:r>
            <a:r>
              <a:rPr lang="en-US" sz="2400" dirty="0">
                <a:solidFill>
                  <a:srgbClr val="080808"/>
                </a:solidFill>
              </a:rPr>
              <a:t> &amp; </a:t>
            </a:r>
            <a:r>
              <a:rPr lang="en-US" sz="2400" dirty="0" err="1">
                <a:solidFill>
                  <a:srgbClr val="080808"/>
                </a:solidFill>
              </a:rPr>
              <a:t>améliorations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CC5D464-3D91-9290-B78D-61A11B89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Analyse de la saison : 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Evaluer dans la mesure du possible l’impact saisonnier sur les ventes</a:t>
            </a:r>
          </a:p>
          <a:p>
            <a:pPr lvl="1"/>
            <a:endParaRPr lang="fr-FR" sz="16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Feedback client : 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Importance de recueillir les avis pour ajuster l’offre</a:t>
            </a:r>
          </a:p>
          <a:p>
            <a:pPr lvl="1"/>
            <a:endParaRPr lang="fr-FR" sz="16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Test de prix :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Possibilité de tester différents prix pour optimiser les ventes</a:t>
            </a:r>
          </a:p>
          <a:p>
            <a:pPr lvl="1"/>
            <a:endParaRPr lang="fr-FR" sz="16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Machine Learning : 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Renforcer la pertinence de proposition par l’utilisation du machine </a:t>
            </a:r>
            <a:r>
              <a:rPr lang="fr-FR" sz="1600" dirty="0" err="1">
                <a:solidFill>
                  <a:srgbClr val="080808"/>
                </a:solidFill>
              </a:rPr>
              <a:t>learning</a:t>
            </a:r>
            <a:r>
              <a:rPr lang="fr-FR" sz="1600" dirty="0">
                <a:solidFill>
                  <a:srgbClr val="080808"/>
                </a:solidFill>
              </a:rPr>
              <a:t> (algorithme de recommandations/Analyse de sentiment)</a:t>
            </a:r>
          </a:p>
          <a:p>
            <a:pPr lvl="1"/>
            <a:endParaRPr lang="fr-FR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7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FA64D-1743-3BBB-94ED-3CDA8AE0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17B6A72-6BFF-3406-A489-1319C2980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Conclusion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170AA-2CC4-86C9-3A6B-0DE4C6F9B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Résumé :</a:t>
            </a: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Exploration d’un </a:t>
            </a:r>
            <a:r>
              <a:rPr lang="fr-FR" sz="1200" dirty="0" err="1">
                <a:solidFill>
                  <a:srgbClr val="080808"/>
                </a:solidFill>
              </a:rPr>
              <a:t>dataset</a:t>
            </a:r>
            <a:r>
              <a:rPr lang="fr-FR" sz="1200" dirty="0">
                <a:solidFill>
                  <a:srgbClr val="080808"/>
                </a:solidFill>
              </a:rPr>
              <a:t> </a:t>
            </a:r>
            <a:r>
              <a:rPr lang="fr-FR" sz="1200" dirty="0" err="1">
                <a:solidFill>
                  <a:srgbClr val="080808"/>
                </a:solidFill>
              </a:rPr>
              <a:t>dde</a:t>
            </a:r>
            <a:r>
              <a:rPr lang="fr-FR" sz="1200" dirty="0">
                <a:solidFill>
                  <a:srgbClr val="080808"/>
                </a:solidFill>
              </a:rPr>
              <a:t> 130K vins mettant en avant les tendances de prix, de notes, ainsi que d’autres informations essentielles sur le vin du marché américain</a:t>
            </a: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Positionnement stratégique crucial pour le domaine des Croix sur ce marché</a:t>
            </a:r>
          </a:p>
          <a:p>
            <a:pPr lvl="1"/>
            <a:endParaRPr lang="fr-FR" sz="12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Estimation des prix :</a:t>
            </a: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Utilisation des statistiques descriptives avec une </a:t>
            </a:r>
            <a:r>
              <a:rPr lang="fr-FR" sz="1200" dirty="0" err="1">
                <a:solidFill>
                  <a:srgbClr val="080808"/>
                </a:solidFill>
              </a:rPr>
              <a:t>preference</a:t>
            </a:r>
            <a:r>
              <a:rPr lang="fr-FR" sz="1200" dirty="0">
                <a:solidFill>
                  <a:srgbClr val="080808"/>
                </a:solidFill>
              </a:rPr>
              <a:t> pour la médiane afin de ne pas subir le poids des </a:t>
            </a:r>
            <a:r>
              <a:rPr lang="fr-FR" sz="1200" dirty="0" err="1">
                <a:solidFill>
                  <a:srgbClr val="080808"/>
                </a:solidFill>
              </a:rPr>
              <a:t>outliers</a:t>
            </a:r>
            <a:endParaRPr lang="fr-FR" sz="1200" dirty="0">
              <a:solidFill>
                <a:srgbClr val="080808"/>
              </a:solidFill>
            </a:endParaRP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Fourchette conseillée après études : 35-40$</a:t>
            </a:r>
          </a:p>
          <a:p>
            <a:pPr lvl="1"/>
            <a:endParaRPr lang="fr-FR" sz="12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Appel à l’action :</a:t>
            </a: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Adopter une stratégie de prix compétitive basée sur nos estimations</a:t>
            </a:r>
          </a:p>
          <a:p>
            <a:pPr lvl="1"/>
            <a:r>
              <a:rPr lang="fr-FR" sz="1200" dirty="0">
                <a:solidFill>
                  <a:srgbClr val="080808"/>
                </a:solidFill>
              </a:rPr>
              <a:t>Tableau de bord disponible, se met à jour avec de nouvelles données.</a:t>
            </a:r>
          </a:p>
          <a:p>
            <a:pPr lvl="1"/>
            <a:endParaRPr lang="fr-FR" sz="1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0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899BA-10DA-F931-CF62-2E6EBAC2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96F80390-C9E2-D54B-261C-13D3037B6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8888" y="3140968"/>
            <a:ext cx="2304951" cy="12953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600" b="1" dirty="0"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579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sz="3200" dirty="0" err="1"/>
              <a:t>Contexte</a:t>
            </a:r>
            <a:r>
              <a:rPr lang="en-US" sz="3200" dirty="0"/>
              <a:t> et </a:t>
            </a:r>
            <a:r>
              <a:rPr lang="en-US" sz="3200" dirty="0" err="1"/>
              <a:t>Problématique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63373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 err="1">
                <a:latin typeface="+mj-lt"/>
                <a:ea typeface="굴림" charset="-127"/>
              </a:rPr>
              <a:t>Situé</a:t>
            </a:r>
            <a:r>
              <a:rPr lang="en-US" altLang="ko-KR" sz="2000" dirty="0">
                <a:latin typeface="+mj-lt"/>
                <a:ea typeface="굴림" charset="-127"/>
              </a:rPr>
              <a:t> </a:t>
            </a:r>
            <a:r>
              <a:rPr lang="en-US" altLang="ko-KR" sz="2000" dirty="0" err="1">
                <a:latin typeface="+mj-lt"/>
                <a:ea typeface="굴림" charset="-127"/>
              </a:rPr>
              <a:t>en</a:t>
            </a:r>
            <a:r>
              <a:rPr lang="en-US" altLang="ko-KR" sz="2000" dirty="0">
                <a:latin typeface="+mj-lt"/>
                <a:ea typeface="굴림" charset="-127"/>
              </a:rPr>
              <a:t> Bourgogne (France) le Domaine des Croix </a:t>
            </a:r>
            <a:r>
              <a:rPr lang="en-US" altLang="ko-KR" sz="2000" dirty="0" err="1">
                <a:latin typeface="+mj-lt"/>
                <a:ea typeface="굴림" charset="-127"/>
              </a:rPr>
              <a:t>produit</a:t>
            </a:r>
            <a:r>
              <a:rPr lang="en-US" altLang="ko-KR" sz="2000" dirty="0">
                <a:latin typeface="+mj-lt"/>
                <a:ea typeface="굴림" charset="-127"/>
              </a:rPr>
              <a:t> des </a:t>
            </a:r>
            <a:r>
              <a:rPr lang="en-US" altLang="ko-KR" sz="2000" dirty="0" err="1">
                <a:latin typeface="+mj-lt"/>
                <a:ea typeface="굴림" charset="-127"/>
              </a:rPr>
              <a:t>vins</a:t>
            </a:r>
            <a:r>
              <a:rPr lang="en-US" altLang="ko-KR" sz="2000" dirty="0">
                <a:latin typeface="+mj-lt"/>
                <a:ea typeface="굴림" charset="-127"/>
              </a:rPr>
              <a:t> de haute </a:t>
            </a:r>
            <a:r>
              <a:rPr lang="en-US" altLang="ko-KR" sz="2000" dirty="0" err="1">
                <a:latin typeface="+mj-lt"/>
                <a:ea typeface="굴림" charset="-127"/>
              </a:rPr>
              <a:t>qualité</a:t>
            </a:r>
            <a:r>
              <a:rPr lang="en-US" altLang="ko-KR" sz="2000" dirty="0">
                <a:latin typeface="+mj-lt"/>
                <a:ea typeface="굴림" charset="-127"/>
              </a:rPr>
              <a:t>, </a:t>
            </a:r>
            <a:r>
              <a:rPr lang="en-US" altLang="ko-KR" sz="2000" dirty="0" err="1">
                <a:latin typeface="+mj-lt"/>
                <a:ea typeface="굴림" charset="-127"/>
              </a:rPr>
              <a:t>notamment</a:t>
            </a:r>
            <a:r>
              <a:rPr lang="en-US" altLang="ko-KR" sz="2000" dirty="0">
                <a:latin typeface="+mj-lt"/>
                <a:ea typeface="굴림" charset="-127"/>
              </a:rPr>
              <a:t> des Pinot Noir, </a:t>
            </a:r>
            <a:r>
              <a:rPr lang="en-US" altLang="ko-KR" sz="2000" dirty="0" err="1">
                <a:latin typeface="+mj-lt"/>
                <a:ea typeface="굴림" charset="-127"/>
              </a:rPr>
              <a:t>réputés</a:t>
            </a:r>
            <a:r>
              <a:rPr lang="en-US" altLang="ko-KR" sz="2000" dirty="0">
                <a:latin typeface="+mj-lt"/>
                <a:ea typeface="굴림" charset="-127"/>
              </a:rPr>
              <a:t> pour </a:t>
            </a:r>
            <a:r>
              <a:rPr lang="en-US" altLang="ko-KR" sz="2000" dirty="0" err="1">
                <a:latin typeface="+mj-lt"/>
                <a:ea typeface="굴림" charset="-127"/>
              </a:rPr>
              <a:t>leur</a:t>
            </a:r>
            <a:r>
              <a:rPr lang="en-US" altLang="ko-KR" sz="2000" dirty="0">
                <a:latin typeface="+mj-lt"/>
                <a:ea typeface="굴림" charset="-127"/>
              </a:rPr>
              <a:t> </a:t>
            </a:r>
            <a:r>
              <a:rPr lang="en-US" altLang="ko-KR" sz="2000" dirty="0" err="1">
                <a:latin typeface="+mj-lt"/>
                <a:ea typeface="굴림" charset="-127"/>
              </a:rPr>
              <a:t>complexité</a:t>
            </a:r>
            <a:r>
              <a:rPr lang="en-US" altLang="ko-KR" sz="2000" dirty="0">
                <a:latin typeface="+mj-lt"/>
                <a:ea typeface="굴림" charset="-127"/>
              </a:rPr>
              <a:t> et </a:t>
            </a:r>
            <a:r>
              <a:rPr lang="en-US" altLang="ko-KR" sz="2000" dirty="0" err="1">
                <a:latin typeface="+mj-lt"/>
                <a:ea typeface="굴림" charset="-127"/>
              </a:rPr>
              <a:t>leur</a:t>
            </a:r>
            <a:r>
              <a:rPr lang="en-US" altLang="ko-KR" sz="2000" dirty="0">
                <a:latin typeface="+mj-lt"/>
                <a:ea typeface="굴림" charset="-127"/>
              </a:rPr>
              <a:t> richesse </a:t>
            </a:r>
            <a:r>
              <a:rPr lang="en-US" altLang="ko-KR" sz="2000" dirty="0" err="1">
                <a:latin typeface="+mj-lt"/>
                <a:ea typeface="굴림" charset="-127"/>
              </a:rPr>
              <a:t>aromatique</a:t>
            </a:r>
            <a:r>
              <a:rPr lang="en-US" altLang="ko-KR" sz="2000" dirty="0">
                <a:latin typeface="+mj-lt"/>
                <a:ea typeface="굴림" charset="-127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+mj-lt"/>
              </a:rPr>
              <a:t>Le </a:t>
            </a:r>
            <a:r>
              <a:rPr lang="en-US" sz="2000" dirty="0" err="1">
                <a:latin typeface="+mj-lt"/>
              </a:rPr>
              <a:t>domaine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cherche</a:t>
            </a:r>
            <a:r>
              <a:rPr lang="en-US" sz="2000" dirty="0">
                <a:latin typeface="+mj-lt"/>
              </a:rPr>
              <a:t> à </a:t>
            </a:r>
            <a:r>
              <a:rPr lang="en-US" sz="2000" dirty="0" err="1">
                <a:latin typeface="+mj-lt"/>
              </a:rPr>
              <a:t>élargir</a:t>
            </a:r>
            <a:r>
              <a:rPr lang="en-US" sz="2000" dirty="0">
                <a:latin typeface="+mj-lt"/>
              </a:rPr>
              <a:t> son </a:t>
            </a:r>
            <a:r>
              <a:rPr lang="en-US" sz="2000" dirty="0" err="1">
                <a:latin typeface="+mj-lt"/>
              </a:rPr>
              <a:t>marché</a:t>
            </a:r>
            <a:r>
              <a:rPr lang="en-US" sz="2000" dirty="0">
                <a:latin typeface="+mj-lt"/>
              </a:rPr>
              <a:t> et à se lancer sur le </a:t>
            </a:r>
            <a:r>
              <a:rPr lang="en-US" sz="2000" dirty="0" err="1">
                <a:latin typeface="+mj-lt"/>
              </a:rPr>
              <a:t>marché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américain</a:t>
            </a:r>
            <a:r>
              <a:rPr lang="en-US" sz="2000" dirty="0">
                <a:latin typeface="+mj-lt"/>
              </a:rPr>
              <a:t> qui </a:t>
            </a:r>
            <a:r>
              <a:rPr lang="en-US" sz="2000" dirty="0" err="1">
                <a:latin typeface="+mj-lt"/>
              </a:rPr>
              <a:t>est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pleine</a:t>
            </a:r>
            <a:r>
              <a:rPr lang="en-US" sz="2000" dirty="0">
                <a:latin typeface="+mj-lt"/>
              </a:rPr>
              <a:t> expansion pour les </a:t>
            </a:r>
            <a:r>
              <a:rPr lang="en-US" sz="2000" dirty="0" err="1">
                <a:latin typeface="+mj-lt"/>
              </a:rPr>
              <a:t>vins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importés</a:t>
            </a:r>
            <a:r>
              <a:rPr lang="en-US" sz="2000" dirty="0">
                <a:latin typeface="+mj-lt"/>
              </a:rPr>
              <a:t>. Ce </a:t>
            </a:r>
            <a:r>
              <a:rPr lang="en-US" sz="2000" dirty="0" err="1">
                <a:latin typeface="+mj-lt"/>
              </a:rPr>
              <a:t>marché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represente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l’un</a:t>
            </a:r>
            <a:r>
              <a:rPr lang="en-US" sz="2000" dirty="0">
                <a:latin typeface="+mj-lt"/>
              </a:rPr>
              <a:t> des plus grands </a:t>
            </a:r>
            <a:r>
              <a:rPr lang="en-US" sz="2000" dirty="0" err="1">
                <a:latin typeface="+mj-lt"/>
              </a:rPr>
              <a:t>consomateurs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vins</a:t>
            </a:r>
            <a:r>
              <a:rPr lang="en-US" sz="2000" dirty="0">
                <a:latin typeface="+mj-lt"/>
              </a:rPr>
              <a:t> au monde.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latin typeface="+mj-lt"/>
              </a:rPr>
              <a:t>Problématique</a:t>
            </a:r>
            <a:r>
              <a:rPr lang="en-US" sz="2000" dirty="0">
                <a:latin typeface="+mj-lt"/>
              </a:rPr>
              <a:t>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600" dirty="0" err="1">
                <a:latin typeface="+mj-lt"/>
              </a:rPr>
              <a:t>Définir</a:t>
            </a:r>
            <a:r>
              <a:rPr lang="en-US" sz="1600" dirty="0">
                <a:latin typeface="+mj-lt"/>
              </a:rPr>
              <a:t> un prix </a:t>
            </a:r>
            <a:r>
              <a:rPr lang="en-US" sz="1600" dirty="0" err="1">
                <a:latin typeface="+mj-lt"/>
              </a:rPr>
              <a:t>compétitif</a:t>
            </a:r>
            <a:r>
              <a:rPr lang="en-US" sz="1600" dirty="0">
                <a:latin typeface="+mj-lt"/>
              </a:rPr>
              <a:t> et </a:t>
            </a:r>
            <a:r>
              <a:rPr lang="en-US" sz="1600" dirty="0" err="1">
                <a:latin typeface="+mj-lt"/>
              </a:rPr>
              <a:t>attractif</a:t>
            </a:r>
            <a:endParaRPr lang="en-US" sz="16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000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+mj-lt"/>
              </a:rPr>
              <a:t>Questions </a:t>
            </a:r>
            <a:r>
              <a:rPr lang="en-US" sz="2000" dirty="0" err="1">
                <a:latin typeface="+mj-lt"/>
              </a:rPr>
              <a:t>clés</a:t>
            </a:r>
            <a:r>
              <a:rPr lang="en-US" sz="2000" dirty="0">
                <a:latin typeface="+mj-lt"/>
              </a:rPr>
              <a:t>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600" dirty="0" err="1">
                <a:latin typeface="+mj-lt"/>
              </a:rPr>
              <a:t>Quels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sont</a:t>
            </a:r>
            <a:r>
              <a:rPr lang="en-US" sz="1600" dirty="0">
                <a:latin typeface="+mj-lt"/>
              </a:rPr>
              <a:t> les prix </a:t>
            </a:r>
            <a:r>
              <a:rPr lang="en-US" sz="1600" dirty="0" err="1">
                <a:latin typeface="+mj-lt"/>
              </a:rPr>
              <a:t>pratiqués</a:t>
            </a:r>
            <a:r>
              <a:rPr lang="en-US" sz="1600" dirty="0">
                <a:latin typeface="+mj-lt"/>
              </a:rPr>
              <a:t> par les </a:t>
            </a:r>
            <a:r>
              <a:rPr lang="en-US" sz="1600" dirty="0" err="1">
                <a:latin typeface="+mj-lt"/>
              </a:rPr>
              <a:t>concurrents</a:t>
            </a:r>
            <a:r>
              <a:rPr lang="en-US" sz="1600" dirty="0">
                <a:latin typeface="+mj-lt"/>
              </a:rPr>
              <a:t> pour des </a:t>
            </a:r>
            <a:r>
              <a:rPr lang="en-US" sz="1600" dirty="0" err="1">
                <a:latin typeface="+mj-lt"/>
              </a:rPr>
              <a:t>vins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similaires</a:t>
            </a:r>
            <a:r>
              <a:rPr lang="en-US" sz="1600" dirty="0">
                <a:latin typeface="+mj-lt"/>
              </a:rPr>
              <a:t> 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600" dirty="0">
                <a:latin typeface="+mj-lt"/>
              </a:rPr>
              <a:t>Comment le positioner par rapport à </a:t>
            </a:r>
            <a:r>
              <a:rPr lang="en-US" sz="1600" dirty="0" err="1">
                <a:latin typeface="+mj-lt"/>
              </a:rPr>
              <a:t>ces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concurrents</a:t>
            </a:r>
            <a:r>
              <a:rPr lang="en-US" sz="1600" dirty="0">
                <a:latin typeface="+mj-lt"/>
              </a:rPr>
              <a:t> 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600" dirty="0" err="1">
                <a:latin typeface="+mj-lt"/>
              </a:rPr>
              <a:t>Quelles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caracteristiques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influencent</a:t>
            </a:r>
            <a:r>
              <a:rPr lang="en-US" sz="1600" dirty="0">
                <a:latin typeface="+mj-lt"/>
              </a:rPr>
              <a:t> le prix du </a:t>
            </a:r>
            <a:r>
              <a:rPr lang="en-US" sz="1600" dirty="0" err="1">
                <a:latin typeface="+mj-lt"/>
              </a:rPr>
              <a:t>marché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américain</a:t>
            </a:r>
            <a:r>
              <a:rPr lang="en-US" sz="1600" dirty="0">
                <a:latin typeface="+mj-lt"/>
              </a:rPr>
              <a:t> ?</a:t>
            </a: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080808"/>
                </a:solidFill>
              </a:rPr>
              <a:t>Présentation</a:t>
            </a:r>
            <a:r>
              <a:rPr lang="en-US" sz="3200" dirty="0">
                <a:solidFill>
                  <a:srgbClr val="080808"/>
                </a:solidFill>
              </a:rPr>
              <a:t> du jeux de données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6438" y="1125538"/>
            <a:ext cx="6988175" cy="5265737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</a:rPr>
              <a:t>Source des données du </a:t>
            </a:r>
            <a:r>
              <a:rPr lang="en-US" sz="2000" dirty="0" err="1">
                <a:solidFill>
                  <a:srgbClr val="080808"/>
                </a:solidFill>
              </a:rPr>
              <a:t>marché</a:t>
            </a:r>
            <a:r>
              <a:rPr lang="en-US" sz="2000" dirty="0">
                <a:solidFill>
                  <a:srgbClr val="080808"/>
                </a:solidFill>
              </a:rPr>
              <a:t> US :</a:t>
            </a:r>
          </a:p>
          <a:p>
            <a:pPr marL="0" indent="0" eaLnBrk="1" hangingPunct="1">
              <a:buNone/>
            </a:pPr>
            <a:r>
              <a:rPr lang="fr-FR" sz="14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https://github.com/WildCodeSchool/wilddata/raw/main/wine.zip</a:t>
            </a:r>
            <a:endParaRPr lang="fr-FR" sz="1400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80808"/>
                </a:solidFill>
              </a:rPr>
              <a:t>Environ 130.000 </a:t>
            </a:r>
            <a:r>
              <a:rPr lang="en-US" sz="2000" dirty="0" err="1">
                <a:solidFill>
                  <a:srgbClr val="080808"/>
                </a:solidFill>
              </a:rPr>
              <a:t>vins</a:t>
            </a: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 err="1">
                <a:solidFill>
                  <a:srgbClr val="080808"/>
                </a:solidFill>
              </a:rPr>
              <a:t>Contenu</a:t>
            </a:r>
            <a:r>
              <a:rPr lang="en-US" sz="2000" dirty="0">
                <a:solidFill>
                  <a:srgbClr val="080808"/>
                </a:solidFill>
              </a:rPr>
              <a:t> :</a:t>
            </a: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Cépages : Type de raison </a:t>
            </a:r>
            <a:r>
              <a:rPr lang="en-US" sz="1600" dirty="0" err="1">
                <a:solidFill>
                  <a:srgbClr val="080808"/>
                </a:solidFill>
              </a:rPr>
              <a:t>utilisés</a:t>
            </a:r>
            <a:endParaRPr lang="en-US" sz="1600" dirty="0">
              <a:solidFill>
                <a:srgbClr val="080808"/>
              </a:solidFill>
            </a:endParaRP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Pays : Origine des </a:t>
            </a:r>
            <a:r>
              <a:rPr lang="en-US" sz="1600" dirty="0" err="1">
                <a:solidFill>
                  <a:srgbClr val="080808"/>
                </a:solidFill>
              </a:rPr>
              <a:t>vins</a:t>
            </a:r>
            <a:endParaRPr lang="en-US" sz="1600" dirty="0">
              <a:solidFill>
                <a:srgbClr val="080808"/>
              </a:solidFill>
            </a:endParaRPr>
          </a:p>
          <a:p>
            <a:pPr lvl="1"/>
            <a:r>
              <a:rPr lang="en-US" sz="1600" dirty="0" err="1">
                <a:solidFill>
                  <a:srgbClr val="080808"/>
                </a:solidFill>
              </a:rPr>
              <a:t>Régions</a:t>
            </a:r>
            <a:r>
              <a:rPr lang="en-US" sz="1600" dirty="0">
                <a:solidFill>
                  <a:srgbClr val="080808"/>
                </a:solidFill>
              </a:rPr>
              <a:t> : </a:t>
            </a:r>
            <a:r>
              <a:rPr lang="en-US" sz="1600" dirty="0" err="1">
                <a:solidFill>
                  <a:srgbClr val="080808"/>
                </a:solidFill>
              </a:rPr>
              <a:t>Spécificités</a:t>
            </a:r>
            <a:r>
              <a:rPr lang="en-US" sz="1600" dirty="0">
                <a:solidFill>
                  <a:srgbClr val="080808"/>
                </a:solidFill>
              </a:rPr>
              <a:t> regionals (ex: </a:t>
            </a:r>
            <a:r>
              <a:rPr lang="en-US" sz="1600" dirty="0" err="1">
                <a:solidFill>
                  <a:srgbClr val="080808"/>
                </a:solidFill>
              </a:rPr>
              <a:t>Bourgogone</a:t>
            </a:r>
            <a:r>
              <a:rPr lang="en-US" sz="1600" dirty="0">
                <a:solidFill>
                  <a:srgbClr val="080808"/>
                </a:solidFill>
              </a:rPr>
              <a:t>, Bordeaux)</a:t>
            </a:r>
          </a:p>
          <a:p>
            <a:pPr lvl="1"/>
            <a:r>
              <a:rPr lang="en-US" sz="1600" dirty="0" err="1">
                <a:solidFill>
                  <a:srgbClr val="080808"/>
                </a:solidFill>
              </a:rPr>
              <a:t>Millésimes</a:t>
            </a:r>
            <a:r>
              <a:rPr lang="en-US" sz="1600" dirty="0">
                <a:solidFill>
                  <a:srgbClr val="080808"/>
                </a:solidFill>
              </a:rPr>
              <a:t> :</a:t>
            </a:r>
            <a:r>
              <a:rPr lang="en-US" sz="1600" dirty="0" err="1">
                <a:solidFill>
                  <a:srgbClr val="080808"/>
                </a:solidFill>
              </a:rPr>
              <a:t>Années</a:t>
            </a:r>
            <a:r>
              <a:rPr lang="en-US" sz="1600" dirty="0">
                <a:solidFill>
                  <a:srgbClr val="080808"/>
                </a:solidFill>
              </a:rPr>
              <a:t> de production (2006, 2017..)</a:t>
            </a: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Notes : </a:t>
            </a:r>
            <a:r>
              <a:rPr lang="en-US" sz="1600" dirty="0" err="1">
                <a:solidFill>
                  <a:srgbClr val="080808"/>
                </a:solidFill>
              </a:rPr>
              <a:t>Attribuée</a:t>
            </a:r>
            <a:r>
              <a:rPr lang="en-US" sz="1600" dirty="0">
                <a:solidFill>
                  <a:srgbClr val="080808"/>
                </a:solidFill>
              </a:rPr>
              <a:t> par des experts </a:t>
            </a:r>
            <a:r>
              <a:rPr lang="en-US" sz="1600" dirty="0" err="1">
                <a:solidFill>
                  <a:srgbClr val="080808"/>
                </a:solidFill>
              </a:rPr>
              <a:t>en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oenologie</a:t>
            </a:r>
            <a:r>
              <a:rPr lang="en-US" sz="1600" dirty="0">
                <a:solidFill>
                  <a:srgbClr val="080808"/>
                </a:solidFill>
              </a:rPr>
              <a:t> (/100)</a:t>
            </a: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Prix : Prix </a:t>
            </a:r>
            <a:r>
              <a:rPr lang="en-US" sz="1600" dirty="0" err="1">
                <a:solidFill>
                  <a:srgbClr val="080808"/>
                </a:solidFill>
              </a:rPr>
              <a:t>moyen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en</a:t>
            </a:r>
            <a:r>
              <a:rPr lang="en-US" sz="1600" dirty="0">
                <a:solidFill>
                  <a:srgbClr val="080808"/>
                </a:solidFill>
              </a:rPr>
              <a:t> dollars</a:t>
            </a: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Etc..</a:t>
            </a:r>
          </a:p>
          <a:p>
            <a:pPr lvl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</a:rPr>
              <a:t>Données du </a:t>
            </a:r>
            <a:r>
              <a:rPr lang="en-US" sz="2000" dirty="0" err="1">
                <a:solidFill>
                  <a:srgbClr val="080808"/>
                </a:solidFill>
              </a:rPr>
              <a:t>domaines</a:t>
            </a:r>
            <a:r>
              <a:rPr lang="en-US" sz="2000" dirty="0">
                <a:solidFill>
                  <a:srgbClr val="080808"/>
                </a:solidFill>
              </a:rPr>
              <a:t> :</a:t>
            </a:r>
          </a:p>
          <a:p>
            <a:pPr lvl="1"/>
            <a:r>
              <a:rPr lang="en-US" sz="1600" dirty="0">
                <a:solidFill>
                  <a:srgbClr val="080808"/>
                </a:solidFill>
              </a:rPr>
              <a:t>1 Bouteille de vin sous la designation “</a:t>
            </a:r>
            <a:r>
              <a:rPr lang="en-US" sz="1600" dirty="0" err="1">
                <a:solidFill>
                  <a:srgbClr val="080808"/>
                </a:solidFill>
              </a:rPr>
              <a:t>Domaines</a:t>
            </a:r>
            <a:r>
              <a:rPr lang="en-US" sz="1600" dirty="0">
                <a:solidFill>
                  <a:srgbClr val="080808"/>
                </a:solidFill>
              </a:rPr>
              <a:t> des Croix 2016 Corton </a:t>
            </a:r>
            <a:r>
              <a:rPr lang="en-US" sz="1600" dirty="0" err="1">
                <a:solidFill>
                  <a:srgbClr val="080808"/>
                </a:solidFill>
              </a:rPr>
              <a:t>Grèves</a:t>
            </a:r>
            <a:r>
              <a:rPr lang="en-US" sz="1600" dirty="0">
                <a:solidFill>
                  <a:srgbClr val="080808"/>
                </a:solidFill>
              </a:rPr>
              <a:t>”</a:t>
            </a:r>
            <a:endParaRPr lang="en-US" sz="2000" dirty="0">
              <a:solidFill>
                <a:srgbClr val="080808"/>
              </a:solidFill>
            </a:endParaRPr>
          </a:p>
          <a:p>
            <a:pPr lvl="1"/>
            <a:r>
              <a:rPr lang="fr-FR" sz="12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https://raw.githubusercontent.com/WildCodeSchool/wilddata/main/domaine_des_croix.csv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B0EF7-7124-1F32-3200-5E20E088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9F2536D-66F8-98CE-80F9-54176404C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080808"/>
                </a:solidFill>
              </a:rPr>
              <a:t>Analyse</a:t>
            </a:r>
            <a:r>
              <a:rPr lang="en-US" sz="3200" dirty="0">
                <a:solidFill>
                  <a:srgbClr val="080808"/>
                </a:solidFill>
              </a:rPr>
              <a:t> </a:t>
            </a:r>
            <a:r>
              <a:rPr lang="en-US" sz="3200" dirty="0" err="1">
                <a:solidFill>
                  <a:srgbClr val="080808"/>
                </a:solidFill>
              </a:rPr>
              <a:t>Exploratoire</a:t>
            </a:r>
            <a:r>
              <a:rPr lang="en-US" sz="3200" dirty="0">
                <a:solidFill>
                  <a:srgbClr val="080808"/>
                </a:solidFill>
              </a:rPr>
              <a:t> des données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22CEA3E-1B3A-4490-3418-34EB1AAAA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Top 3 des pays les plus </a:t>
            </a:r>
            <a:r>
              <a:rPr lang="fr-FR" sz="2000" dirty="0" err="1">
                <a:solidFill>
                  <a:srgbClr val="080808"/>
                </a:solidFill>
              </a:rPr>
              <a:t>representés</a:t>
            </a:r>
            <a:r>
              <a:rPr lang="fr-FR" sz="2000" dirty="0">
                <a:solidFill>
                  <a:srgbClr val="080808"/>
                </a:solidFill>
              </a:rPr>
              <a:t> :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080808"/>
                </a:solidFill>
              </a:rPr>
              <a:t>Top 3 : USA/France/Italie</a:t>
            </a:r>
          </a:p>
        </p:txBody>
      </p:sp>
      <p:pic>
        <p:nvPicPr>
          <p:cNvPr id="3" name="Image 2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492236C8-B745-FD8C-9385-C4D42FC2C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37698"/>
            <a:ext cx="5619898" cy="39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F2DB0-43D9-1579-DFB3-747CA7CE9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B19DDA-5603-FBFA-4641-F5C9CC2D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080808"/>
                </a:solidFill>
              </a:rPr>
              <a:t>Analyse</a:t>
            </a:r>
            <a:r>
              <a:rPr lang="en-US" sz="3200" dirty="0">
                <a:solidFill>
                  <a:srgbClr val="080808"/>
                </a:solidFill>
              </a:rPr>
              <a:t> </a:t>
            </a:r>
            <a:r>
              <a:rPr lang="en-US" sz="3200" dirty="0" err="1">
                <a:solidFill>
                  <a:srgbClr val="080808"/>
                </a:solidFill>
              </a:rPr>
              <a:t>Exploratoire</a:t>
            </a:r>
            <a:r>
              <a:rPr lang="en-US" sz="3200" dirty="0">
                <a:solidFill>
                  <a:srgbClr val="080808"/>
                </a:solidFill>
              </a:rPr>
              <a:t> des données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900611-C5C5-7422-9C74-F09B63BAD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Top 5 des cépages les plus populaires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Top 3 : Pinot Noir / Chardonnay / Cabernet Sauvignon</a:t>
            </a:r>
          </a:p>
        </p:txBody>
      </p:sp>
      <p:pic>
        <p:nvPicPr>
          <p:cNvPr id="4" name="Image 3" descr="Une image contenant texte, capture d’écran, Police, blanc&#10;&#10;Le contenu généré par l’IA peut être incorrect.">
            <a:extLst>
              <a:ext uri="{FF2B5EF4-FFF2-40B4-BE49-F238E27FC236}">
                <a16:creationId xmlns:a16="http://schemas.microsoft.com/office/drawing/2014/main" id="{E1A8F690-CD66-9055-4D3E-F852F0D09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2520280" cy="2520280"/>
          </a:xfrm>
          <a:prstGeom prst="rect">
            <a:avLst/>
          </a:prstGeom>
        </p:spPr>
      </p:pic>
      <p:pic>
        <p:nvPicPr>
          <p:cNvPr id="6" name="Image 5" descr="Une image contenant texte, diagramme, capture d’écran, cercle&#10;&#10;Le contenu généré par l’IA peut être incorrect.">
            <a:extLst>
              <a:ext uri="{FF2B5EF4-FFF2-40B4-BE49-F238E27FC236}">
                <a16:creationId xmlns:a16="http://schemas.microsoft.com/office/drawing/2014/main" id="{5368597B-348A-77B4-8097-C92CD3D8F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0808"/>
            <a:ext cx="429860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8B6D6-4726-DC62-DF87-6602D684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A854D3-2D80-3168-70B6-51DE28405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080808"/>
                </a:solidFill>
              </a:rPr>
              <a:t>Analyse</a:t>
            </a:r>
            <a:r>
              <a:rPr lang="en-US" sz="3200" dirty="0">
                <a:solidFill>
                  <a:srgbClr val="080808"/>
                </a:solidFill>
              </a:rPr>
              <a:t> </a:t>
            </a:r>
            <a:r>
              <a:rPr lang="en-US" sz="3200" dirty="0" err="1">
                <a:solidFill>
                  <a:srgbClr val="080808"/>
                </a:solidFill>
              </a:rPr>
              <a:t>Exploratoire</a:t>
            </a:r>
            <a:r>
              <a:rPr lang="en-US" sz="3200" dirty="0">
                <a:solidFill>
                  <a:srgbClr val="080808"/>
                </a:solidFill>
              </a:rPr>
              <a:t> des données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C709618-46B1-1BEE-9E36-0D2771850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Répartition des valeurs manquantes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080808"/>
                </a:solidFill>
              </a:rPr>
              <a:t>Beaucoup de </a:t>
            </a:r>
            <a:r>
              <a:rPr lang="en-US" sz="2000" dirty="0" err="1">
                <a:solidFill>
                  <a:srgbClr val="080808"/>
                </a:solidFill>
              </a:rPr>
              <a:t>valeurs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manquantes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ayant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necessité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une</a:t>
            </a:r>
            <a:r>
              <a:rPr lang="en-US" sz="2000" dirty="0">
                <a:solidFill>
                  <a:srgbClr val="080808"/>
                </a:solidFill>
              </a:rPr>
              <a:t> inspection du </a:t>
            </a:r>
            <a:r>
              <a:rPr lang="en-US" sz="2000" dirty="0" err="1">
                <a:solidFill>
                  <a:srgbClr val="080808"/>
                </a:solidFill>
              </a:rPr>
              <a:t>dataframe</a:t>
            </a:r>
            <a:endParaRPr lang="en-US" sz="2000" dirty="0">
              <a:solidFill>
                <a:srgbClr val="080808"/>
              </a:solidFill>
            </a:endParaRPr>
          </a:p>
        </p:txBody>
      </p:sp>
      <p:pic>
        <p:nvPicPr>
          <p:cNvPr id="4" name="Image 3" descr="Une image contenant capture d’écran, ligne, texte&#10;&#10;Le contenu généré par l’IA peut être incorrect.">
            <a:extLst>
              <a:ext uri="{FF2B5EF4-FFF2-40B4-BE49-F238E27FC236}">
                <a16:creationId xmlns:a16="http://schemas.microsoft.com/office/drawing/2014/main" id="{FC24BAA3-1C30-8D2C-2AB0-9187218B9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484784"/>
            <a:ext cx="7144822" cy="3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DE181-E432-A929-44B9-F90794A1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E64622-0625-7E84-7C1B-8FAEC3D96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080808"/>
                </a:solidFill>
              </a:rPr>
              <a:t>Analyse</a:t>
            </a:r>
            <a:r>
              <a:rPr lang="en-US" sz="2800" dirty="0">
                <a:solidFill>
                  <a:srgbClr val="080808"/>
                </a:solidFill>
              </a:rPr>
              <a:t> des </a:t>
            </a:r>
            <a:r>
              <a:rPr lang="en-US" sz="2800" dirty="0" err="1">
                <a:solidFill>
                  <a:srgbClr val="080808"/>
                </a:solidFill>
              </a:rPr>
              <a:t>caractéristiques</a:t>
            </a:r>
            <a:r>
              <a:rPr lang="en-US" sz="2800" dirty="0">
                <a:solidFill>
                  <a:srgbClr val="080808"/>
                </a:solidFill>
              </a:rPr>
              <a:t> des </a:t>
            </a:r>
            <a:r>
              <a:rPr lang="en-US" sz="2800" dirty="0" err="1">
                <a:solidFill>
                  <a:srgbClr val="080808"/>
                </a:solidFill>
              </a:rPr>
              <a:t>vins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EC17113-6806-A52E-C2EC-E4056116A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Statistiques descriptives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080808"/>
                </a:solidFill>
              </a:rPr>
              <a:t>Palette de prix </a:t>
            </a:r>
            <a:r>
              <a:rPr lang="en-US" sz="2000" dirty="0" err="1">
                <a:solidFill>
                  <a:srgbClr val="080808"/>
                </a:solidFill>
              </a:rPr>
              <a:t>assez</a:t>
            </a:r>
            <a:r>
              <a:rPr lang="en-US" sz="2000" dirty="0">
                <a:solidFill>
                  <a:srgbClr val="080808"/>
                </a:solidFill>
              </a:rPr>
              <a:t> large du à des </a:t>
            </a:r>
            <a:r>
              <a:rPr lang="en-US" sz="2000" dirty="0" err="1">
                <a:solidFill>
                  <a:srgbClr val="080808"/>
                </a:solidFill>
              </a:rPr>
              <a:t>vins</a:t>
            </a:r>
            <a:r>
              <a:rPr lang="en-US" sz="2000" dirty="0">
                <a:solidFill>
                  <a:srgbClr val="080808"/>
                </a:solidFill>
              </a:rPr>
              <a:t> premiums </a:t>
            </a:r>
            <a:r>
              <a:rPr lang="en-US" sz="2000" dirty="0" err="1">
                <a:solidFill>
                  <a:srgbClr val="080808"/>
                </a:solidFill>
              </a:rPr>
              <a:t>dont</a:t>
            </a:r>
            <a:r>
              <a:rPr lang="en-US" sz="2000" dirty="0">
                <a:solidFill>
                  <a:srgbClr val="080808"/>
                </a:solidFill>
              </a:rPr>
              <a:t> les prix </a:t>
            </a:r>
            <a:r>
              <a:rPr lang="en-US" sz="2000" dirty="0" err="1">
                <a:solidFill>
                  <a:srgbClr val="080808"/>
                </a:solidFill>
              </a:rPr>
              <a:t>sont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considérés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comme</a:t>
            </a:r>
            <a:r>
              <a:rPr lang="en-US" sz="2000" dirty="0">
                <a:solidFill>
                  <a:srgbClr val="080808"/>
                </a:solidFill>
              </a:rPr>
              <a:t> des outliers. </a:t>
            </a:r>
            <a:r>
              <a:rPr lang="en-US" sz="2000" dirty="0" err="1">
                <a:solidFill>
                  <a:srgbClr val="080808"/>
                </a:solidFill>
              </a:rPr>
              <a:t>Toutefois</a:t>
            </a:r>
            <a:r>
              <a:rPr lang="en-US" sz="2000" dirty="0">
                <a:solidFill>
                  <a:srgbClr val="080808"/>
                </a:solidFill>
              </a:rPr>
              <a:t> la </a:t>
            </a:r>
            <a:r>
              <a:rPr lang="en-US" sz="2000" dirty="0" err="1">
                <a:solidFill>
                  <a:srgbClr val="080808"/>
                </a:solidFill>
              </a:rPr>
              <a:t>médiane</a:t>
            </a:r>
            <a:r>
              <a:rPr lang="en-US" sz="2000" dirty="0">
                <a:solidFill>
                  <a:srgbClr val="080808"/>
                </a:solidFill>
              </a:rPr>
              <a:t> et la Moyenne ne </a:t>
            </a:r>
            <a:r>
              <a:rPr lang="en-US" sz="2000" dirty="0" err="1">
                <a:solidFill>
                  <a:srgbClr val="080808"/>
                </a:solidFill>
              </a:rPr>
              <a:t>sont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distants</a:t>
            </a:r>
            <a:r>
              <a:rPr lang="en-US" sz="2000" dirty="0">
                <a:solidFill>
                  <a:srgbClr val="080808"/>
                </a:solidFill>
              </a:rPr>
              <a:t> que de 7 points environs.</a:t>
            </a:r>
          </a:p>
        </p:txBody>
      </p:sp>
      <p:pic>
        <p:nvPicPr>
          <p:cNvPr id="3" name="Image 2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65E34E69-0837-37A9-EB90-B85654FA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36" y="1052736"/>
            <a:ext cx="2160240" cy="4106595"/>
          </a:xfrm>
          <a:prstGeom prst="rect">
            <a:avLst/>
          </a:prstGeom>
        </p:spPr>
      </p:pic>
      <p:pic>
        <p:nvPicPr>
          <p:cNvPr id="6" name="Image 5" descr="Une image contenant texte, Police, blanc, reçu&#10;&#10;Le contenu généré par l’IA peut être incorrect.">
            <a:extLst>
              <a:ext uri="{FF2B5EF4-FFF2-40B4-BE49-F238E27FC236}">
                <a16:creationId xmlns:a16="http://schemas.microsoft.com/office/drawing/2014/main" id="{548C47FF-BBA2-1912-EB6C-588950E6B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99466"/>
            <a:ext cx="359795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6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37242-034E-28F2-DFE5-E9B5258A2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136B96-26B1-0545-EAFF-087235509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80808"/>
                </a:solidFill>
              </a:rPr>
              <a:t>Méthodologie</a:t>
            </a:r>
            <a:r>
              <a:rPr lang="en-US" sz="2400" dirty="0">
                <a:solidFill>
                  <a:srgbClr val="080808"/>
                </a:solidFill>
              </a:rPr>
              <a:t>, </a:t>
            </a:r>
            <a:r>
              <a:rPr lang="en-US" sz="2400" dirty="0" err="1">
                <a:solidFill>
                  <a:srgbClr val="080808"/>
                </a:solidFill>
              </a:rPr>
              <a:t>Outils</a:t>
            </a:r>
            <a:r>
              <a:rPr lang="en-US" sz="2400" dirty="0">
                <a:solidFill>
                  <a:srgbClr val="080808"/>
                </a:solidFill>
              </a:rPr>
              <a:t> et </a:t>
            </a:r>
            <a:r>
              <a:rPr lang="en-US" sz="2400" dirty="0" err="1">
                <a:solidFill>
                  <a:srgbClr val="080808"/>
                </a:solidFill>
              </a:rPr>
              <a:t>Langages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Utilisés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3B54B41-752E-EB69-97B7-A4CA8D4F7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Nettoyage des données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Identification des valeurs manquantes par colonnes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Correction des anomalies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Uniformisation des données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Analyse descriptive (moyenne, </a:t>
            </a:r>
            <a:r>
              <a:rPr lang="fr-FR" sz="2000" dirty="0" err="1">
                <a:solidFill>
                  <a:srgbClr val="080808"/>
                </a:solidFill>
              </a:rPr>
              <a:t>mediane</a:t>
            </a:r>
            <a:r>
              <a:rPr lang="fr-FR" sz="2000" dirty="0">
                <a:solidFill>
                  <a:srgbClr val="080808"/>
                </a:solidFill>
              </a:rPr>
              <a:t>, quantile..)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Remplacement des valeurs </a:t>
            </a:r>
            <a:r>
              <a:rPr lang="fr-FR" sz="1600" dirty="0" err="1">
                <a:solidFill>
                  <a:srgbClr val="080808"/>
                </a:solidFill>
              </a:rPr>
              <a:t>numeriques</a:t>
            </a:r>
            <a:r>
              <a:rPr lang="fr-FR" sz="1600" dirty="0">
                <a:solidFill>
                  <a:srgbClr val="080808"/>
                </a:solidFill>
              </a:rPr>
              <a:t> manquantes par la médiane des valeurs des </a:t>
            </a:r>
            <a:r>
              <a:rPr lang="fr-FR" sz="1600" dirty="0" err="1">
                <a:solidFill>
                  <a:srgbClr val="080808"/>
                </a:solidFill>
              </a:rPr>
              <a:t>series</a:t>
            </a:r>
            <a:r>
              <a:rPr lang="fr-FR" sz="1600" dirty="0">
                <a:solidFill>
                  <a:srgbClr val="080808"/>
                </a:solidFill>
              </a:rPr>
              <a:t> concernées</a:t>
            </a:r>
          </a:p>
          <a:p>
            <a:pPr marL="457200" lvl="1" indent="0">
              <a:buNone/>
            </a:pPr>
            <a:endParaRPr lang="fr-FR" sz="16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Visualisation</a:t>
            </a:r>
          </a:p>
          <a:p>
            <a:pPr lvl="1"/>
            <a:r>
              <a:rPr lang="fr-FR" sz="1600" dirty="0">
                <a:solidFill>
                  <a:srgbClr val="080808"/>
                </a:solidFill>
              </a:rPr>
              <a:t>Graphique dynamique</a:t>
            </a: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 err="1">
                <a:solidFill>
                  <a:srgbClr val="080808"/>
                </a:solidFill>
              </a:rPr>
              <a:t>Outils</a:t>
            </a:r>
            <a:r>
              <a:rPr lang="en-US" sz="2000" dirty="0">
                <a:solidFill>
                  <a:srgbClr val="080808"/>
                </a:solidFill>
              </a:rPr>
              <a:t> :</a:t>
            </a:r>
          </a:p>
          <a:p>
            <a:pPr lvl="1"/>
            <a:r>
              <a:rPr lang="en-US" sz="1600" dirty="0" err="1">
                <a:solidFill>
                  <a:srgbClr val="080808"/>
                </a:solidFill>
              </a:rPr>
              <a:t>Langage</a:t>
            </a:r>
            <a:r>
              <a:rPr lang="en-US" sz="1600" dirty="0">
                <a:solidFill>
                  <a:srgbClr val="080808"/>
                </a:solidFill>
              </a:rPr>
              <a:t> et bibliothèque : Python (Pandas, </a:t>
            </a:r>
            <a:r>
              <a:rPr lang="en-US" sz="1600" dirty="0" err="1">
                <a:solidFill>
                  <a:srgbClr val="080808"/>
                </a:solidFill>
              </a:rPr>
              <a:t>Numpy</a:t>
            </a:r>
            <a:r>
              <a:rPr lang="en-US" sz="1600" dirty="0">
                <a:solidFill>
                  <a:srgbClr val="080808"/>
                </a:solidFill>
              </a:rPr>
              <a:t>, Seaborn, etc..)</a:t>
            </a:r>
          </a:p>
          <a:p>
            <a:pPr lvl="1"/>
            <a:r>
              <a:rPr lang="en-US" sz="1600" dirty="0" err="1">
                <a:solidFill>
                  <a:srgbClr val="080808"/>
                </a:solidFill>
              </a:rPr>
              <a:t>Streamlit</a:t>
            </a:r>
            <a:r>
              <a:rPr lang="en-US" sz="1600" dirty="0">
                <a:solidFill>
                  <a:srgbClr val="080808"/>
                </a:solidFill>
              </a:rPr>
              <a:t> : Dashboard/</a:t>
            </a:r>
            <a:r>
              <a:rPr lang="en-US" sz="1600" dirty="0" err="1">
                <a:solidFill>
                  <a:srgbClr val="080808"/>
                </a:solidFill>
              </a:rPr>
              <a:t>Visualisation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formelle</a:t>
            </a:r>
            <a:r>
              <a:rPr lang="en-US" sz="1600" dirty="0">
                <a:solidFill>
                  <a:srgbClr val="080808"/>
                </a:solidFill>
              </a:rPr>
              <a:t> (Tableau pour </a:t>
            </a:r>
            <a:r>
              <a:rPr lang="en-US" sz="1600" dirty="0" err="1">
                <a:solidFill>
                  <a:srgbClr val="080808"/>
                </a:solidFill>
              </a:rPr>
              <a:t>visualisation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initiale</a:t>
            </a:r>
            <a:r>
              <a:rPr lang="en-US" sz="1600" dirty="0">
                <a:solidFill>
                  <a:srgbClr val="080808"/>
                </a:solidFill>
              </a:rPr>
              <a:t>)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Flèche vers le bas 1">
            <a:extLst>
              <a:ext uri="{FF2B5EF4-FFF2-40B4-BE49-F238E27FC236}">
                <a16:creationId xmlns:a16="http://schemas.microsoft.com/office/drawing/2014/main" id="{59B9BFEE-EB10-8103-62B4-06883A43B024}"/>
              </a:ext>
            </a:extLst>
          </p:cNvPr>
          <p:cNvSpPr/>
          <p:nvPr/>
        </p:nvSpPr>
        <p:spPr>
          <a:xfrm>
            <a:off x="4385115" y="2348880"/>
            <a:ext cx="186885" cy="360040"/>
          </a:xfrm>
          <a:prstGeom prst="down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>
            <a:extLst>
              <a:ext uri="{FF2B5EF4-FFF2-40B4-BE49-F238E27FC236}">
                <a16:creationId xmlns:a16="http://schemas.microsoft.com/office/drawing/2014/main" id="{1DCBD1BA-1E66-6F12-1458-5D8BD05FE31B}"/>
              </a:ext>
            </a:extLst>
          </p:cNvPr>
          <p:cNvSpPr/>
          <p:nvPr/>
        </p:nvSpPr>
        <p:spPr>
          <a:xfrm>
            <a:off x="4385114" y="3825044"/>
            <a:ext cx="186885" cy="360040"/>
          </a:xfrm>
          <a:prstGeom prst="down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>
            <a:extLst>
              <a:ext uri="{FF2B5EF4-FFF2-40B4-BE49-F238E27FC236}">
                <a16:creationId xmlns:a16="http://schemas.microsoft.com/office/drawing/2014/main" id="{0934E1C6-455D-C9FC-030D-8137ACD234F8}"/>
              </a:ext>
            </a:extLst>
          </p:cNvPr>
          <p:cNvSpPr/>
          <p:nvPr/>
        </p:nvSpPr>
        <p:spPr>
          <a:xfrm>
            <a:off x="4385114" y="4877407"/>
            <a:ext cx="186885" cy="360040"/>
          </a:xfrm>
          <a:prstGeom prst="downArrow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2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E47652-E321-7E65-AA60-DD6353A7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E1D424-C523-03FC-0AE1-6A98C20E3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80808"/>
                </a:solidFill>
              </a:rPr>
              <a:t>Dashboard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8079E81-5D24-02BD-E07C-4B45C2ECA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6438" y="1052736"/>
            <a:ext cx="6988175" cy="5265737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Disponible en ligne ici :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 err="1">
                <a:solidFill>
                  <a:srgbClr val="080808"/>
                </a:solidFill>
              </a:rPr>
              <a:t>wine-domainedescroix-psem.streamlit.app</a:t>
            </a:r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80808"/>
                </a:solidFill>
              </a:rPr>
              <a:t>Application interactive disponible en ligne</a:t>
            </a:r>
          </a:p>
          <a:p>
            <a:pPr eaLnBrk="1" hangingPunct="1"/>
            <a:endParaRPr lang="fr-FR" sz="2000" dirty="0">
              <a:solidFill>
                <a:srgbClr val="080808"/>
              </a:solidFill>
            </a:endParaRPr>
          </a:p>
          <a:p>
            <a:pPr eaLnBrk="1" hangingPunct="1"/>
            <a:endParaRPr lang="fr-FR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60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118</TotalTime>
  <Words>667</Words>
  <Application>Microsoft Macintosh PowerPoint</Application>
  <PresentationFormat>Affichage à l'écran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Roboto</vt:lpstr>
      <vt:lpstr>template</vt:lpstr>
      <vt:lpstr>Etude de Marché - Vin</vt:lpstr>
      <vt:lpstr>Contexte et Problématique</vt:lpstr>
      <vt:lpstr>Présentation du jeux de données</vt:lpstr>
      <vt:lpstr>Analyse Exploratoire des données</vt:lpstr>
      <vt:lpstr>Analyse Exploratoire des données</vt:lpstr>
      <vt:lpstr>Analyse Exploratoire des données</vt:lpstr>
      <vt:lpstr>Analyse des caractéristiques des vins</vt:lpstr>
      <vt:lpstr>Méthodologie, Outils et Langages Utilisés</vt:lpstr>
      <vt:lpstr>Dashboard</vt:lpstr>
      <vt:lpstr>Dashboard</vt:lpstr>
      <vt:lpstr>Dashboard</vt:lpstr>
      <vt:lpstr>Dashboard</vt:lpstr>
      <vt:lpstr>Dashboard</vt:lpstr>
      <vt:lpstr>Dashboard</vt:lpstr>
      <vt:lpstr>Proposition de valeur</vt:lpstr>
      <vt:lpstr>Suggestion supplémentaires &amp; améliorations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Stephane Engone Mouity</dc:creator>
  <cp:lastModifiedBy>Paul Stephane Engone Mouity</cp:lastModifiedBy>
  <cp:revision>6</cp:revision>
  <dcterms:created xsi:type="dcterms:W3CDTF">2025-02-25T14:59:28Z</dcterms:created>
  <dcterms:modified xsi:type="dcterms:W3CDTF">2025-02-25T16:57:59Z</dcterms:modified>
</cp:coreProperties>
</file>