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09" r:id="rId2"/>
    <p:sldId id="481" r:id="rId3"/>
    <p:sldId id="506" r:id="rId4"/>
    <p:sldId id="508" r:id="rId5"/>
    <p:sldId id="504" r:id="rId6"/>
    <p:sldId id="435" r:id="rId7"/>
    <p:sldId id="480" r:id="rId8"/>
    <p:sldId id="505" r:id="rId9"/>
    <p:sldId id="511" r:id="rId10"/>
    <p:sldId id="483" r:id="rId11"/>
    <p:sldId id="513" r:id="rId12"/>
    <p:sldId id="488" r:id="rId13"/>
    <p:sldId id="489" r:id="rId14"/>
    <p:sldId id="510" r:id="rId15"/>
    <p:sldId id="502" r:id="rId16"/>
    <p:sldId id="485" r:id="rId17"/>
    <p:sldId id="498" r:id="rId18"/>
    <p:sldId id="487" r:id="rId19"/>
    <p:sldId id="493" r:id="rId20"/>
    <p:sldId id="500" r:id="rId21"/>
    <p:sldId id="491" r:id="rId22"/>
    <p:sldId id="490" r:id="rId23"/>
    <p:sldId id="499" r:id="rId24"/>
    <p:sldId id="47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472C4"/>
    <a:srgbClr val="FF6D6D"/>
    <a:srgbClr val="ED7D31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4" autoAdjust="0"/>
    <p:restoredTop sz="96163" autoAdjust="0"/>
  </p:normalViewPr>
  <p:slideViewPr>
    <p:cSldViewPr snapToGrid="0">
      <p:cViewPr varScale="1">
        <p:scale>
          <a:sx n="100" d="100"/>
          <a:sy n="100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SEOKYOUNG" userId="3b02b1b9b2f42a3a" providerId="LiveId" clId="{8431F7C9-3C88-4507-BF9E-2EDB3ACFFFDB}"/>
    <pc:docChg chg="delSld modSld sldOrd">
      <pc:chgData name="HONG SEOKYOUNG" userId="3b02b1b9b2f42a3a" providerId="LiveId" clId="{8431F7C9-3C88-4507-BF9E-2EDB3ACFFFDB}" dt="2023-12-28T15:28:41.463" v="4"/>
      <pc:docMkLst>
        <pc:docMk/>
      </pc:docMkLst>
      <pc:sldChg chg="del">
        <pc:chgData name="HONG SEOKYOUNG" userId="3b02b1b9b2f42a3a" providerId="LiveId" clId="{8431F7C9-3C88-4507-BF9E-2EDB3ACFFFDB}" dt="2023-12-28T15:28:28.446" v="1" actId="47"/>
        <pc:sldMkLst>
          <pc:docMk/>
          <pc:sldMk cId="1152538221" sldId="354"/>
        </pc:sldMkLst>
      </pc:sldChg>
      <pc:sldChg chg="del">
        <pc:chgData name="HONG SEOKYOUNG" userId="3b02b1b9b2f42a3a" providerId="LiveId" clId="{8431F7C9-3C88-4507-BF9E-2EDB3ACFFFDB}" dt="2023-12-28T15:28:27.763" v="0" actId="47"/>
        <pc:sldMkLst>
          <pc:docMk/>
          <pc:sldMk cId="3105667977" sldId="415"/>
        </pc:sldMkLst>
      </pc:sldChg>
      <pc:sldChg chg="del">
        <pc:chgData name="HONG SEOKYOUNG" userId="3b02b1b9b2f42a3a" providerId="LiveId" clId="{8431F7C9-3C88-4507-BF9E-2EDB3ACFFFDB}" dt="2023-12-28T15:28:27.763" v="0" actId="47"/>
        <pc:sldMkLst>
          <pc:docMk/>
          <pc:sldMk cId="4182887743" sldId="479"/>
        </pc:sldMkLst>
      </pc:sldChg>
      <pc:sldChg chg="del">
        <pc:chgData name="HONG SEOKYOUNG" userId="3b02b1b9b2f42a3a" providerId="LiveId" clId="{8431F7C9-3C88-4507-BF9E-2EDB3ACFFFDB}" dt="2023-12-28T15:28:28.893" v="2" actId="47"/>
        <pc:sldMkLst>
          <pc:docMk/>
          <pc:sldMk cId="3523898983" sldId="503"/>
        </pc:sldMkLst>
      </pc:sldChg>
      <pc:sldChg chg="ord">
        <pc:chgData name="HONG SEOKYOUNG" userId="3b02b1b9b2f42a3a" providerId="LiveId" clId="{8431F7C9-3C88-4507-BF9E-2EDB3ACFFFDB}" dt="2023-12-28T15:28:41.463" v="4"/>
        <pc:sldMkLst>
          <pc:docMk/>
          <pc:sldMk cId="3337795549" sldId="50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3623839338716"/>
          <c:y val="4.0940314043107058E-2"/>
          <c:w val="0.78895308072266213"/>
          <c:h val="0.85609921018851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31-4944-8E8A-7D5E02947AE2}"/>
              </c:ext>
            </c:extLst>
          </c:dPt>
          <c:dPt>
            <c:idx val="1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31-4944-8E8A-7D5E02947AE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F31-4944-8E8A-7D5E02947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0" i="0" u="none" strike="noStrike" kern="1200" baseline="0">
                    <a:solidFill>
                      <a:srgbClr val="0000F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Model A</c:v>
                </c:pt>
                <c:pt idx="1">
                  <c:v>Model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33.44</c:v>
                </c:pt>
                <c:pt idx="1">
                  <c:v>34.630000000000003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31-4944-8E8A-7D5E02947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6271376"/>
        <c:axId val="1461454864"/>
      </c:barChart>
      <c:catAx>
        <c:axId val="146627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33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61454864"/>
        <c:crosses val="autoZero"/>
        <c:auto val="1"/>
        <c:lblAlgn val="ctr"/>
        <c:lblOffset val="100"/>
        <c:noMultiLvlLbl val="0"/>
      </c:catAx>
      <c:valAx>
        <c:axId val="146145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1" i="0" u="none" strike="noStrike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F1 score</a:t>
                </a:r>
              </a:p>
            </c:rich>
          </c:tx>
          <c:layout>
            <c:manualLayout>
              <c:xMode val="edge"/>
              <c:yMode val="edge"/>
              <c:x val="3.1565730670579405E-2"/>
              <c:y val="0.36388021482077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662713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1262608307772"/>
          <c:y val="4.872126381119788E-2"/>
          <c:w val="0.67661339083648342"/>
          <c:h val="0.76802880326891199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F1 score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6.0937666210980831E-2"/>
                  <c:y val="3.46082716453440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76-44C0-9849-54CB0FCBF6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076-44C0-9849-54CB0FCBF6BC}"/>
                </c:ext>
              </c:extLst>
            </c:dLbl>
            <c:dLbl>
              <c:idx val="2"/>
              <c:layout>
                <c:manualLayout>
                  <c:x val="-5.5915499474254275E-2"/>
                  <c:y val="-4.0510151831036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76-44C0-9849-54CB0FCBF6BC}"/>
                </c:ext>
              </c:extLst>
            </c:dLbl>
            <c:dLbl>
              <c:idx val="3"/>
              <c:layout>
                <c:manualLayout>
                  <c:x val="-3.8187250893609644E-2"/>
                  <c:y val="4.1762407214523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76-44C0-9849-54CB0FCBF6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00B05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32.74</c:v>
                </c:pt>
                <c:pt idx="1">
                  <c:v>33.44</c:v>
                </c:pt>
                <c:pt idx="2">
                  <c:v>34.44</c:v>
                </c:pt>
                <c:pt idx="3">
                  <c:v>33.299999999999997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76-44C0-9849-54CB0FCBF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633743"/>
        <c:axId val="1456389776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selected features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3.4646623344217239E-2"/>
                  <c:y val="3.3454596870093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076-44C0-9849-54CB0FCBF6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0000F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30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76-44C0-9849-54CB0FCBF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657263"/>
        <c:axId val="1577882512"/>
      </c:lineChart>
      <c:catAx>
        <c:axId val="176763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Threshold</a:t>
                </a:r>
              </a:p>
            </c:rich>
          </c:tx>
          <c:layout>
            <c:manualLayout>
              <c:xMode val="edge"/>
              <c:yMode val="edge"/>
              <c:x val="0.42823956447137346"/>
              <c:y val="0.9103160042180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56389776"/>
        <c:crosses val="autoZero"/>
        <c:auto val="1"/>
        <c:lblAlgn val="ctr"/>
        <c:lblOffset val="100"/>
        <c:noMultiLvlLbl val="0"/>
      </c:catAx>
      <c:valAx>
        <c:axId val="1456389776"/>
        <c:scaling>
          <c:orientation val="minMax"/>
          <c:min val="32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rgbClr val="00B05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F1 score</a:t>
                </a:r>
              </a:p>
            </c:rich>
          </c:tx>
          <c:layout>
            <c:manualLayout>
              <c:xMode val="edge"/>
              <c:yMode val="edge"/>
              <c:x val="2.7621917051996035E-2"/>
              <c:y val="0.286512220698132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rgbClr val="00B05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67633743"/>
        <c:crosses val="autoZero"/>
        <c:crossBetween val="between"/>
        <c:majorUnit val="0.5"/>
      </c:valAx>
      <c:valAx>
        <c:axId val="15778825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rgbClr val="0000F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</a:t>
                </a:r>
                <a:r>
                  <a:rPr lang="en-US" b="1" baseline="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s</a:t>
                </a:r>
                <a:r>
                  <a:rPr 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elected features</a:t>
                </a:r>
              </a:p>
            </c:rich>
          </c:tx>
          <c:layout>
            <c:manualLayout>
              <c:xMode val="edge"/>
              <c:yMode val="edge"/>
              <c:x val="0.92894879723061119"/>
              <c:y val="0.145636794113554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rgbClr val="0000FF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67657263"/>
        <c:crosses val="max"/>
        <c:crossBetween val="between"/>
      </c:valAx>
      <c:catAx>
        <c:axId val="17676572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7882512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3164076561776"/>
          <c:y val="4.872126381119788E-2"/>
          <c:w val="0.80132196574555559"/>
          <c:h val="0.83124001360526956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F1 score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B05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Basic model
(20 features)</c:v>
                </c:pt>
                <c:pt idx="1">
                  <c:v>Augmented model
(553 features)</c:v>
                </c:pt>
                <c:pt idx="2">
                  <c:v>Optimized model
(35 features)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33.44</c:v>
                </c:pt>
                <c:pt idx="1">
                  <c:v>34.630000000000003</c:v>
                </c:pt>
                <c:pt idx="2">
                  <c:v>34.44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052-4F05-BAEA-1B1257465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633743"/>
        <c:axId val="1456389776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0000F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Basic model
(20 features)</c:v>
                </c:pt>
                <c:pt idx="1">
                  <c:v>Augmented model
(553 features)</c:v>
                </c:pt>
                <c:pt idx="2">
                  <c:v>Optimized model
(35 features)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11.42</c:v>
                </c:pt>
                <c:pt idx="1">
                  <c:v>12.78</c:v>
                </c:pt>
                <c:pt idx="2">
                  <c:v>8.49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052-4F05-BAEA-1B1257465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657263"/>
        <c:axId val="1577882512"/>
      </c:lineChart>
      <c:catAx>
        <c:axId val="176763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56389776"/>
        <c:crosses val="autoZero"/>
        <c:auto val="1"/>
        <c:lblAlgn val="ctr"/>
        <c:lblOffset val="100"/>
        <c:noMultiLvlLbl val="0"/>
      </c:catAx>
      <c:valAx>
        <c:axId val="1456389776"/>
        <c:scaling>
          <c:orientation val="minMax"/>
          <c:max val="35"/>
          <c:min val="33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rgbClr val="00B05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F1 score</a:t>
                </a:r>
              </a:p>
            </c:rich>
          </c:tx>
          <c:layout>
            <c:manualLayout>
              <c:xMode val="edge"/>
              <c:yMode val="edge"/>
              <c:x val="2.7621917051996035E-2"/>
              <c:y val="0.286512220698132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rgbClr val="00B05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67633743"/>
        <c:crosses val="autoZero"/>
        <c:crossBetween val="between"/>
        <c:majorUnit val="0.5"/>
      </c:valAx>
      <c:valAx>
        <c:axId val="1577882512"/>
        <c:scaling>
          <c:orientation val="minMax"/>
          <c:max val="15"/>
          <c:min val="6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rgbClr val="0000F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r>
                  <a:rPr lang="en-US" b="1" baseline="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time (min)</a:t>
                </a:r>
                <a:endParaRPr lang="en-US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95415584336897563"/>
              <c:y val="0.28498112925027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rgbClr val="0000FF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67657263"/>
        <c:crosses val="max"/>
        <c:crossBetween val="between"/>
      </c:valAx>
      <c:catAx>
        <c:axId val="17676572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7882512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3623839338716"/>
          <c:y val="4.0940314043107058E-2"/>
          <c:w val="0.78895308072266213"/>
          <c:h val="0.85609921018851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B8-4C4A-80C7-7808015BB536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6B8-4C4A-80C7-7808015BB5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0" i="0" u="none" strike="noStrike" kern="1200" baseline="0">
                    <a:solidFill>
                      <a:srgbClr val="0000F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Model A</c:v>
                </c:pt>
                <c:pt idx="1">
                  <c:v>Model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34.44</c:v>
                </c:pt>
                <c:pt idx="1">
                  <c:v>31.82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B8-4C4A-80C7-7808015BB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6271376"/>
        <c:axId val="1461454864"/>
      </c:barChart>
      <c:catAx>
        <c:axId val="146627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33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61454864"/>
        <c:crosses val="autoZero"/>
        <c:auto val="1"/>
        <c:lblAlgn val="ctr"/>
        <c:lblOffset val="100"/>
        <c:noMultiLvlLbl val="0"/>
      </c:catAx>
      <c:valAx>
        <c:axId val="146145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1" i="0" u="none" strike="noStrike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F1 score</a:t>
                </a:r>
              </a:p>
            </c:rich>
          </c:tx>
          <c:layout>
            <c:manualLayout>
              <c:xMode val="edge"/>
              <c:yMode val="edge"/>
              <c:x val="3.1565730670579405E-2"/>
              <c:y val="0.36388021482077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662713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15437907914852"/>
          <c:y val="2.342205298018726E-2"/>
          <c:w val="0.84743495235493116"/>
          <c:h val="0.6679046395393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9-4081-B637-FEB74C170A7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9-4081-B637-FEB74C170A79}"/>
              </c:ext>
            </c:extLst>
          </c:dPt>
          <c:cat>
            <c:strRef>
              <c:f>Sheet1!$A$2:$A$18</c:f>
              <c:strCache>
                <c:ptCount val="17"/>
                <c:pt idx="0">
                  <c:v>number_polar_0A</c:v>
                </c:pt>
                <c:pt idx="1">
                  <c:v>sasa_met_20A</c:v>
                </c:pt>
                <c:pt idx="2">
                  <c:v>number_pro_0A</c:v>
                </c:pt>
                <c:pt idx="3">
                  <c:v>SEQ_P</c:v>
                </c:pt>
                <c:pt idx="4">
                  <c:v>number_very_small_0A</c:v>
                </c:pt>
                <c:pt idx="5">
                  <c:v>sasa_gly_15A</c:v>
                </c:pt>
                <c:pt idx="6">
                  <c:v>net_charge_backbone_25A</c:v>
                </c:pt>
                <c:pt idx="7">
                  <c:v>net_charge_backbone_20A</c:v>
                </c:pt>
                <c:pt idx="8">
                  <c:v>number_gln_25A</c:v>
                </c:pt>
                <c:pt idx="9">
                  <c:v>sasa_cys_5A</c:v>
                </c:pt>
                <c:pt idx="10">
                  <c:v>sasa_trp_25A</c:v>
                </c:pt>
                <c:pt idx="11">
                  <c:v>number_charged_0A</c:v>
                </c:pt>
                <c:pt idx="12">
                  <c:v>number_gly_0A</c:v>
                </c:pt>
                <c:pt idx="13">
                  <c:v>SEQ_G</c:v>
                </c:pt>
                <c:pt idx="14">
                  <c:v>number_hydrophilic_0A</c:v>
                </c:pt>
                <c:pt idx="15">
                  <c:v>number_normal_0A</c:v>
                </c:pt>
                <c:pt idx="16">
                  <c:v>number_hydrophobic_0A</c:v>
                </c:pt>
              </c:strCache>
            </c:strRef>
          </c:cat>
          <c:val>
            <c:numRef>
              <c:f>Sheet1!$B$2:$B$18</c:f>
              <c:numCache>
                <c:formatCode>0.00000</c:formatCode>
                <c:ptCount val="17"/>
                <c:pt idx="0">
                  <c:v>2.1491944999999998E-3</c:v>
                </c:pt>
                <c:pt idx="1">
                  <c:v>2.2032734000000001E-3</c:v>
                </c:pt>
                <c:pt idx="2">
                  <c:v>2.2746057000000001E-3</c:v>
                </c:pt>
                <c:pt idx="3">
                  <c:v>2.3137549999999998E-3</c:v>
                </c:pt>
                <c:pt idx="4">
                  <c:v>2.3299037000000002E-3</c:v>
                </c:pt>
                <c:pt idx="5">
                  <c:v>2.3411168000000001E-3</c:v>
                </c:pt>
                <c:pt idx="6">
                  <c:v>2.4911364999999999E-3</c:v>
                </c:pt>
                <c:pt idx="7">
                  <c:v>2.4964341000000001E-3</c:v>
                </c:pt>
                <c:pt idx="8">
                  <c:v>2.5828438999999999E-3</c:v>
                </c:pt>
                <c:pt idx="9">
                  <c:v>2.6855400000000001E-3</c:v>
                </c:pt>
                <c:pt idx="10">
                  <c:v>2.8050405000000001E-3</c:v>
                </c:pt>
                <c:pt idx="11">
                  <c:v>3.0706073E-3</c:v>
                </c:pt>
                <c:pt idx="12">
                  <c:v>3.1002861999999999E-3</c:v>
                </c:pt>
                <c:pt idx="13">
                  <c:v>3.162813E-3</c:v>
                </c:pt>
                <c:pt idx="14">
                  <c:v>4.0425849999999996E-3</c:v>
                </c:pt>
                <c:pt idx="15">
                  <c:v>4.1230030000000001E-3</c:v>
                </c:pt>
                <c:pt idx="16">
                  <c:v>4.2869644E-3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9-4081-B637-FEB74C170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6271376"/>
        <c:axId val="1461454864"/>
      </c:barChart>
      <c:catAx>
        <c:axId val="146627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61454864"/>
        <c:crosses val="autoZero"/>
        <c:auto val="1"/>
        <c:lblAlgn val="ctr"/>
        <c:lblOffset val="100"/>
        <c:noMultiLvlLbl val="0"/>
      </c:catAx>
      <c:valAx>
        <c:axId val="1461454864"/>
        <c:scaling>
          <c:orientation val="minMax"/>
          <c:max val="4.5000000000000014E-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1" i="0" u="none" strike="noStrike" kern="1200" baseline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Weight importance</a:t>
                </a:r>
              </a:p>
            </c:rich>
          </c:tx>
          <c:layout>
            <c:manualLayout>
              <c:xMode val="edge"/>
              <c:yMode val="edge"/>
              <c:x val="1.5726882778395172E-2"/>
              <c:y val="0.20440790993136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66271376"/>
        <c:crosses val="autoZero"/>
        <c:crossBetween val="between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17437991626156E-2"/>
          <c:y val="4.0940314043107058E-2"/>
          <c:w val="0.95718256200837404"/>
          <c:h val="0.85609921018851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6C-4F63-9CA9-49C104D9E4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6C-4F63-9CA9-49C104D9E41D}"/>
              </c:ext>
            </c:extLst>
          </c:dPt>
          <c:dPt>
            <c:idx val="2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015-4169-B5DA-51E2DB5CEB6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8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46C-4F63-9CA9-49C104D9E41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800" b="0" i="0" u="none" strike="noStrike" kern="1200" baseline="0">
                      <a:solidFill>
                        <a:srgbClr val="C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46C-4F63-9CA9-49C104D9E41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800" b="0" i="0" u="none" strike="noStrike" kern="1200" baseline="0">
                      <a:solidFill>
                        <a:srgbClr val="4472C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015-4169-B5DA-51E2DB5CEB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800" b="0" i="0" u="none" strike="noStrike" kern="1200" baseline="0">
                    <a:solidFill>
                      <a:srgbClr val="0000FF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Baseline</c:v>
                </c:pt>
                <c:pt idx="1">
                  <c:v>Our MLP</c:v>
                </c:pt>
                <c:pt idx="2">
                  <c:v>Our RNN</c:v>
                </c:pt>
                <c:pt idx="3">
                  <c:v>OUR SRNN+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11.01</c:v>
                </c:pt>
                <c:pt idx="1">
                  <c:v>10.7</c:v>
                </c:pt>
                <c:pt idx="2">
                  <c:v>33.44</c:v>
                </c:pt>
                <c:pt idx="3">
                  <c:v>34.44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6C-4F63-9CA9-49C104D9E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4"/>
        <c:overlap val="-85"/>
        <c:axId val="1466271376"/>
        <c:axId val="1461454864"/>
      </c:barChart>
      <c:catAx>
        <c:axId val="146627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61454864"/>
        <c:crosses val="autoZero"/>
        <c:auto val="1"/>
        <c:lblAlgn val="ctr"/>
        <c:lblOffset val="100"/>
        <c:noMultiLvlLbl val="0"/>
      </c:catAx>
      <c:valAx>
        <c:axId val="1461454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662713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C1161-8A21-42EA-B428-88AE884D3158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71BFA-F9F6-4F57-B1CA-F01DF089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dug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81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dug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85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1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892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65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0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21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05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70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sz="1200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0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3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6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4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9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82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71BFA-F9F6-4F57-B1CA-F01DF089DD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5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3D11-55DB-4878-8971-190307A7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2B72A-F9B1-45D8-B8BF-27F02C6F9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0C98-46BB-45E8-8C6B-AC22F907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7CAE-3D4D-41EF-A6D3-D257951B88BA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13B2-4DB9-4224-B24B-C266A2D8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EC82-6A24-4062-A59A-B836BD62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8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6BE4-FF17-48AF-B963-3036078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A0A4-130F-4F27-BDCF-DE9218F0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FCF7-7FF8-4777-93FC-ABBFDA9F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2AF1-6078-4050-A7B4-BA929BF755E8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57F8B-D824-47DE-9BA7-E7E596E2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980F-1329-4AC9-8733-4C49C1E1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9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833E2-AF30-4516-A950-11A36B521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6F605-9526-4BFD-B8AF-DB50096D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15F6-08C4-400F-AC7C-F34BD70F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526E-13B3-4ACF-8150-E37A3B8E88DD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3729-BB0F-4385-A3D5-D5ADABC8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B9CA-1784-4F15-840A-E0011C53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87D-B588-99D4-2CD5-B6AD9F23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184151"/>
            <a:ext cx="10325100" cy="66039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E7E84-9E6C-ADC6-7128-6982BA91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E2D8-9A32-4A31-9059-6F11E011A6D9}" type="datetime1">
              <a:rPr lang="en-US" altLang="ko-KR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E1112-CC63-0DAC-9091-C0E5E220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30BC9-06DD-7340-34B0-A346A442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8747"/>
            <a:ext cx="2743200" cy="365125"/>
          </a:xfrm>
        </p:spPr>
        <p:txBody>
          <a:bodyPr/>
          <a:lstStyle/>
          <a:p>
            <a:fld id="{79722760-66AF-4F76-A847-7C413EFEDC9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MIT logo in black">
            <a:extLst>
              <a:ext uri="{FF2B5EF4-FFF2-40B4-BE49-F238E27FC236}">
                <a16:creationId xmlns:a16="http://schemas.microsoft.com/office/drawing/2014/main" id="{0A68DB87-DE03-E464-8097-6D2AA95BEA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2F4F8"/>
              </a:clrFrom>
              <a:clrTo>
                <a:srgbClr val="F2F4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33357" r="27902" b="32564"/>
          <a:stretch/>
        </p:blipFill>
        <p:spPr bwMode="auto">
          <a:xfrm>
            <a:off x="12348204" y="209550"/>
            <a:ext cx="806492" cy="46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FEE9C4-6D0F-94E5-8351-43FB4B0EA7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6724650" cy="590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50" name="Picture 2" descr="MIT logo in MIT red">
            <a:extLst>
              <a:ext uri="{FF2B5EF4-FFF2-40B4-BE49-F238E27FC236}">
                <a16:creationId xmlns:a16="http://schemas.microsoft.com/office/drawing/2014/main" id="{9F344A4B-A4AF-452E-48DB-9EF47DC4C2F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F2F4F8"/>
              </a:clrFrom>
              <a:clrTo>
                <a:srgbClr val="F2F4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8" t="34286" r="29032" b="33266"/>
          <a:stretch/>
        </p:blipFill>
        <p:spPr bwMode="auto">
          <a:xfrm>
            <a:off x="11106129" y="209550"/>
            <a:ext cx="822996" cy="46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08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779F-40DC-4454-9868-84C8B044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848A-7648-4C23-A798-40C4FBF5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0CA1-BC22-4FC8-92FB-AA27E3C6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5C2B-BC73-42AB-8186-B882019E986F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8551-C365-4583-90BE-0F17DD59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96B3E-D0DF-4F5B-8BB2-D7276B76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9CA5-C17D-4628-A5CC-F0A864D3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0443-9DED-48FF-A007-1DA6D88B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EF1FB-659C-458E-BBB2-5752B95B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7FD8-6B58-4491-AF6F-04E2C178299B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388E6-E344-49D7-90ED-EAF7CC8D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6E59-2759-4CAE-81ED-86600DCF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0FB5-DF46-4A5F-8A62-9A0A34E2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07B7-B8E3-419B-9475-974BF305F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618F-4DA7-4017-A0D0-BCBFD09AA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B8AB8-4BA7-4777-A384-2C41E747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E1D-78F1-4462-B01C-B50AA3D08B99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55B4C-BB73-4549-85E0-FA12D0FF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B255-7556-4691-9098-210A4A1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CAE0-F6E8-4BE4-A66C-1479CAA4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671C1-57E1-4540-9D56-44CC135F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F6B8-D3C3-4075-8E53-AA815DF05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0C0AF-E8CF-42D6-BF1B-C4601829D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D34F6-02E7-49ED-93F8-1FE8A1CE5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AF3B4-FEDD-4010-B593-5E7CCFB3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988-397A-4334-BF23-9A53B145BED0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3B957-DF4B-4D0E-856F-02EEC939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FDEF0-FA85-4B60-A64C-73047250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69C6-4CF6-47AB-9641-5179669C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18F61-247A-423A-8778-790B40FC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AE28-303C-4045-9AAE-30FC0A54FF36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6D0C8-CA37-48E1-BF58-23736787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D6451-D498-4FAB-A30D-4C59643D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0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CEB2B-8FA7-40E5-A7DA-1A0DE811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F9CD-1967-47B9-96E6-5EABA630A9A6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58783-4E50-4272-9007-E6D98580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CBFF1-A7A4-445A-9F13-CE459ABF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8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E44D-F515-4A1A-9074-5C5BEABE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BA49-D23D-4D71-BAD8-BD66B6BD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E522A-AADA-4C43-A829-9A9AFD014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AACE9-A210-44EE-A2F2-E3C7AF9F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15BE-0DD8-40E5-A7EE-0CEC948C1887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73983-E817-45AD-8317-240C6CAF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5BE61-1F31-4666-B79D-56CBE008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24B3-DBD5-49DC-9DA9-61F7F7FB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9FB92-5172-40C3-81E0-2C21AB774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A0E0C-F3F3-44BD-9B27-50A2D089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1E2A4-F10C-43C8-AEAF-DFF1D295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5E7-B85B-4014-979A-E7F7C940A151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8E5D-2BAA-4F49-870E-680235CF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27F1A-E1D1-4EAF-8F91-EF9057F6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2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D29B-3D50-468E-A62E-B2C7AF6C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99A53-E467-4F9A-ACA2-2742FC4C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58D4-C145-44ED-950E-EFE2A42C4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F2C2-CC7D-4EDB-ACB5-C338173CA927}" type="datetime1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275-9A5C-4D63-A098-6A79C25FC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5376-B669-4749-BC11-9E447500F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68DB-5B68-47DC-ACD7-88A3613C4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eature-selection-techniques-in-machine-lear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hyperlink" Target="https://theory.labster.com/protein-structur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slcc.pressbooks.pub/collegebiology1/chapter/7-3-protein-structur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heory.labster.com/protein-structure/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comparison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/>
              <a:t>1</a:t>
            </a:fld>
            <a:endParaRPr lang="en-US"/>
          </a:p>
        </p:txBody>
      </p:sp>
      <p:sp>
        <p:nvSpPr>
          <p:cNvPr id="21" name="Slide Number Placeholder 54">
            <a:extLst>
              <a:ext uri="{FF2B5EF4-FFF2-40B4-BE49-F238E27FC236}">
                <a16:creationId xmlns:a16="http://schemas.microsoft.com/office/drawing/2014/main" id="{4C6986EE-6259-6321-9178-A7DA81696DE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817B7-FEBD-4CE7-A32A-979E00ADA4BD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A227B4-012D-3011-32F3-76C324902765}"/>
              </a:ext>
            </a:extLst>
          </p:cNvPr>
          <p:cNvSpPr txBox="1"/>
          <p:nvPr/>
        </p:nvSpPr>
        <p:spPr>
          <a:xfrm>
            <a:off x="6009504" y="1534220"/>
            <a:ext cx="5982789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Past O-GlcNAcylation models have an F1 score of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~10% or lower</a:t>
            </a:r>
            <a:r>
              <a:rPr lang="en-US" altLang="ko-KR" sz="20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, including</a:t>
            </a:r>
          </a:p>
          <a:p>
            <a:pPr marL="574675" indent="-347663">
              <a:lnSpc>
                <a:spcPct val="150000"/>
              </a:lnSpc>
              <a:buAutoNum type="arabicParenR"/>
            </a:pPr>
            <a:r>
              <a:rPr lang="en-US" altLang="ko-KR" sz="2000" dirty="0" err="1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YinOYang</a:t>
            </a:r>
            <a:r>
              <a:rPr lang="ko-KR" altLang="en-US" sz="20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  <a:endParaRPr lang="en-US" altLang="ko-KR" sz="20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574675" indent="-347663">
              <a:lnSpc>
                <a:spcPct val="150000"/>
              </a:lnSpc>
              <a:buAutoNum type="arabicParenR"/>
            </a:pPr>
            <a:r>
              <a:rPr lang="en-US" altLang="ko-KR" sz="20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OGP</a:t>
            </a:r>
          </a:p>
          <a:p>
            <a:pPr marL="574675" indent="-347663">
              <a:lnSpc>
                <a:spcPct val="150000"/>
              </a:lnSpc>
              <a:buAutoNum type="arabicParenR"/>
            </a:pPr>
            <a:r>
              <a:rPr lang="en-US" altLang="ko-KR" sz="20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Random forest (RF) </a:t>
            </a:r>
          </a:p>
          <a:p>
            <a:pPr marL="574675" indent="-347663">
              <a:lnSpc>
                <a:spcPct val="150000"/>
              </a:lnSpc>
              <a:buAutoNum type="arabicParenR"/>
            </a:pPr>
            <a:r>
              <a:rPr lang="en-US" altLang="ko-KR" sz="20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Support vector machine (SVM) </a:t>
            </a:r>
          </a:p>
          <a:p>
            <a:pPr marL="574675" indent="-347663">
              <a:lnSpc>
                <a:spcPct val="150000"/>
              </a:lnSpc>
              <a:buAutoNum type="arabicParenR"/>
            </a:pPr>
            <a:r>
              <a:rPr lang="en-US" altLang="ko-KR" sz="20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Multi-layer perceptron (MLP) </a:t>
            </a:r>
            <a:b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RNN model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achieves an F1 score of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~33%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C3AD8B-2A75-52E7-0D80-011ED4E5C7C9}"/>
                  </a:ext>
                </a:extLst>
              </p:cNvPr>
              <p:cNvSpPr txBox="1"/>
              <p:nvPr/>
            </p:nvSpPr>
            <p:spPr>
              <a:xfrm>
                <a:off x="285750" y="850737"/>
                <a:ext cx="5374821" cy="52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lines are different values of F1 score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Gadugi" panose="020B0502040204020203" pitchFamily="34" charset="0"/>
                      </a:rPr>
                      <m:t>2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  <m:t>𝑃𝑅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  <m:t>𝑅</m:t>
                        </m:r>
                      </m:den>
                    </m:f>
                  </m:oMath>
                </a14:m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C3AD8B-2A75-52E7-0D80-011ED4E5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850737"/>
                <a:ext cx="5374821" cy="529312"/>
              </a:xfrm>
              <a:prstGeom prst="rect">
                <a:avLst/>
              </a:prstGeom>
              <a:blipFill>
                <a:blip r:embed="rId4"/>
                <a:stretch>
                  <a:fillRect l="-1247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8422E591-E98C-2FBD-287D-6AB52CDF8A3C}"/>
              </a:ext>
            </a:extLst>
          </p:cNvPr>
          <p:cNvSpPr/>
          <p:nvPr/>
        </p:nvSpPr>
        <p:spPr>
          <a:xfrm>
            <a:off x="4208780" y="1584960"/>
            <a:ext cx="1188720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35BDD-A8B1-BE4B-EEC3-561180136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34220"/>
            <a:ext cx="553402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79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method for improving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Feature augmentation from the protein structure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CAB4-5D91-4ACF-B431-961C760CD7A2}"/>
              </a:ext>
            </a:extLst>
          </p:cNvPr>
          <p:cNvSpPr txBox="1"/>
          <p:nvPr/>
        </p:nvSpPr>
        <p:spPr>
          <a:xfrm>
            <a:off x="0" y="6888778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Sumit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Dissecting N-Glycosylation Dynamics in Chinese Hamster Ovary Cells Fed-batch Cultures using Time Course Omics Analyses</a:t>
            </a:r>
          </a:p>
        </p:txBody>
      </p:sp>
      <p:pic>
        <p:nvPicPr>
          <p:cNvPr id="2" name="Image 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2256E7F-8479-2944-47AE-AC1B789756D4}"/>
              </a:ext>
            </a:extLst>
          </p:cNvPr>
          <p:cNvPicPr/>
          <p:nvPr/>
        </p:nvPicPr>
        <p:blipFill>
          <a:blip r:embed="rId4"/>
          <a:srcRect l="21589" r="11172"/>
          <a:stretch/>
        </p:blipFill>
        <p:spPr>
          <a:xfrm>
            <a:off x="883464" y="1719150"/>
            <a:ext cx="2911279" cy="3734181"/>
          </a:xfrm>
          <a:prstGeom prst="rect">
            <a:avLst/>
          </a:prstGeom>
          <a:ln w="0"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25F6043-6DCB-267A-FC57-10F425EF2743}"/>
              </a:ext>
            </a:extLst>
          </p:cNvPr>
          <p:cNvGrpSpPr/>
          <p:nvPr/>
        </p:nvGrpSpPr>
        <p:grpSpPr>
          <a:xfrm>
            <a:off x="2283092" y="3308614"/>
            <a:ext cx="1446299" cy="1444760"/>
            <a:chOff x="9048189" y="3231585"/>
            <a:chExt cx="1750022" cy="17481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29F453-5693-A718-CAD3-8F088D02F55D}"/>
                </a:ext>
              </a:extLst>
            </p:cNvPr>
            <p:cNvSpPr/>
            <p:nvPr/>
          </p:nvSpPr>
          <p:spPr>
            <a:xfrm>
              <a:off x="9049269" y="3231585"/>
              <a:ext cx="1748942" cy="174816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DB426B-A4EB-7A08-5FE7-7DC43658B937}"/>
                </a:ext>
              </a:extLst>
            </p:cNvPr>
            <p:cNvSpPr/>
            <p:nvPr/>
          </p:nvSpPr>
          <p:spPr>
            <a:xfrm rot="21587400">
              <a:off x="9048189" y="3889665"/>
              <a:ext cx="1748942" cy="30996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23E06-BC92-54D3-195A-3752DE38DA55}"/>
              </a:ext>
            </a:extLst>
          </p:cNvPr>
          <p:cNvSpPr/>
          <p:nvPr/>
        </p:nvSpPr>
        <p:spPr>
          <a:xfrm>
            <a:off x="3104623" y="3605789"/>
            <a:ext cx="533450" cy="2728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1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00" dirty="0">
                <a:solidFill>
                  <a:srgbClr val="0000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5</a:t>
            </a: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Å 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8B4A0B-1CB7-6E4B-6B01-2ED8DD38134B}"/>
              </a:ext>
            </a:extLst>
          </p:cNvPr>
          <p:cNvSpPr txBox="1"/>
          <p:nvPr/>
        </p:nvSpPr>
        <p:spPr>
          <a:xfrm>
            <a:off x="2248989" y="4798074"/>
            <a:ext cx="4391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eature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window around a target site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F1062D-0533-D956-1F1F-01D86F53E01D}"/>
              </a:ext>
            </a:extLst>
          </p:cNvPr>
          <p:cNvCxnSpPr>
            <a:cxnSpLocks/>
          </p:cNvCxnSpPr>
          <p:nvPr/>
        </p:nvCxnSpPr>
        <p:spPr>
          <a:xfrm flipV="1">
            <a:off x="6746104" y="2890069"/>
            <a:ext cx="586632" cy="2800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1D3D33-F174-FB38-7B59-CA4D17771D4B}"/>
              </a:ext>
            </a:extLst>
          </p:cNvPr>
          <p:cNvCxnSpPr>
            <a:cxnSpLocks/>
          </p:cNvCxnSpPr>
          <p:nvPr/>
        </p:nvCxnSpPr>
        <p:spPr>
          <a:xfrm>
            <a:off x="6746104" y="3646272"/>
            <a:ext cx="586634" cy="7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8BA05B-AAC0-B8C2-B17F-47E9A7C73464}"/>
              </a:ext>
            </a:extLst>
          </p:cNvPr>
          <p:cNvCxnSpPr>
            <a:cxnSpLocks/>
          </p:cNvCxnSpPr>
          <p:nvPr/>
        </p:nvCxnSpPr>
        <p:spPr>
          <a:xfrm>
            <a:off x="6754325" y="3869516"/>
            <a:ext cx="578411" cy="462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5C4F4B-3087-FF3A-DFC5-B3559867533B}"/>
              </a:ext>
            </a:extLst>
          </p:cNvPr>
          <p:cNvCxnSpPr>
            <a:cxnSpLocks/>
          </p:cNvCxnSpPr>
          <p:nvPr/>
        </p:nvCxnSpPr>
        <p:spPr>
          <a:xfrm>
            <a:off x="6745055" y="4210852"/>
            <a:ext cx="587681" cy="1003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F315BE-C5DE-46DA-9FF1-4AD401ED5965}"/>
              </a:ext>
            </a:extLst>
          </p:cNvPr>
          <p:cNvSpPr txBox="1"/>
          <p:nvPr/>
        </p:nvSpPr>
        <p:spPr>
          <a:xfrm>
            <a:off x="7837119" y="2504712"/>
            <a:ext cx="3547278" cy="79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Hydrophobicity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Hydrophobic / hydrophilic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83777C-4331-304E-30D4-3600008661BC}"/>
              </a:ext>
            </a:extLst>
          </p:cNvPr>
          <p:cNvSpPr txBox="1"/>
          <p:nvPr/>
        </p:nvSpPr>
        <p:spPr>
          <a:xfrm>
            <a:off x="7837118" y="3381313"/>
            <a:ext cx="3547278" cy="79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</a:t>
            </a:r>
            <a:r>
              <a:rPr lang="en-US" altLang="ko-KR" b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olarity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Polar / non-polar / aromatic / aliphatic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DE3934-444F-01F5-796B-591350D43841}"/>
              </a:ext>
            </a:extLst>
          </p:cNvPr>
          <p:cNvSpPr txBox="1"/>
          <p:nvPr/>
        </p:nvSpPr>
        <p:spPr>
          <a:xfrm>
            <a:off x="7837118" y="4265287"/>
            <a:ext cx="3547278" cy="79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Charge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Positively / negatively / uncharged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3844A-B1C6-7420-6096-4B993CC136FC}"/>
              </a:ext>
            </a:extLst>
          </p:cNvPr>
          <p:cNvSpPr txBox="1"/>
          <p:nvPr/>
        </p:nvSpPr>
        <p:spPr>
          <a:xfrm>
            <a:off x="7837621" y="5139122"/>
            <a:ext cx="3546831" cy="79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Volume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Very small / small / normal / long / proline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CF522B-9CAA-9BC8-346D-9FEDA8B3A2FE}"/>
              </a:ext>
            </a:extLst>
          </p:cNvPr>
          <p:cNvSpPr txBox="1"/>
          <p:nvPr/>
        </p:nvSpPr>
        <p:spPr>
          <a:xfrm>
            <a:off x="3328284" y="1707591"/>
            <a:ext cx="745536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Count the number and calculate the solvent accessibility of residues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5B4DF1-0E92-FC1D-8384-811E03EE54C2}"/>
              </a:ext>
            </a:extLst>
          </p:cNvPr>
          <p:cNvSpPr/>
          <p:nvPr/>
        </p:nvSpPr>
        <p:spPr>
          <a:xfrm>
            <a:off x="4649207" y="3171084"/>
            <a:ext cx="1701341" cy="991035"/>
          </a:xfrm>
          <a:prstGeom prst="roundRect">
            <a:avLst/>
          </a:prstGeom>
          <a:solidFill>
            <a:srgbClr val="E3CBD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Physics-based</a:t>
            </a:r>
          </a:p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A95553-A909-E8C3-40D1-1E4DE11FDEBE}"/>
              </a:ext>
            </a:extLst>
          </p:cNvPr>
          <p:cNvCxnSpPr>
            <a:cxnSpLocks/>
          </p:cNvCxnSpPr>
          <p:nvPr/>
        </p:nvCxnSpPr>
        <p:spPr>
          <a:xfrm>
            <a:off x="3928658" y="3700126"/>
            <a:ext cx="586634" cy="7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8D1CCD-835F-B94A-E84A-55B21D7C18CE}"/>
              </a:ext>
            </a:extLst>
          </p:cNvPr>
          <p:cNvSpPr txBox="1"/>
          <p:nvPr/>
        </p:nvSpPr>
        <p:spPr>
          <a:xfrm>
            <a:off x="12341225" y="2808433"/>
            <a:ext cx="3104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 -&gt; feature</a:t>
            </a:r>
          </a:p>
          <a:p>
            <a:endParaRPr lang="en-US" dirty="0"/>
          </a:p>
          <a:p>
            <a:r>
              <a:rPr lang="en-US" dirty="0"/>
              <a:t>Further ways of integrating information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F33F3F-5CBD-B180-BDCF-4DEDFCA1AF69}"/>
              </a:ext>
            </a:extLst>
          </p:cNvPr>
          <p:cNvSpPr/>
          <p:nvPr/>
        </p:nvSpPr>
        <p:spPr>
          <a:xfrm>
            <a:off x="2924488" y="3929741"/>
            <a:ext cx="97022" cy="9702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AD0A3B-9077-EA01-477C-645A1DD19353}"/>
              </a:ext>
            </a:extLst>
          </p:cNvPr>
          <p:cNvCxnSpPr/>
          <p:nvPr/>
        </p:nvCxnSpPr>
        <p:spPr>
          <a:xfrm flipV="1">
            <a:off x="3021510" y="3433916"/>
            <a:ext cx="341120" cy="495825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539B42-9847-A945-B939-71FCB49DFFE7}"/>
              </a:ext>
            </a:extLst>
          </p:cNvPr>
          <p:cNvSpPr/>
          <p:nvPr/>
        </p:nvSpPr>
        <p:spPr>
          <a:xfrm>
            <a:off x="6607389" y="2266272"/>
            <a:ext cx="897154" cy="36639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method for improving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Feature augmentation from the protein structure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CAB4-5D91-4ACF-B431-961C760CD7A2}"/>
              </a:ext>
            </a:extLst>
          </p:cNvPr>
          <p:cNvSpPr txBox="1"/>
          <p:nvPr/>
        </p:nvSpPr>
        <p:spPr>
          <a:xfrm>
            <a:off x="0" y="6888778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Sumit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Dissecting N-Glycosylation Dynamics in Chinese Hamster Ovary Cells Fed-batch Cultures using Time Course Omics Analyses</a:t>
            </a:r>
          </a:p>
        </p:txBody>
      </p:sp>
      <p:pic>
        <p:nvPicPr>
          <p:cNvPr id="2" name="Image 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2256E7F-8479-2944-47AE-AC1B789756D4}"/>
              </a:ext>
            </a:extLst>
          </p:cNvPr>
          <p:cNvPicPr/>
          <p:nvPr/>
        </p:nvPicPr>
        <p:blipFill>
          <a:blip r:embed="rId4"/>
          <a:srcRect l="21589" r="11172"/>
          <a:stretch/>
        </p:blipFill>
        <p:spPr>
          <a:xfrm>
            <a:off x="1797863" y="1561909"/>
            <a:ext cx="2911279" cy="3734181"/>
          </a:xfrm>
          <a:prstGeom prst="rect">
            <a:avLst/>
          </a:prstGeom>
          <a:ln w="0"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28B4A0B-1CB7-6E4B-6B01-2ED8DD38134B}"/>
              </a:ext>
            </a:extLst>
          </p:cNvPr>
          <p:cNvSpPr txBox="1"/>
          <p:nvPr/>
        </p:nvSpPr>
        <p:spPr>
          <a:xfrm>
            <a:off x="5113877" y="5088581"/>
            <a:ext cx="4391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eature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windows around a target site (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0 to 25Å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8D1CCD-835F-B94A-E84A-55B21D7C18CE}"/>
              </a:ext>
            </a:extLst>
          </p:cNvPr>
          <p:cNvSpPr txBox="1"/>
          <p:nvPr/>
        </p:nvSpPr>
        <p:spPr>
          <a:xfrm>
            <a:off x="12341225" y="2808433"/>
            <a:ext cx="3104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 -&gt; feature</a:t>
            </a:r>
          </a:p>
          <a:p>
            <a:endParaRPr lang="en-US" dirty="0"/>
          </a:p>
          <a:p>
            <a:r>
              <a:rPr lang="en-US" dirty="0"/>
              <a:t>Further ways of integrating information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9D8D4D-A0F6-DC91-DDE0-620F0084A22A}"/>
              </a:ext>
            </a:extLst>
          </p:cNvPr>
          <p:cNvGrpSpPr/>
          <p:nvPr/>
        </p:nvGrpSpPr>
        <p:grpSpPr>
          <a:xfrm>
            <a:off x="3192657" y="3150205"/>
            <a:ext cx="1446299" cy="1444760"/>
            <a:chOff x="9048189" y="3231585"/>
            <a:chExt cx="1750022" cy="174816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142D589-8094-92FC-10C8-BEE8B0888C73}"/>
                </a:ext>
              </a:extLst>
            </p:cNvPr>
            <p:cNvSpPr/>
            <p:nvPr/>
          </p:nvSpPr>
          <p:spPr>
            <a:xfrm>
              <a:off x="9049269" y="3231585"/>
              <a:ext cx="1748942" cy="174816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AF2BAA-262A-107A-5941-BF8F0ACD2CEA}"/>
                </a:ext>
              </a:extLst>
            </p:cNvPr>
            <p:cNvSpPr/>
            <p:nvPr/>
          </p:nvSpPr>
          <p:spPr>
            <a:xfrm rot="21587400">
              <a:off x="9048189" y="3889665"/>
              <a:ext cx="1748942" cy="30996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03FC6AED-1976-0A05-2615-7CA89B33CD2A}"/>
              </a:ext>
            </a:extLst>
          </p:cNvPr>
          <p:cNvSpPr/>
          <p:nvPr/>
        </p:nvSpPr>
        <p:spPr>
          <a:xfrm>
            <a:off x="3834053" y="3771332"/>
            <a:ext cx="97022" cy="9702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CFEDEB-413C-FEEC-9297-1CB2409997F1}"/>
              </a:ext>
            </a:extLst>
          </p:cNvPr>
          <p:cNvSpPr/>
          <p:nvPr/>
        </p:nvSpPr>
        <p:spPr>
          <a:xfrm>
            <a:off x="4180304" y="3025494"/>
            <a:ext cx="533450" cy="2728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1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5 Å 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EDE251-C362-30A7-DFED-4A0F75EA2F6E}"/>
              </a:ext>
            </a:extLst>
          </p:cNvPr>
          <p:cNvGrpSpPr/>
          <p:nvPr/>
        </p:nvGrpSpPr>
        <p:grpSpPr>
          <a:xfrm>
            <a:off x="2099511" y="2072706"/>
            <a:ext cx="3631508" cy="3627643"/>
            <a:chOff x="9048189" y="3231585"/>
            <a:chExt cx="1750022" cy="174816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D53319C-2605-0359-17EE-EFD03F1422E3}"/>
                </a:ext>
              </a:extLst>
            </p:cNvPr>
            <p:cNvSpPr/>
            <p:nvPr/>
          </p:nvSpPr>
          <p:spPr>
            <a:xfrm>
              <a:off x="9049269" y="3231585"/>
              <a:ext cx="1748942" cy="174816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26A8F6-5377-1D9F-711E-7A91F3973718}"/>
                </a:ext>
              </a:extLst>
            </p:cNvPr>
            <p:cNvSpPr/>
            <p:nvPr/>
          </p:nvSpPr>
          <p:spPr>
            <a:xfrm rot="21587400">
              <a:off x="9048189" y="3889665"/>
              <a:ext cx="1748942" cy="30996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890CFE6-0684-0904-EB9F-BCAF860093A4}"/>
              </a:ext>
            </a:extLst>
          </p:cNvPr>
          <p:cNvSpPr/>
          <p:nvPr/>
        </p:nvSpPr>
        <p:spPr>
          <a:xfrm>
            <a:off x="4975422" y="4673363"/>
            <a:ext cx="533450" cy="2728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1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25 Å 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372FE-034A-7C3D-D120-F8B2452805AE}"/>
              </a:ext>
            </a:extLst>
          </p:cNvPr>
          <p:cNvSpPr/>
          <p:nvPr/>
        </p:nvSpPr>
        <p:spPr>
          <a:xfrm>
            <a:off x="3851048" y="3677736"/>
            <a:ext cx="533450" cy="2728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1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0 Å 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340D97-3690-8276-6F4B-FD4B2C889E04}"/>
              </a:ext>
            </a:extLst>
          </p:cNvPr>
          <p:cNvCxnSpPr/>
          <p:nvPr/>
        </p:nvCxnSpPr>
        <p:spPr>
          <a:xfrm flipV="1">
            <a:off x="3931075" y="3275507"/>
            <a:ext cx="341120" cy="495825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F0D4D6-545C-CCD3-BC3D-B525305F013E}"/>
              </a:ext>
            </a:extLst>
          </p:cNvPr>
          <p:cNvCxnSpPr>
            <a:cxnSpLocks/>
          </p:cNvCxnSpPr>
          <p:nvPr/>
        </p:nvCxnSpPr>
        <p:spPr>
          <a:xfrm>
            <a:off x="3934917" y="3875113"/>
            <a:ext cx="1296649" cy="1206709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2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Prediction accuracies (F1 score) by different variable sets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CAB4-5D91-4ACF-B431-961C760CD7A2}"/>
              </a:ext>
            </a:extLst>
          </p:cNvPr>
          <p:cNvSpPr txBox="1"/>
          <p:nvPr/>
        </p:nvSpPr>
        <p:spPr>
          <a:xfrm>
            <a:off x="0" y="6888778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Sumit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Dissecting N-Glycosylation Dynamics in Chinese Hamster Ovary Cells Fed-batch Cultures using Time Course Omics Analyses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0DA5C-2E04-D001-F5AA-E00DEAA947A1}"/>
              </a:ext>
            </a:extLst>
          </p:cNvPr>
          <p:cNvSpPr/>
          <p:nvPr/>
        </p:nvSpPr>
        <p:spPr>
          <a:xfrm>
            <a:off x="3310789" y="3117412"/>
            <a:ext cx="1553430" cy="844973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534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73906-DC2D-DF84-E37B-42614631FFCD}"/>
              </a:ext>
            </a:extLst>
          </p:cNvPr>
          <p:cNvSpPr/>
          <p:nvPr/>
        </p:nvSpPr>
        <p:spPr>
          <a:xfrm>
            <a:off x="1010074" y="4362124"/>
            <a:ext cx="1553430" cy="8449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Amino acids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92279-6DEE-6796-085C-33D71FE18378}"/>
              </a:ext>
            </a:extLst>
          </p:cNvPr>
          <p:cNvSpPr/>
          <p:nvPr/>
        </p:nvSpPr>
        <p:spPr>
          <a:xfrm>
            <a:off x="3310789" y="4362124"/>
            <a:ext cx="1553430" cy="8449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Amino acids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1EC44-A1A5-51B1-ED65-449864549F92}"/>
              </a:ext>
            </a:extLst>
          </p:cNvPr>
          <p:cNvSpPr txBox="1"/>
          <p:nvPr/>
        </p:nvSpPr>
        <p:spPr>
          <a:xfrm>
            <a:off x="3870991" y="3954692"/>
            <a:ext cx="43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3FCD88F-5CD3-4BC9-05FA-F1694DCAA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762779"/>
              </p:ext>
            </p:extLst>
          </p:nvPr>
        </p:nvGraphicFramePr>
        <p:xfrm>
          <a:off x="5999211" y="2130319"/>
          <a:ext cx="5150069" cy="3624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B4BD42C-0EC1-3EA0-661F-4B947AF22782}"/>
              </a:ext>
            </a:extLst>
          </p:cNvPr>
          <p:cNvSpPr txBox="1"/>
          <p:nvPr/>
        </p:nvSpPr>
        <p:spPr>
          <a:xfrm>
            <a:off x="2950316" y="5842416"/>
            <a:ext cx="227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</a:t>
            </a:r>
            <a:b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554 features)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7E729-F3BC-3679-AEB9-99E610F2EE2B}"/>
              </a:ext>
            </a:extLst>
          </p:cNvPr>
          <p:cNvSpPr txBox="1"/>
          <p:nvPr/>
        </p:nvSpPr>
        <p:spPr>
          <a:xfrm>
            <a:off x="649601" y="5838704"/>
            <a:ext cx="227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20 features)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89D248-AFD2-1153-2795-D32FDB277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228" y="1450490"/>
            <a:ext cx="1536550" cy="157345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2AF0EB-AF34-2CB2-E80F-D6C9A8D9A075}"/>
              </a:ext>
            </a:extLst>
          </p:cNvPr>
          <p:cNvCxnSpPr>
            <a:cxnSpLocks/>
          </p:cNvCxnSpPr>
          <p:nvPr/>
        </p:nvCxnSpPr>
        <p:spPr>
          <a:xfrm>
            <a:off x="1786789" y="5335126"/>
            <a:ext cx="0" cy="39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0A16E8-7643-DD88-9E04-CC715DE7E141}"/>
              </a:ext>
            </a:extLst>
          </p:cNvPr>
          <p:cNvCxnSpPr>
            <a:cxnSpLocks/>
          </p:cNvCxnSpPr>
          <p:nvPr/>
        </p:nvCxnSpPr>
        <p:spPr>
          <a:xfrm>
            <a:off x="4087504" y="5336029"/>
            <a:ext cx="0" cy="400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C3C8993-4C6F-0ED3-FFCF-D493A5959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18" y="2531289"/>
            <a:ext cx="1489159" cy="17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of black-box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Results are harder to interpret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CAB4-5D91-4ACF-B431-961C760CD7A2}"/>
              </a:ext>
            </a:extLst>
          </p:cNvPr>
          <p:cNvSpPr txBox="1"/>
          <p:nvPr/>
        </p:nvSpPr>
        <p:spPr>
          <a:xfrm>
            <a:off x="0" y="6858000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Sumit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Dissecting N-Glycosylation Dynamics in Chinese Hamster Ovary Cells Fed-batch Cultures using Time Course Omics Analyses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A2ADD3-644B-D666-FCFD-4BC2E9266CAF}"/>
              </a:ext>
            </a:extLst>
          </p:cNvPr>
          <p:cNvSpPr/>
          <p:nvPr/>
        </p:nvSpPr>
        <p:spPr>
          <a:xfrm>
            <a:off x="4669419" y="2937400"/>
            <a:ext cx="2512711" cy="15932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Box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→ output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BF61DE87-1895-6A50-CC58-5DBD868D089B}"/>
              </a:ext>
            </a:extLst>
          </p:cNvPr>
          <p:cNvSpPr/>
          <p:nvPr/>
        </p:nvSpPr>
        <p:spPr>
          <a:xfrm>
            <a:off x="4669419" y="2223716"/>
            <a:ext cx="2512711" cy="711620"/>
          </a:xfrm>
          <a:prstGeom prst="trapezoid">
            <a:avLst>
              <a:gd name="adj" fmla="val 6659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5EE906-41F1-9A54-8C92-B416437D6BB8}"/>
              </a:ext>
            </a:extLst>
          </p:cNvPr>
          <p:cNvCxnSpPr>
            <a:cxnSpLocks/>
          </p:cNvCxnSpPr>
          <p:nvPr/>
        </p:nvCxnSpPr>
        <p:spPr>
          <a:xfrm>
            <a:off x="2981914" y="3802526"/>
            <a:ext cx="15368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524B16-D672-A6F3-2EA1-03E132F6CDF5}"/>
              </a:ext>
            </a:extLst>
          </p:cNvPr>
          <p:cNvCxnSpPr>
            <a:cxnSpLocks/>
          </p:cNvCxnSpPr>
          <p:nvPr/>
        </p:nvCxnSpPr>
        <p:spPr>
          <a:xfrm>
            <a:off x="7310074" y="3810146"/>
            <a:ext cx="15368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6E3FCC-21D9-5CB9-0514-B48636CDD997}"/>
              </a:ext>
            </a:extLst>
          </p:cNvPr>
          <p:cNvSpPr txBox="1"/>
          <p:nvPr/>
        </p:nvSpPr>
        <p:spPr>
          <a:xfrm>
            <a:off x="3158584" y="3810146"/>
            <a:ext cx="1183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44C02-8FCE-3D30-A4DE-F22CA14FF626}"/>
              </a:ext>
            </a:extLst>
          </p:cNvPr>
          <p:cNvSpPr txBox="1"/>
          <p:nvPr/>
        </p:nvSpPr>
        <p:spPr>
          <a:xfrm>
            <a:off x="7486744" y="3810146"/>
            <a:ext cx="1183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91AEAD-9BBB-23CB-EE69-0106E697962E}"/>
              </a:ext>
            </a:extLst>
          </p:cNvPr>
          <p:cNvSpPr/>
          <p:nvPr/>
        </p:nvSpPr>
        <p:spPr>
          <a:xfrm>
            <a:off x="9911166" y="3859205"/>
            <a:ext cx="640080" cy="221823"/>
          </a:xfrm>
          <a:prstGeom prst="roundRect">
            <a:avLst/>
          </a:prstGeom>
          <a:solidFill>
            <a:srgbClr val="4C7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7DB871-A1CC-7BAB-8714-AA906C110ACF}"/>
              </a:ext>
            </a:extLst>
          </p:cNvPr>
          <p:cNvSpPr/>
          <p:nvPr/>
        </p:nvSpPr>
        <p:spPr>
          <a:xfrm>
            <a:off x="9067022" y="2529788"/>
            <a:ext cx="2297148" cy="201857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78EE27-8102-7663-E64B-798CE5F2C843}"/>
                  </a:ext>
                </a:extLst>
              </p:cNvPr>
              <p:cNvSpPr txBox="1"/>
              <p:nvPr/>
            </p:nvSpPr>
            <p:spPr>
              <a:xfrm>
                <a:off x="9949404" y="3506702"/>
                <a:ext cx="11864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𝐍𝐞𝐠𝐚𝐭𝐢𝐯𝐞</m:t>
                    </m:r>
                  </m:oMath>
                </a14:m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78EE27-8102-7663-E64B-798CE5F2C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404" y="3506702"/>
                <a:ext cx="1186448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24DA7CA-0B35-2E33-A0E8-06CF5B457642}"/>
              </a:ext>
            </a:extLst>
          </p:cNvPr>
          <p:cNvGrpSpPr/>
          <p:nvPr/>
        </p:nvGrpSpPr>
        <p:grpSpPr>
          <a:xfrm>
            <a:off x="9243005" y="3608009"/>
            <a:ext cx="724215" cy="724215"/>
            <a:chOff x="7745183" y="1738808"/>
            <a:chExt cx="724215" cy="72421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B95E07-9670-FE20-DCA0-1AA0D9F0B23A}"/>
                </a:ext>
              </a:extLst>
            </p:cNvPr>
            <p:cNvSpPr/>
            <p:nvPr/>
          </p:nvSpPr>
          <p:spPr>
            <a:xfrm>
              <a:off x="7745183" y="1738808"/>
              <a:ext cx="724215" cy="72421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25D364-B952-5283-0FD5-FA85D461F823}"/>
                </a:ext>
              </a:extLst>
            </p:cNvPr>
            <p:cNvSpPr txBox="1"/>
            <p:nvPr/>
          </p:nvSpPr>
          <p:spPr>
            <a:xfrm>
              <a:off x="7768364" y="1924199"/>
              <a:ext cx="66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0.35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98A5D0-9090-34D6-E175-781AB7B8E15B}"/>
              </a:ext>
            </a:extLst>
          </p:cNvPr>
          <p:cNvSpPr/>
          <p:nvPr/>
        </p:nvSpPr>
        <p:spPr>
          <a:xfrm>
            <a:off x="9916181" y="2992207"/>
            <a:ext cx="1188720" cy="221823"/>
          </a:xfrm>
          <a:prstGeom prst="roundRect">
            <a:avLst/>
          </a:prstGeom>
          <a:solidFill>
            <a:srgbClr val="A5BB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30456-D4C5-9AF6-35DC-87191EE36403}"/>
                  </a:ext>
                </a:extLst>
              </p:cNvPr>
              <p:cNvSpPr txBox="1"/>
              <p:nvPr/>
            </p:nvSpPr>
            <p:spPr>
              <a:xfrm>
                <a:off x="9957803" y="2652008"/>
                <a:ext cx="10866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𝐏𝐨𝐬𝐢𝐭𝐢𝐯𝐞</m:t>
                    </m:r>
                  </m:oMath>
                </a14:m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930456-D4C5-9AF6-35DC-87191EE36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803" y="2652008"/>
                <a:ext cx="108660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9CF641D-E15B-021A-4D54-5DEE26A372E2}"/>
              </a:ext>
            </a:extLst>
          </p:cNvPr>
          <p:cNvGrpSpPr/>
          <p:nvPr/>
        </p:nvGrpSpPr>
        <p:grpSpPr>
          <a:xfrm>
            <a:off x="9243005" y="2741011"/>
            <a:ext cx="724215" cy="724215"/>
            <a:chOff x="7740168" y="2730456"/>
            <a:chExt cx="724215" cy="72421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E2BF21E-3DFE-A357-4CF5-F323A2D81D74}"/>
                </a:ext>
              </a:extLst>
            </p:cNvPr>
            <p:cNvSpPr/>
            <p:nvPr/>
          </p:nvSpPr>
          <p:spPr>
            <a:xfrm>
              <a:off x="7740168" y="2730456"/>
              <a:ext cx="724215" cy="72421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CE4077-EB4C-898B-1BB3-3E24FD675F54}"/>
                </a:ext>
              </a:extLst>
            </p:cNvPr>
            <p:cNvSpPr txBox="1"/>
            <p:nvPr/>
          </p:nvSpPr>
          <p:spPr>
            <a:xfrm>
              <a:off x="7763349" y="2915847"/>
              <a:ext cx="66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0.65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60EA24A-20B0-5167-E18F-16E77E581609}"/>
              </a:ext>
            </a:extLst>
          </p:cNvPr>
          <p:cNvSpPr txBox="1"/>
          <p:nvPr/>
        </p:nvSpPr>
        <p:spPr>
          <a:xfrm>
            <a:off x="9067022" y="2081490"/>
            <a:ext cx="229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O-Glycosylation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8590015-731F-2F48-9ED7-E99E4456C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24383"/>
              </p:ext>
            </p:extLst>
          </p:nvPr>
        </p:nvGraphicFramePr>
        <p:xfrm>
          <a:off x="615950" y="1783226"/>
          <a:ext cx="221926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778995519"/>
                    </a:ext>
                  </a:extLst>
                </a:gridCol>
                <a:gridCol w="1487741">
                  <a:extLst>
                    <a:ext uri="{9D8B030D-6E8A-4147-A177-3AD203B41FA5}">
                      <a16:colId xmlns:a16="http://schemas.microsoft.com/office/drawing/2014/main" val="6399873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2823"/>
                  </a:ext>
                </a:extLst>
              </a:tr>
              <a:tr h="295481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Amino acid </a:t>
                      </a:r>
                    </a:p>
                    <a:p>
                      <a:pPr algn="ctr"/>
                      <a:r>
                        <a:rPr lang="en-US" sz="1400" dirty="0"/>
                        <a:t>sequence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27729"/>
                  </a:ext>
                </a:extLst>
              </a:tr>
              <a:tr h="2954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0992"/>
                  </a:ext>
                </a:extLst>
              </a:tr>
              <a:tr h="2954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827019"/>
                  </a:ext>
                </a:extLst>
              </a:tr>
              <a:tr h="2954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70681"/>
                  </a:ext>
                </a:extLst>
              </a:tr>
              <a:tr h="2954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31471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Augmented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351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8411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4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Feature 553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729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554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8648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B91F1C1-E95D-1D0A-69E4-D34108EE2FC2}"/>
              </a:ext>
            </a:extLst>
          </p:cNvPr>
          <p:cNvSpPr txBox="1"/>
          <p:nvPr/>
        </p:nvSpPr>
        <p:spPr>
          <a:xfrm>
            <a:off x="5058410" y="5138086"/>
            <a:ext cx="588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Which feature improved the model? </a:t>
            </a:r>
          </a:p>
        </p:txBody>
      </p:sp>
    </p:spTree>
    <p:extLst>
      <p:ext uri="{BB962C8B-B14F-4D97-AF65-F5344CB8AC3E}">
        <p14:creationId xmlns:p14="http://schemas.microsoft.com/office/powerpoint/2010/main" val="52339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60B3F-BCC5-566D-2EAC-8FFFC09798E5}"/>
              </a:ext>
            </a:extLst>
          </p:cNvPr>
          <p:cNvSpPr txBox="1"/>
          <p:nvPr/>
        </p:nvSpPr>
        <p:spPr>
          <a:xfrm>
            <a:off x="408316" y="119933"/>
            <a:ext cx="10668001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1">
            <a:extLst>
              <a:ext uri="{FF2B5EF4-FFF2-40B4-BE49-F238E27FC236}">
                <a16:creationId xmlns:a16="http://schemas.microsoft.com/office/drawing/2014/main" id="{ED9B7E06-2828-8A18-37EF-973C3EE2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6F168DB-5B68-47DC-ACD7-88A3613C42E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A32F-648B-DEC3-1746-A994073929B7}"/>
              </a:ext>
            </a:extLst>
          </p:cNvPr>
          <p:cNvSpPr txBox="1"/>
          <p:nvPr/>
        </p:nvSpPr>
        <p:spPr>
          <a:xfrm>
            <a:off x="1011043" y="1195343"/>
            <a:ext cx="10169913" cy="30746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Group activity for glycosylation project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Machine learning for glycosylation site prediction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Hybrid modeling: mechanistic + machine learning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Mechanistic model to augment features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rgbClr val="343541"/>
                </a:solidFill>
              </a:rPr>
              <a:t>Feature selection for model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122363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9702F67-0A30-1B0B-33F9-5C20052C4BC6}"/>
              </a:ext>
            </a:extLst>
          </p:cNvPr>
          <p:cNvSpPr/>
          <p:nvPr/>
        </p:nvSpPr>
        <p:spPr>
          <a:xfrm>
            <a:off x="6203587" y="3950565"/>
            <a:ext cx="1416566" cy="215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930BEE-146E-7CE7-E89D-DFFB90BA5684}"/>
              </a:ext>
            </a:extLst>
          </p:cNvPr>
          <p:cNvSpPr/>
          <p:nvPr/>
        </p:nvSpPr>
        <p:spPr>
          <a:xfrm>
            <a:off x="6437334" y="4212427"/>
            <a:ext cx="967533" cy="521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1086C1-8D1D-4457-503C-BF67464D70B7}"/>
              </a:ext>
            </a:extLst>
          </p:cNvPr>
          <p:cNvSpPr/>
          <p:nvPr/>
        </p:nvSpPr>
        <p:spPr>
          <a:xfrm>
            <a:off x="4570440" y="3950565"/>
            <a:ext cx="1416566" cy="215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 for model optimization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Various methods of feature selection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CAB4-5D91-4ACF-B431-961C760CD7A2}"/>
              </a:ext>
            </a:extLst>
          </p:cNvPr>
          <p:cNvSpPr txBox="1"/>
          <p:nvPr/>
        </p:nvSpPr>
        <p:spPr>
          <a:xfrm>
            <a:off x="0" y="6457890"/>
            <a:ext cx="11334750" cy="40011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Java T point, </a:t>
            </a:r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Feature Selection Techniques in Machine Learning, </a:t>
            </a:r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https://www.javatpoint.com/feature-selection-techniques-in-machine-learning</a:t>
            </a:r>
            <a:endParaRPr lang="en-US" altLang="ko-KR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Ane</a:t>
            </a:r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 (2023)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Feature Selection 101: Beginners Guide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74CDB30-A061-28FE-050C-852158072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29" y="3614812"/>
            <a:ext cx="3448851" cy="23649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DAC09D-E87C-DE57-690E-7F3E6607379D}"/>
              </a:ext>
            </a:extLst>
          </p:cNvPr>
          <p:cNvCxnSpPr>
            <a:cxnSpLocks/>
          </p:cNvCxnSpPr>
          <p:nvPr/>
        </p:nvCxnSpPr>
        <p:spPr>
          <a:xfrm flipV="1">
            <a:off x="705971" y="3018865"/>
            <a:ext cx="1028700" cy="5916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119641-BB4B-1FAB-1A46-9D4E77F5103A}"/>
              </a:ext>
            </a:extLst>
          </p:cNvPr>
          <p:cNvCxnSpPr>
            <a:cxnSpLocks/>
          </p:cNvCxnSpPr>
          <p:nvPr/>
        </p:nvCxnSpPr>
        <p:spPr>
          <a:xfrm>
            <a:off x="3160059" y="3039035"/>
            <a:ext cx="1008529" cy="5647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6A6751-0F29-6EAC-27A5-E09B6EA468C1}"/>
              </a:ext>
            </a:extLst>
          </p:cNvPr>
          <p:cNvSpPr txBox="1"/>
          <p:nvPr/>
        </p:nvSpPr>
        <p:spPr>
          <a:xfrm>
            <a:off x="7448180" y="1197632"/>
            <a:ext cx="4499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Finding and using the most relevant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is the goal of feature selection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21DDB-7010-7328-CCDC-AA6F661800E4}"/>
              </a:ext>
            </a:extLst>
          </p:cNvPr>
          <p:cNvSpPr/>
          <p:nvPr/>
        </p:nvSpPr>
        <p:spPr>
          <a:xfrm>
            <a:off x="5007874" y="1614136"/>
            <a:ext cx="2176251" cy="5375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6D631-195D-4205-602A-19230CC368D7}"/>
              </a:ext>
            </a:extLst>
          </p:cNvPr>
          <p:cNvSpPr/>
          <p:nvPr/>
        </p:nvSpPr>
        <p:spPr>
          <a:xfrm>
            <a:off x="5387716" y="2527634"/>
            <a:ext cx="1416566" cy="5126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0749D5-C79D-586E-CFF0-785714DFFD64}"/>
              </a:ext>
            </a:extLst>
          </p:cNvPr>
          <p:cNvSpPr/>
          <p:nvPr/>
        </p:nvSpPr>
        <p:spPr>
          <a:xfrm>
            <a:off x="1734471" y="2521500"/>
            <a:ext cx="1416566" cy="5126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4B6D8-5BDD-8D12-F986-09B3685EDAA8}"/>
              </a:ext>
            </a:extLst>
          </p:cNvPr>
          <p:cNvSpPr/>
          <p:nvPr/>
        </p:nvSpPr>
        <p:spPr>
          <a:xfrm>
            <a:off x="9040961" y="2521499"/>
            <a:ext cx="1416566" cy="5126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A59695-47E5-CBC7-644B-C66F116BEC97}"/>
              </a:ext>
            </a:extLst>
          </p:cNvPr>
          <p:cNvSpPr/>
          <p:nvPr/>
        </p:nvSpPr>
        <p:spPr>
          <a:xfrm>
            <a:off x="4570440" y="3429000"/>
            <a:ext cx="1416566" cy="563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7950DA-9435-0F49-8E8E-4C2B2E8650E8}"/>
              </a:ext>
            </a:extLst>
          </p:cNvPr>
          <p:cNvSpPr/>
          <p:nvPr/>
        </p:nvSpPr>
        <p:spPr>
          <a:xfrm>
            <a:off x="6203587" y="3428147"/>
            <a:ext cx="1416566" cy="563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DC099-3F3E-89E3-8C60-8680785D6048}"/>
              </a:ext>
            </a:extLst>
          </p:cNvPr>
          <p:cNvSpPr/>
          <p:nvPr/>
        </p:nvSpPr>
        <p:spPr>
          <a:xfrm>
            <a:off x="4796363" y="5442116"/>
            <a:ext cx="967533" cy="521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53893ED7-9E33-8E9F-86D4-6BB121470A50}"/>
              </a:ext>
            </a:extLst>
          </p:cNvPr>
          <p:cNvSpPr/>
          <p:nvPr/>
        </p:nvSpPr>
        <p:spPr>
          <a:xfrm rot="5400000">
            <a:off x="5108167" y="4972688"/>
            <a:ext cx="376059" cy="233162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801E84-BFCF-A50E-1B90-57B6D410C6D2}"/>
              </a:ext>
            </a:extLst>
          </p:cNvPr>
          <p:cNvSpPr/>
          <p:nvPr/>
        </p:nvSpPr>
        <p:spPr>
          <a:xfrm>
            <a:off x="4850896" y="4206727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891FD4-AD8D-7F4E-32DC-7E53BEE932B4}"/>
              </a:ext>
            </a:extLst>
          </p:cNvPr>
          <p:cNvSpPr/>
          <p:nvPr/>
        </p:nvSpPr>
        <p:spPr>
          <a:xfrm>
            <a:off x="5008777" y="4206727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0CD090-0D48-6A06-875E-8B820131C729}"/>
              </a:ext>
            </a:extLst>
          </p:cNvPr>
          <p:cNvSpPr/>
          <p:nvPr/>
        </p:nvSpPr>
        <p:spPr>
          <a:xfrm>
            <a:off x="5166658" y="4206727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0EDB3D-F19F-5C03-9C56-723E4DCB2897}"/>
              </a:ext>
            </a:extLst>
          </p:cNvPr>
          <p:cNvSpPr/>
          <p:nvPr/>
        </p:nvSpPr>
        <p:spPr>
          <a:xfrm>
            <a:off x="5324539" y="4206727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382054F-191B-CD6A-BE8C-8C9FF0C1CC7D}"/>
              </a:ext>
            </a:extLst>
          </p:cNvPr>
          <p:cNvSpPr/>
          <p:nvPr/>
        </p:nvSpPr>
        <p:spPr>
          <a:xfrm>
            <a:off x="5482420" y="4206727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AF550AD-5365-363A-898D-B47AF47C2DCC}"/>
              </a:ext>
            </a:extLst>
          </p:cNvPr>
          <p:cNvSpPr/>
          <p:nvPr/>
        </p:nvSpPr>
        <p:spPr>
          <a:xfrm>
            <a:off x="5640301" y="4206727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924D916-792D-9DDB-6B6F-B5B17FAE7903}"/>
              </a:ext>
            </a:extLst>
          </p:cNvPr>
          <p:cNvSpPr/>
          <p:nvPr/>
        </p:nvSpPr>
        <p:spPr>
          <a:xfrm>
            <a:off x="4850234" y="5440798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6FFF55-87F1-AF49-0E78-F750FC600A04}"/>
              </a:ext>
            </a:extLst>
          </p:cNvPr>
          <p:cNvSpPr txBox="1"/>
          <p:nvPr/>
        </p:nvSpPr>
        <p:spPr>
          <a:xfrm>
            <a:off x="5067381" y="5502724"/>
            <a:ext cx="6907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40" name="Arrow: Notched Right 39">
            <a:extLst>
              <a:ext uri="{FF2B5EF4-FFF2-40B4-BE49-F238E27FC236}">
                <a16:creationId xmlns:a16="http://schemas.microsoft.com/office/drawing/2014/main" id="{202E2E2A-7EB1-1F4E-0B5C-CE7ACD10B065}"/>
              </a:ext>
            </a:extLst>
          </p:cNvPr>
          <p:cNvSpPr/>
          <p:nvPr/>
        </p:nvSpPr>
        <p:spPr>
          <a:xfrm rot="5400000">
            <a:off x="6723836" y="4972688"/>
            <a:ext cx="376059" cy="233162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CFD9A0-CA5D-4AC5-4EAC-A571FBB931B9}"/>
              </a:ext>
            </a:extLst>
          </p:cNvPr>
          <p:cNvSpPr txBox="1"/>
          <p:nvPr/>
        </p:nvSpPr>
        <p:spPr>
          <a:xfrm>
            <a:off x="6912891" y="4907578"/>
            <a:ext cx="7374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E7597BD-5A04-D794-6C5B-B778B96EC36E}"/>
              </a:ext>
            </a:extLst>
          </p:cNvPr>
          <p:cNvSpPr/>
          <p:nvPr/>
        </p:nvSpPr>
        <p:spPr>
          <a:xfrm>
            <a:off x="6504748" y="4212697"/>
            <a:ext cx="50056" cy="521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5818982-816C-315C-1E02-87EA0ECD1CFC}"/>
              </a:ext>
            </a:extLst>
          </p:cNvPr>
          <p:cNvSpPr/>
          <p:nvPr/>
        </p:nvSpPr>
        <p:spPr>
          <a:xfrm>
            <a:off x="6662629" y="4212697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E97FD05-4C81-C378-78E9-36FC7C8E7C85}"/>
              </a:ext>
            </a:extLst>
          </p:cNvPr>
          <p:cNvSpPr/>
          <p:nvPr/>
        </p:nvSpPr>
        <p:spPr>
          <a:xfrm>
            <a:off x="6820510" y="4212697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787E8B1-4AE3-9046-FD4F-CBF81970E1A0}"/>
              </a:ext>
            </a:extLst>
          </p:cNvPr>
          <p:cNvSpPr/>
          <p:nvPr/>
        </p:nvSpPr>
        <p:spPr>
          <a:xfrm>
            <a:off x="6978391" y="4212697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3BC136B-7E11-A8F8-E950-A327FD25AA35}"/>
              </a:ext>
            </a:extLst>
          </p:cNvPr>
          <p:cNvSpPr/>
          <p:nvPr/>
        </p:nvSpPr>
        <p:spPr>
          <a:xfrm>
            <a:off x="7136272" y="4212697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71E819-49A1-71CA-0AEA-584FF1114987}"/>
              </a:ext>
            </a:extLst>
          </p:cNvPr>
          <p:cNvSpPr/>
          <p:nvPr/>
        </p:nvSpPr>
        <p:spPr>
          <a:xfrm>
            <a:off x="7294153" y="4212697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54FACB8-F33F-3787-486C-F5DD8DCA769E}"/>
              </a:ext>
            </a:extLst>
          </p:cNvPr>
          <p:cNvSpPr/>
          <p:nvPr/>
        </p:nvSpPr>
        <p:spPr>
          <a:xfrm>
            <a:off x="6505977" y="5440798"/>
            <a:ext cx="50056" cy="52181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2F25B5-9FA2-ED08-9E81-F3C763156C28}"/>
              </a:ext>
            </a:extLst>
          </p:cNvPr>
          <p:cNvSpPr txBox="1"/>
          <p:nvPr/>
        </p:nvSpPr>
        <p:spPr>
          <a:xfrm>
            <a:off x="5286466" y="4914686"/>
            <a:ext cx="5024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762B53-B220-23DB-024F-C0C4923D1628}"/>
              </a:ext>
            </a:extLst>
          </p:cNvPr>
          <p:cNvSpPr txBox="1"/>
          <p:nvPr/>
        </p:nvSpPr>
        <p:spPr>
          <a:xfrm>
            <a:off x="4791261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9ECA47-4D11-3921-F34B-73A3AE97259B}"/>
              </a:ext>
            </a:extLst>
          </p:cNvPr>
          <p:cNvSpPr txBox="1"/>
          <p:nvPr/>
        </p:nvSpPr>
        <p:spPr>
          <a:xfrm>
            <a:off x="4949514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FFDA6E-06BA-B5B1-E561-949765354649}"/>
              </a:ext>
            </a:extLst>
          </p:cNvPr>
          <p:cNvSpPr txBox="1"/>
          <p:nvPr/>
        </p:nvSpPr>
        <p:spPr>
          <a:xfrm>
            <a:off x="5107767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E611E2-7C8B-7979-E64F-C886455B65E6}"/>
              </a:ext>
            </a:extLst>
          </p:cNvPr>
          <p:cNvSpPr txBox="1"/>
          <p:nvPr/>
        </p:nvSpPr>
        <p:spPr>
          <a:xfrm>
            <a:off x="5266020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D2B623-48D2-5D7E-59DD-AF65D0FC4DB4}"/>
              </a:ext>
            </a:extLst>
          </p:cNvPr>
          <p:cNvSpPr txBox="1"/>
          <p:nvPr/>
        </p:nvSpPr>
        <p:spPr>
          <a:xfrm>
            <a:off x="5424273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D79AA3-182E-1D2B-A699-B9A9C0CC91B2}"/>
              </a:ext>
            </a:extLst>
          </p:cNvPr>
          <p:cNvSpPr txBox="1"/>
          <p:nvPr/>
        </p:nvSpPr>
        <p:spPr>
          <a:xfrm>
            <a:off x="5582528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1DA3DB-518F-B2BD-0A5E-1175F3574972}"/>
              </a:ext>
            </a:extLst>
          </p:cNvPr>
          <p:cNvSpPr txBox="1"/>
          <p:nvPr/>
        </p:nvSpPr>
        <p:spPr>
          <a:xfrm>
            <a:off x="6445991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2D1C16-C9C1-8832-F246-D460AD9DB7F3}"/>
              </a:ext>
            </a:extLst>
          </p:cNvPr>
          <p:cNvSpPr txBox="1"/>
          <p:nvPr/>
        </p:nvSpPr>
        <p:spPr>
          <a:xfrm>
            <a:off x="6604244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4CD178-AE5C-CB38-DD4E-46306EF756C0}"/>
              </a:ext>
            </a:extLst>
          </p:cNvPr>
          <p:cNvSpPr txBox="1"/>
          <p:nvPr/>
        </p:nvSpPr>
        <p:spPr>
          <a:xfrm>
            <a:off x="6762497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576E50-496B-7A77-FE8A-8B3E6F9B6D1C}"/>
              </a:ext>
            </a:extLst>
          </p:cNvPr>
          <p:cNvSpPr txBox="1"/>
          <p:nvPr/>
        </p:nvSpPr>
        <p:spPr>
          <a:xfrm>
            <a:off x="6920750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4C7F63-CA68-2B59-3F37-1E24103D4FBE}"/>
              </a:ext>
            </a:extLst>
          </p:cNvPr>
          <p:cNvSpPr txBox="1"/>
          <p:nvPr/>
        </p:nvSpPr>
        <p:spPr>
          <a:xfrm>
            <a:off x="7079003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86425A-3697-A0DE-2A84-2216C18AC17C}"/>
              </a:ext>
            </a:extLst>
          </p:cNvPr>
          <p:cNvSpPr txBox="1"/>
          <p:nvPr/>
        </p:nvSpPr>
        <p:spPr>
          <a:xfrm>
            <a:off x="7237258" y="4013991"/>
            <a:ext cx="166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667F6F27-51A4-5D52-8878-2252C6DF0121}"/>
              </a:ext>
            </a:extLst>
          </p:cNvPr>
          <p:cNvCxnSpPr>
            <a:cxnSpLocks/>
            <a:stCxn id="22" idx="0"/>
            <a:endCxn id="3" idx="2"/>
          </p:cNvCxnSpPr>
          <p:nvPr/>
        </p:nvCxnSpPr>
        <p:spPr>
          <a:xfrm flipV="1">
            <a:off x="5278723" y="3040293"/>
            <a:ext cx="817276" cy="3887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Connector 3074">
            <a:extLst>
              <a:ext uri="{FF2B5EF4-FFF2-40B4-BE49-F238E27FC236}">
                <a16:creationId xmlns:a16="http://schemas.microsoft.com/office/drawing/2014/main" id="{2CADBEB3-AE2B-9B1A-B031-BB0C8863EF50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095999" y="3040293"/>
            <a:ext cx="815871" cy="3878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2">
            <a:extLst>
              <a:ext uri="{FF2B5EF4-FFF2-40B4-BE49-F238E27FC236}">
                <a16:creationId xmlns:a16="http://schemas.microsoft.com/office/drawing/2014/main" id="{3779EE53-AAB8-0F91-5365-A5C21D4D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024" y="3421865"/>
            <a:ext cx="3110439" cy="139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eature selection methods, such as filter, wrapper, and embedded method. |  Download Scientific Diagram">
            <a:extLst>
              <a:ext uri="{FF2B5EF4-FFF2-40B4-BE49-F238E27FC236}">
                <a16:creationId xmlns:a16="http://schemas.microsoft.com/office/drawing/2014/main" id="{71F574C3-4182-3E9F-DFD1-A4B12853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86885"/>
            <a:ext cx="4570122" cy="26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TextBox 3079">
            <a:extLst>
              <a:ext uri="{FF2B5EF4-FFF2-40B4-BE49-F238E27FC236}">
                <a16:creationId xmlns:a16="http://schemas.microsoft.com/office/drawing/2014/main" id="{430C0BA1-CC15-98D8-3115-0035F71E10EA}"/>
              </a:ext>
            </a:extLst>
          </p:cNvPr>
          <p:cNvSpPr txBox="1"/>
          <p:nvPr/>
        </p:nvSpPr>
        <p:spPr>
          <a:xfrm>
            <a:off x="0" y="9642720"/>
            <a:ext cx="11334750" cy="27699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Xie (2020)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Sensors, </a:t>
            </a:r>
            <a:r>
              <a:rPr lang="en-US" altLang="ko-KR" sz="1200" i="1" dirty="0">
                <a:latin typeface="Arial" panose="020B0604020202020204" pitchFamily="34" charset="0"/>
                <a:cs typeface="Arial" panose="020B0604020202020204" pitchFamily="34" charset="0"/>
              </a:rPr>
              <a:t>Computational Diagnostic Techniques for Electrocardiogram Signal Analysis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4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Sparse neural 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49" y="844550"/>
            <a:ext cx="10580785" cy="590550"/>
          </a:xfrm>
        </p:spPr>
        <p:txBody>
          <a:bodyPr>
            <a:normAutofit/>
          </a:bodyPr>
          <a:lstStyle/>
          <a:p>
            <a:r>
              <a:rPr lang="en-US" dirty="0"/>
              <a:t>Nonlinear neural networks + weight regularization (LASSO + group LASSO)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69E03-E1B6-A83F-C8BD-084C0DFA1E51}"/>
                  </a:ext>
                </a:extLst>
              </p:cNvPr>
              <p:cNvSpPr txBox="1"/>
              <p:nvPr/>
            </p:nvSpPr>
            <p:spPr>
              <a:xfrm>
                <a:off x="278494" y="4611195"/>
                <a:ext cx="5310403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b="0" i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b="0" i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ko-KR" altLang="en-US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ko-KR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b="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ko-KR" altLang="en-US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ko-KR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ko-KR" alt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ko-KR" altLang="en-US" b="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ko-KR" altLang="en-US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ko-KR" altLang="en-US" b="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ko-KR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b="1" i="0">
                                                  <a:latin typeface="Cambria Math" panose="02040503050406030204" pitchFamily="18" charset="0"/>
                                                </a:rPr>
                                                <m:t>𝐲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ko-KR" altLang="en-US" b="0" i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ko-KR" altLang="en-US" b="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ko-KR" altLang="en-US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ko-KR" altLang="en-US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b="1" i="0"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ko-KR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ko-KR" alt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ko-KR" altLang="en-US" b="1" i="0">
                                                  <a:latin typeface="Cambria Math" panose="02040503050406030204" pitchFamily="18" charset="0"/>
                                                </a:rPr>
                                                <m:t>𝐰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ko-KR" altLang="en-US" b="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ko-KR" altLang="en-US" b="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ko-KR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0" i="1">
                                              <a:latin typeface="Cambria Math" panose="02040503050406030204" pitchFamily="18" charset="0"/>
                                            </a:rPr>
                                            <m:t>𝑆𝐺𝐿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ko-KR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b="1" i="0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69E03-E1B6-A83F-C8BD-084C0DFA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4" y="4611195"/>
                <a:ext cx="5310403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05332D-0CDB-6957-E0EE-633C4979FAC2}"/>
                  </a:ext>
                </a:extLst>
              </p:cNvPr>
              <p:cNvSpPr txBox="1"/>
              <p:nvPr/>
            </p:nvSpPr>
            <p:spPr>
              <a:xfrm>
                <a:off x="278494" y="5609451"/>
                <a:ext cx="5310403" cy="799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𝑆𝐺𝐿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𝒢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ko-KR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1" i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</m:d>
                            </m:e>
                          </m:rad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1" i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</m:d>
                            </m:e>
                            <m:sub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ko-KR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05332D-0CDB-6957-E0EE-633C4979F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4" y="5609451"/>
                <a:ext cx="5310403" cy="799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0952D54D-CB7F-DD0B-AD72-E32A7F7911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80" r="15542"/>
          <a:stretch/>
        </p:blipFill>
        <p:spPr>
          <a:xfrm>
            <a:off x="883247" y="1436349"/>
            <a:ext cx="4278924" cy="3094088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A6B1FDCD-4DD1-9112-EAAD-BDA3C2B94E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71" r="13084"/>
          <a:stretch/>
        </p:blipFill>
        <p:spPr>
          <a:xfrm>
            <a:off x="6096000" y="1471771"/>
            <a:ext cx="5408645" cy="5047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F797D-94C4-82F9-F1D3-EFE8804FFB42}"/>
              </a:ext>
            </a:extLst>
          </p:cNvPr>
          <p:cNvSpPr txBox="1"/>
          <p:nvPr/>
        </p:nvSpPr>
        <p:spPr>
          <a:xfrm>
            <a:off x="0" y="6611779"/>
            <a:ext cx="6852213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altLang="ko-KR" sz="1000" b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Scardapane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(2016)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Neurocomputing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Sparse Regularization for Deep Neural Networks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000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2D9C0-55E9-FD4E-EC29-EB629E2FF1FF}"/>
              </a:ext>
            </a:extLst>
          </p:cNvPr>
          <p:cNvSpPr/>
          <p:nvPr/>
        </p:nvSpPr>
        <p:spPr>
          <a:xfrm>
            <a:off x="6306662" y="1648530"/>
            <a:ext cx="1538045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07427-0F5E-4172-AA91-52F513A471BB}"/>
              </a:ext>
            </a:extLst>
          </p:cNvPr>
          <p:cNvSpPr/>
          <p:nvPr/>
        </p:nvSpPr>
        <p:spPr>
          <a:xfrm>
            <a:off x="6306662" y="4906881"/>
            <a:ext cx="1538045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8D07A-26AC-4324-A899-B2EEB670E922}"/>
              </a:ext>
            </a:extLst>
          </p:cNvPr>
          <p:cNvSpPr/>
          <p:nvPr/>
        </p:nvSpPr>
        <p:spPr>
          <a:xfrm>
            <a:off x="6297331" y="3301103"/>
            <a:ext cx="1538045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CA4D6-5847-4B46-A0D6-FB21D16010D2}"/>
              </a:ext>
            </a:extLst>
          </p:cNvPr>
          <p:cNvSpPr/>
          <p:nvPr/>
        </p:nvSpPr>
        <p:spPr>
          <a:xfrm rot="16200000">
            <a:off x="3835701" y="4065706"/>
            <a:ext cx="4963777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Outgoing       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Outgoing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Outgoing</a:t>
            </a:r>
          </a:p>
        </p:txBody>
      </p:sp>
    </p:spTree>
    <p:extLst>
      <p:ext uri="{BB962C8B-B14F-4D97-AF65-F5344CB8AC3E}">
        <p14:creationId xmlns:p14="http://schemas.microsoft.com/office/powerpoint/2010/main" val="73004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Sparse neural networks</a:t>
            </a:r>
            <a:endParaRPr lang="en-US" dirty="0"/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/>
              <a:t>17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CCBC62-9768-B4DA-46AF-9C7204DD5B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Standard networks vs. sparse networks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E1C38C-EEAE-E6F1-530D-259EF6112BB9}"/>
              </a:ext>
            </a:extLst>
          </p:cNvPr>
          <p:cNvGrpSpPr/>
          <p:nvPr/>
        </p:nvGrpSpPr>
        <p:grpSpPr>
          <a:xfrm>
            <a:off x="2207954" y="4076744"/>
            <a:ext cx="8329279" cy="546016"/>
            <a:chOff x="692967" y="3920618"/>
            <a:chExt cx="11086271" cy="726748"/>
          </a:xfrm>
        </p:grpSpPr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46F6BD89-277B-301A-EFDD-9E326B82D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2967" y="4332281"/>
              <a:ext cx="11055603" cy="31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0DB92288-814C-F925-C9B7-187089F18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116" y="3920618"/>
              <a:ext cx="11067122" cy="509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7F5DA195-82A8-F32B-EB02-881D2E464B9E}"/>
              </a:ext>
            </a:extLst>
          </p:cNvPr>
          <p:cNvGrpSpPr/>
          <p:nvPr/>
        </p:nvGrpSpPr>
        <p:grpSpPr>
          <a:xfrm>
            <a:off x="2227274" y="1913039"/>
            <a:ext cx="8332776" cy="551580"/>
            <a:chOff x="671233" y="274674"/>
            <a:chExt cx="11090925" cy="734153"/>
          </a:xfrm>
        </p:grpSpPr>
        <p:pic>
          <p:nvPicPr>
            <p:cNvPr id="16" name="Picture 12">
              <a:extLst>
                <a:ext uri="{FF2B5EF4-FFF2-40B4-BE49-F238E27FC236}">
                  <a16:creationId xmlns:a16="http://schemas.microsoft.com/office/drawing/2014/main" id="{51972E60-D816-1FD4-867D-FD01464DE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7318" y="274674"/>
              <a:ext cx="11074840" cy="509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D5085955-CEC0-9F9F-C0F7-999C9B305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1233" y="693601"/>
              <a:ext cx="11060556" cy="31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22">
            <a:extLst>
              <a:ext uri="{FF2B5EF4-FFF2-40B4-BE49-F238E27FC236}">
                <a16:creationId xmlns:a16="http://schemas.microsoft.com/office/drawing/2014/main" id="{F7A6A914-51F9-A57E-6EDF-A6056BB6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8" y="2666233"/>
            <a:ext cx="8177530" cy="7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21">
            <a:extLst>
              <a:ext uri="{FF2B5EF4-FFF2-40B4-BE49-F238E27FC236}">
                <a16:creationId xmlns:a16="http://schemas.microsoft.com/office/drawing/2014/main" id="{DA1ECC64-1CE0-A335-AB74-794AE2CE0925}"/>
              </a:ext>
            </a:extLst>
          </p:cNvPr>
          <p:cNvSpPr/>
          <p:nvPr/>
        </p:nvSpPr>
        <p:spPr>
          <a:xfrm>
            <a:off x="2150982" y="1895131"/>
            <a:ext cx="8389300" cy="621525"/>
          </a:xfrm>
          <a:prstGeom prst="roundRect">
            <a:avLst>
              <a:gd name="adj" fmla="val 7009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B00A28-DEE5-675D-8582-4BA50417A845}"/>
              </a:ext>
            </a:extLst>
          </p:cNvPr>
          <p:cNvSpPr txBox="1"/>
          <p:nvPr/>
        </p:nvSpPr>
        <p:spPr>
          <a:xfrm>
            <a:off x="1292206" y="1961066"/>
            <a:ext cx="82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Input</a:t>
            </a:r>
          </a:p>
          <a:p>
            <a:pPr algn="r"/>
            <a:r>
              <a:rPr lang="en-US" altLang="ko-KR" sz="1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layer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5">
            <a:extLst>
              <a:ext uri="{FF2B5EF4-FFF2-40B4-BE49-F238E27FC236}">
                <a16:creationId xmlns:a16="http://schemas.microsoft.com/office/drawing/2014/main" id="{8A9358B4-FD78-5B8D-7A53-A75BA0DE8140}"/>
              </a:ext>
            </a:extLst>
          </p:cNvPr>
          <p:cNvSpPr/>
          <p:nvPr/>
        </p:nvSpPr>
        <p:spPr>
          <a:xfrm>
            <a:off x="2150982" y="2604602"/>
            <a:ext cx="8389300" cy="804856"/>
          </a:xfrm>
          <a:prstGeom prst="roundRect">
            <a:avLst>
              <a:gd name="adj" fmla="val 7009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450D49-6DCD-A11E-3BFB-C03DCF27C6A0}"/>
              </a:ext>
            </a:extLst>
          </p:cNvPr>
          <p:cNvSpPr txBox="1"/>
          <p:nvPr/>
        </p:nvSpPr>
        <p:spPr>
          <a:xfrm>
            <a:off x="1292206" y="2745420"/>
            <a:ext cx="82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Dense</a:t>
            </a:r>
          </a:p>
          <a:p>
            <a:pPr algn="r"/>
            <a:r>
              <a:rPr lang="en-US" altLang="ko-KR" sz="1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layer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2C9CA-1A6E-8D62-A852-CB02BBAEA311}"/>
              </a:ext>
            </a:extLst>
          </p:cNvPr>
          <p:cNvSpPr txBox="1"/>
          <p:nvPr/>
        </p:nvSpPr>
        <p:spPr>
          <a:xfrm>
            <a:off x="4055262" y="1504949"/>
            <a:ext cx="458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Standard Neural Networks</a:t>
            </a:r>
          </a:p>
        </p:txBody>
      </p:sp>
      <p:pic>
        <p:nvPicPr>
          <p:cNvPr id="24" name="Picture 22">
            <a:extLst>
              <a:ext uri="{FF2B5EF4-FFF2-40B4-BE49-F238E27FC236}">
                <a16:creationId xmlns:a16="http://schemas.microsoft.com/office/drawing/2014/main" id="{F7B21D10-CE9A-CD98-6122-05E4BC1D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33357" y="4810078"/>
            <a:ext cx="8163577" cy="7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34">
            <a:extLst>
              <a:ext uri="{FF2B5EF4-FFF2-40B4-BE49-F238E27FC236}">
                <a16:creationId xmlns:a16="http://schemas.microsoft.com/office/drawing/2014/main" id="{6EB857A7-4073-5CB7-C8B0-646641110E92}"/>
              </a:ext>
            </a:extLst>
          </p:cNvPr>
          <p:cNvSpPr/>
          <p:nvPr/>
        </p:nvSpPr>
        <p:spPr>
          <a:xfrm>
            <a:off x="2116155" y="4036249"/>
            <a:ext cx="8389300" cy="621525"/>
          </a:xfrm>
          <a:prstGeom prst="roundRect">
            <a:avLst>
              <a:gd name="adj" fmla="val 7009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FA1EAD-4374-F528-1A7C-D9D20C02CEA5}"/>
              </a:ext>
            </a:extLst>
          </p:cNvPr>
          <p:cNvSpPr txBox="1"/>
          <p:nvPr/>
        </p:nvSpPr>
        <p:spPr>
          <a:xfrm>
            <a:off x="1292206" y="4120188"/>
            <a:ext cx="82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Input</a:t>
            </a:r>
          </a:p>
          <a:p>
            <a:pPr algn="r"/>
            <a:r>
              <a:rPr lang="en-US" altLang="ko-KR" sz="1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layer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38">
            <a:extLst>
              <a:ext uri="{FF2B5EF4-FFF2-40B4-BE49-F238E27FC236}">
                <a16:creationId xmlns:a16="http://schemas.microsoft.com/office/drawing/2014/main" id="{5AC33ECE-9D24-66DA-7F5F-85F4F69F9D8B}"/>
              </a:ext>
            </a:extLst>
          </p:cNvPr>
          <p:cNvSpPr/>
          <p:nvPr/>
        </p:nvSpPr>
        <p:spPr>
          <a:xfrm>
            <a:off x="2116155" y="4748447"/>
            <a:ext cx="8389300" cy="804856"/>
          </a:xfrm>
          <a:prstGeom prst="roundRect">
            <a:avLst>
              <a:gd name="adj" fmla="val 7009"/>
            </a:avLst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632FBB-65D2-E194-0F9D-BE2F05F74C9F}"/>
              </a:ext>
            </a:extLst>
          </p:cNvPr>
          <p:cNvSpPr txBox="1"/>
          <p:nvPr/>
        </p:nvSpPr>
        <p:spPr>
          <a:xfrm>
            <a:off x="1292206" y="4889265"/>
            <a:ext cx="82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Dense</a:t>
            </a:r>
          </a:p>
          <a:p>
            <a:pPr algn="r"/>
            <a:r>
              <a:rPr lang="en-US" altLang="ko-KR" sz="1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layer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EAD331-4B46-3361-4218-606E782CEAB6}"/>
              </a:ext>
            </a:extLst>
          </p:cNvPr>
          <p:cNvSpPr txBox="1"/>
          <p:nvPr/>
        </p:nvSpPr>
        <p:spPr>
          <a:xfrm>
            <a:off x="4020435" y="3654187"/>
            <a:ext cx="458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FF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Sparse Neural Networks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71B3B8-920E-4DB2-3A04-CD5836234928}"/>
              </a:ext>
            </a:extLst>
          </p:cNvPr>
          <p:cNvSpPr txBox="1"/>
          <p:nvPr/>
        </p:nvSpPr>
        <p:spPr>
          <a:xfrm>
            <a:off x="5690970" y="5793671"/>
            <a:ext cx="58204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6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the weights of a neural network</a:t>
            </a:r>
            <a:br>
              <a:rPr lang="en-US" altLang="ko-KR" sz="16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6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(ii) the number of neurons for each hidden layer</a:t>
            </a:r>
            <a:br>
              <a:rPr lang="en-US" altLang="ko-KR" sz="16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6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(iii) the subset of active input features (i.e., feature selection)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4BE58F-5E16-097B-032A-31A1AC99F143}"/>
              </a:ext>
            </a:extLst>
          </p:cNvPr>
          <p:cNvSpPr txBox="1"/>
          <p:nvPr/>
        </p:nvSpPr>
        <p:spPr>
          <a:xfrm>
            <a:off x="816860" y="6026572"/>
            <a:ext cx="6407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Sparse regularization can optimize: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3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important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Weight analysis from the trained sparse model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CAB4-5D91-4ACF-B431-961C760CD7A2}"/>
              </a:ext>
            </a:extLst>
          </p:cNvPr>
          <p:cNvSpPr txBox="1"/>
          <p:nvPr/>
        </p:nvSpPr>
        <p:spPr>
          <a:xfrm>
            <a:off x="0" y="6888778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Sumit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Dissecting N-Glycosylation Dynamics in Chinese Hamster Ovary Cells Fed-batch Cultures using Time Course Omics Analyses</a:t>
            </a:r>
          </a:p>
        </p:txBody>
      </p:sp>
      <p:pic>
        <p:nvPicPr>
          <p:cNvPr id="3" name="Picture 2" descr="A blue lines on a white background&#10;&#10;Description automatically generated">
            <a:extLst>
              <a:ext uri="{FF2B5EF4-FFF2-40B4-BE49-F238E27FC236}">
                <a16:creationId xmlns:a16="http://schemas.microsoft.com/office/drawing/2014/main" id="{C9E8AEDD-2650-BA2A-5CAA-DCFBF0F4B6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1666" r="4521" b="222"/>
          <a:stretch/>
        </p:blipFill>
        <p:spPr>
          <a:xfrm>
            <a:off x="6515639" y="2128582"/>
            <a:ext cx="5254925" cy="3316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blue and white line&#10;&#10;Description automatically generated">
            <a:extLst>
              <a:ext uri="{FF2B5EF4-FFF2-40B4-BE49-F238E27FC236}">
                <a16:creationId xmlns:a16="http://schemas.microsoft.com/office/drawing/2014/main" id="{219C5489-F6A0-BDAD-C0BF-558624FA9B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 t="14268" r="13364" b="7830"/>
          <a:stretch/>
        </p:blipFill>
        <p:spPr>
          <a:xfrm>
            <a:off x="502748" y="2128582"/>
            <a:ext cx="5355968" cy="331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C89E20-804A-ED95-9A70-E0767D21A139}"/>
              </a:ext>
            </a:extLst>
          </p:cNvPr>
          <p:cNvSpPr txBox="1"/>
          <p:nvPr/>
        </p:nvSpPr>
        <p:spPr>
          <a:xfrm>
            <a:off x="502748" y="1647399"/>
            <a:ext cx="458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Standard Neural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8ECF8-2502-9E3F-AA57-425BCC50B0E6}"/>
              </a:ext>
            </a:extLst>
          </p:cNvPr>
          <p:cNvSpPr txBox="1"/>
          <p:nvPr/>
        </p:nvSpPr>
        <p:spPr>
          <a:xfrm>
            <a:off x="6770816" y="1647399"/>
            <a:ext cx="458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00FF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Sparse Neural Networks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619A9B-66B5-C636-432B-25FF57856C93}"/>
              </a:ext>
            </a:extLst>
          </p:cNvPr>
          <p:cNvCxnSpPr/>
          <p:nvPr/>
        </p:nvCxnSpPr>
        <p:spPr>
          <a:xfrm>
            <a:off x="502748" y="5626466"/>
            <a:ext cx="53559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5FD605-CB52-C297-F683-C94B56498FB2}"/>
              </a:ext>
            </a:extLst>
          </p:cNvPr>
          <p:cNvSpPr txBox="1"/>
          <p:nvPr/>
        </p:nvSpPr>
        <p:spPr>
          <a:xfrm>
            <a:off x="2247282" y="5636349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554 features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9F79E9-26E8-0A8F-7DDC-2312CDD8047C}"/>
              </a:ext>
            </a:extLst>
          </p:cNvPr>
          <p:cNvCxnSpPr>
            <a:cxnSpLocks/>
          </p:cNvCxnSpPr>
          <p:nvPr/>
        </p:nvCxnSpPr>
        <p:spPr>
          <a:xfrm>
            <a:off x="6515639" y="5665013"/>
            <a:ext cx="52549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5E4CBD-29C2-1005-0D2E-F9512528C5B1}"/>
              </a:ext>
            </a:extLst>
          </p:cNvPr>
          <p:cNvSpPr txBox="1"/>
          <p:nvPr/>
        </p:nvSpPr>
        <p:spPr>
          <a:xfrm>
            <a:off x="8260173" y="5674896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554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6CF83C-46B1-775D-275E-61D520226A7B}"/>
              </a:ext>
            </a:extLst>
          </p:cNvPr>
          <p:cNvSpPr txBox="1"/>
          <p:nvPr/>
        </p:nvSpPr>
        <p:spPr>
          <a:xfrm>
            <a:off x="6772494" y="6235670"/>
            <a:ext cx="484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How to choose important features?</a:t>
            </a:r>
          </a:p>
        </p:txBody>
      </p:sp>
    </p:spTree>
    <p:extLst>
      <p:ext uri="{BB962C8B-B14F-4D97-AF65-F5344CB8AC3E}">
        <p14:creationId xmlns:p14="http://schemas.microsoft.com/office/powerpoint/2010/main" val="424420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best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Adjusting the threshold of feature selection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CAB4-5D91-4ACF-B431-961C760CD7A2}"/>
              </a:ext>
            </a:extLst>
          </p:cNvPr>
          <p:cNvSpPr txBox="1"/>
          <p:nvPr/>
        </p:nvSpPr>
        <p:spPr>
          <a:xfrm>
            <a:off x="0" y="6888778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Sumit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Dissecting N-Glycosylation Dynamics in Chinese Hamster Ovary Cells Fed-batch Cultures using Time Course Omics Analyses</a:t>
            </a:r>
          </a:p>
        </p:txBody>
      </p:sp>
      <p:pic>
        <p:nvPicPr>
          <p:cNvPr id="3" name="Picture 2" descr="A blue lines on a white background&#10;&#10;Description automatically generated">
            <a:extLst>
              <a:ext uri="{FF2B5EF4-FFF2-40B4-BE49-F238E27FC236}">
                <a16:creationId xmlns:a16="http://schemas.microsoft.com/office/drawing/2014/main" id="{4E0CD820-F83E-A0FA-B7DE-96B0013731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" t="1633" r="4332"/>
          <a:stretch/>
        </p:blipFill>
        <p:spPr>
          <a:xfrm>
            <a:off x="585426" y="1656374"/>
            <a:ext cx="5454869" cy="343257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2C06DCC-78CC-3471-6B6E-A095A31299DC}"/>
              </a:ext>
            </a:extLst>
          </p:cNvPr>
          <p:cNvGrpSpPr/>
          <p:nvPr/>
        </p:nvGrpSpPr>
        <p:grpSpPr>
          <a:xfrm>
            <a:off x="6916966" y="1753770"/>
            <a:ext cx="5057578" cy="3335177"/>
            <a:chOff x="6653048" y="1999068"/>
            <a:chExt cx="5057578" cy="2861262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3B14119D-19EA-CFD9-1FA5-95C23ACEF4E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777803"/>
                </p:ext>
              </p:extLst>
            </p:nvPr>
          </p:nvGraphicFramePr>
          <p:xfrm>
            <a:off x="6653048" y="1999068"/>
            <a:ext cx="5057578" cy="28612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FFD62F2-96E0-5C08-33AF-0409D0DFA482}"/>
                </a:ext>
              </a:extLst>
            </p:cNvPr>
            <p:cNvCxnSpPr/>
            <p:nvPr/>
          </p:nvCxnSpPr>
          <p:spPr>
            <a:xfrm>
              <a:off x="9197494" y="3608082"/>
              <a:ext cx="327923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18BACD-0695-D9DE-E5C4-ED40F97D471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34873" y="3488399"/>
              <a:ext cx="327923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1CF906-FD5B-8F66-7D54-A08A7F5C18B5}"/>
              </a:ext>
            </a:extLst>
          </p:cNvPr>
          <p:cNvCxnSpPr>
            <a:cxnSpLocks/>
          </p:cNvCxnSpPr>
          <p:nvPr/>
        </p:nvCxnSpPr>
        <p:spPr>
          <a:xfrm>
            <a:off x="610649" y="1776193"/>
            <a:ext cx="55221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B0F4AD-DFE1-9966-4A21-1D3D1C6EA835}"/>
              </a:ext>
            </a:extLst>
          </p:cNvPr>
          <p:cNvCxnSpPr>
            <a:cxnSpLocks/>
          </p:cNvCxnSpPr>
          <p:nvPr/>
        </p:nvCxnSpPr>
        <p:spPr>
          <a:xfrm>
            <a:off x="609352" y="4317655"/>
            <a:ext cx="55221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BBDA98-8CEE-7F44-74F4-60A42031E5DD}"/>
              </a:ext>
            </a:extLst>
          </p:cNvPr>
          <p:cNvCxnSpPr>
            <a:cxnSpLocks/>
          </p:cNvCxnSpPr>
          <p:nvPr/>
        </p:nvCxnSpPr>
        <p:spPr>
          <a:xfrm>
            <a:off x="610649" y="3993135"/>
            <a:ext cx="55221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E90F0A-56B2-0F67-25BA-B26FEAC653EE}"/>
              </a:ext>
            </a:extLst>
          </p:cNvPr>
          <p:cNvCxnSpPr>
            <a:cxnSpLocks/>
          </p:cNvCxnSpPr>
          <p:nvPr/>
        </p:nvCxnSpPr>
        <p:spPr>
          <a:xfrm>
            <a:off x="610649" y="3676429"/>
            <a:ext cx="55221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FFF254-58E4-0F79-3B06-BD73347DAB10}"/>
              </a:ext>
            </a:extLst>
          </p:cNvPr>
          <p:cNvCxnSpPr>
            <a:cxnSpLocks/>
          </p:cNvCxnSpPr>
          <p:nvPr/>
        </p:nvCxnSpPr>
        <p:spPr>
          <a:xfrm>
            <a:off x="610649" y="3359723"/>
            <a:ext cx="55221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4C1719-F4F4-A2B9-8120-3D2A0792CD54}"/>
              </a:ext>
            </a:extLst>
          </p:cNvPr>
          <p:cNvCxnSpPr>
            <a:cxnSpLocks/>
          </p:cNvCxnSpPr>
          <p:nvPr/>
        </p:nvCxnSpPr>
        <p:spPr>
          <a:xfrm>
            <a:off x="610649" y="3043017"/>
            <a:ext cx="55221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DD2D95-80D5-B1C9-C6E5-9A815B90DF5E}"/>
              </a:ext>
            </a:extLst>
          </p:cNvPr>
          <p:cNvCxnSpPr>
            <a:cxnSpLocks/>
          </p:cNvCxnSpPr>
          <p:nvPr/>
        </p:nvCxnSpPr>
        <p:spPr>
          <a:xfrm>
            <a:off x="610649" y="2726311"/>
            <a:ext cx="55221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F08651-1FE4-A16F-3274-7A750E6DAF35}"/>
              </a:ext>
            </a:extLst>
          </p:cNvPr>
          <p:cNvCxnSpPr>
            <a:cxnSpLocks/>
          </p:cNvCxnSpPr>
          <p:nvPr/>
        </p:nvCxnSpPr>
        <p:spPr>
          <a:xfrm>
            <a:off x="610649" y="2409605"/>
            <a:ext cx="55221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72DF61-F23C-223E-54D7-4065E3E69887}"/>
              </a:ext>
            </a:extLst>
          </p:cNvPr>
          <p:cNvCxnSpPr>
            <a:cxnSpLocks/>
          </p:cNvCxnSpPr>
          <p:nvPr/>
        </p:nvCxnSpPr>
        <p:spPr>
          <a:xfrm>
            <a:off x="610649" y="2092899"/>
            <a:ext cx="55221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58E171B-40B0-D518-C618-1FCDF4ECE26C}"/>
              </a:ext>
            </a:extLst>
          </p:cNvPr>
          <p:cNvSpPr txBox="1"/>
          <p:nvPr/>
        </p:nvSpPr>
        <p:spPr>
          <a:xfrm>
            <a:off x="6134957" y="3868543"/>
            <a:ext cx="55156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3A686A-34CD-4EDC-976A-B1B17E75AE5D}"/>
              </a:ext>
            </a:extLst>
          </p:cNvPr>
          <p:cNvSpPr txBox="1"/>
          <p:nvPr/>
        </p:nvSpPr>
        <p:spPr>
          <a:xfrm>
            <a:off x="6138797" y="3548357"/>
            <a:ext cx="55156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C003C6-2CFD-7698-F7AD-74342DA39DEA}"/>
              </a:ext>
            </a:extLst>
          </p:cNvPr>
          <p:cNvSpPr txBox="1"/>
          <p:nvPr/>
        </p:nvSpPr>
        <p:spPr>
          <a:xfrm>
            <a:off x="6132131" y="3228171"/>
            <a:ext cx="55156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C60B7D-6D2F-96EA-2557-BF930C72FBB3}"/>
              </a:ext>
            </a:extLst>
          </p:cNvPr>
          <p:cNvSpPr txBox="1"/>
          <p:nvPr/>
        </p:nvSpPr>
        <p:spPr>
          <a:xfrm>
            <a:off x="6126319" y="2916492"/>
            <a:ext cx="55156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43DEBE-1F0E-D3D7-2BD7-CE39EDF56D61}"/>
              </a:ext>
            </a:extLst>
          </p:cNvPr>
          <p:cNvSpPr/>
          <p:nvPr/>
        </p:nvSpPr>
        <p:spPr>
          <a:xfrm>
            <a:off x="586553" y="1753770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504028-7032-22DF-20C6-40E9C21ED6A9}"/>
              </a:ext>
            </a:extLst>
          </p:cNvPr>
          <p:cNvSpPr/>
          <p:nvPr/>
        </p:nvSpPr>
        <p:spPr>
          <a:xfrm>
            <a:off x="605603" y="1944270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E099A0-18E3-D526-8CFE-94CF84E99D6B}"/>
              </a:ext>
            </a:extLst>
          </p:cNvPr>
          <p:cNvSpPr/>
          <p:nvPr/>
        </p:nvSpPr>
        <p:spPr>
          <a:xfrm>
            <a:off x="700853" y="1882357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2A3F81E-C648-9E4F-8E9F-175091888C49}"/>
              </a:ext>
            </a:extLst>
          </p:cNvPr>
          <p:cNvSpPr/>
          <p:nvPr/>
        </p:nvSpPr>
        <p:spPr>
          <a:xfrm>
            <a:off x="629415" y="2668169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B20CB3A-2E50-EB4F-ADB7-2AB06E9B3DA0}"/>
              </a:ext>
            </a:extLst>
          </p:cNvPr>
          <p:cNvSpPr/>
          <p:nvPr/>
        </p:nvSpPr>
        <p:spPr>
          <a:xfrm>
            <a:off x="662752" y="2639594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6D051F-3B41-4650-A6C9-11417258072F}"/>
              </a:ext>
            </a:extLst>
          </p:cNvPr>
          <p:cNvSpPr/>
          <p:nvPr/>
        </p:nvSpPr>
        <p:spPr>
          <a:xfrm>
            <a:off x="1953390" y="2939631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817B67-E49F-9491-95D2-10877BAB5F86}"/>
              </a:ext>
            </a:extLst>
          </p:cNvPr>
          <p:cNvSpPr/>
          <p:nvPr/>
        </p:nvSpPr>
        <p:spPr>
          <a:xfrm>
            <a:off x="4596577" y="3087268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0FC3CCF-06B9-C4CD-5D74-5ACF28E66549}"/>
              </a:ext>
            </a:extLst>
          </p:cNvPr>
          <p:cNvSpPr/>
          <p:nvPr/>
        </p:nvSpPr>
        <p:spPr>
          <a:xfrm>
            <a:off x="4944240" y="3020593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B9F48B-AEE4-4985-C9E9-9452BB3DE9C4}"/>
              </a:ext>
            </a:extLst>
          </p:cNvPr>
          <p:cNvSpPr/>
          <p:nvPr/>
        </p:nvSpPr>
        <p:spPr>
          <a:xfrm>
            <a:off x="5353815" y="2853904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1C76C3C-FDFC-233E-B2D3-073FDC685248}"/>
              </a:ext>
            </a:extLst>
          </p:cNvPr>
          <p:cNvSpPr/>
          <p:nvPr/>
        </p:nvSpPr>
        <p:spPr>
          <a:xfrm>
            <a:off x="5410965" y="3087268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66263A0-210C-D64F-9201-D10176A1C288}"/>
              </a:ext>
            </a:extLst>
          </p:cNvPr>
          <p:cNvSpPr/>
          <p:nvPr/>
        </p:nvSpPr>
        <p:spPr>
          <a:xfrm>
            <a:off x="5882452" y="2601494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AB4BC83-D9C8-9485-FE43-204006B9D0A7}"/>
              </a:ext>
            </a:extLst>
          </p:cNvPr>
          <p:cNvCxnSpPr>
            <a:cxnSpLocks/>
          </p:cNvCxnSpPr>
          <p:nvPr/>
        </p:nvCxnSpPr>
        <p:spPr>
          <a:xfrm>
            <a:off x="609352" y="4951069"/>
            <a:ext cx="55221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D337F0-7E5B-13DC-F8C9-6C2A647A10DA}"/>
              </a:ext>
            </a:extLst>
          </p:cNvPr>
          <p:cNvCxnSpPr>
            <a:cxnSpLocks/>
          </p:cNvCxnSpPr>
          <p:nvPr/>
        </p:nvCxnSpPr>
        <p:spPr>
          <a:xfrm>
            <a:off x="609352" y="4634361"/>
            <a:ext cx="5522135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2F8D1C4-7A7E-5209-A723-9F52180FA548}"/>
              </a:ext>
            </a:extLst>
          </p:cNvPr>
          <p:cNvSpPr/>
          <p:nvPr/>
        </p:nvSpPr>
        <p:spPr>
          <a:xfrm>
            <a:off x="681803" y="3196806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" name="Oval 3071">
            <a:extLst>
              <a:ext uri="{FF2B5EF4-FFF2-40B4-BE49-F238E27FC236}">
                <a16:creationId xmlns:a16="http://schemas.microsoft.com/office/drawing/2014/main" id="{5A87E6EA-A615-EC96-DCCA-28008A2651C3}"/>
              </a:ext>
            </a:extLst>
          </p:cNvPr>
          <p:cNvSpPr/>
          <p:nvPr/>
        </p:nvSpPr>
        <p:spPr>
          <a:xfrm>
            <a:off x="719903" y="3239669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" name="Oval 3072">
            <a:extLst>
              <a:ext uri="{FF2B5EF4-FFF2-40B4-BE49-F238E27FC236}">
                <a16:creationId xmlns:a16="http://schemas.microsoft.com/office/drawing/2014/main" id="{FE7DB66B-8E40-5FCA-9ABE-E92A4A8A178A}"/>
              </a:ext>
            </a:extLst>
          </p:cNvPr>
          <p:cNvSpPr/>
          <p:nvPr/>
        </p:nvSpPr>
        <p:spPr>
          <a:xfrm>
            <a:off x="3467865" y="3196807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Oval 3074">
            <a:extLst>
              <a:ext uri="{FF2B5EF4-FFF2-40B4-BE49-F238E27FC236}">
                <a16:creationId xmlns:a16="http://schemas.microsoft.com/office/drawing/2014/main" id="{C4995B28-F7A1-9E72-2383-C364E38DD53E}"/>
              </a:ext>
            </a:extLst>
          </p:cNvPr>
          <p:cNvSpPr/>
          <p:nvPr/>
        </p:nvSpPr>
        <p:spPr>
          <a:xfrm>
            <a:off x="4472753" y="3296820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Oval 3075">
            <a:extLst>
              <a:ext uri="{FF2B5EF4-FFF2-40B4-BE49-F238E27FC236}">
                <a16:creationId xmlns:a16="http://schemas.microsoft.com/office/drawing/2014/main" id="{13BA7C6A-8AF7-9D3D-219C-B94AFBFC9A6D}"/>
              </a:ext>
            </a:extLst>
          </p:cNvPr>
          <p:cNvSpPr/>
          <p:nvPr/>
        </p:nvSpPr>
        <p:spPr>
          <a:xfrm>
            <a:off x="5906265" y="3211095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Oval 3076">
            <a:extLst>
              <a:ext uri="{FF2B5EF4-FFF2-40B4-BE49-F238E27FC236}">
                <a16:creationId xmlns:a16="http://schemas.microsoft.com/office/drawing/2014/main" id="{A28F2DFB-0FE3-03E2-8A95-A4B5D51D3252}"/>
              </a:ext>
            </a:extLst>
          </p:cNvPr>
          <p:cNvSpPr/>
          <p:nvPr/>
        </p:nvSpPr>
        <p:spPr>
          <a:xfrm>
            <a:off x="3766459" y="1913788"/>
            <a:ext cx="51153" cy="5115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Box 3077">
            <a:extLst>
              <a:ext uri="{FF2B5EF4-FFF2-40B4-BE49-F238E27FC236}">
                <a16:creationId xmlns:a16="http://schemas.microsoft.com/office/drawing/2014/main" id="{9837E846-9068-88CE-6420-0532A701C4F7}"/>
              </a:ext>
            </a:extLst>
          </p:cNvPr>
          <p:cNvSpPr txBox="1"/>
          <p:nvPr/>
        </p:nvSpPr>
        <p:spPr>
          <a:xfrm>
            <a:off x="3798694" y="1809570"/>
            <a:ext cx="23929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50% of the maximum weight</a:t>
            </a:r>
          </a:p>
        </p:txBody>
      </p:sp>
      <p:sp>
        <p:nvSpPr>
          <p:cNvPr id="3079" name="TextBox 3078">
            <a:extLst>
              <a:ext uri="{FF2B5EF4-FFF2-40B4-BE49-F238E27FC236}">
                <a16:creationId xmlns:a16="http://schemas.microsoft.com/office/drawing/2014/main" id="{9E96D577-06B2-6679-7D11-A8090855430B}"/>
              </a:ext>
            </a:extLst>
          </p:cNvPr>
          <p:cNvSpPr txBox="1"/>
          <p:nvPr/>
        </p:nvSpPr>
        <p:spPr>
          <a:xfrm>
            <a:off x="3180128" y="6040379"/>
            <a:ext cx="17346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features</a:t>
            </a:r>
          </a:p>
        </p:txBody>
      </p:sp>
      <p:sp>
        <p:nvSpPr>
          <p:cNvPr id="3080" name="TextBox 3079">
            <a:extLst>
              <a:ext uri="{FF2B5EF4-FFF2-40B4-BE49-F238E27FC236}">
                <a16:creationId xmlns:a16="http://schemas.microsoft.com/office/drawing/2014/main" id="{E9F23186-3781-21F0-73D0-FAC24ECC7E24}"/>
              </a:ext>
            </a:extLst>
          </p:cNvPr>
          <p:cNvSpPr txBox="1"/>
          <p:nvPr/>
        </p:nvSpPr>
        <p:spPr>
          <a:xfrm>
            <a:off x="6136403" y="1964766"/>
            <a:ext cx="55156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</a:p>
        </p:txBody>
      </p:sp>
      <p:cxnSp>
        <p:nvCxnSpPr>
          <p:cNvPr id="3082" name="Connector: Elbow 3081">
            <a:extLst>
              <a:ext uri="{FF2B5EF4-FFF2-40B4-BE49-F238E27FC236}">
                <a16:creationId xmlns:a16="http://schemas.microsoft.com/office/drawing/2014/main" id="{A8A37A76-E6C9-2722-7DF7-23B84B0AC1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7652" y="4978573"/>
            <a:ext cx="1098492" cy="133486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6B679835-04EE-A62F-6CB4-3B78855B4A06}"/>
              </a:ext>
            </a:extLst>
          </p:cNvPr>
          <p:cNvSpPr/>
          <p:nvPr/>
        </p:nvSpPr>
        <p:spPr>
          <a:xfrm>
            <a:off x="6295092" y="5741373"/>
            <a:ext cx="1418359" cy="899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Box</a:t>
            </a:r>
          </a:p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→ output</a:t>
            </a:r>
          </a:p>
        </p:txBody>
      </p:sp>
      <p:sp>
        <p:nvSpPr>
          <p:cNvPr id="3085" name="Trapezoid 3084">
            <a:extLst>
              <a:ext uri="{FF2B5EF4-FFF2-40B4-BE49-F238E27FC236}">
                <a16:creationId xmlns:a16="http://schemas.microsoft.com/office/drawing/2014/main" id="{29033BD7-07FD-265A-D6A7-557AF374BA64}"/>
              </a:ext>
            </a:extLst>
          </p:cNvPr>
          <p:cNvSpPr/>
          <p:nvPr/>
        </p:nvSpPr>
        <p:spPr>
          <a:xfrm>
            <a:off x="6291168" y="5338743"/>
            <a:ext cx="1418359" cy="401690"/>
          </a:xfrm>
          <a:prstGeom prst="trapezoid">
            <a:avLst>
              <a:gd name="adj" fmla="val 6659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86" name="Straight Arrow Connector 3085">
            <a:extLst>
              <a:ext uri="{FF2B5EF4-FFF2-40B4-BE49-F238E27FC236}">
                <a16:creationId xmlns:a16="http://schemas.microsoft.com/office/drawing/2014/main" id="{4727B17D-204B-A486-A26D-7051BD907E61}"/>
              </a:ext>
            </a:extLst>
          </p:cNvPr>
          <p:cNvCxnSpPr>
            <a:cxnSpLocks/>
          </p:cNvCxnSpPr>
          <p:nvPr/>
        </p:nvCxnSpPr>
        <p:spPr>
          <a:xfrm>
            <a:off x="4896862" y="6197145"/>
            <a:ext cx="11978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Box 3087">
            <a:extLst>
              <a:ext uri="{FF2B5EF4-FFF2-40B4-BE49-F238E27FC236}">
                <a16:creationId xmlns:a16="http://schemas.microsoft.com/office/drawing/2014/main" id="{D6D5F2B2-0633-D72B-319A-62E48C6617EC}"/>
              </a:ext>
            </a:extLst>
          </p:cNvPr>
          <p:cNvSpPr txBox="1"/>
          <p:nvPr/>
        </p:nvSpPr>
        <p:spPr>
          <a:xfrm>
            <a:off x="5045807" y="5793514"/>
            <a:ext cx="953377" cy="6987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Re-train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3089" name="Connector: Elbow 3088">
            <a:extLst>
              <a:ext uri="{FF2B5EF4-FFF2-40B4-BE49-F238E27FC236}">
                <a16:creationId xmlns:a16="http://schemas.microsoft.com/office/drawing/2014/main" id="{2F4B98E9-6DAD-2D0F-7109-7F1794360E9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7909767" y="5088947"/>
            <a:ext cx="1535988" cy="1102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3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Glycosylation site prediction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To predict whether the target site would be O-glycosylated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CAB4-5D91-4ACF-B431-961C760CD7A2}"/>
              </a:ext>
            </a:extLst>
          </p:cNvPr>
          <p:cNvSpPr txBox="1"/>
          <p:nvPr/>
        </p:nvSpPr>
        <p:spPr>
          <a:xfrm>
            <a:off x="0" y="6607651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</a:t>
            </a:r>
            <a:r>
              <a:rPr lang="en-US" altLang="ko-KR" sz="1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Labster</a:t>
            </a:r>
            <a:r>
              <a:rPr lang="en-US" altLang="ko-KR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Theory pages, </a:t>
            </a:r>
            <a:r>
              <a:rPr lang="en-US" altLang="ko-KR" sz="1000" b="1" i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Protein Structure</a:t>
            </a:r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en-US" altLang="ko-KR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000" i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https://theory.labster.com/protein-structure/</a:t>
            </a:r>
            <a:endParaRPr lang="en-US" altLang="ko-KR" sz="1000" b="1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48EC2-7D7B-9039-7998-CDC94C18D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t="3005" r="18419" b="45553"/>
          <a:stretch/>
        </p:blipFill>
        <p:spPr bwMode="auto">
          <a:xfrm>
            <a:off x="1037049" y="2176401"/>
            <a:ext cx="2839822" cy="333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D9987-6728-3212-F543-15F2B55838FF}"/>
              </a:ext>
            </a:extLst>
          </p:cNvPr>
          <p:cNvSpPr txBox="1"/>
          <p:nvPr/>
        </p:nvSpPr>
        <p:spPr>
          <a:xfrm>
            <a:off x="615950" y="3910464"/>
            <a:ext cx="1610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i="1" dirty="0"/>
              <a:t>This figure is from [1]</a:t>
            </a:r>
            <a:endParaRPr lang="ko-KR" altLang="en-US" sz="10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20767-22CC-DF03-AA3D-C6FA0DD3CF29}"/>
              </a:ext>
            </a:extLst>
          </p:cNvPr>
          <p:cNvSpPr txBox="1"/>
          <p:nvPr/>
        </p:nvSpPr>
        <p:spPr>
          <a:xfrm>
            <a:off x="3419436" y="2821655"/>
            <a:ext cx="113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Target site</a:t>
            </a:r>
          </a:p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[S/T]</a:t>
            </a:r>
            <a:endParaRPr lang="ko-KR" altLang="en-US" sz="1400" b="1" dirty="0">
              <a:solidFill>
                <a:srgbClr val="0000FF"/>
              </a:solidFill>
              <a:latin typeface="Gadugi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9544B8-84C5-3E85-CF03-04792CAEE4FC}"/>
              </a:ext>
            </a:extLst>
          </p:cNvPr>
          <p:cNvCxnSpPr>
            <a:cxnSpLocks/>
          </p:cNvCxnSpPr>
          <p:nvPr/>
        </p:nvCxnSpPr>
        <p:spPr>
          <a:xfrm flipH="1">
            <a:off x="3348918" y="3152672"/>
            <a:ext cx="319092" cy="52211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AFD3FDF-3888-C718-DA1A-52F50500D094}"/>
              </a:ext>
            </a:extLst>
          </p:cNvPr>
          <p:cNvSpPr/>
          <p:nvPr/>
        </p:nvSpPr>
        <p:spPr>
          <a:xfrm rot="900000">
            <a:off x="3050856" y="3783200"/>
            <a:ext cx="315502" cy="31383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1E17FC-3DEB-D5BD-9413-1F9C2E962EC9}"/>
              </a:ext>
            </a:extLst>
          </p:cNvPr>
          <p:cNvSpPr/>
          <p:nvPr/>
        </p:nvSpPr>
        <p:spPr>
          <a:xfrm>
            <a:off x="5091453" y="3075210"/>
            <a:ext cx="1911805" cy="1199153"/>
          </a:xfrm>
          <a:prstGeom prst="roundRect">
            <a:avLst/>
          </a:prstGeom>
          <a:solidFill>
            <a:srgbClr val="B9DF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1B7C14C2-1048-DD82-66BF-C3D730E875C9}"/>
              </a:ext>
            </a:extLst>
          </p:cNvPr>
          <p:cNvSpPr/>
          <p:nvPr/>
        </p:nvSpPr>
        <p:spPr>
          <a:xfrm rot="20676382">
            <a:off x="3141385" y="3397463"/>
            <a:ext cx="1991223" cy="1216684"/>
          </a:xfrm>
          <a:prstGeom prst="circularArrow">
            <a:avLst>
              <a:gd name="adj1" fmla="val 3963"/>
              <a:gd name="adj2" fmla="val 559422"/>
              <a:gd name="adj3" fmla="val 20218432"/>
              <a:gd name="adj4" fmla="val 12898478"/>
              <a:gd name="adj5" fmla="val 94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F3C692-0936-C1C5-2037-1D2631789A1A}"/>
              </a:ext>
            </a:extLst>
          </p:cNvPr>
          <p:cNvSpPr/>
          <p:nvPr/>
        </p:nvSpPr>
        <p:spPr>
          <a:xfrm>
            <a:off x="9701947" y="3994459"/>
            <a:ext cx="640080" cy="221823"/>
          </a:xfrm>
          <a:prstGeom prst="roundRect">
            <a:avLst/>
          </a:prstGeom>
          <a:solidFill>
            <a:srgbClr val="4C7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2DB7B9-1900-4CA5-AE2B-C29D4FBFB3C4}"/>
              </a:ext>
            </a:extLst>
          </p:cNvPr>
          <p:cNvSpPr/>
          <p:nvPr/>
        </p:nvSpPr>
        <p:spPr>
          <a:xfrm>
            <a:off x="8857803" y="2665042"/>
            <a:ext cx="2297148" cy="201857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DengXia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70EBA5-1166-DD79-3E31-2762BA5F9891}"/>
                  </a:ext>
                </a:extLst>
              </p:cNvPr>
              <p:cNvSpPr txBox="1"/>
              <p:nvPr/>
            </p:nvSpPr>
            <p:spPr>
              <a:xfrm>
                <a:off x="9740185" y="3641956"/>
                <a:ext cx="11864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𝐍𝐞𝐠𝐚𝐭𝐢𝐯𝐞</m:t>
                    </m:r>
                  </m:oMath>
                </a14:m>
                <a:r>
                  <a:rPr lang="ko-KR" altLang="en-US" sz="16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70EBA5-1166-DD79-3E31-2762BA5F9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85" y="3641956"/>
                <a:ext cx="1186448" cy="3385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0908635-27B1-B38C-198C-1C80C81DD736}"/>
              </a:ext>
            </a:extLst>
          </p:cNvPr>
          <p:cNvGrpSpPr/>
          <p:nvPr/>
        </p:nvGrpSpPr>
        <p:grpSpPr>
          <a:xfrm>
            <a:off x="9033786" y="3743263"/>
            <a:ext cx="724215" cy="724215"/>
            <a:chOff x="7745183" y="1738808"/>
            <a:chExt cx="724215" cy="72421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BB4459-65AD-0EE4-3456-C24209442E59}"/>
                </a:ext>
              </a:extLst>
            </p:cNvPr>
            <p:cNvSpPr/>
            <p:nvPr/>
          </p:nvSpPr>
          <p:spPr>
            <a:xfrm>
              <a:off x="7745183" y="1738808"/>
              <a:ext cx="724215" cy="72421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6450FD-EC2C-82D6-39E9-27A9FE6CB9EB}"/>
                </a:ext>
              </a:extLst>
            </p:cNvPr>
            <p:cNvSpPr txBox="1"/>
            <p:nvPr/>
          </p:nvSpPr>
          <p:spPr>
            <a:xfrm>
              <a:off x="7768364" y="1924199"/>
              <a:ext cx="66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0.35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0F718E-E49E-F026-76C8-632E2B9C8383}"/>
              </a:ext>
            </a:extLst>
          </p:cNvPr>
          <p:cNvSpPr/>
          <p:nvPr/>
        </p:nvSpPr>
        <p:spPr>
          <a:xfrm>
            <a:off x="9706962" y="3127461"/>
            <a:ext cx="1188720" cy="221823"/>
          </a:xfrm>
          <a:prstGeom prst="roundRect">
            <a:avLst/>
          </a:prstGeom>
          <a:solidFill>
            <a:srgbClr val="A5BB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870F7F-92D0-96CC-A076-D477C3E00631}"/>
                  </a:ext>
                </a:extLst>
              </p:cNvPr>
              <p:cNvSpPr txBox="1"/>
              <p:nvPr/>
            </p:nvSpPr>
            <p:spPr>
              <a:xfrm>
                <a:off x="9748584" y="2787262"/>
                <a:ext cx="10866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𝐏𝐨𝐬𝐢𝐭𝐢𝐯𝐞</m:t>
                    </m:r>
                  </m:oMath>
                </a14:m>
                <a:r>
                  <a:rPr lang="ko-KR" altLang="en-US" sz="16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870F7F-92D0-96CC-A076-D477C3E00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584" y="2787262"/>
                <a:ext cx="108660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203E32B-9FD9-D2FF-456F-A57678C57A43}"/>
              </a:ext>
            </a:extLst>
          </p:cNvPr>
          <p:cNvGrpSpPr/>
          <p:nvPr/>
        </p:nvGrpSpPr>
        <p:grpSpPr>
          <a:xfrm>
            <a:off x="9033786" y="2876265"/>
            <a:ext cx="724215" cy="724215"/>
            <a:chOff x="7740168" y="2730456"/>
            <a:chExt cx="724215" cy="7242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D3FB1F-E5BB-DBF0-C5BF-487B96850BA4}"/>
                </a:ext>
              </a:extLst>
            </p:cNvPr>
            <p:cNvSpPr/>
            <p:nvPr/>
          </p:nvSpPr>
          <p:spPr>
            <a:xfrm>
              <a:off x="7740168" y="2730456"/>
              <a:ext cx="724215" cy="72421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1766E6-36DA-5E53-66A5-2E7791253BF9}"/>
                </a:ext>
              </a:extLst>
            </p:cNvPr>
            <p:cNvSpPr txBox="1"/>
            <p:nvPr/>
          </p:nvSpPr>
          <p:spPr>
            <a:xfrm>
              <a:off x="7763349" y="2915847"/>
              <a:ext cx="66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rPr>
                <a:t>0.65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DCBE72F-9625-2C9F-06B0-9822C415A505}"/>
              </a:ext>
            </a:extLst>
          </p:cNvPr>
          <p:cNvSpPr txBox="1"/>
          <p:nvPr/>
        </p:nvSpPr>
        <p:spPr>
          <a:xfrm>
            <a:off x="8857803" y="2216744"/>
            <a:ext cx="229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O-Glycosylation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14F55C-94D0-8A40-174F-AF779674106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7003258" y="3674331"/>
            <a:ext cx="1854545" cy="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47D76D-ADEE-B971-0BF3-0306687FEF2E}"/>
              </a:ext>
            </a:extLst>
          </p:cNvPr>
          <p:cNvSpPr txBox="1"/>
          <p:nvPr/>
        </p:nvSpPr>
        <p:spPr>
          <a:xfrm>
            <a:off x="7149203" y="3246322"/>
            <a:ext cx="1449331" cy="79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Calculate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probability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06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Training time and classification performance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2F13944-E420-99EE-3AD9-36ACDBE8B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933552"/>
              </p:ext>
            </p:extLst>
          </p:nvPr>
        </p:nvGraphicFramePr>
        <p:xfrm>
          <a:off x="1368336" y="1637824"/>
          <a:ext cx="9572714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2E9AC5-286B-546C-6BE8-99DC519FC28A}"/>
              </a:ext>
            </a:extLst>
          </p:cNvPr>
          <p:cNvSpPr txBox="1"/>
          <p:nvPr/>
        </p:nvSpPr>
        <p:spPr>
          <a:xfrm>
            <a:off x="0" y="6888778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Sumit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Dissecting N-Glycosylation Dynamics in Chinese Hamster Ovary Cells Fed-batch Cultures using Time Course Omics Analyses</a:t>
            </a:r>
          </a:p>
        </p:txBody>
      </p:sp>
    </p:spTree>
    <p:extLst>
      <p:ext uri="{BB962C8B-B14F-4D97-AF65-F5344CB8AC3E}">
        <p14:creationId xmlns:p14="http://schemas.microsoft.com/office/powerpoint/2010/main" val="301095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</a:t>
            </a:r>
            <a:r>
              <a:rPr lang="en-US" altLang="ko-KR" dirty="0"/>
              <a:t>important</a:t>
            </a:r>
            <a:r>
              <a:rPr lang="en-US" dirty="0"/>
              <a:t>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Selected vs. unselected features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61FA92-CA01-1B0F-5B93-9A10BB62DD31}"/>
              </a:ext>
            </a:extLst>
          </p:cNvPr>
          <p:cNvSpPr/>
          <p:nvPr/>
        </p:nvSpPr>
        <p:spPr>
          <a:xfrm>
            <a:off x="2286055" y="1584038"/>
            <a:ext cx="1540773" cy="89741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534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965D12-9895-8AC2-FB69-95AC607CA704}"/>
              </a:ext>
            </a:extLst>
          </p:cNvPr>
          <p:cNvCxnSpPr>
            <a:cxnSpLocks/>
          </p:cNvCxnSpPr>
          <p:nvPr/>
        </p:nvCxnSpPr>
        <p:spPr>
          <a:xfrm>
            <a:off x="3524130" y="2582674"/>
            <a:ext cx="392550" cy="81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0C12B7-DE1F-4E44-5D8C-606522FE7D03}"/>
              </a:ext>
            </a:extLst>
          </p:cNvPr>
          <p:cNvCxnSpPr>
            <a:cxnSpLocks/>
          </p:cNvCxnSpPr>
          <p:nvPr/>
        </p:nvCxnSpPr>
        <p:spPr>
          <a:xfrm flipH="1">
            <a:off x="2221373" y="2582674"/>
            <a:ext cx="394664" cy="797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7FAD0-78FF-6318-A18C-F2C8440512C8}"/>
              </a:ext>
            </a:extLst>
          </p:cNvPr>
          <p:cNvSpPr/>
          <p:nvPr/>
        </p:nvSpPr>
        <p:spPr>
          <a:xfrm>
            <a:off x="1081631" y="3441697"/>
            <a:ext cx="1708773" cy="102241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31212B-7EAD-CA41-730F-87683B084080}"/>
              </a:ext>
            </a:extLst>
          </p:cNvPr>
          <p:cNvSpPr/>
          <p:nvPr/>
        </p:nvSpPr>
        <p:spPr>
          <a:xfrm>
            <a:off x="3382344" y="3429000"/>
            <a:ext cx="1708774" cy="10224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519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Unselected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26607-28C7-2526-3804-9F962F1B2F2A}"/>
              </a:ext>
            </a:extLst>
          </p:cNvPr>
          <p:cNvSpPr txBox="1"/>
          <p:nvPr/>
        </p:nvSpPr>
        <p:spPr>
          <a:xfrm>
            <a:off x="1719504" y="4512479"/>
            <a:ext cx="43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B3E10-2C7B-D1C4-5364-7AA423C4ED65}"/>
              </a:ext>
            </a:extLst>
          </p:cNvPr>
          <p:cNvSpPr/>
          <p:nvPr/>
        </p:nvSpPr>
        <p:spPr>
          <a:xfrm>
            <a:off x="1081631" y="4924985"/>
            <a:ext cx="1708773" cy="8449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Amino acids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CF62B-7980-9435-A809-D2A4C3509464}"/>
              </a:ext>
            </a:extLst>
          </p:cNvPr>
          <p:cNvSpPr/>
          <p:nvPr/>
        </p:nvSpPr>
        <p:spPr>
          <a:xfrm>
            <a:off x="3382346" y="4919911"/>
            <a:ext cx="1708773" cy="8449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Amino acids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6CC034-296A-C531-C530-3CF29A2A7434}"/>
              </a:ext>
            </a:extLst>
          </p:cNvPr>
          <p:cNvSpPr txBox="1"/>
          <p:nvPr/>
        </p:nvSpPr>
        <p:spPr>
          <a:xfrm>
            <a:off x="4020219" y="4512479"/>
            <a:ext cx="43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CA2108ED-7EC5-4EFD-D2F1-00A32EFF4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486478"/>
              </p:ext>
            </p:extLst>
          </p:nvPr>
        </p:nvGraphicFramePr>
        <p:xfrm>
          <a:off x="5999211" y="2130319"/>
          <a:ext cx="5150069" cy="3624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5C41040-746C-5B0D-0329-11495C9BFB19}"/>
              </a:ext>
            </a:extLst>
          </p:cNvPr>
          <p:cNvSpPr txBox="1"/>
          <p:nvPr/>
        </p:nvSpPr>
        <p:spPr>
          <a:xfrm>
            <a:off x="937260" y="2700442"/>
            <a:ext cx="134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threshold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6DFA69-0A56-B13A-806D-76C523B0B15D}"/>
              </a:ext>
            </a:extLst>
          </p:cNvPr>
          <p:cNvSpPr txBox="1"/>
          <p:nvPr/>
        </p:nvSpPr>
        <p:spPr>
          <a:xfrm>
            <a:off x="3826828" y="2700442"/>
            <a:ext cx="155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≤ threshold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901D6A-0F2E-7133-40A5-3F7D40976562}"/>
              </a:ext>
            </a:extLst>
          </p:cNvPr>
          <p:cNvSpPr txBox="1"/>
          <p:nvPr/>
        </p:nvSpPr>
        <p:spPr>
          <a:xfrm>
            <a:off x="798829" y="5876974"/>
            <a:ext cx="227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</a:t>
            </a:r>
            <a:b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35 features)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129316-F0AF-2DBE-29F0-953DD11A992F}"/>
              </a:ext>
            </a:extLst>
          </p:cNvPr>
          <p:cNvSpPr txBox="1"/>
          <p:nvPr/>
        </p:nvSpPr>
        <p:spPr>
          <a:xfrm>
            <a:off x="3099543" y="5876974"/>
            <a:ext cx="227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539 features)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C7137-9008-C580-818C-16D17DB95C37}"/>
              </a:ext>
            </a:extLst>
          </p:cNvPr>
          <p:cNvSpPr txBox="1"/>
          <p:nvPr/>
        </p:nvSpPr>
        <p:spPr>
          <a:xfrm>
            <a:off x="0" y="6888778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Sumit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Dissecting N-Glycosylation Dynamics in Chinese Hamster Ovary Cells Fed-batch Cultures using Time Course Omics Analyses</a:t>
            </a:r>
          </a:p>
        </p:txBody>
      </p:sp>
    </p:spTree>
    <p:extLst>
      <p:ext uri="{BB962C8B-B14F-4D97-AF65-F5344CB8AC3E}">
        <p14:creationId xmlns:p14="http://schemas.microsoft.com/office/powerpoint/2010/main" val="228793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selected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D3FE10-D8CB-A01F-601B-16271A4CE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584610"/>
              </p:ext>
            </p:extLst>
          </p:nvPr>
        </p:nvGraphicFramePr>
        <p:xfrm>
          <a:off x="517306" y="1916695"/>
          <a:ext cx="11065094" cy="4459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0BF5BC-1532-F27D-2804-24B1FDC1DD4B}"/>
              </a:ext>
            </a:extLst>
          </p:cNvPr>
          <p:cNvSpPr txBox="1"/>
          <p:nvPr/>
        </p:nvSpPr>
        <p:spPr>
          <a:xfrm>
            <a:off x="0" y="6881158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Sumit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Dissecting N-Glycosylation Dynamics in Chinese Hamster Ovary Cells Fed-batch Cultures using Time Course Omics Analyses</a:t>
            </a:r>
          </a:p>
        </p:txBody>
      </p:sp>
    </p:spTree>
    <p:extLst>
      <p:ext uri="{BB962C8B-B14F-4D97-AF65-F5344CB8AC3E}">
        <p14:creationId xmlns:p14="http://schemas.microsoft.com/office/powerpoint/2010/main" val="1752703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/>
              <a:t>23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10B2AA-A65B-2512-9395-168B3EA3BC13}"/>
              </a:ext>
            </a:extLst>
          </p:cNvPr>
          <p:cNvSpPr/>
          <p:nvPr/>
        </p:nvSpPr>
        <p:spPr>
          <a:xfrm>
            <a:off x="6643988" y="2461243"/>
            <a:ext cx="1118825" cy="1090139"/>
          </a:xfrm>
          <a:prstGeom prst="roundRect">
            <a:avLst/>
          </a:prstGeom>
          <a:solidFill>
            <a:srgbClr val="B9DF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778AA7-E01B-6D7E-F740-D82CEC26B48C}"/>
              </a:ext>
            </a:extLst>
          </p:cNvPr>
          <p:cNvCxnSpPr>
            <a:cxnSpLocks/>
          </p:cNvCxnSpPr>
          <p:nvPr/>
        </p:nvCxnSpPr>
        <p:spPr>
          <a:xfrm>
            <a:off x="3765585" y="3799132"/>
            <a:ext cx="4892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A45327-3ECB-4A43-7A5E-C0088C67097F}"/>
              </a:ext>
            </a:extLst>
          </p:cNvPr>
          <p:cNvCxnSpPr>
            <a:cxnSpLocks/>
          </p:cNvCxnSpPr>
          <p:nvPr/>
        </p:nvCxnSpPr>
        <p:spPr>
          <a:xfrm flipV="1">
            <a:off x="1993164" y="3799134"/>
            <a:ext cx="488359" cy="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0FC17F-6C3B-105F-5EC5-56036BE3A390}"/>
              </a:ext>
            </a:extLst>
          </p:cNvPr>
          <p:cNvSpPr txBox="1"/>
          <p:nvPr/>
        </p:nvSpPr>
        <p:spPr>
          <a:xfrm>
            <a:off x="317433" y="2709660"/>
            <a:ext cx="1765795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structure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B50903-A4C0-34A5-4AC7-60C59407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04" y="3148942"/>
            <a:ext cx="1269876" cy="13003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71949E-2344-C562-BA45-20FEF48266DB}"/>
              </a:ext>
            </a:extLst>
          </p:cNvPr>
          <p:cNvSpPr txBox="1"/>
          <p:nvPr/>
        </p:nvSpPr>
        <p:spPr>
          <a:xfrm>
            <a:off x="4229970" y="3475966"/>
            <a:ext cx="14998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F690D8-1780-7FCC-4AA4-6F8AE53F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06" y="1353673"/>
            <a:ext cx="1118827" cy="1285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EEB8B3-FFB3-7B4C-2110-830747805404}"/>
              </a:ext>
            </a:extLst>
          </p:cNvPr>
          <p:cNvSpPr txBox="1"/>
          <p:nvPr/>
        </p:nvSpPr>
        <p:spPr>
          <a:xfrm>
            <a:off x="4229970" y="1823790"/>
            <a:ext cx="14998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Amino acid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2FA166-CAF0-9D24-7ED8-98BE8D207F7F}"/>
              </a:ext>
            </a:extLst>
          </p:cNvPr>
          <p:cNvCxnSpPr>
            <a:cxnSpLocks/>
          </p:cNvCxnSpPr>
          <p:nvPr/>
        </p:nvCxnSpPr>
        <p:spPr>
          <a:xfrm flipV="1">
            <a:off x="3917436" y="2082805"/>
            <a:ext cx="488359" cy="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2676CD-D3F9-4FC1-F220-830AF7CA69FE}"/>
              </a:ext>
            </a:extLst>
          </p:cNvPr>
          <p:cNvSpPr txBox="1"/>
          <p:nvPr/>
        </p:nvSpPr>
        <p:spPr>
          <a:xfrm>
            <a:off x="2305771" y="891060"/>
            <a:ext cx="1765795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sequence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DD0E69-77AA-47A8-1A49-F7D6CDF48CC8}"/>
              </a:ext>
            </a:extLst>
          </p:cNvPr>
          <p:cNvCxnSpPr>
            <a:cxnSpLocks/>
          </p:cNvCxnSpPr>
          <p:nvPr/>
        </p:nvCxnSpPr>
        <p:spPr>
          <a:xfrm rot="2700000">
            <a:off x="5434242" y="2629650"/>
            <a:ext cx="3675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67460E-FFD7-40B3-530F-A8CA41FBE9A9}"/>
              </a:ext>
            </a:extLst>
          </p:cNvPr>
          <p:cNvCxnSpPr>
            <a:cxnSpLocks/>
          </p:cNvCxnSpPr>
          <p:nvPr/>
        </p:nvCxnSpPr>
        <p:spPr>
          <a:xfrm rot="18900000">
            <a:off x="5434240" y="3390874"/>
            <a:ext cx="3675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91112B-41F1-9B11-07D7-B16FFA72E85C}"/>
              </a:ext>
            </a:extLst>
          </p:cNvPr>
          <p:cNvCxnSpPr>
            <a:cxnSpLocks/>
          </p:cNvCxnSpPr>
          <p:nvPr/>
        </p:nvCxnSpPr>
        <p:spPr>
          <a:xfrm>
            <a:off x="6167555" y="3011447"/>
            <a:ext cx="3675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FC0B4F5-2385-DCF4-307F-212AEDEA6F8A}"/>
              </a:ext>
            </a:extLst>
          </p:cNvPr>
          <p:cNvSpPr/>
          <p:nvPr/>
        </p:nvSpPr>
        <p:spPr>
          <a:xfrm>
            <a:off x="5746950" y="2840668"/>
            <a:ext cx="341559" cy="341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F07D96-A004-6199-EC08-98547DFB417F}"/>
              </a:ext>
            </a:extLst>
          </p:cNvPr>
          <p:cNvSpPr/>
          <p:nvPr/>
        </p:nvSpPr>
        <p:spPr>
          <a:xfrm>
            <a:off x="2563069" y="3211368"/>
            <a:ext cx="1118828" cy="1090139"/>
          </a:xfrm>
          <a:prstGeom prst="roundRect">
            <a:avLst/>
          </a:prstGeom>
          <a:solidFill>
            <a:srgbClr val="E3CBD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Physics-based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ko-KR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41AD30-4BCB-5650-CD9A-F26604E2A75E}"/>
              </a:ext>
            </a:extLst>
          </p:cNvPr>
          <p:cNvCxnSpPr>
            <a:cxnSpLocks/>
          </p:cNvCxnSpPr>
          <p:nvPr/>
        </p:nvCxnSpPr>
        <p:spPr>
          <a:xfrm>
            <a:off x="7202341" y="3666492"/>
            <a:ext cx="0" cy="94003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EABA81-DE44-106F-4370-DD780001E108}"/>
              </a:ext>
            </a:extLst>
          </p:cNvPr>
          <p:cNvCxnSpPr>
            <a:cxnSpLocks/>
          </p:cNvCxnSpPr>
          <p:nvPr/>
        </p:nvCxnSpPr>
        <p:spPr>
          <a:xfrm>
            <a:off x="7852695" y="3006312"/>
            <a:ext cx="3675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C2A2129-428D-F0A5-6158-539F3113B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353095"/>
              </p:ext>
            </p:extLst>
          </p:nvPr>
        </p:nvGraphicFramePr>
        <p:xfrm>
          <a:off x="8474369" y="1996528"/>
          <a:ext cx="3345596" cy="1903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4C9EABE-1642-DF10-71A6-BDE7EBFC128D}"/>
              </a:ext>
            </a:extLst>
          </p:cNvPr>
          <p:cNvSpPr txBox="1"/>
          <p:nvPr/>
        </p:nvSpPr>
        <p:spPr>
          <a:xfrm>
            <a:off x="7294281" y="4057544"/>
            <a:ext cx="1139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3BD648-094E-33FD-8F67-F5E2072A1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615" y="4730031"/>
            <a:ext cx="4100273" cy="16536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FE5D13-5F5D-733E-8507-38F8D7202384}"/>
              </a:ext>
            </a:extLst>
          </p:cNvPr>
          <p:cNvSpPr txBox="1"/>
          <p:nvPr/>
        </p:nvSpPr>
        <p:spPr>
          <a:xfrm>
            <a:off x="8220260" y="5150170"/>
            <a:ext cx="28494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Find the best features for O-glycosylation 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FCEC3-7163-CE70-ED12-85A079BBBFC3}"/>
              </a:ext>
            </a:extLst>
          </p:cNvPr>
          <p:cNvSpPr txBox="1"/>
          <p:nvPr/>
        </p:nvSpPr>
        <p:spPr>
          <a:xfrm>
            <a:off x="7705259" y="2129479"/>
            <a:ext cx="2585299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the model performance</a:t>
            </a:r>
            <a:endParaRPr lang="ko-KR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B6348-8B07-9E82-9FA3-93A1C75ED6F5}"/>
              </a:ext>
            </a:extLst>
          </p:cNvPr>
          <p:cNvSpPr txBox="1"/>
          <p:nvPr/>
        </p:nvSpPr>
        <p:spPr>
          <a:xfrm>
            <a:off x="0" y="6888778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Sumit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Dissecting N-Glycosylation Dynamics in Chinese Hamster Ovary Cells Fed-batch Cultures using Time Course Omics Analyses</a:t>
            </a:r>
          </a:p>
        </p:txBody>
      </p:sp>
    </p:spTree>
    <p:extLst>
      <p:ext uri="{BB962C8B-B14F-4D97-AF65-F5344CB8AC3E}">
        <p14:creationId xmlns:p14="http://schemas.microsoft.com/office/powerpoint/2010/main" val="44676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CD338-4006-4345-8FD4-0DB95A99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68DB-5B68-47DC-ACD7-88A3613C42E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5C991-DD15-4650-8086-FA24CCC3B7A2}"/>
              </a:ext>
            </a:extLst>
          </p:cNvPr>
          <p:cNvSpPr txBox="1"/>
          <p:nvPr/>
        </p:nvSpPr>
        <p:spPr>
          <a:xfrm>
            <a:off x="761999" y="2213282"/>
            <a:ext cx="1066800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pPr algn="ctr"/>
            <a:endParaRPr lang="en-US" altLang="ko-KR" sz="3600" b="1" dirty="0">
              <a:solidFill>
                <a:srgbClr val="3435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3600" b="1" dirty="0">
                <a:solidFill>
                  <a:srgbClr val="3435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skyhong@mit.edu</a:t>
            </a:r>
            <a:endParaRPr lang="en-US" altLang="ko-KR" sz="3600" b="1" dirty="0">
              <a:solidFill>
                <a:srgbClr val="343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Losing sequential information of amino acid sequence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CAB4-5D91-4ACF-B431-961C760CD7A2}"/>
              </a:ext>
            </a:extLst>
          </p:cNvPr>
          <p:cNvSpPr txBox="1"/>
          <p:nvPr/>
        </p:nvSpPr>
        <p:spPr>
          <a:xfrm>
            <a:off x="-3077" y="6611858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Mauri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2021)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Advances and Applications in Bioinformatics and Chemistry,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O-GlcNAcylation Prediction: An Unattained Objective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31E8D-7F35-C18A-A0FA-1055DD948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t="3005" r="18419" b="45553"/>
          <a:stretch/>
        </p:blipFill>
        <p:spPr bwMode="auto">
          <a:xfrm>
            <a:off x="528574" y="1499647"/>
            <a:ext cx="2839822" cy="333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91EFABD-EE33-8638-0F13-63BA1AAF9F39}"/>
              </a:ext>
            </a:extLst>
          </p:cNvPr>
          <p:cNvSpPr/>
          <p:nvPr/>
        </p:nvSpPr>
        <p:spPr>
          <a:xfrm rot="900000">
            <a:off x="1608241" y="2755034"/>
            <a:ext cx="1823209" cy="1103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4628D-44FC-27CB-55FB-40D86D55D52F}"/>
              </a:ext>
            </a:extLst>
          </p:cNvPr>
          <p:cNvSpPr txBox="1"/>
          <p:nvPr/>
        </p:nvSpPr>
        <p:spPr>
          <a:xfrm>
            <a:off x="2910961" y="2144901"/>
            <a:ext cx="113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Target site</a:t>
            </a:r>
          </a:p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[S/T]</a:t>
            </a:r>
            <a:endParaRPr lang="ko-KR" alt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044306-DCC6-D258-BEC3-C5CF0371A859}"/>
              </a:ext>
            </a:extLst>
          </p:cNvPr>
          <p:cNvCxnSpPr>
            <a:cxnSpLocks/>
          </p:cNvCxnSpPr>
          <p:nvPr/>
        </p:nvCxnSpPr>
        <p:spPr>
          <a:xfrm flipH="1">
            <a:off x="2840443" y="2475918"/>
            <a:ext cx="319092" cy="52211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A86753-FE63-EB40-11B3-561E39E65AC1}"/>
              </a:ext>
            </a:extLst>
          </p:cNvPr>
          <p:cNvSpPr txBox="1"/>
          <p:nvPr/>
        </p:nvSpPr>
        <p:spPr>
          <a:xfrm>
            <a:off x="3093726" y="2792362"/>
            <a:ext cx="125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window</a:t>
            </a:r>
            <a:endParaRPr lang="ko-KR" altLang="en-US" sz="14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B8285E-E104-D4D6-298C-1A994A8023E2}"/>
              </a:ext>
            </a:extLst>
          </p:cNvPr>
          <p:cNvSpPr/>
          <p:nvPr/>
        </p:nvSpPr>
        <p:spPr>
          <a:xfrm rot="900000">
            <a:off x="2542381" y="3106446"/>
            <a:ext cx="315502" cy="31383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49873479-2286-85BC-69D0-F5C99886B1C9}"/>
              </a:ext>
            </a:extLst>
          </p:cNvPr>
          <p:cNvSpPr/>
          <p:nvPr/>
        </p:nvSpPr>
        <p:spPr>
          <a:xfrm rot="19559808">
            <a:off x="3949509" y="2371853"/>
            <a:ext cx="1594223" cy="809623"/>
          </a:xfrm>
          <a:prstGeom prst="circularArrow">
            <a:avLst>
              <a:gd name="adj1" fmla="val 6465"/>
              <a:gd name="adj2" fmla="val 559422"/>
              <a:gd name="adj3" fmla="val 20328937"/>
              <a:gd name="adj4" fmla="val 13455236"/>
              <a:gd name="adj5" fmla="val 116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사각형: 둥근 모서리 87">
            <a:extLst>
              <a:ext uri="{FF2B5EF4-FFF2-40B4-BE49-F238E27FC236}">
                <a16:creationId xmlns:a16="http://schemas.microsoft.com/office/drawing/2014/main" id="{0AB07E4A-383E-8344-29BD-19FB069FA6EE}"/>
              </a:ext>
            </a:extLst>
          </p:cNvPr>
          <p:cNvSpPr/>
          <p:nvPr/>
        </p:nvSpPr>
        <p:spPr>
          <a:xfrm>
            <a:off x="7033866" y="4531734"/>
            <a:ext cx="936879" cy="749069"/>
          </a:xfrm>
          <a:prstGeom prst="roundRect">
            <a:avLst/>
          </a:prstGeom>
          <a:solidFill>
            <a:srgbClr val="FBE1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Random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Forest</a:t>
            </a:r>
          </a:p>
        </p:txBody>
      </p:sp>
      <p:cxnSp>
        <p:nvCxnSpPr>
          <p:cNvPr id="3081" name="Straight Arrow Connector 3080">
            <a:extLst>
              <a:ext uri="{FF2B5EF4-FFF2-40B4-BE49-F238E27FC236}">
                <a16:creationId xmlns:a16="http://schemas.microsoft.com/office/drawing/2014/main" id="{6485341E-889F-6C07-6D64-F37A0190EB18}"/>
              </a:ext>
            </a:extLst>
          </p:cNvPr>
          <p:cNvCxnSpPr>
            <a:cxnSpLocks/>
          </p:cNvCxnSpPr>
          <p:nvPr/>
        </p:nvCxnSpPr>
        <p:spPr>
          <a:xfrm flipH="1">
            <a:off x="6103620" y="2594600"/>
            <a:ext cx="702389" cy="7658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Arrow Connector 3081">
            <a:extLst>
              <a:ext uri="{FF2B5EF4-FFF2-40B4-BE49-F238E27FC236}">
                <a16:creationId xmlns:a16="http://schemas.microsoft.com/office/drawing/2014/main" id="{5CAC46B8-6E88-11F4-A5AD-AB5178FCB21C}"/>
              </a:ext>
            </a:extLst>
          </p:cNvPr>
          <p:cNvCxnSpPr>
            <a:cxnSpLocks/>
          </p:cNvCxnSpPr>
          <p:nvPr/>
        </p:nvCxnSpPr>
        <p:spPr>
          <a:xfrm flipH="1">
            <a:off x="7353300" y="2567940"/>
            <a:ext cx="22860" cy="7848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Arrow Connector 3082">
            <a:extLst>
              <a:ext uri="{FF2B5EF4-FFF2-40B4-BE49-F238E27FC236}">
                <a16:creationId xmlns:a16="http://schemas.microsoft.com/office/drawing/2014/main" id="{5881FFAF-5D74-0058-F6E5-452A2FF7DEAA}"/>
              </a:ext>
            </a:extLst>
          </p:cNvPr>
          <p:cNvCxnSpPr>
            <a:cxnSpLocks/>
          </p:cNvCxnSpPr>
          <p:nvPr/>
        </p:nvCxnSpPr>
        <p:spPr>
          <a:xfrm>
            <a:off x="9022080" y="2590800"/>
            <a:ext cx="106680" cy="8001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AF93DBD2-EF09-4409-B9FE-0EB14FFEC27B}"/>
              </a:ext>
            </a:extLst>
          </p:cNvPr>
          <p:cNvCxnSpPr>
            <a:cxnSpLocks/>
          </p:cNvCxnSpPr>
          <p:nvPr/>
        </p:nvCxnSpPr>
        <p:spPr>
          <a:xfrm flipH="1">
            <a:off x="10988040" y="2583180"/>
            <a:ext cx="281940" cy="8229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863812-5C75-341B-1DB9-BF77E5898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78535"/>
              </p:ext>
            </p:extLst>
          </p:nvPr>
        </p:nvGraphicFramePr>
        <p:xfrm>
          <a:off x="5418630" y="1607819"/>
          <a:ext cx="611264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55">
                  <a:extLst>
                    <a:ext uri="{9D8B030D-6E8A-4147-A177-3AD203B41FA5}">
                      <a16:colId xmlns:a16="http://schemas.microsoft.com/office/drawing/2014/main" val="2269232641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799560590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377248856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4011671950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369743133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1705397354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222033937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1904528519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224273436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16916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Subsite #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43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Residue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W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P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M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K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827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Flexibility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0.72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0.71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0.71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0.70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0.70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0.69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0.67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0.66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0.65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5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SASA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24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23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27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52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41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2323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BDBB273-3B23-EDAD-424B-BAA6D17FB5B4}"/>
              </a:ext>
            </a:extLst>
          </p:cNvPr>
          <p:cNvSpPr txBox="1"/>
          <p:nvPr/>
        </p:nvSpPr>
        <p:spPr>
          <a:xfrm>
            <a:off x="10225439" y="3713378"/>
            <a:ext cx="152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No sequential information</a:t>
            </a:r>
            <a:endParaRPr lang="ko-KR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사각형: 둥근 모서리 87">
            <a:extLst>
              <a:ext uri="{FF2B5EF4-FFF2-40B4-BE49-F238E27FC236}">
                <a16:creationId xmlns:a16="http://schemas.microsoft.com/office/drawing/2014/main" id="{39CA0135-B2A8-6122-4B31-4EAD42868D3B}"/>
              </a:ext>
            </a:extLst>
          </p:cNvPr>
          <p:cNvSpPr/>
          <p:nvPr/>
        </p:nvSpPr>
        <p:spPr>
          <a:xfrm>
            <a:off x="8145505" y="4531734"/>
            <a:ext cx="936879" cy="749069"/>
          </a:xfrm>
          <a:prstGeom prst="roundRect">
            <a:avLst/>
          </a:prstGeom>
          <a:solidFill>
            <a:srgbClr val="FBE1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Support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Vector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Machine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" name="사각형: 둥근 모서리 87">
            <a:extLst>
              <a:ext uri="{FF2B5EF4-FFF2-40B4-BE49-F238E27FC236}">
                <a16:creationId xmlns:a16="http://schemas.microsoft.com/office/drawing/2014/main" id="{80A329BD-0CFB-AE37-BDDA-40839D064CD7}"/>
              </a:ext>
            </a:extLst>
          </p:cNvPr>
          <p:cNvSpPr/>
          <p:nvPr/>
        </p:nvSpPr>
        <p:spPr>
          <a:xfrm>
            <a:off x="9244053" y="4531734"/>
            <a:ext cx="1235352" cy="749069"/>
          </a:xfrm>
          <a:prstGeom prst="roundRect">
            <a:avLst/>
          </a:prstGeom>
          <a:solidFill>
            <a:srgbClr val="FBE1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Multi-layer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Perceptron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19A843-37C8-76F6-1315-E24C3966E56F}"/>
              </a:ext>
            </a:extLst>
          </p:cNvPr>
          <p:cNvSpPr/>
          <p:nvPr/>
        </p:nvSpPr>
        <p:spPr>
          <a:xfrm>
            <a:off x="6684558" y="4356259"/>
            <a:ext cx="4113066" cy="1092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6F1DB-8A9E-520B-2BDC-FCF1B7269513}"/>
              </a:ext>
            </a:extLst>
          </p:cNvPr>
          <p:cNvSpPr txBox="1"/>
          <p:nvPr/>
        </p:nvSpPr>
        <p:spPr>
          <a:xfrm>
            <a:off x="5073927" y="4671701"/>
            <a:ext cx="161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ML models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used in past studies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화살표 연결선 99">
            <a:extLst>
              <a:ext uri="{FF2B5EF4-FFF2-40B4-BE49-F238E27FC236}">
                <a16:creationId xmlns:a16="http://schemas.microsoft.com/office/drawing/2014/main" id="{CF379FB5-89F1-D2F4-8E9B-36EA2CFA6E70}"/>
              </a:ext>
            </a:extLst>
          </p:cNvPr>
          <p:cNvCxnSpPr>
            <a:cxnSpLocks/>
          </p:cNvCxnSpPr>
          <p:nvPr/>
        </p:nvCxnSpPr>
        <p:spPr>
          <a:xfrm>
            <a:off x="8613945" y="5524500"/>
            <a:ext cx="0" cy="434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6C9FFF-941B-418E-4898-7515BBCC24B2}"/>
              </a:ext>
            </a:extLst>
          </p:cNvPr>
          <p:cNvSpPr txBox="1"/>
          <p:nvPr/>
        </p:nvSpPr>
        <p:spPr>
          <a:xfrm>
            <a:off x="7635237" y="6004450"/>
            <a:ext cx="194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Best performance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F1 score: 11.01 %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CAF7B96-C9FC-3F82-596F-5B50782F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90590"/>
              </p:ext>
            </p:extLst>
          </p:nvPr>
        </p:nvGraphicFramePr>
        <p:xfrm>
          <a:off x="5335353" y="3461289"/>
          <a:ext cx="627919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14">
                  <a:extLst>
                    <a:ext uri="{9D8B030D-6E8A-4147-A177-3AD203B41FA5}">
                      <a16:colId xmlns:a16="http://schemas.microsoft.com/office/drawing/2014/main" val="1149786227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1583049886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856221851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1297690421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2943577554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48628321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2150656039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573292081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3040062424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3676087105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3896146054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3116718507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1970319302"/>
                    </a:ext>
                  </a:extLst>
                </a:gridCol>
                <a:gridCol w="448514">
                  <a:extLst>
                    <a:ext uri="{9D8B030D-6E8A-4147-A177-3AD203B41FA5}">
                      <a16:colId xmlns:a16="http://schemas.microsoft.com/office/drawing/2014/main" val="6081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W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0.71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0.70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27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0.65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40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6884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B29C9E8-491D-650B-BA1E-C71C84A867A3}"/>
              </a:ext>
            </a:extLst>
          </p:cNvPr>
          <p:cNvSpPr txBox="1"/>
          <p:nvPr/>
        </p:nvSpPr>
        <p:spPr>
          <a:xfrm>
            <a:off x="4084657" y="3352376"/>
            <a:ext cx="125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1D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Feature vector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직선 화살표 연결선 99">
            <a:extLst>
              <a:ext uri="{FF2B5EF4-FFF2-40B4-BE49-F238E27FC236}">
                <a16:creationId xmlns:a16="http://schemas.microsoft.com/office/drawing/2014/main" id="{CDBA58FA-CB8B-9110-3E42-7B1AC7575814}"/>
              </a:ext>
            </a:extLst>
          </p:cNvPr>
          <p:cNvCxnSpPr>
            <a:cxnSpLocks/>
          </p:cNvCxnSpPr>
          <p:nvPr/>
        </p:nvCxnSpPr>
        <p:spPr>
          <a:xfrm>
            <a:off x="8609669" y="3814041"/>
            <a:ext cx="0" cy="409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Recurrent neural networks (RNNs)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To capture the sequential information from amino acid sequence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31E8D-7F35-C18A-A0FA-1055DD948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t="3005" r="18419" b="45553"/>
          <a:stretch/>
        </p:blipFill>
        <p:spPr bwMode="auto">
          <a:xfrm>
            <a:off x="444754" y="1504949"/>
            <a:ext cx="2839822" cy="333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91EFABD-EE33-8638-0F13-63BA1AAF9F39}"/>
              </a:ext>
            </a:extLst>
          </p:cNvPr>
          <p:cNvSpPr/>
          <p:nvPr/>
        </p:nvSpPr>
        <p:spPr>
          <a:xfrm rot="900000">
            <a:off x="1524421" y="2760336"/>
            <a:ext cx="1823209" cy="1103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4628D-44FC-27CB-55FB-40D86D55D52F}"/>
              </a:ext>
            </a:extLst>
          </p:cNvPr>
          <p:cNvSpPr txBox="1"/>
          <p:nvPr/>
        </p:nvSpPr>
        <p:spPr>
          <a:xfrm>
            <a:off x="2827141" y="2150203"/>
            <a:ext cx="113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Target site</a:t>
            </a:r>
          </a:p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[S/T]</a:t>
            </a:r>
            <a:endParaRPr lang="ko-KR" altLang="en-US" sz="1400" b="1" dirty="0">
              <a:solidFill>
                <a:srgbClr val="0000FF"/>
              </a:solidFill>
              <a:latin typeface="Gadugi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044306-DCC6-D258-BEC3-C5CF0371A859}"/>
              </a:ext>
            </a:extLst>
          </p:cNvPr>
          <p:cNvCxnSpPr>
            <a:cxnSpLocks/>
          </p:cNvCxnSpPr>
          <p:nvPr/>
        </p:nvCxnSpPr>
        <p:spPr>
          <a:xfrm flipH="1">
            <a:off x="2756623" y="2481220"/>
            <a:ext cx="319092" cy="52211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A86753-FE63-EB40-11B3-561E39E65AC1}"/>
              </a:ext>
            </a:extLst>
          </p:cNvPr>
          <p:cNvSpPr txBox="1"/>
          <p:nvPr/>
        </p:nvSpPr>
        <p:spPr>
          <a:xfrm>
            <a:off x="3009906" y="2797664"/>
            <a:ext cx="125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  <a:latin typeface="Gadugi" panose="020B0502040204020203" pitchFamily="34" charset="0"/>
              </a:rPr>
              <a:t>Sequence window</a:t>
            </a:r>
            <a:endParaRPr lang="ko-KR" altLang="en-US" sz="1400" b="1" dirty="0">
              <a:solidFill>
                <a:sysClr val="windowText" lastClr="000000"/>
              </a:solidFill>
              <a:latin typeface="Gadug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B8285E-E104-D4D6-298C-1A994A8023E2}"/>
              </a:ext>
            </a:extLst>
          </p:cNvPr>
          <p:cNvSpPr/>
          <p:nvPr/>
        </p:nvSpPr>
        <p:spPr>
          <a:xfrm rot="900000">
            <a:off x="2458561" y="3111748"/>
            <a:ext cx="315502" cy="31383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49873479-2286-85BC-69D0-F5C99886B1C9}"/>
              </a:ext>
            </a:extLst>
          </p:cNvPr>
          <p:cNvSpPr/>
          <p:nvPr/>
        </p:nvSpPr>
        <p:spPr>
          <a:xfrm rot="19559808">
            <a:off x="3865689" y="2377155"/>
            <a:ext cx="1594223" cy="809623"/>
          </a:xfrm>
          <a:prstGeom prst="circularArrow">
            <a:avLst>
              <a:gd name="adj1" fmla="val 6465"/>
              <a:gd name="adj2" fmla="val 559422"/>
              <a:gd name="adj3" fmla="val 20328937"/>
              <a:gd name="adj4" fmla="val 13455236"/>
              <a:gd name="adj5" fmla="val 116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863812-5C75-341B-1DB9-BF77E5898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88851"/>
              </p:ext>
            </p:extLst>
          </p:nvPr>
        </p:nvGraphicFramePr>
        <p:xfrm>
          <a:off x="5276924" y="2098042"/>
          <a:ext cx="61126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55">
                  <a:extLst>
                    <a:ext uri="{9D8B030D-6E8A-4147-A177-3AD203B41FA5}">
                      <a16:colId xmlns:a16="http://schemas.microsoft.com/office/drawing/2014/main" val="2269232641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799560590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377248856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4011671950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369743133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1705397354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222033937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1904528519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224273436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16916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Subsite #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43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Residue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W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P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M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K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827416"/>
                  </a:ext>
                </a:extLst>
              </a:tr>
            </a:tbl>
          </a:graphicData>
        </a:graphic>
      </p:graphicFrame>
      <p:sp>
        <p:nvSpPr>
          <p:cNvPr id="3" name="사각형: 둥근 모서리 87">
            <a:extLst>
              <a:ext uri="{FF2B5EF4-FFF2-40B4-BE49-F238E27FC236}">
                <a16:creationId xmlns:a16="http://schemas.microsoft.com/office/drawing/2014/main" id="{7BF5174B-7624-9699-8514-4965D6B898DB}"/>
              </a:ext>
            </a:extLst>
          </p:cNvPr>
          <p:cNvSpPr/>
          <p:nvPr/>
        </p:nvSpPr>
        <p:spPr>
          <a:xfrm>
            <a:off x="11064270" y="3661316"/>
            <a:ext cx="639901" cy="562786"/>
          </a:xfrm>
          <a:prstGeom prst="roundRect">
            <a:avLst/>
          </a:prstGeom>
          <a:solidFill>
            <a:srgbClr val="FBE1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RNN</a:t>
            </a:r>
          </a:p>
        </p:txBody>
      </p:sp>
      <p:sp>
        <p:nvSpPr>
          <p:cNvPr id="15" name="사각형: 둥근 모서리 87">
            <a:extLst>
              <a:ext uri="{FF2B5EF4-FFF2-40B4-BE49-F238E27FC236}">
                <a16:creationId xmlns:a16="http://schemas.microsoft.com/office/drawing/2014/main" id="{5BBE73D9-67D2-A59D-66E5-0433F2984CFC}"/>
              </a:ext>
            </a:extLst>
          </p:cNvPr>
          <p:cNvSpPr/>
          <p:nvPr/>
        </p:nvSpPr>
        <p:spPr>
          <a:xfrm>
            <a:off x="5245524" y="3661316"/>
            <a:ext cx="639901" cy="562786"/>
          </a:xfrm>
          <a:prstGeom prst="roundRect">
            <a:avLst/>
          </a:prstGeom>
          <a:solidFill>
            <a:srgbClr val="FBE1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RNN</a:t>
            </a:r>
          </a:p>
        </p:txBody>
      </p:sp>
      <p:sp>
        <p:nvSpPr>
          <p:cNvPr id="16" name="사각형: 둥근 모서리 87">
            <a:extLst>
              <a:ext uri="{FF2B5EF4-FFF2-40B4-BE49-F238E27FC236}">
                <a16:creationId xmlns:a16="http://schemas.microsoft.com/office/drawing/2014/main" id="{2981D9AB-20F0-F0EC-522B-F0E2B10520F3}"/>
              </a:ext>
            </a:extLst>
          </p:cNvPr>
          <p:cNvSpPr/>
          <p:nvPr/>
        </p:nvSpPr>
        <p:spPr>
          <a:xfrm>
            <a:off x="7166872" y="3661316"/>
            <a:ext cx="639901" cy="562786"/>
          </a:xfrm>
          <a:prstGeom prst="roundRect">
            <a:avLst/>
          </a:prstGeom>
          <a:solidFill>
            <a:srgbClr val="FBE1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RNN</a:t>
            </a:r>
          </a:p>
        </p:txBody>
      </p:sp>
      <p:sp>
        <p:nvSpPr>
          <p:cNvPr id="17" name="사각형: 둥근 모서리 87">
            <a:extLst>
              <a:ext uri="{FF2B5EF4-FFF2-40B4-BE49-F238E27FC236}">
                <a16:creationId xmlns:a16="http://schemas.microsoft.com/office/drawing/2014/main" id="{CFBDE2AE-BA02-5775-D1CC-6D7E4659A359}"/>
              </a:ext>
            </a:extLst>
          </p:cNvPr>
          <p:cNvSpPr/>
          <p:nvPr/>
        </p:nvSpPr>
        <p:spPr>
          <a:xfrm>
            <a:off x="8666640" y="3661316"/>
            <a:ext cx="639901" cy="562786"/>
          </a:xfrm>
          <a:prstGeom prst="roundRect">
            <a:avLst/>
          </a:prstGeom>
          <a:solidFill>
            <a:srgbClr val="FBE1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직선 화살표 연결선 99">
            <a:extLst>
              <a:ext uri="{FF2B5EF4-FFF2-40B4-BE49-F238E27FC236}">
                <a16:creationId xmlns:a16="http://schemas.microsoft.com/office/drawing/2014/main" id="{0E02A278-01DE-8191-6C79-71184A94F40F}"/>
              </a:ext>
            </a:extLst>
          </p:cNvPr>
          <p:cNvCxnSpPr>
            <a:cxnSpLocks/>
          </p:cNvCxnSpPr>
          <p:nvPr/>
        </p:nvCxnSpPr>
        <p:spPr>
          <a:xfrm flipV="1">
            <a:off x="6882357" y="3942709"/>
            <a:ext cx="2451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99">
            <a:extLst>
              <a:ext uri="{FF2B5EF4-FFF2-40B4-BE49-F238E27FC236}">
                <a16:creationId xmlns:a16="http://schemas.microsoft.com/office/drawing/2014/main" id="{007A849C-E4EA-6962-AEEF-1AD6C2C060DE}"/>
              </a:ext>
            </a:extLst>
          </p:cNvPr>
          <p:cNvCxnSpPr>
            <a:cxnSpLocks/>
          </p:cNvCxnSpPr>
          <p:nvPr/>
        </p:nvCxnSpPr>
        <p:spPr>
          <a:xfrm flipV="1">
            <a:off x="9347170" y="3942708"/>
            <a:ext cx="227088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5258A4-4DFC-DF50-C97F-018C6F1A589E}"/>
                  </a:ext>
                </a:extLst>
              </p:cNvPr>
              <p:cNvSpPr txBox="1"/>
              <p:nvPr/>
            </p:nvSpPr>
            <p:spPr>
              <a:xfrm>
                <a:off x="9549506" y="3804210"/>
                <a:ext cx="293316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dugi" panose="020B0502040204020203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5258A4-4DFC-DF50-C97F-018C6F1A5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506" y="3804210"/>
                <a:ext cx="29331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99">
            <a:extLst>
              <a:ext uri="{FF2B5EF4-FFF2-40B4-BE49-F238E27FC236}">
                <a16:creationId xmlns:a16="http://schemas.microsoft.com/office/drawing/2014/main" id="{97641E07-E73E-9578-7729-9414BE1616DD}"/>
              </a:ext>
            </a:extLst>
          </p:cNvPr>
          <p:cNvCxnSpPr>
            <a:cxnSpLocks/>
          </p:cNvCxnSpPr>
          <p:nvPr/>
        </p:nvCxnSpPr>
        <p:spPr>
          <a:xfrm>
            <a:off x="9864401" y="3942709"/>
            <a:ext cx="2270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9E763-018F-BD7D-F691-6A1F31667DDC}"/>
                  </a:ext>
                </a:extLst>
              </p:cNvPr>
              <p:cNvSpPr txBox="1"/>
              <p:nvPr/>
            </p:nvSpPr>
            <p:spPr>
              <a:xfrm>
                <a:off x="5213529" y="3119245"/>
                <a:ext cx="7038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dugi" panose="020B0502040204020203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9E763-018F-BD7D-F691-6A1F3166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29" y="3119245"/>
                <a:ext cx="70389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CE3635-3A91-A540-BC3F-805C1EAA4A3C}"/>
                  </a:ext>
                </a:extLst>
              </p:cNvPr>
              <p:cNvSpPr txBox="1"/>
              <p:nvPr/>
            </p:nvSpPr>
            <p:spPr>
              <a:xfrm>
                <a:off x="7134876" y="3119245"/>
                <a:ext cx="7038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dugi" panose="020B0502040204020203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CE3635-3A91-A540-BC3F-805C1EAA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876" y="3119245"/>
                <a:ext cx="70389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675A27-F3D2-108F-34DF-B415C4FD55AD}"/>
                  </a:ext>
                </a:extLst>
              </p:cNvPr>
              <p:cNvSpPr txBox="1"/>
              <p:nvPr/>
            </p:nvSpPr>
            <p:spPr>
              <a:xfrm>
                <a:off x="8634644" y="3110460"/>
                <a:ext cx="703891" cy="29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𝒕𝒂𝒓𝒈𝒆𝒕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dugi" panose="020B0502040204020203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675A27-F3D2-108F-34DF-B415C4FD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44" y="3110460"/>
                <a:ext cx="703891" cy="29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7C4A2C-765F-CFE5-36C7-5B0D7F2D70B3}"/>
                  </a:ext>
                </a:extLst>
              </p:cNvPr>
              <p:cNvSpPr txBox="1"/>
              <p:nvPr/>
            </p:nvSpPr>
            <p:spPr>
              <a:xfrm>
                <a:off x="11032275" y="3119245"/>
                <a:ext cx="7038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dugi" panose="020B0502040204020203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7C4A2C-765F-CFE5-36C7-5B0D7F2D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275" y="3119245"/>
                <a:ext cx="70389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99">
            <a:extLst>
              <a:ext uri="{FF2B5EF4-FFF2-40B4-BE49-F238E27FC236}">
                <a16:creationId xmlns:a16="http://schemas.microsoft.com/office/drawing/2014/main" id="{D0A5B7BB-9223-9474-B553-6143DDF94E40}"/>
              </a:ext>
            </a:extLst>
          </p:cNvPr>
          <p:cNvCxnSpPr>
            <a:cxnSpLocks/>
          </p:cNvCxnSpPr>
          <p:nvPr/>
        </p:nvCxnSpPr>
        <p:spPr>
          <a:xfrm>
            <a:off x="5565475" y="3421943"/>
            <a:ext cx="0" cy="197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99">
            <a:extLst>
              <a:ext uri="{FF2B5EF4-FFF2-40B4-BE49-F238E27FC236}">
                <a16:creationId xmlns:a16="http://schemas.microsoft.com/office/drawing/2014/main" id="{1A17E8D6-9D40-56BA-DB48-C119FAA54A67}"/>
              </a:ext>
            </a:extLst>
          </p:cNvPr>
          <p:cNvCxnSpPr>
            <a:cxnSpLocks/>
          </p:cNvCxnSpPr>
          <p:nvPr/>
        </p:nvCxnSpPr>
        <p:spPr>
          <a:xfrm>
            <a:off x="7486822" y="3421942"/>
            <a:ext cx="1" cy="197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99">
            <a:extLst>
              <a:ext uri="{FF2B5EF4-FFF2-40B4-BE49-F238E27FC236}">
                <a16:creationId xmlns:a16="http://schemas.microsoft.com/office/drawing/2014/main" id="{59379BB9-1A04-9550-1864-B5D9C8DCFE1D}"/>
              </a:ext>
            </a:extLst>
          </p:cNvPr>
          <p:cNvCxnSpPr>
            <a:cxnSpLocks/>
          </p:cNvCxnSpPr>
          <p:nvPr/>
        </p:nvCxnSpPr>
        <p:spPr>
          <a:xfrm>
            <a:off x="8986590" y="3420663"/>
            <a:ext cx="1" cy="200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99">
            <a:extLst>
              <a:ext uri="{FF2B5EF4-FFF2-40B4-BE49-F238E27FC236}">
                <a16:creationId xmlns:a16="http://schemas.microsoft.com/office/drawing/2014/main" id="{E4E3D593-2E90-A963-DC69-85819F355889}"/>
              </a:ext>
            </a:extLst>
          </p:cNvPr>
          <p:cNvCxnSpPr>
            <a:cxnSpLocks/>
          </p:cNvCxnSpPr>
          <p:nvPr/>
        </p:nvCxnSpPr>
        <p:spPr>
          <a:xfrm>
            <a:off x="11384221" y="3421942"/>
            <a:ext cx="0" cy="197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99">
            <a:extLst>
              <a:ext uri="{FF2B5EF4-FFF2-40B4-BE49-F238E27FC236}">
                <a16:creationId xmlns:a16="http://schemas.microsoft.com/office/drawing/2014/main" id="{5A692B73-AB35-65F9-B2AB-9C4FB67860C2}"/>
              </a:ext>
            </a:extLst>
          </p:cNvPr>
          <p:cNvCxnSpPr>
            <a:cxnSpLocks/>
          </p:cNvCxnSpPr>
          <p:nvPr/>
        </p:nvCxnSpPr>
        <p:spPr>
          <a:xfrm flipV="1">
            <a:off x="7844511" y="3942708"/>
            <a:ext cx="227088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05CFC-0AE9-D502-2B6E-EDFB2E60C554}"/>
                  </a:ext>
                </a:extLst>
              </p:cNvPr>
              <p:cNvSpPr txBox="1"/>
              <p:nvPr/>
            </p:nvSpPr>
            <p:spPr>
              <a:xfrm>
                <a:off x="8018332" y="3804210"/>
                <a:ext cx="372738" cy="276999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dugi" panose="020B0502040204020203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05CFC-0AE9-D502-2B6E-EDFB2E60C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332" y="3804210"/>
                <a:ext cx="37273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99">
            <a:extLst>
              <a:ext uri="{FF2B5EF4-FFF2-40B4-BE49-F238E27FC236}">
                <a16:creationId xmlns:a16="http://schemas.microsoft.com/office/drawing/2014/main" id="{3056F18D-1500-2CEE-0414-8EFF7C091988}"/>
              </a:ext>
            </a:extLst>
          </p:cNvPr>
          <p:cNvCxnSpPr>
            <a:cxnSpLocks/>
          </p:cNvCxnSpPr>
          <p:nvPr/>
        </p:nvCxnSpPr>
        <p:spPr>
          <a:xfrm flipV="1">
            <a:off x="8400485" y="3942708"/>
            <a:ext cx="227088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C8F6C19-1371-41A2-C700-3B6EE59BEC24}"/>
              </a:ext>
            </a:extLst>
          </p:cNvPr>
          <p:cNvSpPr/>
          <p:nvPr/>
        </p:nvSpPr>
        <p:spPr>
          <a:xfrm flipH="1">
            <a:off x="5336799" y="3725945"/>
            <a:ext cx="440987" cy="440987"/>
          </a:xfrm>
          <a:prstGeom prst="ellipse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직선 화살표 연결선 99">
            <a:extLst>
              <a:ext uri="{FF2B5EF4-FFF2-40B4-BE49-F238E27FC236}">
                <a16:creationId xmlns:a16="http://schemas.microsoft.com/office/drawing/2014/main" id="{54C4FCD3-1730-6979-57F0-DE37469D6D44}"/>
              </a:ext>
            </a:extLst>
          </p:cNvPr>
          <p:cNvCxnSpPr>
            <a:cxnSpLocks/>
          </p:cNvCxnSpPr>
          <p:nvPr/>
        </p:nvCxnSpPr>
        <p:spPr>
          <a:xfrm flipH="1">
            <a:off x="11384221" y="4265904"/>
            <a:ext cx="4" cy="298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131">
            <a:extLst>
              <a:ext uri="{FF2B5EF4-FFF2-40B4-BE49-F238E27FC236}">
                <a16:creationId xmlns:a16="http://schemas.microsoft.com/office/drawing/2014/main" id="{BD6887EC-7D88-604C-1590-9D600ECE569C}"/>
              </a:ext>
            </a:extLst>
          </p:cNvPr>
          <p:cNvSpPr/>
          <p:nvPr/>
        </p:nvSpPr>
        <p:spPr>
          <a:xfrm>
            <a:off x="11064271" y="4605767"/>
            <a:ext cx="639901" cy="5627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DNN</a:t>
            </a:r>
          </a:p>
        </p:txBody>
      </p:sp>
      <p:cxnSp>
        <p:nvCxnSpPr>
          <p:cNvPr id="37" name="직선 화살표 연결선 99">
            <a:extLst>
              <a:ext uri="{FF2B5EF4-FFF2-40B4-BE49-F238E27FC236}">
                <a16:creationId xmlns:a16="http://schemas.microsoft.com/office/drawing/2014/main" id="{AC4F93EF-E573-EA15-EA8A-B1ABA2F9889F}"/>
              </a:ext>
            </a:extLst>
          </p:cNvPr>
          <p:cNvCxnSpPr>
            <a:cxnSpLocks/>
          </p:cNvCxnSpPr>
          <p:nvPr/>
        </p:nvCxnSpPr>
        <p:spPr>
          <a:xfrm>
            <a:off x="11384222" y="5220497"/>
            <a:ext cx="0" cy="248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23B2E4-D8CD-B1AC-22E5-047F124CE228}"/>
              </a:ext>
            </a:extLst>
          </p:cNvPr>
          <p:cNvCxnSpPr>
            <a:cxnSpLocks/>
          </p:cNvCxnSpPr>
          <p:nvPr/>
        </p:nvCxnSpPr>
        <p:spPr>
          <a:xfrm flipV="1">
            <a:off x="10868937" y="6135230"/>
            <a:ext cx="1030567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338C2B3-5B0E-0400-9975-9E81A85720A7}"/>
              </a:ext>
            </a:extLst>
          </p:cNvPr>
          <p:cNvSpPr/>
          <p:nvPr/>
        </p:nvSpPr>
        <p:spPr>
          <a:xfrm>
            <a:off x="11178699" y="5516360"/>
            <a:ext cx="419968" cy="616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98FF21-52AE-0C2E-718C-4607EA51DD85}"/>
              </a:ext>
            </a:extLst>
          </p:cNvPr>
          <p:cNvSpPr txBox="1"/>
          <p:nvPr/>
        </p:nvSpPr>
        <p:spPr>
          <a:xfrm>
            <a:off x="11125289" y="5721364"/>
            <a:ext cx="5589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64%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A6F3E7-CEB3-002A-0D2B-312FA79593A9}"/>
              </a:ext>
            </a:extLst>
          </p:cNvPr>
          <p:cNvSpPr txBox="1"/>
          <p:nvPr/>
        </p:nvSpPr>
        <p:spPr>
          <a:xfrm>
            <a:off x="10618708" y="6116466"/>
            <a:ext cx="1657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Probability of </a:t>
            </a:r>
          </a:p>
          <a:p>
            <a:pPr algn="ctr"/>
            <a:r>
              <a:rPr lang="en-US" altLang="ko-KR" sz="1400" dirty="0">
                <a:latin typeface="Gadugi" panose="020B0502040204020203" pitchFamily="34" charset="0"/>
                <a:ea typeface="Gadugi" panose="020B0502040204020203" pitchFamily="34" charset="0"/>
              </a:rPr>
              <a:t>O-glycosylation</a:t>
            </a:r>
            <a:endParaRPr lang="ko-KR" altLang="en-US" sz="1400" dirty="0">
              <a:latin typeface="Gadugi" panose="020B0502040204020203" pitchFamily="34" charset="0"/>
            </a:endParaRPr>
          </a:p>
        </p:txBody>
      </p:sp>
      <p:sp>
        <p:nvSpPr>
          <p:cNvPr id="42" name="사각형: 둥근 모서리 87">
            <a:extLst>
              <a:ext uri="{FF2B5EF4-FFF2-40B4-BE49-F238E27FC236}">
                <a16:creationId xmlns:a16="http://schemas.microsoft.com/office/drawing/2014/main" id="{4D244199-F9B9-DCBC-5355-8A70E3C45CDF}"/>
              </a:ext>
            </a:extLst>
          </p:cNvPr>
          <p:cNvSpPr/>
          <p:nvPr/>
        </p:nvSpPr>
        <p:spPr>
          <a:xfrm>
            <a:off x="6199079" y="3661316"/>
            <a:ext cx="639901" cy="562786"/>
          </a:xfrm>
          <a:prstGeom prst="roundRect">
            <a:avLst/>
          </a:prstGeom>
          <a:solidFill>
            <a:srgbClr val="FBE1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44" name="직선 화살표 연결선 99">
            <a:extLst>
              <a:ext uri="{FF2B5EF4-FFF2-40B4-BE49-F238E27FC236}">
                <a16:creationId xmlns:a16="http://schemas.microsoft.com/office/drawing/2014/main" id="{0B0D8E9D-0E97-F9CD-EABA-B4BE90C5967E}"/>
              </a:ext>
            </a:extLst>
          </p:cNvPr>
          <p:cNvCxnSpPr>
            <a:cxnSpLocks/>
          </p:cNvCxnSpPr>
          <p:nvPr/>
        </p:nvCxnSpPr>
        <p:spPr>
          <a:xfrm flipV="1">
            <a:off x="5932320" y="3942709"/>
            <a:ext cx="2451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EEE0853-A5D1-4E8D-0B58-C6BECCA0D2B9}"/>
                  </a:ext>
                </a:extLst>
              </p:cNvPr>
              <p:cNvSpPr txBox="1"/>
              <p:nvPr/>
            </p:nvSpPr>
            <p:spPr>
              <a:xfrm>
                <a:off x="6167083" y="3119245"/>
                <a:ext cx="7038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dugi" panose="020B0502040204020203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EEE0853-A5D1-4E8D-0B58-C6BECCA0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83" y="3119245"/>
                <a:ext cx="70389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99">
            <a:extLst>
              <a:ext uri="{FF2B5EF4-FFF2-40B4-BE49-F238E27FC236}">
                <a16:creationId xmlns:a16="http://schemas.microsoft.com/office/drawing/2014/main" id="{CF9164B0-C60E-C850-9902-2BB9182C2475}"/>
              </a:ext>
            </a:extLst>
          </p:cNvPr>
          <p:cNvCxnSpPr>
            <a:cxnSpLocks/>
          </p:cNvCxnSpPr>
          <p:nvPr/>
        </p:nvCxnSpPr>
        <p:spPr>
          <a:xfrm>
            <a:off x="6519029" y="3421942"/>
            <a:ext cx="1" cy="197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87">
            <a:extLst>
              <a:ext uri="{FF2B5EF4-FFF2-40B4-BE49-F238E27FC236}">
                <a16:creationId xmlns:a16="http://schemas.microsoft.com/office/drawing/2014/main" id="{F4537FCE-A8C8-7DAE-4A66-229BCFA3A3E4}"/>
              </a:ext>
            </a:extLst>
          </p:cNvPr>
          <p:cNvSpPr/>
          <p:nvPr/>
        </p:nvSpPr>
        <p:spPr>
          <a:xfrm>
            <a:off x="10123340" y="3661316"/>
            <a:ext cx="639901" cy="562786"/>
          </a:xfrm>
          <a:prstGeom prst="roundRect">
            <a:avLst/>
          </a:prstGeom>
          <a:solidFill>
            <a:srgbClr val="FBE1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9741A1-13E3-95C2-F6FE-97881102520C}"/>
                  </a:ext>
                </a:extLst>
              </p:cNvPr>
              <p:cNvSpPr txBox="1"/>
              <p:nvPr/>
            </p:nvSpPr>
            <p:spPr>
              <a:xfrm>
                <a:off x="10091344" y="3119245"/>
                <a:ext cx="7038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ko-K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dugi" panose="020B0502040204020203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9741A1-13E3-95C2-F6FE-978811025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344" y="3119245"/>
                <a:ext cx="70389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99">
            <a:extLst>
              <a:ext uri="{FF2B5EF4-FFF2-40B4-BE49-F238E27FC236}">
                <a16:creationId xmlns:a16="http://schemas.microsoft.com/office/drawing/2014/main" id="{48A02112-3CC1-3AD0-13F0-6B06898D86FA}"/>
              </a:ext>
            </a:extLst>
          </p:cNvPr>
          <p:cNvCxnSpPr>
            <a:cxnSpLocks/>
          </p:cNvCxnSpPr>
          <p:nvPr/>
        </p:nvCxnSpPr>
        <p:spPr>
          <a:xfrm>
            <a:off x="10443290" y="3421942"/>
            <a:ext cx="1" cy="197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99">
            <a:extLst>
              <a:ext uri="{FF2B5EF4-FFF2-40B4-BE49-F238E27FC236}">
                <a16:creationId xmlns:a16="http://schemas.microsoft.com/office/drawing/2014/main" id="{E4BBA960-4940-5272-CB64-19476B517947}"/>
              </a:ext>
            </a:extLst>
          </p:cNvPr>
          <p:cNvCxnSpPr>
            <a:cxnSpLocks/>
          </p:cNvCxnSpPr>
          <p:nvPr/>
        </p:nvCxnSpPr>
        <p:spPr>
          <a:xfrm>
            <a:off x="10803970" y="3942707"/>
            <a:ext cx="2270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ABF96-AFC8-36F8-803E-122B5FE664B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565475" y="2588481"/>
            <a:ext cx="1063418" cy="5307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19403C-3F34-9203-5F18-CE481D15738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519029" y="2615114"/>
            <a:ext cx="660280" cy="50413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C838D3-5741-9EAC-8A94-491C44421365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486822" y="2597358"/>
            <a:ext cx="251780" cy="5218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D7EE70-333B-FA91-1231-7BFAF0BC2AC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857188" y="2606236"/>
            <a:ext cx="129402" cy="5042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60E52E-FD20-3680-D0FD-0DA014284866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10443290" y="2597358"/>
            <a:ext cx="82900" cy="5218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454A64-CD35-B02F-BD10-B2F40A4A815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1085483" y="2588481"/>
            <a:ext cx="298738" cy="5307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688DB0-BFCC-FE8C-62FA-6737801A10D1}"/>
              </a:ext>
            </a:extLst>
          </p:cNvPr>
          <p:cNvSpPr txBox="1"/>
          <p:nvPr/>
        </p:nvSpPr>
        <p:spPr>
          <a:xfrm>
            <a:off x="6535007" y="4311921"/>
            <a:ext cx="438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Gadugi" panose="020B0502040204020203" pitchFamily="34" charset="0"/>
                <a:ea typeface="Gadugi" panose="020B0502040204020203" pitchFamily="34" charset="0"/>
              </a:rPr>
              <a:t>Recurrent unit captures sequential dependencies </a:t>
            </a:r>
            <a:br>
              <a:rPr lang="en-US" altLang="ko-KR" sz="1400" b="1" dirty="0"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altLang="ko-KR" sz="1400" b="1" dirty="0">
                <a:latin typeface="Gadugi" panose="020B0502040204020203" pitchFamily="34" charset="0"/>
                <a:ea typeface="Gadugi" panose="020B0502040204020203" pitchFamily="34" charset="0"/>
              </a:rPr>
              <a:t>among amino acids</a:t>
            </a:r>
            <a:endParaRPr lang="ko-KR" altLang="en-US" sz="1400" b="1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5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60B3F-BCC5-566D-2EAC-8FFFC09798E5}"/>
              </a:ext>
            </a:extLst>
          </p:cNvPr>
          <p:cNvSpPr txBox="1"/>
          <p:nvPr/>
        </p:nvSpPr>
        <p:spPr>
          <a:xfrm>
            <a:off x="408316" y="119933"/>
            <a:ext cx="10668001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1">
            <a:extLst>
              <a:ext uri="{FF2B5EF4-FFF2-40B4-BE49-F238E27FC236}">
                <a16:creationId xmlns:a16="http://schemas.microsoft.com/office/drawing/2014/main" id="{ED9B7E06-2828-8A18-37EF-973C3EE2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6F168DB-5B68-47DC-ACD7-88A3613C42E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A32F-648B-DEC3-1746-A994073929B7}"/>
              </a:ext>
            </a:extLst>
          </p:cNvPr>
          <p:cNvSpPr txBox="1"/>
          <p:nvPr/>
        </p:nvSpPr>
        <p:spPr>
          <a:xfrm>
            <a:off x="1011043" y="1195343"/>
            <a:ext cx="10169913" cy="30746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Group activity for glycosylation project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Machine learning for glycosylation site prediction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/>
              <a:t>Hybrid modeling: mechanistic + machine learning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Mechanistic model to augment features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Feature selection for model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120236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E6DD36-C083-10B0-C0B3-AE2383C7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577898"/>
            <a:ext cx="6695973" cy="454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hybrid model?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Combination of mechanistic and data-driven model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CAB4-5D91-4ACF-B431-961C760CD7A2}"/>
              </a:ext>
            </a:extLst>
          </p:cNvPr>
          <p:cNvSpPr txBox="1"/>
          <p:nvPr/>
        </p:nvSpPr>
        <p:spPr>
          <a:xfrm>
            <a:off x="0" y="6607737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Narayanan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2023)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Frontiers in Chemical Engineering, </a:t>
            </a:r>
            <a:r>
              <a:rPr lang="en-US" altLang="ko-KR" sz="100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Hybrid modeling for biopharmaceutical processes: advantages, opportunities, and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89049-FDBE-462C-8D85-2846927AA026}"/>
              </a:ext>
            </a:extLst>
          </p:cNvPr>
          <p:cNvSpPr txBox="1"/>
          <p:nvPr/>
        </p:nvSpPr>
        <p:spPr>
          <a:xfrm>
            <a:off x="4427449" y="3223832"/>
            <a:ext cx="3487343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Based on domain knowledge</a:t>
            </a:r>
          </a:p>
          <a:p>
            <a:pPr marL="115888" indent="-1158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Requires mathematical expressions to describe the underlying physical/biological system</a:t>
            </a:r>
          </a:p>
          <a:p>
            <a:pPr marL="115888" indent="-1158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Can be computationally expensive</a:t>
            </a:r>
          </a:p>
          <a:p>
            <a:pPr marL="115888" indent="-1158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Transferrable across different process conditions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A7588-A6D0-4A32-88CA-C94D6550C493}"/>
              </a:ext>
            </a:extLst>
          </p:cNvPr>
          <p:cNvSpPr txBox="1"/>
          <p:nvPr/>
        </p:nvSpPr>
        <p:spPr>
          <a:xfrm>
            <a:off x="8470002" y="3222245"/>
            <a:ext cx="3487342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Usually less computationally expensive</a:t>
            </a:r>
          </a:p>
          <a:p>
            <a:pPr marL="115888" indent="-1158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Capability of modeling systems in which the mechanisms are not well understood</a:t>
            </a:r>
          </a:p>
          <a:p>
            <a:pPr marL="115888" indent="-1158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Requires large amount of data to make accurate and reliable predictions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AD9A4-C426-4B7E-8EF7-55F85A05A821}"/>
              </a:ext>
            </a:extLst>
          </p:cNvPr>
          <p:cNvSpPr txBox="1"/>
          <p:nvPr/>
        </p:nvSpPr>
        <p:spPr>
          <a:xfrm>
            <a:off x="9092597" y="2661062"/>
            <a:ext cx="2242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Data-driven model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3AE9E-A343-4EC9-A26B-BF190A6019D4}"/>
              </a:ext>
            </a:extLst>
          </p:cNvPr>
          <p:cNvSpPr txBox="1"/>
          <p:nvPr/>
        </p:nvSpPr>
        <p:spPr>
          <a:xfrm>
            <a:off x="5030319" y="2661062"/>
            <a:ext cx="2281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Mechanistic model</a:t>
            </a:r>
            <a:endParaRPr lang="ko-KR" alt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6410A9-6EE8-499D-BCEC-49B026D94E32}"/>
              </a:ext>
            </a:extLst>
          </p:cNvPr>
          <p:cNvCxnSpPr>
            <a:cxnSpLocks/>
          </p:cNvCxnSpPr>
          <p:nvPr/>
        </p:nvCxnSpPr>
        <p:spPr>
          <a:xfrm>
            <a:off x="8250257" y="2521898"/>
            <a:ext cx="0" cy="2807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B28404-B2E5-400C-86C2-EA14C9FE2B77}"/>
              </a:ext>
            </a:extLst>
          </p:cNvPr>
          <p:cNvSpPr txBox="1"/>
          <p:nvPr/>
        </p:nvSpPr>
        <p:spPr>
          <a:xfrm>
            <a:off x="5051710" y="5731814"/>
            <a:ext cx="63970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 choice depends on </a:t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the availability of data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degree of mechanistic knowledge</a:t>
            </a:r>
            <a:endParaRPr lang="ko-KR" alt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5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types of hybrid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A5A7-4F3A-42C6-0137-92A757678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Sequential integration of mechanistic and data-driven model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E6B06-B680-4883-BC31-D8E42755E6FE}"/>
              </a:ext>
            </a:extLst>
          </p:cNvPr>
          <p:cNvSpPr txBox="1"/>
          <p:nvPr/>
        </p:nvSpPr>
        <p:spPr>
          <a:xfrm>
            <a:off x="0" y="6453762"/>
            <a:ext cx="1094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1" i="0">
                <a:solidFill>
                  <a:srgbClr val="222222"/>
                </a:solidFill>
                <a:effectLst/>
                <a:latin typeface="Harding"/>
              </a:defRPr>
            </a:lvl1pPr>
          </a:lstStyle>
          <a:p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Aykol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(2021), </a:t>
            </a:r>
            <a:r>
              <a:rPr lang="en-US" altLang="ko-KR" sz="1000" b="0" dirty="0">
                <a:latin typeface="Arial" panose="020B0604020202020204" pitchFamily="34" charset="0"/>
                <a:cs typeface="Arial" panose="020B0604020202020204" pitchFamily="34" charset="0"/>
              </a:rPr>
              <a:t>Journal of The Electrochemical Society, </a:t>
            </a:r>
            <a:r>
              <a:rPr lang="en-US" altLang="ko-KR" sz="1000" b="0" i="1" dirty="0">
                <a:latin typeface="Arial" panose="020B0604020202020204" pitchFamily="34" charset="0"/>
                <a:cs typeface="Arial" panose="020B0604020202020204" pitchFamily="34" charset="0"/>
              </a:rPr>
              <a:t>Perspective—Combining Physics and Machine Learning to Predict Battery Lifetime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Narayanan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(2023)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Frontiers in Chemical Engineering, </a:t>
            </a:r>
            <a:r>
              <a:rPr kumimoji="0" lang="en-US" altLang="ko-KR" sz="10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Hybrid modeling for biopharmaceutical processes: advantages, opportunities, and implementation</a:t>
            </a:r>
            <a:endParaRPr lang="ko-KR" altLang="en-US" sz="10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EFD7D4-EBF8-4162-8DCE-85E864898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34" y="1802259"/>
            <a:ext cx="6256482" cy="40761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2088F7-E049-D56B-3C84-BF41222453AD}"/>
              </a:ext>
            </a:extLst>
          </p:cNvPr>
          <p:cNvSpPr txBox="1"/>
          <p:nvPr/>
        </p:nvSpPr>
        <p:spPr>
          <a:xfrm>
            <a:off x="7412283" y="2061331"/>
            <a:ext cx="4161299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Baseline physics can be captured by PBM, while the MLM learns the delta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FCB40-EFED-31F7-679A-05678DBE7334}"/>
              </a:ext>
            </a:extLst>
          </p:cNvPr>
          <p:cNvSpPr txBox="1"/>
          <p:nvPr/>
        </p:nvSpPr>
        <p:spPr>
          <a:xfrm>
            <a:off x="7412283" y="3338009"/>
            <a:ext cx="4391098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PBM to generate supplemental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knowledge to help train the MLM on exp.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1FB6B-2985-8B65-857D-F8D919CEA126}"/>
              </a:ext>
            </a:extLst>
          </p:cNvPr>
          <p:cNvSpPr txBox="1"/>
          <p:nvPr/>
        </p:nvSpPr>
        <p:spPr>
          <a:xfrm>
            <a:off x="7412283" y="4784412"/>
            <a:ext cx="4391098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MLM predicts parameters of PBM,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PBM uses the parameters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7592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60B3F-BCC5-566D-2EAC-8FFFC09798E5}"/>
              </a:ext>
            </a:extLst>
          </p:cNvPr>
          <p:cNvSpPr txBox="1"/>
          <p:nvPr/>
        </p:nvSpPr>
        <p:spPr>
          <a:xfrm>
            <a:off x="408316" y="119933"/>
            <a:ext cx="10668001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1">
            <a:extLst>
              <a:ext uri="{FF2B5EF4-FFF2-40B4-BE49-F238E27FC236}">
                <a16:creationId xmlns:a16="http://schemas.microsoft.com/office/drawing/2014/main" id="{ED9B7E06-2828-8A18-37EF-973C3EE2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6F168DB-5B68-47DC-ACD7-88A3613C42E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A32F-648B-DEC3-1746-A994073929B7}"/>
              </a:ext>
            </a:extLst>
          </p:cNvPr>
          <p:cNvSpPr txBox="1"/>
          <p:nvPr/>
        </p:nvSpPr>
        <p:spPr>
          <a:xfrm>
            <a:off x="1011043" y="1195343"/>
            <a:ext cx="10169913" cy="30746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Group activity for glycosylation project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Machine learning for glycosylation site prediction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Hybrid modeling: mechanistic + machine learning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rgbClr val="343541"/>
                </a:solidFill>
              </a:rPr>
              <a:t>Mechanistic model to augment features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Feature selection for model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3646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60036-CC48-0040-F79B-21DD222E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of sequence window</a:t>
            </a:r>
          </a:p>
        </p:txBody>
      </p:sp>
      <p:pic>
        <p:nvPicPr>
          <p:cNvPr id="3074" name="Picture 2" descr="MIT seal">
            <a:extLst>
              <a:ext uri="{FF2B5EF4-FFF2-40B4-BE49-F238E27FC236}">
                <a16:creationId xmlns:a16="http://schemas.microsoft.com/office/drawing/2014/main" id="{080AC3C1-CEC5-788B-4075-4C4800C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225" y="946567"/>
            <a:ext cx="1756074" cy="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A6F5-6FF5-411C-AF33-C91C92B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2760-66AF-4F76-A847-7C413EFEDC9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31E8D-7F35-C18A-A0FA-1055DD948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t="3005" r="18419" b="45553"/>
          <a:stretch/>
        </p:blipFill>
        <p:spPr bwMode="auto">
          <a:xfrm>
            <a:off x="608575" y="2851743"/>
            <a:ext cx="2839822" cy="333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91EFABD-EE33-8638-0F13-63BA1AAF9F39}"/>
              </a:ext>
            </a:extLst>
          </p:cNvPr>
          <p:cNvSpPr/>
          <p:nvPr/>
        </p:nvSpPr>
        <p:spPr>
          <a:xfrm rot="900000">
            <a:off x="1688242" y="4107130"/>
            <a:ext cx="1823209" cy="11032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4628D-44FC-27CB-55FB-40D86D55D52F}"/>
              </a:ext>
            </a:extLst>
          </p:cNvPr>
          <p:cNvSpPr txBox="1"/>
          <p:nvPr/>
        </p:nvSpPr>
        <p:spPr>
          <a:xfrm>
            <a:off x="2990962" y="3496997"/>
            <a:ext cx="113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Target site</a:t>
            </a:r>
          </a:p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[S/T]</a:t>
            </a:r>
            <a:endParaRPr lang="ko-KR" alt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044306-DCC6-D258-BEC3-C5CF0371A859}"/>
              </a:ext>
            </a:extLst>
          </p:cNvPr>
          <p:cNvCxnSpPr>
            <a:cxnSpLocks/>
          </p:cNvCxnSpPr>
          <p:nvPr/>
        </p:nvCxnSpPr>
        <p:spPr>
          <a:xfrm flipH="1">
            <a:off x="2920444" y="3828014"/>
            <a:ext cx="319092" cy="52211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A86753-FE63-EB40-11B3-561E39E65AC1}"/>
              </a:ext>
            </a:extLst>
          </p:cNvPr>
          <p:cNvSpPr txBox="1"/>
          <p:nvPr/>
        </p:nvSpPr>
        <p:spPr>
          <a:xfrm>
            <a:off x="3173727" y="4144458"/>
            <a:ext cx="125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window</a:t>
            </a:r>
            <a:endParaRPr lang="ko-KR" altLang="en-US" sz="14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B8285E-E104-D4D6-298C-1A994A8023E2}"/>
              </a:ext>
            </a:extLst>
          </p:cNvPr>
          <p:cNvSpPr/>
          <p:nvPr/>
        </p:nvSpPr>
        <p:spPr>
          <a:xfrm rot="900000">
            <a:off x="2622382" y="4458542"/>
            <a:ext cx="315502" cy="31383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49873479-2286-85BC-69D0-F5C99886B1C9}"/>
              </a:ext>
            </a:extLst>
          </p:cNvPr>
          <p:cNvSpPr/>
          <p:nvPr/>
        </p:nvSpPr>
        <p:spPr>
          <a:xfrm rot="2040192" flipV="1">
            <a:off x="3803547" y="4252263"/>
            <a:ext cx="1594223" cy="809623"/>
          </a:xfrm>
          <a:prstGeom prst="circularArrow">
            <a:avLst>
              <a:gd name="adj1" fmla="val 6465"/>
              <a:gd name="adj2" fmla="val 559422"/>
              <a:gd name="adj3" fmla="val 20328937"/>
              <a:gd name="adj4" fmla="val 13455236"/>
              <a:gd name="adj5" fmla="val 116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863812-5C75-341B-1DB9-BF77E5898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00153"/>
              </p:ext>
            </p:extLst>
          </p:nvPr>
        </p:nvGraphicFramePr>
        <p:xfrm>
          <a:off x="5276172" y="4663576"/>
          <a:ext cx="611264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55">
                  <a:extLst>
                    <a:ext uri="{9D8B030D-6E8A-4147-A177-3AD203B41FA5}">
                      <a16:colId xmlns:a16="http://schemas.microsoft.com/office/drawing/2014/main" val="2269232641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799560590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377248856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4011671950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369743133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1705397354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222033937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1904528519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224273436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16916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Subsite #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-1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43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Residue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W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P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M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K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827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Flexibility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0.72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0.71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0.71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0.70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0.70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0.69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0.67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0.66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0.65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5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SASA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24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23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27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52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41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23235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88DE3B91-E79B-FB3B-854F-2A87E9DDE3E7}"/>
              </a:ext>
            </a:extLst>
          </p:cNvPr>
          <p:cNvSpPr/>
          <p:nvPr/>
        </p:nvSpPr>
        <p:spPr>
          <a:xfrm>
            <a:off x="2625423" y="3124596"/>
            <a:ext cx="409434" cy="409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44C7B0-8D09-5340-C620-D2E4E31395F1}"/>
              </a:ext>
            </a:extLst>
          </p:cNvPr>
          <p:cNvCxnSpPr/>
          <p:nvPr/>
        </p:nvCxnSpPr>
        <p:spPr>
          <a:xfrm flipH="1">
            <a:off x="2792721" y="3609212"/>
            <a:ext cx="37419" cy="762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1A676A-2A88-140D-E637-5BA6FFDCBE08}"/>
              </a:ext>
            </a:extLst>
          </p:cNvPr>
          <p:cNvSpPr txBox="1"/>
          <p:nvPr/>
        </p:nvSpPr>
        <p:spPr>
          <a:xfrm>
            <a:off x="2587143" y="2504960"/>
            <a:ext cx="7052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Neighbors might influence the target site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F54DE41-571C-EC18-3841-D148D9768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950" y="844550"/>
            <a:ext cx="10325100" cy="590550"/>
          </a:xfrm>
        </p:spPr>
        <p:txBody>
          <a:bodyPr/>
          <a:lstStyle/>
          <a:p>
            <a:r>
              <a:rPr lang="en-US" dirty="0"/>
              <a:t>Tertiary structure due to chemical interactions</a:t>
            </a:r>
          </a:p>
        </p:txBody>
      </p:sp>
      <p:pic>
        <p:nvPicPr>
          <p:cNvPr id="1026" name="Picture 2" descr="Interactions that affect protein tertiary structure">
            <a:extLst>
              <a:ext uri="{FF2B5EF4-FFF2-40B4-BE49-F238E27FC236}">
                <a16:creationId xmlns:a16="http://schemas.microsoft.com/office/drawing/2014/main" id="{2574BD35-B26D-1745-9E1C-59B610B1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12" y="1504949"/>
            <a:ext cx="3759302" cy="218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EED6B-D46E-A382-1B67-89BD72FD9B21}"/>
              </a:ext>
            </a:extLst>
          </p:cNvPr>
          <p:cNvSpPr txBox="1"/>
          <p:nvPr/>
        </p:nvSpPr>
        <p:spPr>
          <a:xfrm>
            <a:off x="9972738" y="3396957"/>
            <a:ext cx="1610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i="1" dirty="0"/>
              <a:t>This figure is from [1]</a:t>
            </a:r>
            <a:endParaRPr lang="ko-KR" altLang="en-US" sz="10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6888C-E0A1-461E-4705-B10622E2EC8F}"/>
              </a:ext>
            </a:extLst>
          </p:cNvPr>
          <p:cNvSpPr txBox="1"/>
          <p:nvPr/>
        </p:nvSpPr>
        <p:spPr>
          <a:xfrm>
            <a:off x="0" y="6607651"/>
            <a:ext cx="11334750" cy="24622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l"/>
            <a:r>
              <a:rPr lang="en-US" altLang="ko-KR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Melissa Hardy, </a:t>
            </a:r>
            <a:r>
              <a:rPr lang="en-US" altLang="ko-KR" sz="1000" i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Tertiary structure, </a:t>
            </a:r>
            <a:r>
              <a:rPr lang="en-US" altLang="ko-KR" sz="1000" i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https://slcc.pressbooks.pub/collegebiology1/chapter/7-3-protein-structure/</a:t>
            </a:r>
            <a:r>
              <a:rPr lang="en-US" altLang="ko-KR" sz="10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000" b="1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6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17797</TotalTime>
  <Words>1528</Words>
  <Application>Microsoft Office PowerPoint</Application>
  <PresentationFormat>Widescreen</PresentationFormat>
  <Paragraphs>487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DengXian</vt:lpstr>
      <vt:lpstr>맑은 고딕</vt:lpstr>
      <vt:lpstr>Arial</vt:lpstr>
      <vt:lpstr>Cambria Math</vt:lpstr>
      <vt:lpstr>Gadugi</vt:lpstr>
      <vt:lpstr>Office Theme</vt:lpstr>
      <vt:lpstr>Performance comparison</vt:lpstr>
      <vt:lpstr>Glycosylation site prediction</vt:lpstr>
      <vt:lpstr>Previous studies</vt:lpstr>
      <vt:lpstr>Recurrent neural networks (RNNs)</vt:lpstr>
      <vt:lpstr>PowerPoint Presentation</vt:lpstr>
      <vt:lpstr>What is hybrid model?</vt:lpstr>
      <vt:lpstr>Various types of hybrid model</vt:lpstr>
      <vt:lpstr>PowerPoint Presentation</vt:lpstr>
      <vt:lpstr>Limitation of sequence window</vt:lpstr>
      <vt:lpstr>Hybrid method for improving model</vt:lpstr>
      <vt:lpstr>Hybrid method for improving model</vt:lpstr>
      <vt:lpstr>Model comparison</vt:lpstr>
      <vt:lpstr>Limitation of black-box model</vt:lpstr>
      <vt:lpstr>PowerPoint Presentation</vt:lpstr>
      <vt:lpstr>Feature selection for model optimization </vt:lpstr>
      <vt:lpstr>Sparse neural networks</vt:lpstr>
      <vt:lpstr>Sparse neural networks</vt:lpstr>
      <vt:lpstr>Select important features</vt:lpstr>
      <vt:lpstr>Find the best features</vt:lpstr>
      <vt:lpstr>Model comparison</vt:lpstr>
      <vt:lpstr>Impact of important features</vt:lpstr>
      <vt:lpstr>Analysis of selected features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SEOKYOUNG</dc:creator>
  <cp:lastModifiedBy>HONG SEOKYOUNG</cp:lastModifiedBy>
  <cp:revision>318</cp:revision>
  <dcterms:created xsi:type="dcterms:W3CDTF">2023-03-15T18:31:53Z</dcterms:created>
  <dcterms:modified xsi:type="dcterms:W3CDTF">2023-12-28T15:57:42Z</dcterms:modified>
</cp:coreProperties>
</file>