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9620-2B9A-2C45-9E13-1B782EBB3FD2}" type="datetimeFigureOut">
              <a:rPr lang="es-ES_tradnl" smtClean="0"/>
              <a:t>12/6/10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F1BC-7BCC-4649-82A9-D5A52CA7188E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7F1BC-7BCC-4649-82A9-D5A52CA7188E}" type="slidenum">
              <a:rPr lang="es-ES_tradnl" smtClean="0"/>
              <a:t>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C28E-65A1-4844-A298-37C56FBF91DD}" type="datetimeFigureOut">
              <a:rPr lang="es-VE" smtClean="0"/>
              <a:pPr/>
              <a:t>12/6/10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BC60-2D2E-49A5-A791-B2D8DBD710DD}" type="slidenum">
              <a:rPr lang="es-VE" smtClean="0"/>
              <a:pPr/>
              <a:t>‹Nr.›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772400" cy="1470025"/>
          </a:xfrm>
        </p:spPr>
        <p:txBody>
          <a:bodyPr/>
          <a:lstStyle/>
          <a:p>
            <a:r>
              <a:rPr lang="es-VE" dirty="0" smtClean="0">
                <a:solidFill>
                  <a:schemeClr val="tx2">
                    <a:lumMod val="75000"/>
                  </a:schemeClr>
                </a:solidFill>
              </a:rPr>
              <a:t>Ficha de Lectura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L" sz="5091" dirty="0" smtClean="0">
                <a:solidFill>
                  <a:schemeClr val="tx1"/>
                </a:solidFill>
              </a:rPr>
              <a:t>Saracho, O. &amp; Spodek, B. (2010). Contemporary Perspectives on Language and Cultural Diversity in Early Chilhoood Education. Information Age Publishing.</a:t>
            </a:r>
            <a:endParaRPr lang="es-ES_tradnl" sz="5091" dirty="0" smtClean="0">
              <a:solidFill>
                <a:schemeClr val="tx1"/>
              </a:solidFill>
            </a:endParaRPr>
          </a:p>
          <a:p>
            <a:r>
              <a:rPr lang="es-CL" sz="4364" dirty="0" smtClean="0">
                <a:solidFill>
                  <a:schemeClr val="tx1"/>
                </a:solidFill>
              </a:rPr>
              <a:t>Perspectivas Contemporáneas en Diversidad de Lenguaje y Cultura en la Educación Temprana.</a:t>
            </a:r>
            <a:endParaRPr lang="es-ES_tradnl" sz="4364" dirty="0" smtClean="0">
              <a:solidFill>
                <a:schemeClr val="tx1"/>
              </a:solidFill>
            </a:endParaRPr>
          </a:p>
          <a:p>
            <a:pPr lvl="0"/>
            <a:endParaRPr lang="es-CL" dirty="0" smtClean="0">
              <a:solidFill>
                <a:schemeClr val="tx1"/>
              </a:solidFill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99789" y="264833"/>
            <a:ext cx="66633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Centro de Investigación Avanzada en Educación - Universidad de Chile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Elaboración de Estándares para orientar la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Formación Inicial de Educadora/es de Párvulos,</a:t>
            </a:r>
            <a:endParaRPr kumimoji="0" lang="es-CL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Contexto </a:t>
            </a:r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de la publicación</a:t>
            </a:r>
            <a:r>
              <a:rPr lang="es-VE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VE" dirty="0">
                <a:solidFill>
                  <a:schemeClr val="tx2">
                    <a:lumMod val="75000"/>
                  </a:schemeClr>
                </a:solidFill>
              </a:rPr>
            </a:b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Parte </a:t>
            </a:r>
            <a:r>
              <a:rPr lang="es-CL" dirty="0" smtClean="0"/>
              <a:t>de una serie</a:t>
            </a:r>
            <a:r>
              <a:rPr lang="es-CL" dirty="0" smtClean="0"/>
              <a:t>  </a:t>
            </a:r>
            <a:r>
              <a:rPr lang="es-CL" dirty="0" smtClean="0"/>
              <a:t>de libros, cada uno dedicado a un campo temático específico, que se </a:t>
            </a:r>
            <a:r>
              <a:rPr lang="es-CL" dirty="0" smtClean="0"/>
              <a:t>refieren </a:t>
            </a:r>
            <a:r>
              <a:rPr lang="es-CL" dirty="0" smtClean="0"/>
              <a:t>a este nivel</a:t>
            </a:r>
            <a:r>
              <a:rPr lang="es-CL" dirty="0" smtClean="0"/>
              <a:t> educativo</a:t>
            </a:r>
            <a:r>
              <a:rPr lang="es-CL" dirty="0" smtClean="0"/>
              <a:t>.</a:t>
            </a:r>
            <a:r>
              <a:rPr lang="es-CL" dirty="0" smtClean="0"/>
              <a:t> </a:t>
            </a:r>
          </a:p>
          <a:p>
            <a:endParaRPr lang="es-CL" dirty="0" smtClean="0"/>
          </a:p>
          <a:p>
            <a:r>
              <a:rPr lang="es-CL" dirty="0" smtClean="0"/>
              <a:t>El </a:t>
            </a:r>
            <a:r>
              <a:rPr lang="es-CL" dirty="0" smtClean="0">
                <a:solidFill>
                  <a:schemeClr val="tx2"/>
                </a:solidFill>
              </a:rPr>
              <a:t>propósito</a:t>
            </a:r>
            <a:r>
              <a:rPr lang="es-CL" dirty="0" smtClean="0"/>
              <a:t> </a:t>
            </a:r>
            <a:r>
              <a:rPr lang="es-CL" dirty="0" smtClean="0"/>
              <a:t>de este volumen es revisar y resumir el estado</a:t>
            </a:r>
            <a:r>
              <a:rPr lang="es-CL" dirty="0" smtClean="0"/>
              <a:t>  </a:t>
            </a:r>
            <a:r>
              <a:rPr lang="es-CL" dirty="0" smtClean="0"/>
              <a:t>del </a:t>
            </a:r>
            <a:r>
              <a:rPr lang="es-CL" dirty="0" smtClean="0"/>
              <a:t>conocimiento actual </a:t>
            </a:r>
            <a:r>
              <a:rPr lang="es-CL" dirty="0" smtClean="0"/>
              <a:t>relacionado con la </a:t>
            </a:r>
            <a:r>
              <a:rPr lang="es-CL" dirty="0" smtClean="0">
                <a:solidFill>
                  <a:schemeClr val="tx2"/>
                </a:solidFill>
              </a:rPr>
              <a:t>diversidad</a:t>
            </a:r>
            <a:r>
              <a:rPr lang="es-CL" dirty="0" smtClean="0"/>
              <a:t> desde la perspectiva </a:t>
            </a:r>
            <a:r>
              <a:rPr lang="es-CL" dirty="0" smtClean="0">
                <a:solidFill>
                  <a:schemeClr val="tx2"/>
                </a:solidFill>
              </a:rPr>
              <a:t>lingüística</a:t>
            </a:r>
            <a:r>
              <a:rPr lang="es-CL" dirty="0" smtClean="0"/>
              <a:t> y </a:t>
            </a:r>
            <a:r>
              <a:rPr lang="es-CL" dirty="0" smtClean="0">
                <a:solidFill>
                  <a:schemeClr val="tx2"/>
                </a:solidFill>
              </a:rPr>
              <a:t>cultural</a:t>
            </a:r>
            <a:r>
              <a:rPr lang="es-CL" dirty="0" smtClean="0"/>
              <a:t>.</a:t>
            </a:r>
            <a:endParaRPr lang="es-ES_tradnl" dirty="0" smtClean="0"/>
          </a:p>
          <a:p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Resumen </a:t>
            </a:r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ejecutivo de la publicación</a:t>
            </a:r>
            <a:r>
              <a:rPr lang="es-VE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VE" dirty="0">
                <a:solidFill>
                  <a:schemeClr val="tx2">
                    <a:lumMod val="75000"/>
                  </a:schemeClr>
                </a:solidFill>
              </a:rPr>
            </a:b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VE" dirty="0" smtClean="0"/>
          </a:p>
          <a:p>
            <a:pPr>
              <a:buNone/>
            </a:pPr>
            <a:r>
              <a:rPr lang="es-VE" dirty="0" smtClean="0"/>
              <a:t>I Niños </a:t>
            </a:r>
            <a:r>
              <a:rPr lang="es-VE" dirty="0" smtClean="0"/>
              <a:t>aprendices de inglés.</a:t>
            </a:r>
          </a:p>
          <a:p>
            <a:pPr>
              <a:buNone/>
            </a:pPr>
            <a:r>
              <a:rPr lang="es-VE" dirty="0" smtClean="0"/>
              <a:t>II </a:t>
            </a:r>
            <a:r>
              <a:rPr lang="es-VE" dirty="0" smtClean="0">
                <a:solidFill>
                  <a:schemeClr val="tx2"/>
                </a:solidFill>
              </a:rPr>
              <a:t>Familias y comunidades </a:t>
            </a:r>
            <a:r>
              <a:rPr lang="es-VE" dirty="0" smtClean="0"/>
              <a:t>lingüística y culturalmente diversas.</a:t>
            </a:r>
          </a:p>
          <a:p>
            <a:pPr>
              <a:buNone/>
            </a:pPr>
            <a:r>
              <a:rPr lang="es-VE" dirty="0" smtClean="0"/>
              <a:t>III </a:t>
            </a:r>
            <a:r>
              <a:rPr lang="es-VE" dirty="0" smtClean="0">
                <a:solidFill>
                  <a:schemeClr val="tx2"/>
                </a:solidFill>
              </a:rPr>
              <a:t>Profesores</a:t>
            </a:r>
            <a:r>
              <a:rPr lang="es-VE" dirty="0" smtClean="0"/>
              <a:t> de niños lingüística y </a:t>
            </a:r>
            <a:r>
              <a:rPr lang="es-VE" dirty="0" smtClean="0"/>
              <a:t>culturalmente </a:t>
            </a:r>
            <a:r>
              <a:rPr lang="es-VE" dirty="0" smtClean="0"/>
              <a:t>diversos.</a:t>
            </a:r>
          </a:p>
          <a:p>
            <a:pPr>
              <a:buNone/>
            </a:pPr>
            <a:r>
              <a:rPr lang="es-VE" dirty="0" smtClean="0"/>
              <a:t>IV Conclusión</a:t>
            </a:r>
          </a:p>
          <a:p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Análisis de la </a:t>
            </a: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publicación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s-VE" sz="345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 pertinente</a:t>
            </a:r>
          </a:p>
          <a:p>
            <a:pPr marL="514350" indent="-514350">
              <a:buAutoNum type="alphaLcParenR"/>
            </a:pPr>
            <a:endParaRPr lang="es-VE" sz="3459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dirty="0" smtClean="0"/>
              <a:t>Conocer </a:t>
            </a:r>
            <a:r>
              <a:rPr lang="es-VE" dirty="0" smtClean="0">
                <a:solidFill>
                  <a:schemeClr val="tx2"/>
                </a:solidFill>
              </a:rPr>
              <a:t>cultura </a:t>
            </a:r>
            <a:r>
              <a:rPr lang="es-VE" dirty="0" smtClean="0"/>
              <a:t>de procedencia.</a:t>
            </a:r>
          </a:p>
          <a:p>
            <a:r>
              <a:rPr lang="es-VE" dirty="0" smtClean="0"/>
              <a:t>Formarse en c</a:t>
            </a:r>
            <a:r>
              <a:rPr lang="es-VE" dirty="0" smtClean="0"/>
              <a:t>ómo involucrar a los padres y a la comunidad              educación más efectiva.</a:t>
            </a:r>
          </a:p>
          <a:p>
            <a:r>
              <a:rPr lang="es-VE" dirty="0" smtClean="0"/>
              <a:t>Reflexión en torno al concepto de </a:t>
            </a:r>
            <a:r>
              <a:rPr lang="es-VE" dirty="0" smtClean="0">
                <a:solidFill>
                  <a:schemeClr val="tx2"/>
                </a:solidFill>
              </a:rPr>
              <a:t>diversidad</a:t>
            </a:r>
            <a:r>
              <a:rPr lang="es-VE" dirty="0" smtClean="0"/>
              <a:t>.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3505200" y="4038600"/>
            <a:ext cx="7620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Análisis de la </a:t>
            </a: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publicación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VE" dirty="0" smtClean="0"/>
          </a:p>
          <a:p>
            <a:endParaRPr lang="es-VE" dirty="0" smtClean="0"/>
          </a:p>
          <a:p>
            <a:r>
              <a:rPr lang="es-VE" dirty="0" smtClean="0"/>
              <a:t>Incorporar </a:t>
            </a:r>
            <a:r>
              <a:rPr lang="es-VE" dirty="0" smtClean="0">
                <a:solidFill>
                  <a:schemeClr val="tx2"/>
                </a:solidFill>
              </a:rPr>
              <a:t>prácticas educativas </a:t>
            </a:r>
            <a:r>
              <a:rPr lang="es-VE" dirty="0" smtClean="0"/>
              <a:t>que permitan mejor trabajo con niños, familias y comunidades.</a:t>
            </a:r>
          </a:p>
          <a:p>
            <a:r>
              <a:rPr lang="es-VE" dirty="0" smtClean="0"/>
              <a:t>Integrar en los currículos </a:t>
            </a:r>
            <a:r>
              <a:rPr lang="es-VE" dirty="0" smtClean="0">
                <a:solidFill>
                  <a:schemeClr val="tx2"/>
                </a:solidFill>
              </a:rPr>
              <a:t>mayores </a:t>
            </a:r>
            <a:r>
              <a:rPr lang="es-VE" dirty="0" smtClean="0">
                <a:solidFill>
                  <a:schemeClr val="tx2"/>
                </a:solidFill>
              </a:rPr>
              <a:t>conocimientos que permitan alcanzar ese objetivo.</a:t>
            </a:r>
            <a:endParaRPr lang="es-VE" dirty="0" smtClean="0"/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Análisis de la </a:t>
            </a:r>
            <a:r>
              <a:rPr lang="es-CL" b="1" dirty="0" smtClean="0">
                <a:solidFill>
                  <a:schemeClr val="tx2">
                    <a:lumMod val="75000"/>
                  </a:schemeClr>
                </a:solidFill>
              </a:rPr>
              <a:t>publicación</a:t>
            </a:r>
            <a:endParaRPr lang="es-V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VE" dirty="0" smtClean="0"/>
              <a:t>b)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Tramo edad: </a:t>
            </a:r>
            <a:r>
              <a:rPr lang="es-VE" dirty="0" smtClean="0"/>
              <a:t>Educación temprana.</a:t>
            </a:r>
          </a:p>
          <a:p>
            <a:pPr>
              <a:buNone/>
            </a:pPr>
            <a:r>
              <a:rPr lang="es-VE" dirty="0" smtClean="0"/>
              <a:t>c)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País</a:t>
            </a:r>
            <a:r>
              <a:rPr lang="es-VE" dirty="0" smtClean="0"/>
              <a:t>: Estados Unidos</a:t>
            </a:r>
            <a:r>
              <a:rPr lang="es-VE" dirty="0" smtClean="0"/>
              <a:t>.</a:t>
            </a:r>
          </a:p>
          <a:p>
            <a:pPr>
              <a:buNone/>
            </a:pPr>
            <a:r>
              <a:rPr lang="es-VE" dirty="0" smtClean="0"/>
              <a:t>d</a:t>
            </a:r>
            <a:r>
              <a:rPr lang="es-VE" dirty="0" smtClean="0"/>
              <a:t>)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Comentario</a:t>
            </a:r>
            <a:r>
              <a:rPr lang="es-VE" dirty="0" smtClean="0"/>
              <a:t>: Aspectos transferibles (culturas diferentes, formarse para intergar a padres y comunidades a la labor educativa, necesidad de incorporar prácticas educativas con niños diversos, en distintas realidades)</a:t>
            </a:r>
            <a:r>
              <a:rPr lang="es-VE" dirty="0" smtClean="0"/>
              <a:t>.</a:t>
            </a:r>
          </a:p>
          <a:p>
            <a:pPr>
              <a:buNone/>
            </a:pPr>
            <a:r>
              <a:rPr lang="es-VE" dirty="0" smtClean="0"/>
              <a:t>e</a:t>
            </a:r>
            <a:r>
              <a:rPr lang="es-VE" dirty="0" smtClean="0"/>
              <a:t>)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Calificación</a:t>
            </a:r>
            <a:r>
              <a:rPr lang="es-VE" dirty="0" smtClean="0"/>
              <a:t>:  Fundamental (3).</a:t>
            </a:r>
          </a:p>
          <a:p>
            <a:pPr lvl="0"/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287</Words>
  <Application>Microsoft Macintosh PowerPoint</Application>
  <PresentationFormat>Presentación en pantalla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Ficha de Lectura</vt:lpstr>
      <vt:lpstr> Contexto de la publicación </vt:lpstr>
      <vt:lpstr> Resumen ejecutivo de la publicación </vt:lpstr>
      <vt:lpstr>Análisis de la publicación</vt:lpstr>
      <vt:lpstr>Análisis de la publicación</vt:lpstr>
      <vt:lpstr>Análisis de la publicación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Felix Peña</dc:creator>
  <cp:lastModifiedBy>Francisca Valenzuela</cp:lastModifiedBy>
  <cp:revision>14</cp:revision>
  <dcterms:created xsi:type="dcterms:W3CDTF">2010-06-12T22:59:05Z</dcterms:created>
  <dcterms:modified xsi:type="dcterms:W3CDTF">2010-06-12T23:26:56Z</dcterms:modified>
</cp:coreProperties>
</file>