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57" autoAdjust="0"/>
    <p:restoredTop sz="94660"/>
  </p:normalViewPr>
  <p:slideViewPr>
    <p:cSldViewPr>
      <p:cViewPr varScale="1">
        <p:scale>
          <a:sx n="50" d="100"/>
          <a:sy n="50" d="100"/>
        </p:scale>
        <p:origin x="-75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8" name="7 Marcador de pie de página"/>
          <p:cNvSpPr>
            <a:spLocks noGrp="1"/>
          </p:cNvSpPr>
          <p:nvPr>
            <p:ph type="ftr" sz="quarter" idx="11"/>
          </p:nvPr>
        </p:nvSpPr>
        <p:spPr/>
        <p:txBody>
          <a:bodyPr/>
          <a:lstStyle/>
          <a:p>
            <a:endParaRPr lang="es-VE"/>
          </a:p>
        </p:txBody>
      </p:sp>
      <p:sp>
        <p:nvSpPr>
          <p:cNvPr id="9" name="8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4" name="3 Marcador de pie de página"/>
          <p:cNvSpPr>
            <a:spLocks noGrp="1"/>
          </p:cNvSpPr>
          <p:nvPr>
            <p:ph type="ftr" sz="quarter" idx="11"/>
          </p:nvPr>
        </p:nvSpPr>
        <p:spPr/>
        <p:txBody>
          <a:bodyPr/>
          <a:lstStyle/>
          <a:p>
            <a:endParaRPr lang="es-VE"/>
          </a:p>
        </p:txBody>
      </p:sp>
      <p:sp>
        <p:nvSpPr>
          <p:cNvPr id="5" name="4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3" name="2 Marcador de pie de página"/>
          <p:cNvSpPr>
            <a:spLocks noGrp="1"/>
          </p:cNvSpPr>
          <p:nvPr>
            <p:ph type="ftr" sz="quarter" idx="11"/>
          </p:nvPr>
        </p:nvSpPr>
        <p:spPr/>
        <p:txBody>
          <a:bodyPr/>
          <a:lstStyle/>
          <a:p>
            <a:endParaRPr lang="es-VE"/>
          </a:p>
        </p:txBody>
      </p:sp>
      <p:sp>
        <p:nvSpPr>
          <p:cNvPr id="4" name="3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8CC28E-65A1-4844-A298-37C56FBF91DD}" type="datetimeFigureOut">
              <a:rPr lang="es-VE" smtClean="0"/>
              <a:pPr/>
              <a:t>12/06/2010</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CC28E-65A1-4844-A298-37C56FBF91DD}" type="datetimeFigureOut">
              <a:rPr lang="es-VE" smtClean="0"/>
              <a:pPr/>
              <a:t>12/06/2010</a:t>
            </a:fld>
            <a:endParaRPr lang="es-V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DBC60-2D2E-49A5-A791-B2D8DBD710DD}" type="slidenum">
              <a:rPr lang="es-VE" smtClean="0"/>
              <a:pPr/>
              <a:t>‹Nº›</a:t>
            </a:fld>
            <a:endParaRPr lang="es-V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eep.crc.uiuc.edu/eecearchive/digests/ej-cite/ej690085.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71472" y="1857364"/>
            <a:ext cx="7772400" cy="1470025"/>
          </a:xfrm>
        </p:spPr>
        <p:txBody>
          <a:bodyPr/>
          <a:lstStyle/>
          <a:p>
            <a:r>
              <a:rPr lang="es-VE" dirty="0" smtClean="0">
                <a:solidFill>
                  <a:schemeClr val="tx2">
                    <a:lumMod val="75000"/>
                  </a:schemeClr>
                </a:solidFill>
              </a:rPr>
              <a:t>Ficha de Lectura</a:t>
            </a:r>
            <a:endParaRPr lang="es-VE" dirty="0">
              <a:solidFill>
                <a:schemeClr val="tx2">
                  <a:lumMod val="75000"/>
                </a:schemeClr>
              </a:solidFill>
            </a:endParaRPr>
          </a:p>
        </p:txBody>
      </p:sp>
      <p:sp>
        <p:nvSpPr>
          <p:cNvPr id="3" name="2 Subtítulo"/>
          <p:cNvSpPr>
            <a:spLocks noGrp="1"/>
          </p:cNvSpPr>
          <p:nvPr>
            <p:ph type="subTitle" idx="1"/>
          </p:nvPr>
        </p:nvSpPr>
        <p:spPr/>
        <p:txBody>
          <a:bodyPr>
            <a:normAutofit fontScale="55000" lnSpcReduction="20000"/>
          </a:bodyPr>
          <a:lstStyle/>
          <a:p>
            <a:r>
              <a:rPr lang="en-US" dirty="0" smtClean="0"/>
              <a:t>Ackerman, Debra J. (2004).</a:t>
            </a:r>
            <a:endParaRPr lang="es-ES" dirty="0" smtClean="0"/>
          </a:p>
          <a:p>
            <a:r>
              <a:rPr lang="en-US" dirty="0" smtClean="0"/>
              <a:t> States' efforts in improving the qualifications of early care and education teachers. </a:t>
            </a:r>
            <a:r>
              <a:rPr lang="es-CL" i="1" dirty="0" err="1" smtClean="0"/>
              <a:t>Educational</a:t>
            </a:r>
            <a:endParaRPr lang="es-ES" dirty="0" smtClean="0"/>
          </a:p>
          <a:p>
            <a:r>
              <a:rPr lang="es-CL" i="1" dirty="0" err="1" smtClean="0"/>
              <a:t>Policy</a:t>
            </a:r>
            <a:r>
              <a:rPr lang="es-CL" dirty="0" smtClean="0"/>
              <a:t>, </a:t>
            </a:r>
            <a:r>
              <a:rPr lang="es-CL" i="1" dirty="0" smtClean="0"/>
              <a:t>18</a:t>
            </a:r>
            <a:r>
              <a:rPr lang="es-CL" dirty="0" smtClean="0"/>
              <a:t>(2), 311-337. </a:t>
            </a:r>
            <a:endParaRPr lang="es-ES" dirty="0" smtClean="0"/>
          </a:p>
          <a:p>
            <a:r>
              <a:rPr lang="es-CL" dirty="0" smtClean="0"/>
              <a:t>Recuperado de </a:t>
            </a:r>
            <a:r>
              <a:rPr lang="es-CL" u="sng" dirty="0" smtClean="0">
                <a:hlinkClick r:id="rId2"/>
              </a:rPr>
              <a:t>http://ceep.crc.uiuc.edu/eecearchive/digests/ej-cite/ej690085.html</a:t>
            </a:r>
            <a:r>
              <a:rPr lang="es-CL" dirty="0" smtClean="0"/>
              <a:t> </a:t>
            </a:r>
            <a:endParaRPr lang="es-ES" dirty="0"/>
          </a:p>
        </p:txBody>
      </p:sp>
      <p:sp>
        <p:nvSpPr>
          <p:cNvPr id="17409" name="Rectangle 1"/>
          <p:cNvSpPr>
            <a:spLocks noChangeArrowheads="1"/>
          </p:cNvSpPr>
          <p:nvPr/>
        </p:nvSpPr>
        <p:spPr bwMode="auto">
          <a:xfrm>
            <a:off x="1099789" y="264833"/>
            <a:ext cx="6663363"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L" sz="1600" b="0" i="0" u="none" strike="noStrike" cap="none" normalizeH="0" baseline="0" dirty="0" smtClean="0">
                <a:ln>
                  <a:noFill/>
                </a:ln>
                <a:solidFill>
                  <a:srgbClr val="808080"/>
                </a:solidFill>
                <a:effectLst/>
                <a:latin typeface="Arial" pitchFamily="34" charset="0"/>
                <a:ea typeface="Calibri" pitchFamily="34" charset="0"/>
                <a:cs typeface="Arial" pitchFamily="34" charset="0"/>
              </a:rPr>
              <a:t>Centro de Investigación Avanzada en Educación - Universidad de Chile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L" sz="1600" b="0" i="0" u="none" strike="noStrike" cap="none" normalizeH="0" baseline="0" dirty="0" smtClean="0">
              <a:ln>
                <a:noFill/>
              </a:ln>
              <a:solidFill>
                <a:srgbClr val="808080"/>
              </a:solidFill>
              <a:effectLst/>
              <a:latin typeface="Arial" pitchFamily="34" charset="0"/>
              <a:ea typeface="Calibri" pitchFamily="34" charset="0"/>
              <a:cs typeface="Arial" pitchFamily="34" charset="0"/>
            </a:endParaRPr>
          </a:p>
          <a:p>
            <a:pPr lvl="0" algn="ctr" fontAlgn="base">
              <a:spcBef>
                <a:spcPct val="0"/>
              </a:spcBef>
              <a:spcAft>
                <a:spcPct val="0"/>
              </a:spcAft>
            </a:pPr>
            <a:r>
              <a:rPr kumimoji="0" lang="es-VE" sz="2000" b="0" i="0" u="none" strike="noStrike" cap="none" normalizeH="0" baseline="0" dirty="0" smtClean="0">
                <a:ln>
                  <a:noFill/>
                </a:ln>
                <a:solidFill>
                  <a:schemeClr val="bg1">
                    <a:lumMod val="50000"/>
                  </a:schemeClr>
                </a:solidFill>
                <a:effectLst/>
                <a:latin typeface="Arial" pitchFamily="34" charset="0"/>
                <a:cs typeface="Arial" pitchFamily="34" charset="0"/>
              </a:rPr>
              <a:t>Elaboración de Estándares para orientar la </a:t>
            </a:r>
          </a:p>
          <a:p>
            <a:pPr lvl="0" algn="ctr" fontAlgn="base">
              <a:spcBef>
                <a:spcPct val="0"/>
              </a:spcBef>
              <a:spcAft>
                <a:spcPct val="0"/>
              </a:spcAft>
            </a:pPr>
            <a:r>
              <a:rPr kumimoji="0" lang="es-VE" sz="2000" b="0" i="0" u="none" strike="noStrike" cap="none" normalizeH="0" baseline="0" dirty="0" smtClean="0">
                <a:ln>
                  <a:noFill/>
                </a:ln>
                <a:solidFill>
                  <a:schemeClr val="bg1">
                    <a:lumMod val="50000"/>
                  </a:schemeClr>
                </a:solidFill>
                <a:effectLst/>
                <a:latin typeface="Arial" pitchFamily="34" charset="0"/>
                <a:cs typeface="Arial" pitchFamily="34" charset="0"/>
              </a:rPr>
              <a:t>Formación Inicial de Educadora/es de Párvulos,</a:t>
            </a:r>
            <a:endParaRPr kumimoji="0" lang="es-CL" sz="2000" b="0" i="0" u="none" strike="noStrike" cap="none" normalizeH="0" baseline="0" dirty="0" smtClean="0">
              <a:ln>
                <a:noFill/>
              </a:ln>
              <a:solidFill>
                <a:schemeClr val="bg1">
                  <a:lumMod val="50000"/>
                </a:schemeClr>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CL" b="1" dirty="0" smtClean="0"/>
              <a:t/>
            </a:r>
            <a:br>
              <a:rPr lang="es-CL" b="1" dirty="0" smtClean="0"/>
            </a:br>
            <a:r>
              <a:rPr lang="es-CL" b="1" dirty="0" smtClean="0">
                <a:solidFill>
                  <a:schemeClr val="tx2">
                    <a:lumMod val="75000"/>
                  </a:schemeClr>
                </a:solidFill>
              </a:rPr>
              <a:t>Contexto </a:t>
            </a:r>
            <a:r>
              <a:rPr lang="es-CL" b="1" dirty="0">
                <a:solidFill>
                  <a:schemeClr val="tx2">
                    <a:lumMod val="75000"/>
                  </a:schemeClr>
                </a:solidFill>
              </a:rPr>
              <a:t>de la publicación</a:t>
            </a:r>
            <a:r>
              <a:rPr lang="es-VE" dirty="0">
                <a:solidFill>
                  <a:schemeClr val="tx2">
                    <a:lumMod val="75000"/>
                  </a:schemeClr>
                </a:solidFill>
              </a:rPr>
              <a:t/>
            </a:r>
            <a:br>
              <a:rPr lang="es-VE" dirty="0">
                <a:solidFill>
                  <a:schemeClr val="tx2">
                    <a:lumMod val="75000"/>
                  </a:schemeClr>
                </a:solidFill>
              </a:rPr>
            </a:br>
            <a:endParaRPr lang="es-VE" dirty="0">
              <a:solidFill>
                <a:schemeClr val="tx2">
                  <a:lumMod val="75000"/>
                </a:schemeClr>
              </a:solidFill>
            </a:endParaRPr>
          </a:p>
        </p:txBody>
      </p:sp>
      <p:sp>
        <p:nvSpPr>
          <p:cNvPr id="3" name="2 Marcador de contenido"/>
          <p:cNvSpPr>
            <a:spLocks noGrp="1"/>
          </p:cNvSpPr>
          <p:nvPr>
            <p:ph idx="1"/>
          </p:nvPr>
        </p:nvSpPr>
        <p:spPr/>
        <p:txBody>
          <a:bodyPr>
            <a:normAutofit fontScale="85000" lnSpcReduction="10000"/>
          </a:bodyPr>
          <a:lstStyle/>
          <a:p>
            <a:r>
              <a:rPr lang="es-CL" dirty="0" smtClean="0"/>
              <a:t>El artículo nace considerando que desde 1999, ocho estados han aumentado el entrenamiento mínimo, para los profesores en ajustes privados del ECE. </a:t>
            </a:r>
            <a:endParaRPr lang="es-ES" dirty="0" smtClean="0"/>
          </a:p>
          <a:p>
            <a:r>
              <a:rPr lang="es-CL" dirty="0" smtClean="0"/>
              <a:t>Respecto del entrenamiento V/S aprendizaje eficaz, </a:t>
            </a:r>
            <a:r>
              <a:rPr lang="es-CL" dirty="0" err="1" smtClean="0"/>
              <a:t>The</a:t>
            </a:r>
            <a:r>
              <a:rPr lang="es-CL" dirty="0" smtClean="0"/>
              <a:t> </a:t>
            </a:r>
            <a:r>
              <a:rPr lang="es-CL" dirty="0" err="1" smtClean="0"/>
              <a:t>National</a:t>
            </a:r>
            <a:r>
              <a:rPr lang="es-CL" dirty="0" smtClean="0"/>
              <a:t> </a:t>
            </a:r>
            <a:r>
              <a:rPr lang="es-CL" dirty="0" err="1" smtClean="0"/>
              <a:t>Commission</a:t>
            </a:r>
            <a:r>
              <a:rPr lang="es-CL" dirty="0" smtClean="0"/>
              <a:t> </a:t>
            </a:r>
            <a:r>
              <a:rPr lang="es-CL" dirty="0" err="1" smtClean="0"/>
              <a:t>on</a:t>
            </a:r>
            <a:r>
              <a:rPr lang="es-CL" dirty="0" smtClean="0"/>
              <a:t> </a:t>
            </a:r>
            <a:r>
              <a:rPr lang="es-CL" dirty="0" err="1" smtClean="0"/>
              <a:t>Teaching</a:t>
            </a:r>
            <a:r>
              <a:rPr lang="es-CL" dirty="0" smtClean="0"/>
              <a:t> and </a:t>
            </a:r>
            <a:r>
              <a:rPr lang="es-CL" dirty="0" err="1" smtClean="0"/>
              <a:t>America’s</a:t>
            </a:r>
            <a:r>
              <a:rPr lang="es-CL" dirty="0" smtClean="0"/>
              <a:t> </a:t>
            </a:r>
            <a:r>
              <a:rPr lang="es-CL" dirty="0" err="1" smtClean="0"/>
              <a:t>Future</a:t>
            </a:r>
            <a:r>
              <a:rPr lang="es-CL" dirty="0" smtClean="0"/>
              <a:t> (1996) ha afirmado que todos los profesores necesitan un año completo de interno supervisado por profesores experimentados.</a:t>
            </a:r>
            <a:endParaRPr lang="es-ES" dirty="0" smtClean="0"/>
          </a:p>
          <a:p>
            <a:r>
              <a:rPr lang="es-CL" dirty="0" smtClean="0"/>
              <a:t>Se suma a esto que, en Estados Unidos no hay estándares nacionales para procesos de la certificación de los profesores de niños pequeños.</a:t>
            </a:r>
            <a:endParaRPr lang="es-ES" dirty="0" smtClean="0"/>
          </a:p>
          <a:p>
            <a:endParaRPr lang="es-ES" dirty="0" smtClean="0"/>
          </a:p>
          <a:p>
            <a:pPr>
              <a:buNone/>
            </a:pPr>
            <a:endParaRPr lang="es-V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CL" b="1" dirty="0" smtClean="0"/>
              <a:t/>
            </a:r>
            <a:br>
              <a:rPr lang="es-CL" b="1" dirty="0" smtClean="0"/>
            </a:br>
            <a:r>
              <a:rPr lang="es-CL" b="1" dirty="0" smtClean="0">
                <a:solidFill>
                  <a:schemeClr val="tx2">
                    <a:lumMod val="75000"/>
                  </a:schemeClr>
                </a:solidFill>
              </a:rPr>
              <a:t>Resumen </a:t>
            </a:r>
            <a:r>
              <a:rPr lang="es-CL" b="1" dirty="0">
                <a:solidFill>
                  <a:schemeClr val="tx2">
                    <a:lumMod val="75000"/>
                  </a:schemeClr>
                </a:solidFill>
              </a:rPr>
              <a:t>ejecutivo de la publicación</a:t>
            </a:r>
            <a:r>
              <a:rPr lang="es-VE" dirty="0">
                <a:solidFill>
                  <a:schemeClr val="tx2">
                    <a:lumMod val="75000"/>
                  </a:schemeClr>
                </a:solidFill>
              </a:rPr>
              <a:t/>
            </a:r>
            <a:br>
              <a:rPr lang="es-VE" dirty="0">
                <a:solidFill>
                  <a:schemeClr val="tx2">
                    <a:lumMod val="75000"/>
                  </a:schemeClr>
                </a:solidFill>
              </a:rPr>
            </a:br>
            <a:endParaRPr lang="es-VE" dirty="0">
              <a:solidFill>
                <a:schemeClr val="tx2">
                  <a:lumMod val="75000"/>
                </a:schemeClr>
              </a:solidFill>
            </a:endParaRPr>
          </a:p>
        </p:txBody>
      </p:sp>
      <p:sp>
        <p:nvSpPr>
          <p:cNvPr id="3" name="2 Marcador de contenido"/>
          <p:cNvSpPr>
            <a:spLocks noGrp="1"/>
          </p:cNvSpPr>
          <p:nvPr>
            <p:ph idx="1"/>
          </p:nvPr>
        </p:nvSpPr>
        <p:spPr/>
        <p:txBody>
          <a:bodyPr>
            <a:normAutofit fontScale="85000" lnSpcReduction="10000"/>
          </a:bodyPr>
          <a:lstStyle/>
          <a:p>
            <a:pPr>
              <a:buNone/>
            </a:pPr>
            <a:endParaRPr lang="es-ES" dirty="0" smtClean="0"/>
          </a:p>
          <a:p>
            <a:r>
              <a:rPr lang="es-CL" dirty="0" smtClean="0"/>
              <a:t>El propósito de este estudio fue resaltar los esfuerzos de los diferentes Estados en el aumento de las credenciales de la CEPE su mano de obra. La evaluación de estos programas, así como forma adecuada para realizar esta tarea, más probable es que es un proyecto de una extensa investigación en y por sí misma. Tanto en los campos de la primera infancia y de educación política sería necesario determinar qué tipo de variable podría servir mejor como medidas de resultado.</a:t>
            </a:r>
            <a:endParaRPr lang="es-ES" dirty="0" smtClean="0"/>
          </a:p>
          <a:p>
            <a:endParaRPr lang="es-V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L" b="1" dirty="0" smtClean="0">
                <a:solidFill>
                  <a:schemeClr val="tx2">
                    <a:lumMod val="75000"/>
                  </a:schemeClr>
                </a:solidFill>
              </a:rPr>
              <a:t>Resumen ejecutivo de la publicación</a:t>
            </a:r>
            <a:endParaRPr lang="es-ES" dirty="0"/>
          </a:p>
        </p:txBody>
      </p:sp>
      <p:sp>
        <p:nvSpPr>
          <p:cNvPr id="3" name="2 Marcador de contenido"/>
          <p:cNvSpPr>
            <a:spLocks noGrp="1"/>
          </p:cNvSpPr>
          <p:nvPr>
            <p:ph idx="1"/>
          </p:nvPr>
        </p:nvSpPr>
        <p:spPr/>
        <p:txBody>
          <a:bodyPr/>
          <a:lstStyle/>
          <a:p>
            <a:r>
              <a:rPr lang="es-CL" dirty="0" smtClean="0"/>
              <a:t>Los programas a evaluar tendrían que ser elegidos cuidadosamente.</a:t>
            </a:r>
          </a:p>
          <a:p>
            <a:r>
              <a:rPr lang="es-CL" dirty="0" smtClean="0"/>
              <a:t> La dificultad inherente en este proyecto se encontró en la naturaleza fragmentada de sistema de CEPE de este país y la variedad de programas propios, por lo que las comparaciones a través de diferentes coeficientes muy problemático. </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L" b="1" dirty="0" smtClean="0">
                <a:solidFill>
                  <a:schemeClr val="tx2">
                    <a:lumMod val="75000"/>
                  </a:schemeClr>
                </a:solidFill>
              </a:rPr>
              <a:t>Resumen ejecutivo de la publicación</a:t>
            </a:r>
            <a:endParaRPr lang="es-ES" dirty="0"/>
          </a:p>
        </p:txBody>
      </p:sp>
      <p:sp>
        <p:nvSpPr>
          <p:cNvPr id="3" name="2 Marcador de contenido"/>
          <p:cNvSpPr>
            <a:spLocks noGrp="1"/>
          </p:cNvSpPr>
          <p:nvPr>
            <p:ph idx="1"/>
          </p:nvPr>
        </p:nvSpPr>
        <p:spPr/>
        <p:txBody>
          <a:bodyPr>
            <a:normAutofit fontScale="92500" lnSpcReduction="20000"/>
          </a:bodyPr>
          <a:lstStyle/>
          <a:p>
            <a:r>
              <a:rPr lang="es-CL" dirty="0" smtClean="0"/>
              <a:t>Se sugiere que, aumentar las calificaciones de los docentes probablemente requiere más que simplemente elevar requisitos o el número de horas de formación continua. </a:t>
            </a:r>
          </a:p>
          <a:p>
            <a:r>
              <a:rPr lang="es-CL" dirty="0" smtClean="0"/>
              <a:t>Incluso los incentivos de becas parciales pueden no ser suficientes para inducir a los profesores a asistir a clases después de trabajar durante todo el día en tal un trabajo exigente de energía, especialmente si sus sueldos no aumentará incluso después de obtener educación adicional o credenciales. </a:t>
            </a:r>
            <a:endParaRPr lang="es-ES" dirty="0" smtClean="0"/>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solidFill>
                  <a:schemeClr val="tx2">
                    <a:lumMod val="75000"/>
                  </a:schemeClr>
                </a:solidFill>
              </a:rPr>
              <a:t>Análisis de la </a:t>
            </a:r>
            <a:r>
              <a:rPr lang="es-CL" b="1" dirty="0" smtClean="0">
                <a:solidFill>
                  <a:schemeClr val="tx2">
                    <a:lumMod val="75000"/>
                  </a:schemeClr>
                </a:solidFill>
              </a:rPr>
              <a:t>publicación</a:t>
            </a:r>
            <a:endParaRPr lang="es-VE" dirty="0">
              <a:solidFill>
                <a:schemeClr val="tx2">
                  <a:lumMod val="75000"/>
                </a:schemeClr>
              </a:solidFill>
            </a:endParaRPr>
          </a:p>
        </p:txBody>
      </p:sp>
      <p:sp>
        <p:nvSpPr>
          <p:cNvPr id="3" name="2 Marcador de contenido"/>
          <p:cNvSpPr>
            <a:spLocks noGrp="1"/>
          </p:cNvSpPr>
          <p:nvPr>
            <p:ph idx="1"/>
          </p:nvPr>
        </p:nvSpPr>
        <p:spPr/>
        <p:txBody>
          <a:bodyPr>
            <a:normAutofit fontScale="70000" lnSpcReduction="20000"/>
          </a:bodyPr>
          <a:lstStyle/>
          <a:p>
            <a:endParaRPr lang="es-CL" sz="2200" dirty="0" smtClean="0"/>
          </a:p>
          <a:p>
            <a:r>
              <a:rPr lang="es-CL" sz="2600" dirty="0" smtClean="0"/>
              <a:t>Comentario evaluativo:  Un componente </a:t>
            </a:r>
            <a:r>
              <a:rPr lang="es-CL" sz="2600" dirty="0" smtClean="0"/>
              <a:t>importante </a:t>
            </a:r>
            <a:r>
              <a:rPr lang="es-CL" sz="2600" dirty="0" smtClean="0"/>
              <a:t>de la calidad de la educación temprana (ECE) es el entrenamiento del profesor. </a:t>
            </a:r>
            <a:r>
              <a:rPr lang="es-CL" sz="2600" dirty="0" smtClean="0"/>
              <a:t> Este aporte del </a:t>
            </a:r>
            <a:r>
              <a:rPr lang="es-CL" sz="2600" dirty="0" err="1" smtClean="0"/>
              <a:t>doumento</a:t>
            </a:r>
            <a:r>
              <a:rPr lang="es-CL" sz="2600" dirty="0" smtClean="0"/>
              <a:t> me parece fundamental:</a:t>
            </a:r>
            <a:endParaRPr lang="es-CL" sz="2600" dirty="0" smtClean="0"/>
          </a:p>
          <a:p>
            <a:r>
              <a:rPr lang="es-CL" sz="2600" dirty="0" smtClean="0"/>
              <a:t>Los estados individuales están iniciando varios esfuerzos para mejorar, incluyendo la disposición de las becas y de los incentivos financieros, especificaciones en relación con al perfil del profesor, del entrenamiento que necesitan, y las mallas de la carrera que delinean caminos para un aprender continuo y la mejor trabajo en la práctica. </a:t>
            </a:r>
          </a:p>
          <a:p>
            <a:r>
              <a:rPr lang="es-CL" sz="2600" dirty="0" smtClean="0"/>
              <a:t>Los profesores bien educados desempeñan un papel crucial en proporcionar el tipo de atención temprana de alta calidad y educación que no sólo beneficia los niños pequeños y sus padres sino a la sociedad como un todo. Es por esto que el aporte de este documento se centra en que estos esfuerzos merecen más investigación para determinar su potencial para dar a la atención temprana y maestros de la educación los medios que hagan de su labor una labor de excelencia.</a:t>
            </a:r>
          </a:p>
          <a:p>
            <a:pPr>
              <a:buNone/>
            </a:pPr>
            <a:endParaRPr lang="es-ES" sz="2200" dirty="0" smtClean="0"/>
          </a:p>
          <a:p>
            <a:r>
              <a:rPr lang="es-CL" sz="2200" dirty="0" smtClean="0"/>
              <a:t>Calificación de la publicación: 2</a:t>
            </a:r>
            <a:endParaRPr lang="es-ES" sz="2200"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547</Words>
  <Application>Microsoft Office PowerPoint</Application>
  <PresentationFormat>Presentación en pantalla (4:3)</PresentationFormat>
  <Paragraphs>29</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Ficha de Lectura</vt:lpstr>
      <vt:lpstr> Contexto de la publicación </vt:lpstr>
      <vt:lpstr> Resumen ejecutivo de la publicación </vt:lpstr>
      <vt:lpstr>Resumen ejecutivo de la publicación</vt:lpstr>
      <vt:lpstr>Resumen ejecutivo de la publicación</vt:lpstr>
      <vt:lpstr>Análisis de la publicación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Felix Peña</dc:creator>
  <cp:lastModifiedBy>cuqui</cp:lastModifiedBy>
  <cp:revision>19</cp:revision>
  <dcterms:created xsi:type="dcterms:W3CDTF">2010-05-15T14:00:59Z</dcterms:created>
  <dcterms:modified xsi:type="dcterms:W3CDTF">2010-06-13T02:03:27Z</dcterms:modified>
</cp:coreProperties>
</file>