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1" r:id="rId8"/>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4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V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VE"/>
          </a:p>
        </p:txBody>
      </p:sp>
      <p:sp>
        <p:nvSpPr>
          <p:cNvPr id="4" name="3 Marcador de fecha"/>
          <p:cNvSpPr>
            <a:spLocks noGrp="1"/>
          </p:cNvSpPr>
          <p:nvPr>
            <p:ph type="dt" sz="half" idx="10"/>
          </p:nvPr>
        </p:nvSpPr>
        <p:spPr/>
        <p:txBody>
          <a:bodyPr/>
          <a:lstStyle/>
          <a:p>
            <a:fld id="{FC8CC28E-65A1-4844-A298-37C56FBF91DD}" type="datetimeFigureOut">
              <a:rPr lang="es-VE" smtClean="0"/>
              <a:pPr/>
              <a:t>24/06/2010</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FC8CC28E-65A1-4844-A298-37C56FBF91DD}" type="datetimeFigureOut">
              <a:rPr lang="es-VE" smtClean="0"/>
              <a:pPr/>
              <a:t>24/06/2010</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FC8CC28E-65A1-4844-A298-37C56FBF91DD}" type="datetimeFigureOut">
              <a:rPr lang="es-VE" smtClean="0"/>
              <a:pPr/>
              <a:t>24/06/2010</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FC8CC28E-65A1-4844-A298-37C56FBF91DD}" type="datetimeFigureOut">
              <a:rPr lang="es-VE" smtClean="0"/>
              <a:pPr/>
              <a:t>24/06/2010</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C8CC28E-65A1-4844-A298-37C56FBF91DD}" type="datetimeFigureOut">
              <a:rPr lang="es-VE" smtClean="0"/>
              <a:pPr/>
              <a:t>24/06/2010</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fecha"/>
          <p:cNvSpPr>
            <a:spLocks noGrp="1"/>
          </p:cNvSpPr>
          <p:nvPr>
            <p:ph type="dt" sz="half" idx="10"/>
          </p:nvPr>
        </p:nvSpPr>
        <p:spPr/>
        <p:txBody>
          <a:bodyPr/>
          <a:lstStyle/>
          <a:p>
            <a:fld id="{FC8CC28E-65A1-4844-A298-37C56FBF91DD}" type="datetimeFigureOut">
              <a:rPr lang="es-VE" smtClean="0"/>
              <a:pPr/>
              <a:t>24/06/2010</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6 Marcador de fecha"/>
          <p:cNvSpPr>
            <a:spLocks noGrp="1"/>
          </p:cNvSpPr>
          <p:nvPr>
            <p:ph type="dt" sz="half" idx="10"/>
          </p:nvPr>
        </p:nvSpPr>
        <p:spPr/>
        <p:txBody>
          <a:bodyPr/>
          <a:lstStyle/>
          <a:p>
            <a:fld id="{FC8CC28E-65A1-4844-A298-37C56FBF91DD}" type="datetimeFigureOut">
              <a:rPr lang="es-VE" smtClean="0"/>
              <a:pPr/>
              <a:t>24/06/2010</a:t>
            </a:fld>
            <a:endParaRPr lang="es-VE"/>
          </a:p>
        </p:txBody>
      </p:sp>
      <p:sp>
        <p:nvSpPr>
          <p:cNvPr id="8" name="7 Marcador de pie de página"/>
          <p:cNvSpPr>
            <a:spLocks noGrp="1"/>
          </p:cNvSpPr>
          <p:nvPr>
            <p:ph type="ftr" sz="quarter" idx="11"/>
          </p:nvPr>
        </p:nvSpPr>
        <p:spPr/>
        <p:txBody>
          <a:bodyPr/>
          <a:lstStyle/>
          <a:p>
            <a:endParaRPr lang="es-VE"/>
          </a:p>
        </p:txBody>
      </p:sp>
      <p:sp>
        <p:nvSpPr>
          <p:cNvPr id="9" name="8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fecha"/>
          <p:cNvSpPr>
            <a:spLocks noGrp="1"/>
          </p:cNvSpPr>
          <p:nvPr>
            <p:ph type="dt" sz="half" idx="10"/>
          </p:nvPr>
        </p:nvSpPr>
        <p:spPr/>
        <p:txBody>
          <a:bodyPr/>
          <a:lstStyle/>
          <a:p>
            <a:fld id="{FC8CC28E-65A1-4844-A298-37C56FBF91DD}" type="datetimeFigureOut">
              <a:rPr lang="es-VE" smtClean="0"/>
              <a:pPr/>
              <a:t>24/06/2010</a:t>
            </a:fld>
            <a:endParaRPr lang="es-VE"/>
          </a:p>
        </p:txBody>
      </p:sp>
      <p:sp>
        <p:nvSpPr>
          <p:cNvPr id="4" name="3 Marcador de pie de página"/>
          <p:cNvSpPr>
            <a:spLocks noGrp="1"/>
          </p:cNvSpPr>
          <p:nvPr>
            <p:ph type="ftr" sz="quarter" idx="11"/>
          </p:nvPr>
        </p:nvSpPr>
        <p:spPr/>
        <p:txBody>
          <a:bodyPr/>
          <a:lstStyle/>
          <a:p>
            <a:endParaRPr lang="es-VE"/>
          </a:p>
        </p:txBody>
      </p:sp>
      <p:sp>
        <p:nvSpPr>
          <p:cNvPr id="5" name="4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C8CC28E-65A1-4844-A298-37C56FBF91DD}" type="datetimeFigureOut">
              <a:rPr lang="es-VE" smtClean="0"/>
              <a:pPr/>
              <a:t>24/06/2010</a:t>
            </a:fld>
            <a:endParaRPr lang="es-VE"/>
          </a:p>
        </p:txBody>
      </p:sp>
      <p:sp>
        <p:nvSpPr>
          <p:cNvPr id="3" name="2 Marcador de pie de página"/>
          <p:cNvSpPr>
            <a:spLocks noGrp="1"/>
          </p:cNvSpPr>
          <p:nvPr>
            <p:ph type="ftr" sz="quarter" idx="11"/>
          </p:nvPr>
        </p:nvSpPr>
        <p:spPr/>
        <p:txBody>
          <a:bodyPr/>
          <a:lstStyle/>
          <a:p>
            <a:endParaRPr lang="es-VE"/>
          </a:p>
        </p:txBody>
      </p:sp>
      <p:sp>
        <p:nvSpPr>
          <p:cNvPr id="4" name="3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V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8CC28E-65A1-4844-A298-37C56FBF91DD}" type="datetimeFigureOut">
              <a:rPr lang="es-VE" smtClean="0"/>
              <a:pPr/>
              <a:t>24/06/2010</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V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8CC28E-65A1-4844-A298-37C56FBF91DD}" type="datetimeFigureOut">
              <a:rPr lang="es-VE" smtClean="0"/>
              <a:pPr/>
              <a:t>24/06/2010</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528DBC60-2D2E-49A5-A791-B2D8DBD710DD}" type="slidenum">
              <a:rPr lang="es-VE" smtClean="0"/>
              <a:pPr/>
              <a:t>‹Nº›</a:t>
            </a:fld>
            <a:endParaRPr lang="es-V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CC28E-65A1-4844-A298-37C56FBF91DD}" type="datetimeFigureOut">
              <a:rPr lang="es-VE" smtClean="0"/>
              <a:pPr/>
              <a:t>24/06/2010</a:t>
            </a:fld>
            <a:endParaRPr lang="es-V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DBC60-2D2E-49A5-A791-B2D8DBD710DD}" type="slidenum">
              <a:rPr lang="es-VE" smtClean="0"/>
              <a:pPr/>
              <a:t>‹Nº›</a:t>
            </a:fld>
            <a:endParaRPr lang="es-V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71472" y="1857364"/>
            <a:ext cx="7772400" cy="1470025"/>
          </a:xfrm>
        </p:spPr>
        <p:txBody>
          <a:bodyPr/>
          <a:lstStyle/>
          <a:p>
            <a:r>
              <a:rPr lang="es-VE" dirty="0" smtClean="0">
                <a:solidFill>
                  <a:schemeClr val="tx2">
                    <a:lumMod val="75000"/>
                  </a:schemeClr>
                </a:solidFill>
              </a:rPr>
              <a:t>Ficha de Lectura</a:t>
            </a:r>
            <a:endParaRPr lang="es-VE" dirty="0">
              <a:solidFill>
                <a:schemeClr val="tx2">
                  <a:lumMod val="75000"/>
                </a:schemeClr>
              </a:solidFill>
            </a:endParaRPr>
          </a:p>
        </p:txBody>
      </p:sp>
      <p:sp>
        <p:nvSpPr>
          <p:cNvPr id="3" name="2 Subtítulo"/>
          <p:cNvSpPr>
            <a:spLocks noGrp="1"/>
          </p:cNvSpPr>
          <p:nvPr>
            <p:ph type="subTitle" idx="1"/>
          </p:nvPr>
        </p:nvSpPr>
        <p:spPr/>
        <p:txBody>
          <a:bodyPr>
            <a:normAutofit/>
          </a:bodyPr>
          <a:lstStyle/>
          <a:p>
            <a:pPr lvl="0"/>
            <a:r>
              <a:rPr lang="es-ES" dirty="0" err="1" smtClean="0"/>
              <a:t>Saracho</a:t>
            </a:r>
            <a:r>
              <a:rPr lang="es-ES" dirty="0" smtClean="0"/>
              <a:t>, O. &amp; </a:t>
            </a:r>
            <a:r>
              <a:rPr lang="es-ES" dirty="0" err="1" smtClean="0"/>
              <a:t>Spodek</a:t>
            </a:r>
            <a:r>
              <a:rPr lang="es-ES" dirty="0" smtClean="0"/>
              <a:t>, B. (Eds.).(1990). </a:t>
            </a:r>
            <a:r>
              <a:rPr lang="es-ES" dirty="0" err="1" smtClean="0"/>
              <a:t>Early</a:t>
            </a:r>
            <a:r>
              <a:rPr lang="es-ES" dirty="0" smtClean="0"/>
              <a:t> </a:t>
            </a:r>
            <a:r>
              <a:rPr lang="es-ES" dirty="0" err="1" smtClean="0"/>
              <a:t>Childhood</a:t>
            </a:r>
            <a:r>
              <a:rPr lang="es-ES" dirty="0" smtClean="0"/>
              <a:t> </a:t>
            </a:r>
            <a:endParaRPr lang="es-CL" dirty="0" smtClean="0">
              <a:solidFill>
                <a:schemeClr val="tx1"/>
              </a:solidFill>
            </a:endParaRPr>
          </a:p>
        </p:txBody>
      </p:sp>
      <p:sp>
        <p:nvSpPr>
          <p:cNvPr id="17409" name="Rectangle 1"/>
          <p:cNvSpPr>
            <a:spLocks noChangeArrowheads="1"/>
          </p:cNvSpPr>
          <p:nvPr/>
        </p:nvSpPr>
        <p:spPr bwMode="auto">
          <a:xfrm>
            <a:off x="1099789" y="264833"/>
            <a:ext cx="6663363"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L" sz="1600" b="0" i="0" u="none" strike="noStrike" cap="none" normalizeH="0" baseline="0" dirty="0" smtClean="0">
                <a:ln>
                  <a:noFill/>
                </a:ln>
                <a:solidFill>
                  <a:srgbClr val="808080"/>
                </a:solidFill>
                <a:effectLst/>
                <a:latin typeface="Arial" pitchFamily="34" charset="0"/>
                <a:ea typeface="Calibri" pitchFamily="34" charset="0"/>
                <a:cs typeface="Arial" pitchFamily="34" charset="0"/>
              </a:rPr>
              <a:t>Centro de Investigación Avanzada en Educación - Universidad de Chile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CL" sz="1600" b="0" i="0" u="none" strike="noStrike" cap="none" normalizeH="0" baseline="0" dirty="0" smtClean="0">
              <a:ln>
                <a:noFill/>
              </a:ln>
              <a:solidFill>
                <a:srgbClr val="808080"/>
              </a:solidFill>
              <a:effectLst/>
              <a:latin typeface="Arial" pitchFamily="34" charset="0"/>
              <a:ea typeface="Calibri" pitchFamily="34" charset="0"/>
              <a:cs typeface="Arial" pitchFamily="34" charset="0"/>
            </a:endParaRPr>
          </a:p>
          <a:p>
            <a:pPr lvl="0" algn="ctr" fontAlgn="base">
              <a:spcBef>
                <a:spcPct val="0"/>
              </a:spcBef>
              <a:spcAft>
                <a:spcPct val="0"/>
              </a:spcAft>
            </a:pPr>
            <a:r>
              <a:rPr kumimoji="0" lang="es-VE" sz="2000" b="0" i="0" u="none" strike="noStrike" cap="none" normalizeH="0" baseline="0" dirty="0" smtClean="0">
                <a:ln>
                  <a:noFill/>
                </a:ln>
                <a:solidFill>
                  <a:schemeClr val="bg1">
                    <a:lumMod val="50000"/>
                  </a:schemeClr>
                </a:solidFill>
                <a:effectLst/>
                <a:latin typeface="Arial" pitchFamily="34" charset="0"/>
                <a:cs typeface="Arial" pitchFamily="34" charset="0"/>
              </a:rPr>
              <a:t>Elaboración de Estándares para orientar la </a:t>
            </a:r>
          </a:p>
          <a:p>
            <a:pPr lvl="0" algn="ctr" fontAlgn="base">
              <a:spcBef>
                <a:spcPct val="0"/>
              </a:spcBef>
              <a:spcAft>
                <a:spcPct val="0"/>
              </a:spcAft>
            </a:pPr>
            <a:r>
              <a:rPr kumimoji="0" lang="es-VE" sz="2000" b="0" i="0" u="none" strike="noStrike" cap="none" normalizeH="0" baseline="0" dirty="0" smtClean="0">
                <a:ln>
                  <a:noFill/>
                </a:ln>
                <a:solidFill>
                  <a:schemeClr val="bg1">
                    <a:lumMod val="50000"/>
                  </a:schemeClr>
                </a:solidFill>
                <a:effectLst/>
                <a:latin typeface="Arial" pitchFamily="34" charset="0"/>
                <a:cs typeface="Arial" pitchFamily="34" charset="0"/>
              </a:rPr>
              <a:t>Formación Inicial de Educadora/es de Párvulos,</a:t>
            </a:r>
            <a:endParaRPr kumimoji="0" lang="es-CL" sz="2000" b="0" i="0" u="none" strike="noStrike" cap="none" normalizeH="0" baseline="0" dirty="0" smtClean="0">
              <a:ln>
                <a:noFill/>
              </a:ln>
              <a:solidFill>
                <a:schemeClr val="bg1">
                  <a:lumMod val="50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CL" b="1" dirty="0" smtClean="0"/>
              <a:t/>
            </a:r>
            <a:br>
              <a:rPr lang="es-CL" b="1" dirty="0" smtClean="0"/>
            </a:br>
            <a:r>
              <a:rPr lang="es-CL" b="1" dirty="0" smtClean="0">
                <a:solidFill>
                  <a:schemeClr val="tx2">
                    <a:lumMod val="75000"/>
                  </a:schemeClr>
                </a:solidFill>
              </a:rPr>
              <a:t>Contexto </a:t>
            </a:r>
            <a:r>
              <a:rPr lang="es-CL" b="1" dirty="0">
                <a:solidFill>
                  <a:schemeClr val="tx2">
                    <a:lumMod val="75000"/>
                  </a:schemeClr>
                </a:solidFill>
              </a:rPr>
              <a:t>de la publicación</a:t>
            </a:r>
            <a:r>
              <a:rPr lang="es-VE" dirty="0">
                <a:solidFill>
                  <a:schemeClr val="tx2">
                    <a:lumMod val="75000"/>
                  </a:schemeClr>
                </a:solidFill>
              </a:rPr>
              <a:t/>
            </a:r>
            <a:br>
              <a:rPr lang="es-VE" dirty="0">
                <a:solidFill>
                  <a:schemeClr val="tx2">
                    <a:lumMod val="75000"/>
                  </a:schemeClr>
                </a:solidFill>
              </a:rPr>
            </a:br>
            <a:endParaRPr lang="es-VE" dirty="0">
              <a:solidFill>
                <a:schemeClr val="tx2">
                  <a:lumMod val="75000"/>
                </a:schemeClr>
              </a:solidFill>
            </a:endParaRPr>
          </a:p>
        </p:txBody>
      </p:sp>
      <p:sp>
        <p:nvSpPr>
          <p:cNvPr id="3" name="2 Marcador de contenido"/>
          <p:cNvSpPr>
            <a:spLocks noGrp="1"/>
          </p:cNvSpPr>
          <p:nvPr>
            <p:ph idx="1"/>
          </p:nvPr>
        </p:nvSpPr>
        <p:spPr/>
        <p:txBody>
          <a:bodyPr>
            <a:noAutofit/>
          </a:bodyPr>
          <a:lstStyle/>
          <a:p>
            <a:pPr lvl="0"/>
            <a:r>
              <a:rPr lang="es-ES" sz="2800" dirty="0" smtClean="0"/>
              <a:t>La formación de educadoras de niños pequeños en los Estados Unidos ha tenido un cambio significativo, desde sus inicios a mediados del siglo XIX. </a:t>
            </a:r>
          </a:p>
          <a:p>
            <a:pPr lvl="0">
              <a:buNone/>
            </a:pPr>
            <a:endParaRPr lang="es-ES" sz="1200" dirty="0" smtClean="0"/>
          </a:p>
          <a:p>
            <a:pPr lvl="0"/>
            <a:r>
              <a:rPr lang="es-ES" sz="2800" dirty="0" smtClean="0"/>
              <a:t>A través de un recorrido histórico se analizan los diversos programas formativos tanto en Estados Unidos como en algunos países. </a:t>
            </a:r>
          </a:p>
          <a:p>
            <a:pPr lvl="0">
              <a:buNone/>
            </a:pPr>
            <a:endParaRPr lang="es-ES" sz="1200" dirty="0" smtClean="0"/>
          </a:p>
          <a:p>
            <a:pPr lvl="0"/>
            <a:r>
              <a:rPr lang="es-ES" sz="2800" dirty="0" smtClean="0"/>
              <a:t>Esta situación, </a:t>
            </a:r>
            <a:r>
              <a:rPr lang="es-ES" sz="2800" dirty="0" smtClean="0"/>
              <a:t>requirió un </a:t>
            </a:r>
            <a:r>
              <a:rPr lang="es-ES" sz="2800" dirty="0" smtClean="0"/>
              <a:t>mejoramiento de la formación de las educadoras a través de la elaboración de estándares.</a:t>
            </a:r>
          </a:p>
          <a:p>
            <a:pPr lvl="0">
              <a:buNone/>
            </a:pPr>
            <a:endParaRPr lang="es-CL"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CL" b="1" dirty="0" smtClean="0"/>
              <a:t/>
            </a:r>
            <a:br>
              <a:rPr lang="es-CL" b="1" dirty="0" smtClean="0"/>
            </a:br>
            <a:r>
              <a:rPr lang="es-CL" b="1" dirty="0" smtClean="0">
                <a:solidFill>
                  <a:schemeClr val="tx2">
                    <a:lumMod val="75000"/>
                  </a:schemeClr>
                </a:solidFill>
              </a:rPr>
              <a:t>Resumen </a:t>
            </a:r>
            <a:r>
              <a:rPr lang="es-CL" b="1" dirty="0">
                <a:solidFill>
                  <a:schemeClr val="tx2">
                    <a:lumMod val="75000"/>
                  </a:schemeClr>
                </a:solidFill>
              </a:rPr>
              <a:t>ejecutivo de la publicación</a:t>
            </a:r>
            <a:r>
              <a:rPr lang="es-VE" dirty="0">
                <a:solidFill>
                  <a:schemeClr val="tx2">
                    <a:lumMod val="75000"/>
                  </a:schemeClr>
                </a:solidFill>
              </a:rPr>
              <a:t/>
            </a:r>
            <a:br>
              <a:rPr lang="es-VE" dirty="0">
                <a:solidFill>
                  <a:schemeClr val="tx2">
                    <a:lumMod val="75000"/>
                  </a:schemeClr>
                </a:solidFill>
              </a:rPr>
            </a:br>
            <a:endParaRPr lang="es-VE" dirty="0">
              <a:solidFill>
                <a:schemeClr val="tx2">
                  <a:lumMod val="75000"/>
                </a:schemeClr>
              </a:solidFill>
            </a:endParaRPr>
          </a:p>
        </p:txBody>
      </p:sp>
      <p:sp>
        <p:nvSpPr>
          <p:cNvPr id="3" name="2 Marcador de contenido"/>
          <p:cNvSpPr>
            <a:spLocks noGrp="1"/>
          </p:cNvSpPr>
          <p:nvPr>
            <p:ph idx="1"/>
          </p:nvPr>
        </p:nvSpPr>
        <p:spPr>
          <a:xfrm>
            <a:off x="457200" y="1196752"/>
            <a:ext cx="8229600" cy="4929411"/>
          </a:xfrm>
        </p:spPr>
        <p:txBody>
          <a:bodyPr>
            <a:normAutofit fontScale="62500" lnSpcReduction="20000"/>
          </a:bodyPr>
          <a:lstStyle/>
          <a:p>
            <a:pPr lvl="0" algn="just"/>
            <a:r>
              <a:rPr lang="es-ES" dirty="0" smtClean="0"/>
              <a:t>El libro se encuentra organizado en 12 capítulos. </a:t>
            </a:r>
          </a:p>
          <a:p>
            <a:pPr lvl="0" algn="just">
              <a:buNone/>
            </a:pPr>
            <a:endParaRPr lang="es-ES" dirty="0" smtClean="0"/>
          </a:p>
          <a:p>
            <a:pPr lvl="0" algn="just"/>
            <a:r>
              <a:rPr lang="es-ES" dirty="0" smtClean="0"/>
              <a:t>El </a:t>
            </a:r>
            <a:r>
              <a:rPr lang="es-ES" b="1" dirty="0" smtClean="0"/>
              <a:t>Capítulo 1</a:t>
            </a:r>
            <a:r>
              <a:rPr lang="es-ES" dirty="0" smtClean="0"/>
              <a:t>,   realiza un recorrido histórico desde los primeros kindergarten (1870) de fuerte influencia Frobeliana. En 1900 aparecen las educadoras formadas bajo la metodología  introducida por Johann Herbart, quien establecía un método en cinco etapas: preparación, presentación, asociación, generalización y aplicación para el desarrollo de los aprendizajes, lo que se contraponía con la metodología Frobeliana en relación a la libertad entregada al niño para su desarrollo armónico. </a:t>
            </a:r>
          </a:p>
          <a:p>
            <a:pPr lvl="0" algn="just">
              <a:buNone/>
            </a:pPr>
            <a:endParaRPr lang="es-ES" dirty="0" smtClean="0"/>
          </a:p>
          <a:p>
            <a:pPr lvl="0" algn="just"/>
            <a:r>
              <a:rPr lang="es-ES" dirty="0" smtClean="0"/>
              <a:t>El </a:t>
            </a:r>
            <a:r>
              <a:rPr lang="es-ES" b="1" dirty="0" smtClean="0"/>
              <a:t>Capítulo 2</a:t>
            </a:r>
            <a:r>
              <a:rPr lang="es-ES" dirty="0" smtClean="0"/>
              <a:t>, aborda la preparación de las educadoras desde la multiplicidad de contextos en donde se ejerce la educación parvularia (kindergarten, pre kindergarten, primer grado de la escuela elemental, en establecimientos públicos y privados, guarderías, niños con necesidades educativas especiales, programas bilingües, atención de niños de padres inmigrantes, niños en situación de vulnerabilidad) y por lo tanto la compleja tarea de formación que permita responder a las exigencias de cada uno de estos requerimientos.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b="1" dirty="0">
                <a:solidFill>
                  <a:schemeClr val="tx2">
                    <a:lumMod val="75000"/>
                  </a:schemeClr>
                </a:solidFill>
              </a:rPr>
              <a:t>Análisis de la </a:t>
            </a:r>
            <a:r>
              <a:rPr lang="es-CL" b="1" dirty="0" smtClean="0">
                <a:solidFill>
                  <a:schemeClr val="tx2">
                    <a:lumMod val="75000"/>
                  </a:schemeClr>
                </a:solidFill>
              </a:rPr>
              <a:t>publicación</a:t>
            </a:r>
            <a:endParaRPr lang="es-VE" dirty="0">
              <a:solidFill>
                <a:schemeClr val="tx2">
                  <a:lumMod val="75000"/>
                </a:schemeClr>
              </a:solidFill>
            </a:endParaRPr>
          </a:p>
        </p:txBody>
      </p:sp>
      <p:sp>
        <p:nvSpPr>
          <p:cNvPr id="3" name="2 Marcador de contenido"/>
          <p:cNvSpPr>
            <a:spLocks noGrp="1"/>
          </p:cNvSpPr>
          <p:nvPr>
            <p:ph idx="1"/>
          </p:nvPr>
        </p:nvSpPr>
        <p:spPr/>
        <p:txBody>
          <a:bodyPr>
            <a:normAutofit fontScale="92500"/>
          </a:bodyPr>
          <a:lstStyle/>
          <a:p>
            <a:pPr algn="just"/>
            <a:r>
              <a:rPr lang="es-ES" sz="2200" dirty="0" smtClean="0"/>
              <a:t>En el </a:t>
            </a:r>
            <a:r>
              <a:rPr lang="es-ES" sz="2200" b="1" dirty="0" smtClean="0"/>
              <a:t>Capítulo 3,</a:t>
            </a:r>
            <a:r>
              <a:rPr lang="es-ES" sz="2200" dirty="0" smtClean="0"/>
              <a:t> se profundiza en la falta de formación profesional del personal que atiende a los niños menores de 3 años y que asisten a centros que están fuera del sistema estatal de educación. Señalando que es a partir de 1972 que se inicia la certificación (</a:t>
            </a:r>
            <a:r>
              <a:rPr lang="es-ES" sz="2200" dirty="0" err="1" smtClean="0"/>
              <a:t>Child</a:t>
            </a:r>
            <a:r>
              <a:rPr lang="es-ES" sz="2200" dirty="0" smtClean="0"/>
              <a:t> </a:t>
            </a:r>
            <a:r>
              <a:rPr lang="es-ES" sz="2200" dirty="0" err="1" smtClean="0"/>
              <a:t>Development</a:t>
            </a:r>
            <a:r>
              <a:rPr lang="es-ES" sz="2200" dirty="0" smtClean="0"/>
              <a:t> </a:t>
            </a:r>
            <a:r>
              <a:rPr lang="es-ES" sz="2200" dirty="0" err="1" smtClean="0"/>
              <a:t>Associate</a:t>
            </a:r>
            <a:r>
              <a:rPr lang="es-ES" sz="2200" dirty="0" smtClean="0"/>
              <a:t> (CDA)) del personal en servicio a través de una credencial que consideraba 13 áreas de funcionamiento y 6 competencias generales:</a:t>
            </a:r>
          </a:p>
          <a:p>
            <a:pPr algn="just">
              <a:buNone/>
            </a:pPr>
            <a:endParaRPr lang="es-CL" sz="2200" dirty="0" smtClean="0"/>
          </a:p>
          <a:p>
            <a:pPr lvl="2"/>
            <a:r>
              <a:rPr lang="es-ES" sz="2000" dirty="0" smtClean="0"/>
              <a:t>Mantención de espacios saludables de aprendizaje.</a:t>
            </a:r>
            <a:endParaRPr lang="es-CL" sz="2000" dirty="0" smtClean="0"/>
          </a:p>
          <a:p>
            <a:pPr lvl="2"/>
            <a:r>
              <a:rPr lang="es-ES" sz="2000" dirty="0" smtClean="0"/>
              <a:t>Competencias físicas e intelectuales</a:t>
            </a:r>
            <a:endParaRPr lang="es-CL" sz="2000" dirty="0" smtClean="0"/>
          </a:p>
          <a:p>
            <a:pPr lvl="2"/>
            <a:r>
              <a:rPr lang="es-ES" sz="2000" dirty="0" smtClean="0"/>
              <a:t>Competencias de Apoyo y orientación emocional </a:t>
            </a:r>
            <a:endParaRPr lang="es-CL" sz="2000" dirty="0" smtClean="0"/>
          </a:p>
          <a:p>
            <a:pPr lvl="2"/>
            <a:r>
              <a:rPr lang="es-ES" sz="2000" dirty="0" smtClean="0"/>
              <a:t>Relación positiva con la familia</a:t>
            </a:r>
            <a:endParaRPr lang="es-CL" sz="2000" dirty="0" smtClean="0"/>
          </a:p>
          <a:p>
            <a:pPr lvl="2"/>
            <a:r>
              <a:rPr lang="es-ES" sz="2000" dirty="0" smtClean="0"/>
              <a:t>Aseguramiento de respuestas educativas</a:t>
            </a:r>
            <a:endParaRPr lang="es-CL" sz="2000" dirty="0" smtClean="0"/>
          </a:p>
          <a:p>
            <a:pPr lvl="2"/>
            <a:r>
              <a:rPr lang="es-ES" sz="2000" dirty="0" smtClean="0"/>
              <a:t>Mantención de compromiso profesional</a:t>
            </a:r>
            <a:endParaRPr lang="es-CL" sz="2000" dirty="0" smtClean="0"/>
          </a:p>
          <a:p>
            <a:endParaRPr lang="es-V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b="1" dirty="0">
                <a:solidFill>
                  <a:schemeClr val="tx2">
                    <a:lumMod val="75000"/>
                  </a:schemeClr>
                </a:solidFill>
              </a:rPr>
              <a:t>Análisis de la </a:t>
            </a:r>
            <a:r>
              <a:rPr lang="es-CL" b="1" dirty="0" smtClean="0">
                <a:solidFill>
                  <a:schemeClr val="tx2">
                    <a:lumMod val="75000"/>
                  </a:schemeClr>
                </a:solidFill>
              </a:rPr>
              <a:t>publicación</a:t>
            </a:r>
            <a:endParaRPr lang="es-VE" dirty="0">
              <a:solidFill>
                <a:schemeClr val="tx2">
                  <a:lumMod val="75000"/>
                </a:schemeClr>
              </a:solidFill>
            </a:endParaRPr>
          </a:p>
        </p:txBody>
      </p:sp>
      <p:sp>
        <p:nvSpPr>
          <p:cNvPr id="3" name="2 Marcador de contenido"/>
          <p:cNvSpPr>
            <a:spLocks noGrp="1"/>
          </p:cNvSpPr>
          <p:nvPr>
            <p:ph idx="1"/>
          </p:nvPr>
        </p:nvSpPr>
        <p:spPr/>
        <p:txBody>
          <a:bodyPr>
            <a:normAutofit fontScale="55000" lnSpcReduction="20000"/>
          </a:bodyPr>
          <a:lstStyle/>
          <a:p>
            <a:pPr algn="just"/>
            <a:r>
              <a:rPr lang="es-ES" sz="3600" dirty="0" smtClean="0"/>
              <a:t>En el </a:t>
            </a:r>
            <a:r>
              <a:rPr lang="es-ES" sz="3600" b="1" dirty="0" smtClean="0"/>
              <a:t>Capítulo 4</a:t>
            </a:r>
            <a:r>
              <a:rPr lang="es-ES" sz="3600" dirty="0" smtClean="0"/>
              <a:t>, se indaga acerca del contenido específico necesario para el acompañamiento del desarrollo infantil. Se plantea la necesidad de una formación en mayor profundidad asociada a la obtención de un grado académico. Estableciéndose  una mayor exigencia de una oferta formativa, que contemple algunos de los siguientes aspectos:</a:t>
            </a:r>
          </a:p>
          <a:p>
            <a:pPr algn="just"/>
            <a:endParaRPr lang="es-ES" dirty="0" smtClean="0"/>
          </a:p>
          <a:p>
            <a:pPr algn="just">
              <a:buNone/>
            </a:pPr>
            <a:endParaRPr lang="es-CL" dirty="0" smtClean="0"/>
          </a:p>
          <a:p>
            <a:pPr lvl="1"/>
            <a:r>
              <a:rPr lang="es-ES" sz="2900" dirty="0" smtClean="0"/>
              <a:t>Un especial énfasis está puesto el desarrollo estructural del niño que incluye períodos críticos del desarrollo y períodos críticos. (principios, conocimiento científico, integración conceptual)</a:t>
            </a:r>
            <a:endParaRPr lang="es-CL" sz="2900" dirty="0" smtClean="0"/>
          </a:p>
          <a:p>
            <a:pPr lvl="1"/>
            <a:r>
              <a:rPr lang="es-ES" sz="2900" dirty="0" smtClean="0"/>
              <a:t>Aplicación de criterios en relación a los aspectos psicosociales de los niños y su relación con los aprendizajes. </a:t>
            </a:r>
            <a:endParaRPr lang="es-CL" sz="2900" dirty="0" smtClean="0"/>
          </a:p>
          <a:p>
            <a:pPr lvl="1"/>
            <a:r>
              <a:rPr lang="es-ES" sz="2900" dirty="0" smtClean="0"/>
              <a:t>Conocimiento profundo del desarrollo de los niños pequeños. (observación y práctica como métodos de análisis)</a:t>
            </a:r>
            <a:endParaRPr lang="es-CL" sz="2900" dirty="0" smtClean="0"/>
          </a:p>
          <a:p>
            <a:pPr lvl="1"/>
            <a:r>
              <a:rPr lang="es-ES" sz="2900" dirty="0" smtClean="0"/>
              <a:t>Análisis de contexto y su influencia en el desarrollo infantil</a:t>
            </a:r>
            <a:endParaRPr lang="es-CL" sz="2900" dirty="0" smtClean="0"/>
          </a:p>
          <a:p>
            <a:pPr lvl="1"/>
            <a:r>
              <a:rPr lang="es-ES" sz="2900" dirty="0" smtClean="0"/>
              <a:t>Reconocimiento de la importancia del desarrollo físico y emocional como base del desarrollo intelectual.</a:t>
            </a:r>
            <a:endParaRPr lang="es-CL" sz="29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b="1" dirty="0">
                <a:solidFill>
                  <a:schemeClr val="tx2">
                    <a:lumMod val="75000"/>
                  </a:schemeClr>
                </a:solidFill>
              </a:rPr>
              <a:t>Análisis de la </a:t>
            </a:r>
            <a:r>
              <a:rPr lang="es-CL" b="1" dirty="0" smtClean="0">
                <a:solidFill>
                  <a:schemeClr val="tx2">
                    <a:lumMod val="75000"/>
                  </a:schemeClr>
                </a:solidFill>
              </a:rPr>
              <a:t>publicación</a:t>
            </a:r>
            <a:endParaRPr lang="es-VE" dirty="0">
              <a:solidFill>
                <a:schemeClr val="tx2">
                  <a:lumMod val="75000"/>
                </a:schemeClr>
              </a:solidFill>
            </a:endParaRPr>
          </a:p>
        </p:txBody>
      </p:sp>
      <p:sp>
        <p:nvSpPr>
          <p:cNvPr id="3" name="2 Marcador de contenido"/>
          <p:cNvSpPr>
            <a:spLocks noGrp="1"/>
          </p:cNvSpPr>
          <p:nvPr>
            <p:ph idx="1"/>
          </p:nvPr>
        </p:nvSpPr>
        <p:spPr>
          <a:xfrm>
            <a:off x="457200" y="1484784"/>
            <a:ext cx="8229600" cy="5112568"/>
          </a:xfrm>
        </p:spPr>
        <p:txBody>
          <a:bodyPr>
            <a:noAutofit/>
          </a:bodyPr>
          <a:lstStyle/>
          <a:p>
            <a:pPr algn="just"/>
            <a:r>
              <a:rPr lang="es-ES" sz="2000" dirty="0" smtClean="0"/>
              <a:t>El </a:t>
            </a:r>
            <a:r>
              <a:rPr lang="es-ES" sz="2000" b="1" dirty="0" smtClean="0"/>
              <a:t>Capítulo 10</a:t>
            </a:r>
            <a:r>
              <a:rPr lang="es-ES" sz="2000" dirty="0" smtClean="0"/>
              <a:t>  analiza la Reforma Educacional norteamericana (1980) y su influencia en los programas formativos, permite realizar una comparación en relación a la implementación de la reforma educacional en nuestro país. La propuesta curricular se organizó en torno a dos áreas:</a:t>
            </a:r>
            <a:endParaRPr lang="es-CL" sz="2000" dirty="0" smtClean="0"/>
          </a:p>
          <a:p>
            <a:pPr lvl="2" algn="just"/>
            <a:r>
              <a:rPr lang="es-ES" sz="1600" dirty="0" smtClean="0"/>
              <a:t>Conocimiento disciplinar (Artes liberales, Humanidades y Sociales,  Biológico, Ciencias Físicas y Comprensión oral y escrita y conocimiento matemático)</a:t>
            </a:r>
            <a:endParaRPr lang="es-CL" sz="1600" dirty="0" smtClean="0"/>
          </a:p>
          <a:p>
            <a:pPr lvl="2" algn="just"/>
            <a:r>
              <a:rPr lang="es-ES" sz="1600" dirty="0" smtClean="0"/>
              <a:t>Estudios profesionales: fundamentos profesionales, didáctica y práctica en terreno. </a:t>
            </a:r>
          </a:p>
          <a:p>
            <a:pPr lvl="0" algn="just">
              <a:buNone/>
            </a:pPr>
            <a:endParaRPr lang="es-ES" sz="1800" dirty="0" smtClean="0"/>
          </a:p>
          <a:p>
            <a:pPr algn="just"/>
            <a:r>
              <a:rPr lang="es-ES" sz="2000" dirty="0" smtClean="0"/>
              <a:t>El </a:t>
            </a:r>
            <a:r>
              <a:rPr lang="es-ES" sz="2000" b="1" dirty="0" smtClean="0"/>
              <a:t>Capítulo 12</a:t>
            </a:r>
            <a:r>
              <a:rPr lang="es-ES" sz="2000" dirty="0" smtClean="0"/>
              <a:t>, </a:t>
            </a:r>
            <a:r>
              <a:rPr lang="es-ES" sz="2000" dirty="0" smtClean="0"/>
              <a:t>se </a:t>
            </a:r>
            <a:r>
              <a:rPr lang="es-ES" sz="2000" dirty="0" smtClean="0"/>
              <a:t>señala la proyección e  incremento en la población infantil que requerirá de guarderías y kindergarten, así como también aumentará el número de niños con necesidades educativas especiales que asistirán al sistema regular de educación, lo que necesariamente involucrará una preparación profesionales que sean capaces de trabajar con las diversas poblaciones, a través de una oferta formativa variada y de estándares específicos.</a:t>
            </a:r>
            <a:endParaRPr lang="es-CL" sz="1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b="1" dirty="0">
                <a:solidFill>
                  <a:schemeClr val="tx2">
                    <a:lumMod val="75000"/>
                  </a:schemeClr>
                </a:solidFill>
              </a:rPr>
              <a:t>Análisis de la </a:t>
            </a:r>
            <a:r>
              <a:rPr lang="es-CL" b="1" dirty="0" smtClean="0">
                <a:solidFill>
                  <a:schemeClr val="tx2">
                    <a:lumMod val="75000"/>
                  </a:schemeClr>
                </a:solidFill>
              </a:rPr>
              <a:t>publicación</a:t>
            </a:r>
            <a:endParaRPr lang="es-VE" dirty="0">
              <a:solidFill>
                <a:schemeClr val="tx2">
                  <a:lumMod val="75000"/>
                </a:schemeClr>
              </a:solidFill>
            </a:endParaRPr>
          </a:p>
        </p:txBody>
      </p:sp>
      <p:sp>
        <p:nvSpPr>
          <p:cNvPr id="3" name="2 Marcador de contenido"/>
          <p:cNvSpPr>
            <a:spLocks noGrp="1"/>
          </p:cNvSpPr>
          <p:nvPr>
            <p:ph idx="1"/>
          </p:nvPr>
        </p:nvSpPr>
        <p:spPr/>
        <p:txBody>
          <a:bodyPr>
            <a:normAutofit fontScale="62500" lnSpcReduction="20000"/>
          </a:bodyPr>
          <a:lstStyle/>
          <a:p>
            <a:pPr lvl="0" algn="just"/>
            <a:r>
              <a:rPr lang="es-ES" dirty="0" smtClean="0"/>
              <a:t>La publicación es una recopilación de diversos autores que analiza desde diversas dimensiones los procesos formativos de las educadoras de párvulos en los Estados Unidos.</a:t>
            </a:r>
            <a:endParaRPr lang="es-CL" dirty="0" smtClean="0"/>
          </a:p>
          <a:p>
            <a:pPr algn="just">
              <a:buNone/>
            </a:pPr>
            <a:r>
              <a:rPr lang="es-ES" b="1" dirty="0" smtClean="0"/>
              <a:t> </a:t>
            </a:r>
            <a:endParaRPr lang="es-CL" dirty="0" smtClean="0"/>
          </a:p>
          <a:p>
            <a:pPr algn="just"/>
            <a:r>
              <a:rPr lang="es-ES" dirty="0" smtClean="0"/>
              <a:t>Aún cuando es un trabajo interesante de recopilación y sistematización de la temática abordada, en la realidad norteamericana, muchos de los aspectos planteados ya han sido superados o resueltos en los diez años de publicación de la obra.</a:t>
            </a:r>
            <a:endParaRPr lang="es-CL" dirty="0" smtClean="0"/>
          </a:p>
          <a:p>
            <a:pPr algn="just">
              <a:buNone/>
            </a:pPr>
            <a:r>
              <a:rPr lang="es-ES" dirty="0" smtClean="0"/>
              <a:t> </a:t>
            </a:r>
            <a:endParaRPr lang="es-CL" dirty="0" smtClean="0"/>
          </a:p>
          <a:p>
            <a:pPr algn="just"/>
            <a:r>
              <a:rPr lang="es-ES" dirty="0" smtClean="0"/>
              <a:t>Por otra parte, si bien la realidad norteamericana es diversa a la nuestra, existen algunos aspectos que, analizados en al distancia, son muy similares a los procesos vividos por nuestro país en relación a la dificultad de modificar un sistema instalado dentro de la cultura de un país.</a:t>
            </a:r>
            <a:endParaRPr lang="es-CL" dirty="0" smtClean="0"/>
          </a:p>
          <a:p>
            <a:pPr algn="just">
              <a:buNone/>
            </a:pPr>
            <a:r>
              <a:rPr lang="es-ES" dirty="0" smtClean="0"/>
              <a:t> </a:t>
            </a:r>
            <a:endParaRPr lang="es-CL" dirty="0" smtClean="0"/>
          </a:p>
          <a:p>
            <a:pPr algn="just"/>
            <a:r>
              <a:rPr lang="es-ES" dirty="0" smtClean="0"/>
              <a:t>TANGENCIALMENTE PERTINENTE al Proyecto de Estándares.</a:t>
            </a:r>
            <a:endParaRPr lang="es-CL" dirty="0" smtClean="0"/>
          </a:p>
          <a:p>
            <a:pPr algn="just">
              <a:buNone/>
            </a:pPr>
            <a:r>
              <a:rPr lang="es-ES" dirty="0" smtClean="0"/>
              <a:t> </a:t>
            </a:r>
            <a:endParaRPr lang="es-CL"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731</Words>
  <Application>Microsoft Office PowerPoint</Application>
  <PresentationFormat>Presentación en pantalla (4:3)</PresentationFormat>
  <Paragraphs>51</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Ficha de Lectura</vt:lpstr>
      <vt:lpstr> Contexto de la publicación </vt:lpstr>
      <vt:lpstr> Resumen ejecutivo de la publicación </vt:lpstr>
      <vt:lpstr>Análisis de la publicación</vt:lpstr>
      <vt:lpstr>Análisis de la publicación</vt:lpstr>
      <vt:lpstr>Análisis de la publicación</vt:lpstr>
      <vt:lpstr>Análisis de la publicación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Felix Peña</dc:creator>
  <cp:lastModifiedBy>UCSH</cp:lastModifiedBy>
  <cp:revision>17</cp:revision>
  <dcterms:created xsi:type="dcterms:W3CDTF">2010-05-15T14:00:59Z</dcterms:created>
  <dcterms:modified xsi:type="dcterms:W3CDTF">2010-06-24T16:46:10Z</dcterms:modified>
</cp:coreProperties>
</file>