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2" r:id="rId5"/>
    <p:sldId id="259" r:id="rId6"/>
    <p:sldId id="310" r:id="rId7"/>
    <p:sldId id="268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08" r:id="rId28"/>
    <p:sldId id="309" r:id="rId2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714" autoAdjust="0"/>
  </p:normalViewPr>
  <p:slideViewPr>
    <p:cSldViewPr>
      <p:cViewPr>
        <p:scale>
          <a:sx n="100" d="100"/>
          <a:sy n="100" d="100"/>
        </p:scale>
        <p:origin x="-2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A343F-CFD5-4DF7-B788-229725229C4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3ECBF7A-0BE1-48CC-8883-70170652BD4F}">
      <dgm:prSet phldrT="[Texto]" custT="1"/>
      <dgm:spPr/>
      <dgm:t>
        <a:bodyPr anchor="t"/>
        <a:lstStyle/>
        <a:p>
          <a:r>
            <a:rPr lang="es-MX" sz="1600" dirty="0" smtClean="0"/>
            <a:t>Ciencia</a:t>
          </a:r>
          <a:endParaRPr lang="es-ES" sz="1600" dirty="0"/>
        </a:p>
      </dgm:t>
    </dgm:pt>
    <dgm:pt modelId="{0F7A43DC-6625-4614-AB43-27C4D48889FD}" type="parTrans" cxnId="{3D2CB507-021B-4D2E-8D54-AA91CACD05EC}">
      <dgm:prSet/>
      <dgm:spPr/>
      <dgm:t>
        <a:bodyPr/>
        <a:lstStyle/>
        <a:p>
          <a:endParaRPr lang="es-ES" sz="1600"/>
        </a:p>
      </dgm:t>
    </dgm:pt>
    <dgm:pt modelId="{36C45048-6B01-4687-B857-181D526E981E}" type="sibTrans" cxnId="{3D2CB507-021B-4D2E-8D54-AA91CACD05EC}">
      <dgm:prSet/>
      <dgm:spPr/>
      <dgm:t>
        <a:bodyPr/>
        <a:lstStyle/>
        <a:p>
          <a:endParaRPr lang="es-ES" sz="1600"/>
        </a:p>
      </dgm:t>
    </dgm:pt>
    <dgm:pt modelId="{CA862A59-1019-41F9-AB50-54589F5CEA0D}">
      <dgm:prSet phldrT="[Texto]" custT="1"/>
      <dgm:spPr/>
      <dgm:t>
        <a:bodyPr/>
        <a:lstStyle/>
        <a:p>
          <a:r>
            <a:rPr lang="es-MX" sz="1600" dirty="0" smtClean="0"/>
            <a:t>Comprender el mundo natural</a:t>
          </a:r>
          <a:endParaRPr lang="es-ES" sz="1600" dirty="0"/>
        </a:p>
      </dgm:t>
    </dgm:pt>
    <dgm:pt modelId="{7D58D7D8-A86A-4577-9E97-566558B0B1FD}" type="parTrans" cxnId="{47A72DF1-1544-475A-AA42-191E02B55DAD}">
      <dgm:prSet/>
      <dgm:spPr/>
      <dgm:t>
        <a:bodyPr/>
        <a:lstStyle/>
        <a:p>
          <a:endParaRPr lang="es-ES" sz="1600"/>
        </a:p>
      </dgm:t>
    </dgm:pt>
    <dgm:pt modelId="{C733FF69-BF70-4854-BC9C-56AA45EE0253}" type="sibTrans" cxnId="{47A72DF1-1544-475A-AA42-191E02B55DAD}">
      <dgm:prSet/>
      <dgm:spPr/>
      <dgm:t>
        <a:bodyPr/>
        <a:lstStyle/>
        <a:p>
          <a:endParaRPr lang="es-ES" sz="1600"/>
        </a:p>
      </dgm:t>
    </dgm:pt>
    <dgm:pt modelId="{51001D17-A5AF-480A-B264-9D0A6FD269E1}">
      <dgm:prSet phldrT="[Texto]" custT="1"/>
      <dgm:spPr/>
      <dgm:t>
        <a:bodyPr anchor="t"/>
        <a:lstStyle/>
        <a:p>
          <a:r>
            <a:rPr lang="es-MX" sz="1600" dirty="0" smtClean="0"/>
            <a:t>Tecnología</a:t>
          </a:r>
          <a:endParaRPr lang="es-ES" sz="1600" dirty="0"/>
        </a:p>
      </dgm:t>
    </dgm:pt>
    <dgm:pt modelId="{AB8488B1-084F-4D91-A8BB-D6E5BAB65893}" type="parTrans" cxnId="{B0D77366-F2C8-46AB-8705-99D72589E4A1}">
      <dgm:prSet/>
      <dgm:spPr/>
      <dgm:t>
        <a:bodyPr/>
        <a:lstStyle/>
        <a:p>
          <a:endParaRPr lang="es-ES" sz="1600"/>
        </a:p>
      </dgm:t>
    </dgm:pt>
    <dgm:pt modelId="{00918B9B-E9FB-47FE-ABDE-0E3805A83C86}" type="sibTrans" cxnId="{B0D77366-F2C8-46AB-8705-99D72589E4A1}">
      <dgm:prSet/>
      <dgm:spPr/>
      <dgm:t>
        <a:bodyPr/>
        <a:lstStyle/>
        <a:p>
          <a:endParaRPr lang="es-ES" sz="1600"/>
        </a:p>
      </dgm:t>
    </dgm:pt>
    <dgm:pt modelId="{CCF4E4C5-41D4-4142-995B-4E65063D9200}">
      <dgm:prSet phldrT="[Texto]" custT="1"/>
      <dgm:spPr/>
      <dgm:t>
        <a:bodyPr/>
        <a:lstStyle/>
        <a:p>
          <a:r>
            <a:rPr lang="es-MX" sz="1600" dirty="0" smtClean="0"/>
            <a:t>Hacer modificaciones al mundo para salir al encuentro de las necesidades humana</a:t>
          </a:r>
          <a:endParaRPr lang="es-ES" sz="1600" dirty="0"/>
        </a:p>
      </dgm:t>
    </dgm:pt>
    <dgm:pt modelId="{7DFC4373-4496-46BF-BE62-B9F1E4FF98F7}" type="parTrans" cxnId="{30DB15C1-6602-4BEA-B2CA-1AA3572B8145}">
      <dgm:prSet/>
      <dgm:spPr/>
      <dgm:t>
        <a:bodyPr/>
        <a:lstStyle/>
        <a:p>
          <a:endParaRPr lang="es-ES" sz="1600"/>
        </a:p>
      </dgm:t>
    </dgm:pt>
    <dgm:pt modelId="{98A06470-F915-4357-8D5D-B3906F252FE3}" type="sibTrans" cxnId="{30DB15C1-6602-4BEA-B2CA-1AA3572B8145}">
      <dgm:prSet/>
      <dgm:spPr/>
      <dgm:t>
        <a:bodyPr/>
        <a:lstStyle/>
        <a:p>
          <a:endParaRPr lang="es-ES" sz="1600"/>
        </a:p>
      </dgm:t>
    </dgm:pt>
    <dgm:pt modelId="{B6E6C408-3D33-4D1C-B119-2AC9A9378403}" type="pres">
      <dgm:prSet presAssocID="{5FFA343F-CFD5-4DF7-B788-229725229C43}" presName="Name0" presStyleCnt="0">
        <dgm:presLayoutVars>
          <dgm:dir/>
          <dgm:animLvl val="lvl"/>
          <dgm:resizeHandles val="exact"/>
        </dgm:presLayoutVars>
      </dgm:prSet>
      <dgm:spPr/>
    </dgm:pt>
    <dgm:pt modelId="{39BECCE0-DA07-492D-9F88-574F2F4BB2A7}" type="pres">
      <dgm:prSet presAssocID="{93ECBF7A-0BE1-48CC-8883-70170652BD4F}" presName="composite" presStyleCnt="0"/>
      <dgm:spPr/>
    </dgm:pt>
    <dgm:pt modelId="{0E5E33D9-C341-4187-8F6A-39A018AFE3B3}" type="pres">
      <dgm:prSet presAssocID="{93ECBF7A-0BE1-48CC-8883-70170652BD4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499BF0-C41F-4BBF-83FD-83FED05D895A}" type="pres">
      <dgm:prSet presAssocID="{93ECBF7A-0BE1-48CC-8883-70170652BD4F}" presName="desTx" presStyleLbl="alignAccFollowNode1" presStyleIdx="0" presStyleCnt="2" custLinFactNeighborX="-1" custLinFactNeighborY="-3668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0692D-461E-4DF6-A670-C0852CE15666}" type="pres">
      <dgm:prSet presAssocID="{36C45048-6B01-4687-B857-181D526E981E}" presName="space" presStyleCnt="0"/>
      <dgm:spPr/>
    </dgm:pt>
    <dgm:pt modelId="{53C45B1D-1828-49D3-ABD5-4A9A6E20AC6B}" type="pres">
      <dgm:prSet presAssocID="{51001D17-A5AF-480A-B264-9D0A6FD269E1}" presName="composite" presStyleCnt="0"/>
      <dgm:spPr/>
    </dgm:pt>
    <dgm:pt modelId="{3072BC6D-B80E-487B-A216-576621F9C342}" type="pres">
      <dgm:prSet presAssocID="{51001D17-A5AF-480A-B264-9D0A6FD269E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080602-2041-4129-AD7A-182B6E829D75}" type="pres">
      <dgm:prSet presAssocID="{51001D17-A5AF-480A-B264-9D0A6FD269E1}" presName="desTx" presStyleLbl="alignAccFollowNode1" presStyleIdx="1" presStyleCnt="2" custLinFactNeighborY="-379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5235AE-F487-414D-BADA-EA823148C070}" type="presOf" srcId="{5FFA343F-CFD5-4DF7-B788-229725229C43}" destId="{B6E6C408-3D33-4D1C-B119-2AC9A9378403}" srcOrd="0" destOrd="0" presId="urn:microsoft.com/office/officeart/2005/8/layout/hList1"/>
    <dgm:cxn modelId="{3D2CB507-021B-4D2E-8D54-AA91CACD05EC}" srcId="{5FFA343F-CFD5-4DF7-B788-229725229C43}" destId="{93ECBF7A-0BE1-48CC-8883-70170652BD4F}" srcOrd="0" destOrd="0" parTransId="{0F7A43DC-6625-4614-AB43-27C4D48889FD}" sibTransId="{36C45048-6B01-4687-B857-181D526E981E}"/>
    <dgm:cxn modelId="{928AD2DF-B09E-444F-A714-B8DF7EED1369}" type="presOf" srcId="{CA862A59-1019-41F9-AB50-54589F5CEA0D}" destId="{A5499BF0-C41F-4BBF-83FD-83FED05D895A}" srcOrd="0" destOrd="0" presId="urn:microsoft.com/office/officeart/2005/8/layout/hList1"/>
    <dgm:cxn modelId="{15BFE16F-4884-401C-A641-E5BCED04657C}" type="presOf" srcId="{CCF4E4C5-41D4-4142-995B-4E65063D9200}" destId="{A9080602-2041-4129-AD7A-182B6E829D75}" srcOrd="0" destOrd="0" presId="urn:microsoft.com/office/officeart/2005/8/layout/hList1"/>
    <dgm:cxn modelId="{68D82E41-2A72-45AB-B2AF-61306223A8E0}" type="presOf" srcId="{51001D17-A5AF-480A-B264-9D0A6FD269E1}" destId="{3072BC6D-B80E-487B-A216-576621F9C342}" srcOrd="0" destOrd="0" presId="urn:microsoft.com/office/officeart/2005/8/layout/hList1"/>
    <dgm:cxn modelId="{EB0587F1-0ADB-4F50-B718-DF050DAF4980}" type="presOf" srcId="{93ECBF7A-0BE1-48CC-8883-70170652BD4F}" destId="{0E5E33D9-C341-4187-8F6A-39A018AFE3B3}" srcOrd="0" destOrd="0" presId="urn:microsoft.com/office/officeart/2005/8/layout/hList1"/>
    <dgm:cxn modelId="{B0D77366-F2C8-46AB-8705-99D72589E4A1}" srcId="{5FFA343F-CFD5-4DF7-B788-229725229C43}" destId="{51001D17-A5AF-480A-B264-9D0A6FD269E1}" srcOrd="1" destOrd="0" parTransId="{AB8488B1-084F-4D91-A8BB-D6E5BAB65893}" sibTransId="{00918B9B-E9FB-47FE-ABDE-0E3805A83C86}"/>
    <dgm:cxn modelId="{47A72DF1-1544-475A-AA42-191E02B55DAD}" srcId="{93ECBF7A-0BE1-48CC-8883-70170652BD4F}" destId="{CA862A59-1019-41F9-AB50-54589F5CEA0D}" srcOrd="0" destOrd="0" parTransId="{7D58D7D8-A86A-4577-9E97-566558B0B1FD}" sibTransId="{C733FF69-BF70-4854-BC9C-56AA45EE0253}"/>
    <dgm:cxn modelId="{30DB15C1-6602-4BEA-B2CA-1AA3572B8145}" srcId="{51001D17-A5AF-480A-B264-9D0A6FD269E1}" destId="{CCF4E4C5-41D4-4142-995B-4E65063D9200}" srcOrd="0" destOrd="0" parTransId="{7DFC4373-4496-46BF-BE62-B9F1E4FF98F7}" sibTransId="{98A06470-F915-4357-8D5D-B3906F252FE3}"/>
    <dgm:cxn modelId="{65C51DE6-81DF-4B2A-8B74-AAC9C9E0B4A5}" type="presParOf" srcId="{B6E6C408-3D33-4D1C-B119-2AC9A9378403}" destId="{39BECCE0-DA07-492D-9F88-574F2F4BB2A7}" srcOrd="0" destOrd="0" presId="urn:microsoft.com/office/officeart/2005/8/layout/hList1"/>
    <dgm:cxn modelId="{C834B866-54B4-4025-8ECE-0B8329908536}" type="presParOf" srcId="{39BECCE0-DA07-492D-9F88-574F2F4BB2A7}" destId="{0E5E33D9-C341-4187-8F6A-39A018AFE3B3}" srcOrd="0" destOrd="0" presId="urn:microsoft.com/office/officeart/2005/8/layout/hList1"/>
    <dgm:cxn modelId="{31433B8D-1BF1-451B-A958-1A2C76F05F52}" type="presParOf" srcId="{39BECCE0-DA07-492D-9F88-574F2F4BB2A7}" destId="{A5499BF0-C41F-4BBF-83FD-83FED05D895A}" srcOrd="1" destOrd="0" presId="urn:microsoft.com/office/officeart/2005/8/layout/hList1"/>
    <dgm:cxn modelId="{28B7B879-C540-492C-9895-C990C05AE884}" type="presParOf" srcId="{B6E6C408-3D33-4D1C-B119-2AC9A9378403}" destId="{8DE0692D-461E-4DF6-A670-C0852CE15666}" srcOrd="1" destOrd="0" presId="urn:microsoft.com/office/officeart/2005/8/layout/hList1"/>
    <dgm:cxn modelId="{9D822221-A003-45DC-845E-D59F25D1CE2E}" type="presParOf" srcId="{B6E6C408-3D33-4D1C-B119-2AC9A9378403}" destId="{53C45B1D-1828-49D3-ABD5-4A9A6E20AC6B}" srcOrd="2" destOrd="0" presId="urn:microsoft.com/office/officeart/2005/8/layout/hList1"/>
    <dgm:cxn modelId="{2E281CAC-3514-49AA-95AA-482F6A74E112}" type="presParOf" srcId="{53C45B1D-1828-49D3-ABD5-4A9A6E20AC6B}" destId="{3072BC6D-B80E-487B-A216-576621F9C342}" srcOrd="0" destOrd="0" presId="urn:microsoft.com/office/officeart/2005/8/layout/hList1"/>
    <dgm:cxn modelId="{1932C34E-BBDF-4DA4-92F3-E8AB973101BA}" type="presParOf" srcId="{53C45B1D-1828-49D3-ABD5-4A9A6E20AC6B}" destId="{A9080602-2041-4129-AD7A-182B6E829D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2D360-F140-4540-9DA9-497FFD38E7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62C3FD8-6DEB-40CB-BDDA-CC1812BD9B69}">
      <dgm:prSet phldrT="[Texto]" custT="1"/>
      <dgm:spPr/>
      <dgm:t>
        <a:bodyPr/>
        <a:lstStyle/>
        <a:p>
          <a:r>
            <a:rPr lang="es-MX" sz="1600" dirty="0" smtClean="0"/>
            <a:t>El aprendiz</a:t>
          </a:r>
          <a:endParaRPr lang="es-ES" sz="1600" dirty="0"/>
        </a:p>
      </dgm:t>
    </dgm:pt>
    <dgm:pt modelId="{B5FD2395-01E3-48E0-9767-A340EDD6FB87}" type="parTrans" cxnId="{2CE2B81B-ECAE-4797-8A22-9236DF9461EF}">
      <dgm:prSet/>
      <dgm:spPr/>
      <dgm:t>
        <a:bodyPr/>
        <a:lstStyle/>
        <a:p>
          <a:endParaRPr lang="es-ES" sz="1600"/>
        </a:p>
      </dgm:t>
    </dgm:pt>
    <dgm:pt modelId="{C31C95DC-98EF-46FD-A1EE-5C3D20713054}" type="sibTrans" cxnId="{2CE2B81B-ECAE-4797-8A22-9236DF9461EF}">
      <dgm:prSet/>
      <dgm:spPr/>
      <dgm:t>
        <a:bodyPr/>
        <a:lstStyle/>
        <a:p>
          <a:endParaRPr lang="es-ES" sz="1600"/>
        </a:p>
      </dgm:t>
    </dgm:pt>
    <dgm:pt modelId="{BAB1CECF-2B12-4207-BD05-327C4024E681}">
      <dgm:prSet phldrT="[Texto]" custT="1"/>
      <dgm:spPr/>
      <dgm:t>
        <a:bodyPr/>
        <a:lstStyle/>
        <a:p>
          <a:r>
            <a:rPr lang="es-MX" sz="1600" dirty="0" smtClean="0"/>
            <a:t>Las nuevas ideas </a:t>
          </a:r>
          <a:endParaRPr lang="es-ES" sz="1600" dirty="0"/>
        </a:p>
      </dgm:t>
    </dgm:pt>
    <dgm:pt modelId="{25F7D018-3DB5-4B11-A597-A590B101823B}" type="parTrans" cxnId="{1DE4F9D1-7BF8-4443-823C-C66B29E11E42}">
      <dgm:prSet/>
      <dgm:spPr/>
      <dgm:t>
        <a:bodyPr/>
        <a:lstStyle/>
        <a:p>
          <a:endParaRPr lang="es-ES" sz="1600"/>
        </a:p>
      </dgm:t>
    </dgm:pt>
    <dgm:pt modelId="{61D18779-B39F-4BFB-8586-6C3EF8A1C6F7}" type="sibTrans" cxnId="{1DE4F9D1-7BF8-4443-823C-C66B29E11E42}">
      <dgm:prSet/>
      <dgm:spPr/>
      <dgm:t>
        <a:bodyPr/>
        <a:lstStyle/>
        <a:p>
          <a:endParaRPr lang="es-ES" sz="1600"/>
        </a:p>
      </dgm:t>
    </dgm:pt>
    <dgm:pt modelId="{9A4A2438-7359-47E2-B229-EB123CEC97E0}">
      <dgm:prSet phldrT="[Texto]" custT="1"/>
      <dgm:spPr/>
      <dgm:t>
        <a:bodyPr/>
        <a:lstStyle/>
        <a:p>
          <a:r>
            <a:rPr lang="es-MX" sz="1600" dirty="0" smtClean="0"/>
            <a:t>Las actividades de aprendizaje</a:t>
          </a:r>
          <a:endParaRPr lang="es-ES" sz="1600" dirty="0"/>
        </a:p>
      </dgm:t>
    </dgm:pt>
    <dgm:pt modelId="{FFFCBCA9-6F0A-4FE7-A82F-878F4E7F4BE1}" type="parTrans" cxnId="{0C78E3DF-6EB7-4CE8-B4F3-17AC7AD8DA20}">
      <dgm:prSet/>
      <dgm:spPr/>
      <dgm:t>
        <a:bodyPr/>
        <a:lstStyle/>
        <a:p>
          <a:endParaRPr lang="es-ES" sz="1600"/>
        </a:p>
      </dgm:t>
    </dgm:pt>
    <dgm:pt modelId="{F866FF53-E1B5-474B-B433-64E4875F8219}" type="sibTrans" cxnId="{0C78E3DF-6EB7-4CE8-B4F3-17AC7AD8DA20}">
      <dgm:prSet/>
      <dgm:spPr/>
      <dgm:t>
        <a:bodyPr/>
        <a:lstStyle/>
        <a:p>
          <a:endParaRPr lang="es-ES" sz="1600"/>
        </a:p>
      </dgm:t>
    </dgm:pt>
    <dgm:pt modelId="{392B15D5-373F-4BF6-850D-0421D3C74A8E}">
      <dgm:prSet custT="1"/>
      <dgm:spPr/>
      <dgm:t>
        <a:bodyPr/>
        <a:lstStyle/>
        <a:p>
          <a:r>
            <a:rPr lang="es-MX" sz="1600" dirty="0" smtClean="0"/>
            <a:t>debe estar insatisfecho con su comprensión</a:t>
          </a:r>
          <a:endParaRPr lang="es-ES" sz="1600" dirty="0"/>
        </a:p>
      </dgm:t>
    </dgm:pt>
    <dgm:pt modelId="{AB6F20C3-87C0-46EF-B487-683F32001F65}" type="parTrans" cxnId="{C09FEF51-43C2-4B0A-999F-86ED5049475E}">
      <dgm:prSet/>
      <dgm:spPr/>
      <dgm:t>
        <a:bodyPr/>
        <a:lstStyle/>
        <a:p>
          <a:endParaRPr lang="es-ES" sz="1600"/>
        </a:p>
      </dgm:t>
    </dgm:pt>
    <dgm:pt modelId="{20EFCFD4-56CC-429C-9696-210821D97106}" type="sibTrans" cxnId="{C09FEF51-43C2-4B0A-999F-86ED5049475E}">
      <dgm:prSet/>
      <dgm:spPr/>
      <dgm:t>
        <a:bodyPr/>
        <a:lstStyle/>
        <a:p>
          <a:endParaRPr lang="es-ES" sz="1600"/>
        </a:p>
      </dgm:t>
    </dgm:pt>
    <dgm:pt modelId="{9E160604-4AA2-4A20-8D6F-27194F10B293}">
      <dgm:prSet custT="1"/>
      <dgm:spPr/>
      <dgm:t>
        <a:bodyPr/>
        <a:lstStyle/>
        <a:p>
          <a:r>
            <a:rPr lang="es-MX" sz="1600" dirty="0" smtClean="0"/>
            <a:t>deben ser comprensibles para el aprendiz</a:t>
          </a:r>
          <a:endParaRPr lang="es-ES" sz="1600" dirty="0"/>
        </a:p>
      </dgm:t>
    </dgm:pt>
    <dgm:pt modelId="{3FFC174C-451E-4546-A8F2-8A9EAA41CD86}" type="parTrans" cxnId="{377D7A08-1ED2-424D-B92D-2D71499086DB}">
      <dgm:prSet/>
      <dgm:spPr/>
      <dgm:t>
        <a:bodyPr/>
        <a:lstStyle/>
        <a:p>
          <a:endParaRPr lang="es-ES" sz="1600"/>
        </a:p>
      </dgm:t>
    </dgm:pt>
    <dgm:pt modelId="{4271DCC4-E355-4CEF-838E-53AD0E55FA48}" type="sibTrans" cxnId="{377D7A08-1ED2-424D-B92D-2D71499086DB}">
      <dgm:prSet/>
      <dgm:spPr/>
      <dgm:t>
        <a:bodyPr/>
        <a:lstStyle/>
        <a:p>
          <a:endParaRPr lang="es-ES" sz="1600"/>
        </a:p>
      </dgm:t>
    </dgm:pt>
    <dgm:pt modelId="{2023268E-47A6-4A72-BA28-BF3474B5005D}">
      <dgm:prSet custT="1"/>
      <dgm:spPr/>
      <dgm:t>
        <a:bodyPr/>
        <a:lstStyle/>
        <a:p>
          <a:pPr lvl="1"/>
          <a:r>
            <a:rPr lang="es-MX" sz="1600" dirty="0" smtClean="0"/>
            <a:t>debe promover la participación del aprendiz</a:t>
          </a:r>
          <a:endParaRPr lang="es-ES" sz="1600" dirty="0"/>
        </a:p>
      </dgm:t>
    </dgm:pt>
    <dgm:pt modelId="{D10CE3D6-F591-46E1-91ED-87C8E7AD7AB2}" type="parTrans" cxnId="{1F31EF3F-FDDE-48A1-919B-7FD4D018AFCF}">
      <dgm:prSet/>
      <dgm:spPr/>
      <dgm:t>
        <a:bodyPr/>
        <a:lstStyle/>
        <a:p>
          <a:endParaRPr lang="es-ES" sz="1600"/>
        </a:p>
      </dgm:t>
    </dgm:pt>
    <dgm:pt modelId="{1D3184EE-DC64-4047-8BFD-4767351278A2}" type="sibTrans" cxnId="{1F31EF3F-FDDE-48A1-919B-7FD4D018AFCF}">
      <dgm:prSet/>
      <dgm:spPr/>
      <dgm:t>
        <a:bodyPr/>
        <a:lstStyle/>
        <a:p>
          <a:endParaRPr lang="es-ES" sz="1600"/>
        </a:p>
      </dgm:t>
    </dgm:pt>
    <dgm:pt modelId="{688A7001-45E4-4CD5-A7B7-BB4F0F30747D}">
      <dgm:prSet custT="1"/>
      <dgm:spPr/>
      <dgm:t>
        <a:bodyPr/>
        <a:lstStyle/>
        <a:p>
          <a:pPr lvl="1"/>
          <a:r>
            <a:rPr lang="es-MX" sz="1600" dirty="0" smtClean="0"/>
            <a:t>deben permitan valorar el nuevo conocimiento como plausible y útil</a:t>
          </a:r>
          <a:endParaRPr lang="es-ES" sz="1600" dirty="0" smtClean="0"/>
        </a:p>
        <a:p>
          <a:endParaRPr lang="es-ES" sz="1600" dirty="0"/>
        </a:p>
      </dgm:t>
    </dgm:pt>
    <dgm:pt modelId="{F4627346-2A2B-4CF3-91F8-3BD9C3C1CD00}" type="parTrans" cxnId="{AE46D60C-6706-44C0-9A65-3DA6EC038BCA}">
      <dgm:prSet/>
      <dgm:spPr/>
      <dgm:t>
        <a:bodyPr/>
        <a:lstStyle/>
        <a:p>
          <a:endParaRPr lang="es-ES" sz="1600"/>
        </a:p>
      </dgm:t>
    </dgm:pt>
    <dgm:pt modelId="{54A885DC-433F-446B-B9C3-6195C91F7D14}" type="sibTrans" cxnId="{AE46D60C-6706-44C0-9A65-3DA6EC038BCA}">
      <dgm:prSet/>
      <dgm:spPr/>
      <dgm:t>
        <a:bodyPr/>
        <a:lstStyle/>
        <a:p>
          <a:endParaRPr lang="es-ES" sz="1600"/>
        </a:p>
      </dgm:t>
    </dgm:pt>
    <dgm:pt modelId="{8F06FD66-DF83-46D1-BDE8-CB961CA511ED}" type="pres">
      <dgm:prSet presAssocID="{F3B2D360-F140-4540-9DA9-497FFD38E704}" presName="linear" presStyleCnt="0">
        <dgm:presLayoutVars>
          <dgm:dir/>
          <dgm:animLvl val="lvl"/>
          <dgm:resizeHandles val="exact"/>
        </dgm:presLayoutVars>
      </dgm:prSet>
      <dgm:spPr/>
    </dgm:pt>
    <dgm:pt modelId="{0455083C-BA82-4E70-9FA2-2972E48593F2}" type="pres">
      <dgm:prSet presAssocID="{762C3FD8-6DEB-40CB-BDDA-CC1812BD9B69}" presName="parentLin" presStyleCnt="0"/>
      <dgm:spPr/>
    </dgm:pt>
    <dgm:pt modelId="{A72576BF-9254-4016-A790-CDFCF85DFF73}" type="pres">
      <dgm:prSet presAssocID="{762C3FD8-6DEB-40CB-BDDA-CC1812BD9B69}" presName="parentLeftMargin" presStyleLbl="node1" presStyleIdx="0" presStyleCnt="3"/>
      <dgm:spPr/>
    </dgm:pt>
    <dgm:pt modelId="{E4273FFA-3D3C-49CB-A146-B022145303CE}" type="pres">
      <dgm:prSet presAssocID="{762C3FD8-6DEB-40CB-BDDA-CC1812BD9B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49C4EA-BD6E-44AD-B7E7-2917229CBCA2}" type="pres">
      <dgm:prSet presAssocID="{762C3FD8-6DEB-40CB-BDDA-CC1812BD9B69}" presName="negativeSpace" presStyleCnt="0"/>
      <dgm:spPr/>
    </dgm:pt>
    <dgm:pt modelId="{3BC6A6AC-C2BB-4508-9F9D-6C4B37C56B09}" type="pres">
      <dgm:prSet presAssocID="{762C3FD8-6DEB-40CB-BDDA-CC1812BD9B69}" presName="childText" presStyleLbl="conFgAcc1" presStyleIdx="0" presStyleCnt="3">
        <dgm:presLayoutVars>
          <dgm:bulletEnabled val="1"/>
        </dgm:presLayoutVars>
      </dgm:prSet>
      <dgm:spPr/>
    </dgm:pt>
    <dgm:pt modelId="{37E1BB20-937C-44A2-9E32-27D89D02BAD2}" type="pres">
      <dgm:prSet presAssocID="{C31C95DC-98EF-46FD-A1EE-5C3D20713054}" presName="spaceBetweenRectangles" presStyleCnt="0"/>
      <dgm:spPr/>
    </dgm:pt>
    <dgm:pt modelId="{8EE1A70B-378A-4CD5-A4D3-ACABA3BB9AB3}" type="pres">
      <dgm:prSet presAssocID="{BAB1CECF-2B12-4207-BD05-327C4024E681}" presName="parentLin" presStyleCnt="0"/>
      <dgm:spPr/>
    </dgm:pt>
    <dgm:pt modelId="{0FFEF76A-91D2-4DAB-80A3-DD12FDB1F5E5}" type="pres">
      <dgm:prSet presAssocID="{BAB1CECF-2B12-4207-BD05-327C4024E681}" presName="parentLeftMargin" presStyleLbl="node1" presStyleIdx="0" presStyleCnt="3"/>
      <dgm:spPr/>
    </dgm:pt>
    <dgm:pt modelId="{A52930B4-71F7-4D7B-B89A-9FEB4454AB79}" type="pres">
      <dgm:prSet presAssocID="{BAB1CECF-2B12-4207-BD05-327C4024E6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EAD42A-E9B0-47EE-9B61-71F1DFF18B9E}" type="pres">
      <dgm:prSet presAssocID="{BAB1CECF-2B12-4207-BD05-327C4024E681}" presName="negativeSpace" presStyleCnt="0"/>
      <dgm:spPr/>
    </dgm:pt>
    <dgm:pt modelId="{BD1A0D30-B97A-4FC1-9CB3-F702489A88B9}" type="pres">
      <dgm:prSet presAssocID="{BAB1CECF-2B12-4207-BD05-327C4024E68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090BC5-E563-45F4-8386-28D552930E70}" type="pres">
      <dgm:prSet presAssocID="{61D18779-B39F-4BFB-8586-6C3EF8A1C6F7}" presName="spaceBetweenRectangles" presStyleCnt="0"/>
      <dgm:spPr/>
    </dgm:pt>
    <dgm:pt modelId="{77A61A2F-EA84-404D-A8C2-AD6A68B75DB4}" type="pres">
      <dgm:prSet presAssocID="{9A4A2438-7359-47E2-B229-EB123CEC97E0}" presName="parentLin" presStyleCnt="0"/>
      <dgm:spPr/>
    </dgm:pt>
    <dgm:pt modelId="{4AAE98F1-C716-4637-970D-2F1589074F1E}" type="pres">
      <dgm:prSet presAssocID="{9A4A2438-7359-47E2-B229-EB123CEC97E0}" presName="parentLeftMargin" presStyleLbl="node1" presStyleIdx="1" presStyleCnt="3"/>
      <dgm:spPr/>
    </dgm:pt>
    <dgm:pt modelId="{DEA19361-898A-454B-9F47-92D54DAD072D}" type="pres">
      <dgm:prSet presAssocID="{9A4A2438-7359-47E2-B229-EB123CEC97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922642-B320-4C64-8C22-BE9872648CBF}" type="pres">
      <dgm:prSet presAssocID="{9A4A2438-7359-47E2-B229-EB123CEC97E0}" presName="negativeSpace" presStyleCnt="0"/>
      <dgm:spPr/>
    </dgm:pt>
    <dgm:pt modelId="{FEF099F1-9B6E-4379-9C50-8729D2F9F00D}" type="pres">
      <dgm:prSet presAssocID="{9A4A2438-7359-47E2-B229-EB123CEC97E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09FEF51-43C2-4B0A-999F-86ED5049475E}" srcId="{762C3FD8-6DEB-40CB-BDDA-CC1812BD9B69}" destId="{392B15D5-373F-4BF6-850D-0421D3C74A8E}" srcOrd="0" destOrd="0" parTransId="{AB6F20C3-87C0-46EF-B487-683F32001F65}" sibTransId="{20EFCFD4-56CC-429C-9696-210821D97106}"/>
    <dgm:cxn modelId="{F332C2CA-554A-4F36-BD08-82ED52E065E1}" type="presOf" srcId="{BAB1CECF-2B12-4207-BD05-327C4024E681}" destId="{0FFEF76A-91D2-4DAB-80A3-DD12FDB1F5E5}" srcOrd="0" destOrd="0" presId="urn:microsoft.com/office/officeart/2005/8/layout/list1"/>
    <dgm:cxn modelId="{04438E8C-00A8-4A6D-8274-809B4CCA1C64}" type="presOf" srcId="{F3B2D360-F140-4540-9DA9-497FFD38E704}" destId="{8F06FD66-DF83-46D1-BDE8-CB961CA511ED}" srcOrd="0" destOrd="0" presId="urn:microsoft.com/office/officeart/2005/8/layout/list1"/>
    <dgm:cxn modelId="{AE46D60C-6706-44C0-9A65-3DA6EC038BCA}" srcId="{9A4A2438-7359-47E2-B229-EB123CEC97E0}" destId="{688A7001-45E4-4CD5-A7B7-BB4F0F30747D}" srcOrd="1" destOrd="0" parTransId="{F4627346-2A2B-4CF3-91F8-3BD9C3C1CD00}" sibTransId="{54A885DC-433F-446B-B9C3-6195C91F7D14}"/>
    <dgm:cxn modelId="{0C78E3DF-6EB7-4CE8-B4F3-17AC7AD8DA20}" srcId="{F3B2D360-F140-4540-9DA9-497FFD38E704}" destId="{9A4A2438-7359-47E2-B229-EB123CEC97E0}" srcOrd="2" destOrd="0" parTransId="{FFFCBCA9-6F0A-4FE7-A82F-878F4E7F4BE1}" sibTransId="{F866FF53-E1B5-474B-B433-64E4875F8219}"/>
    <dgm:cxn modelId="{1DE4F9D1-7BF8-4443-823C-C66B29E11E42}" srcId="{F3B2D360-F140-4540-9DA9-497FFD38E704}" destId="{BAB1CECF-2B12-4207-BD05-327C4024E681}" srcOrd="1" destOrd="0" parTransId="{25F7D018-3DB5-4B11-A597-A590B101823B}" sibTransId="{61D18779-B39F-4BFB-8586-6C3EF8A1C6F7}"/>
    <dgm:cxn modelId="{2A88BDA6-0D37-4C73-B4EE-B9EE4B2FFBAF}" type="presOf" srcId="{762C3FD8-6DEB-40CB-BDDA-CC1812BD9B69}" destId="{E4273FFA-3D3C-49CB-A146-B022145303CE}" srcOrd="1" destOrd="0" presId="urn:microsoft.com/office/officeart/2005/8/layout/list1"/>
    <dgm:cxn modelId="{377D7A08-1ED2-424D-B92D-2D71499086DB}" srcId="{BAB1CECF-2B12-4207-BD05-327C4024E681}" destId="{9E160604-4AA2-4A20-8D6F-27194F10B293}" srcOrd="0" destOrd="0" parTransId="{3FFC174C-451E-4546-A8F2-8A9EAA41CD86}" sibTransId="{4271DCC4-E355-4CEF-838E-53AD0E55FA48}"/>
    <dgm:cxn modelId="{1F31EF3F-FDDE-48A1-919B-7FD4D018AFCF}" srcId="{9A4A2438-7359-47E2-B229-EB123CEC97E0}" destId="{2023268E-47A6-4A72-BA28-BF3474B5005D}" srcOrd="0" destOrd="0" parTransId="{D10CE3D6-F591-46E1-91ED-87C8E7AD7AB2}" sibTransId="{1D3184EE-DC64-4047-8BFD-4767351278A2}"/>
    <dgm:cxn modelId="{3026455E-F8F6-45C8-8520-D80FBD2D79A2}" type="presOf" srcId="{2023268E-47A6-4A72-BA28-BF3474B5005D}" destId="{FEF099F1-9B6E-4379-9C50-8729D2F9F00D}" srcOrd="0" destOrd="0" presId="urn:microsoft.com/office/officeart/2005/8/layout/list1"/>
    <dgm:cxn modelId="{7C4C571F-4D1D-4B22-8237-35C77DF52C6B}" type="presOf" srcId="{9A4A2438-7359-47E2-B229-EB123CEC97E0}" destId="{DEA19361-898A-454B-9F47-92D54DAD072D}" srcOrd="1" destOrd="0" presId="urn:microsoft.com/office/officeart/2005/8/layout/list1"/>
    <dgm:cxn modelId="{C1354D61-6732-472A-AE32-76A735CDE4E8}" type="presOf" srcId="{9E160604-4AA2-4A20-8D6F-27194F10B293}" destId="{BD1A0D30-B97A-4FC1-9CB3-F702489A88B9}" srcOrd="0" destOrd="0" presId="urn:microsoft.com/office/officeart/2005/8/layout/list1"/>
    <dgm:cxn modelId="{F52AF6C0-9970-4471-B5F8-F341C7AB2864}" type="presOf" srcId="{392B15D5-373F-4BF6-850D-0421D3C74A8E}" destId="{3BC6A6AC-C2BB-4508-9F9D-6C4B37C56B09}" srcOrd="0" destOrd="0" presId="urn:microsoft.com/office/officeart/2005/8/layout/list1"/>
    <dgm:cxn modelId="{58A4924B-DF83-4A38-B3BB-05E18AAA3503}" type="presOf" srcId="{762C3FD8-6DEB-40CB-BDDA-CC1812BD9B69}" destId="{A72576BF-9254-4016-A790-CDFCF85DFF73}" srcOrd="0" destOrd="0" presId="urn:microsoft.com/office/officeart/2005/8/layout/list1"/>
    <dgm:cxn modelId="{A7D1E153-10A8-4F80-83CF-834C2C607DB2}" type="presOf" srcId="{9A4A2438-7359-47E2-B229-EB123CEC97E0}" destId="{4AAE98F1-C716-4637-970D-2F1589074F1E}" srcOrd="0" destOrd="0" presId="urn:microsoft.com/office/officeart/2005/8/layout/list1"/>
    <dgm:cxn modelId="{D49EDA93-AA91-493A-AE08-16E8D6EB1E4A}" type="presOf" srcId="{688A7001-45E4-4CD5-A7B7-BB4F0F30747D}" destId="{FEF099F1-9B6E-4379-9C50-8729D2F9F00D}" srcOrd="0" destOrd="1" presId="urn:microsoft.com/office/officeart/2005/8/layout/list1"/>
    <dgm:cxn modelId="{2CE2B81B-ECAE-4797-8A22-9236DF9461EF}" srcId="{F3B2D360-F140-4540-9DA9-497FFD38E704}" destId="{762C3FD8-6DEB-40CB-BDDA-CC1812BD9B69}" srcOrd="0" destOrd="0" parTransId="{B5FD2395-01E3-48E0-9767-A340EDD6FB87}" sibTransId="{C31C95DC-98EF-46FD-A1EE-5C3D20713054}"/>
    <dgm:cxn modelId="{39A7F91C-C626-465B-B04B-8BECF575C9C9}" type="presOf" srcId="{BAB1CECF-2B12-4207-BD05-327C4024E681}" destId="{A52930B4-71F7-4D7B-B89A-9FEB4454AB79}" srcOrd="1" destOrd="0" presId="urn:microsoft.com/office/officeart/2005/8/layout/list1"/>
    <dgm:cxn modelId="{D86285DE-77F2-4F75-AFE6-6BFA860E5CBC}" type="presParOf" srcId="{8F06FD66-DF83-46D1-BDE8-CB961CA511ED}" destId="{0455083C-BA82-4E70-9FA2-2972E48593F2}" srcOrd="0" destOrd="0" presId="urn:microsoft.com/office/officeart/2005/8/layout/list1"/>
    <dgm:cxn modelId="{6D49294A-28BB-44D2-B9E2-CA713DEEC8E5}" type="presParOf" srcId="{0455083C-BA82-4E70-9FA2-2972E48593F2}" destId="{A72576BF-9254-4016-A790-CDFCF85DFF73}" srcOrd="0" destOrd="0" presId="urn:microsoft.com/office/officeart/2005/8/layout/list1"/>
    <dgm:cxn modelId="{447032D5-98E1-4B62-B860-1D42C9139384}" type="presParOf" srcId="{0455083C-BA82-4E70-9FA2-2972E48593F2}" destId="{E4273FFA-3D3C-49CB-A146-B022145303CE}" srcOrd="1" destOrd="0" presId="urn:microsoft.com/office/officeart/2005/8/layout/list1"/>
    <dgm:cxn modelId="{6028A075-DC86-4ECC-8405-68CA24740E94}" type="presParOf" srcId="{8F06FD66-DF83-46D1-BDE8-CB961CA511ED}" destId="{1D49C4EA-BD6E-44AD-B7E7-2917229CBCA2}" srcOrd="1" destOrd="0" presId="urn:microsoft.com/office/officeart/2005/8/layout/list1"/>
    <dgm:cxn modelId="{C757147A-1986-47DD-B488-FE0B64C2351D}" type="presParOf" srcId="{8F06FD66-DF83-46D1-BDE8-CB961CA511ED}" destId="{3BC6A6AC-C2BB-4508-9F9D-6C4B37C56B09}" srcOrd="2" destOrd="0" presId="urn:microsoft.com/office/officeart/2005/8/layout/list1"/>
    <dgm:cxn modelId="{2CFAFC82-395F-4326-B379-3F638433803C}" type="presParOf" srcId="{8F06FD66-DF83-46D1-BDE8-CB961CA511ED}" destId="{37E1BB20-937C-44A2-9E32-27D89D02BAD2}" srcOrd="3" destOrd="0" presId="urn:microsoft.com/office/officeart/2005/8/layout/list1"/>
    <dgm:cxn modelId="{0DFAEE64-1374-4BC9-92AF-BFBF1929FFF1}" type="presParOf" srcId="{8F06FD66-DF83-46D1-BDE8-CB961CA511ED}" destId="{8EE1A70B-378A-4CD5-A4D3-ACABA3BB9AB3}" srcOrd="4" destOrd="0" presId="urn:microsoft.com/office/officeart/2005/8/layout/list1"/>
    <dgm:cxn modelId="{C61B626E-6173-4DBE-BA10-AB2A01EA030F}" type="presParOf" srcId="{8EE1A70B-378A-4CD5-A4D3-ACABA3BB9AB3}" destId="{0FFEF76A-91D2-4DAB-80A3-DD12FDB1F5E5}" srcOrd="0" destOrd="0" presId="urn:microsoft.com/office/officeart/2005/8/layout/list1"/>
    <dgm:cxn modelId="{A432F687-9D15-4C6A-B386-460AD6D4A682}" type="presParOf" srcId="{8EE1A70B-378A-4CD5-A4D3-ACABA3BB9AB3}" destId="{A52930B4-71F7-4D7B-B89A-9FEB4454AB79}" srcOrd="1" destOrd="0" presId="urn:microsoft.com/office/officeart/2005/8/layout/list1"/>
    <dgm:cxn modelId="{30292B67-4F32-422E-876D-6C9194F947A6}" type="presParOf" srcId="{8F06FD66-DF83-46D1-BDE8-CB961CA511ED}" destId="{7EEAD42A-E9B0-47EE-9B61-71F1DFF18B9E}" srcOrd="5" destOrd="0" presId="urn:microsoft.com/office/officeart/2005/8/layout/list1"/>
    <dgm:cxn modelId="{9B4E8EC1-1C67-4932-A8E6-E57004956BF8}" type="presParOf" srcId="{8F06FD66-DF83-46D1-BDE8-CB961CA511ED}" destId="{BD1A0D30-B97A-4FC1-9CB3-F702489A88B9}" srcOrd="6" destOrd="0" presId="urn:microsoft.com/office/officeart/2005/8/layout/list1"/>
    <dgm:cxn modelId="{6FD3F6FD-567E-43D3-BF06-FF3502FED1A2}" type="presParOf" srcId="{8F06FD66-DF83-46D1-BDE8-CB961CA511ED}" destId="{25090BC5-E563-45F4-8386-28D552930E70}" srcOrd="7" destOrd="0" presId="urn:microsoft.com/office/officeart/2005/8/layout/list1"/>
    <dgm:cxn modelId="{B575F2FA-2F89-46C4-B2C4-923498C0AF3D}" type="presParOf" srcId="{8F06FD66-DF83-46D1-BDE8-CB961CA511ED}" destId="{77A61A2F-EA84-404D-A8C2-AD6A68B75DB4}" srcOrd="8" destOrd="0" presId="urn:microsoft.com/office/officeart/2005/8/layout/list1"/>
    <dgm:cxn modelId="{8C505842-26D0-4D71-B543-76D858422ABF}" type="presParOf" srcId="{77A61A2F-EA84-404D-A8C2-AD6A68B75DB4}" destId="{4AAE98F1-C716-4637-970D-2F1589074F1E}" srcOrd="0" destOrd="0" presId="urn:microsoft.com/office/officeart/2005/8/layout/list1"/>
    <dgm:cxn modelId="{A20505EC-E04B-45F1-B23D-CEC6E24AD0A5}" type="presParOf" srcId="{77A61A2F-EA84-404D-A8C2-AD6A68B75DB4}" destId="{DEA19361-898A-454B-9F47-92D54DAD072D}" srcOrd="1" destOrd="0" presId="urn:microsoft.com/office/officeart/2005/8/layout/list1"/>
    <dgm:cxn modelId="{33CD6B18-6365-4257-8566-7346F5DD1B24}" type="presParOf" srcId="{8F06FD66-DF83-46D1-BDE8-CB961CA511ED}" destId="{33922642-B320-4C64-8C22-BE9872648CBF}" srcOrd="9" destOrd="0" presId="urn:microsoft.com/office/officeart/2005/8/layout/list1"/>
    <dgm:cxn modelId="{47B4E938-9C41-4FC7-B1D7-08A8A07AF5BF}" type="presParOf" srcId="{8F06FD66-DF83-46D1-BDE8-CB961CA511ED}" destId="{FEF099F1-9B6E-4379-9C50-8729D2F9F0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5E33D9-C341-4187-8F6A-39A018AFE3B3}">
      <dsp:nvSpPr>
        <dsp:cNvPr id="0" name=""/>
        <dsp:cNvSpPr/>
      </dsp:nvSpPr>
      <dsp:spPr>
        <a:xfrm>
          <a:off x="31" y="20029"/>
          <a:ext cx="305999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Ciencia</a:t>
          </a:r>
          <a:endParaRPr lang="es-ES" sz="1600" kern="1200" dirty="0"/>
        </a:p>
      </dsp:txBody>
      <dsp:txXfrm>
        <a:off x="31" y="20029"/>
        <a:ext cx="3059999" cy="432000"/>
      </dsp:txXfrm>
    </dsp:sp>
    <dsp:sp modelId="{A5499BF0-C41F-4BBF-83FD-83FED05D895A}">
      <dsp:nvSpPr>
        <dsp:cNvPr id="0" name=""/>
        <dsp:cNvSpPr/>
      </dsp:nvSpPr>
      <dsp:spPr>
        <a:xfrm>
          <a:off x="1" y="438823"/>
          <a:ext cx="3059999" cy="885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Comprender el mundo natural</a:t>
          </a:r>
          <a:endParaRPr lang="es-ES" sz="1600" kern="1200" dirty="0"/>
        </a:p>
      </dsp:txBody>
      <dsp:txXfrm>
        <a:off x="1" y="438823"/>
        <a:ext cx="3059999" cy="885262"/>
      </dsp:txXfrm>
    </dsp:sp>
    <dsp:sp modelId="{3072BC6D-B80E-487B-A216-576621F9C342}">
      <dsp:nvSpPr>
        <dsp:cNvPr id="0" name=""/>
        <dsp:cNvSpPr/>
      </dsp:nvSpPr>
      <dsp:spPr>
        <a:xfrm>
          <a:off x="3488430" y="20029"/>
          <a:ext cx="305999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Tecnología</a:t>
          </a:r>
          <a:endParaRPr lang="es-ES" sz="1600" kern="1200" dirty="0"/>
        </a:p>
      </dsp:txBody>
      <dsp:txXfrm>
        <a:off x="3488430" y="20029"/>
        <a:ext cx="3059999" cy="432000"/>
      </dsp:txXfrm>
    </dsp:sp>
    <dsp:sp modelId="{A9080602-2041-4129-AD7A-182B6E829D75}">
      <dsp:nvSpPr>
        <dsp:cNvPr id="0" name=""/>
        <dsp:cNvSpPr/>
      </dsp:nvSpPr>
      <dsp:spPr>
        <a:xfrm>
          <a:off x="3488430" y="438375"/>
          <a:ext cx="3059999" cy="885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Hacer modificaciones al mundo para salir al encuentro de las necesidades humana</a:t>
          </a:r>
          <a:endParaRPr lang="es-ES" sz="1600" kern="1200" dirty="0"/>
        </a:p>
      </dsp:txBody>
      <dsp:txXfrm>
        <a:off x="3488430" y="438375"/>
        <a:ext cx="3059999" cy="8852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C6A6AC-C2BB-4508-9F9D-6C4B37C56B09}">
      <dsp:nvSpPr>
        <dsp:cNvPr id="0" name=""/>
        <dsp:cNvSpPr/>
      </dsp:nvSpPr>
      <dsp:spPr>
        <a:xfrm>
          <a:off x="0" y="151389"/>
          <a:ext cx="5857916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639" tIns="187452" rIns="454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debe estar insatisfecho con su comprensión</a:t>
          </a:r>
          <a:endParaRPr lang="es-ES" sz="1600" kern="1200" dirty="0"/>
        </a:p>
      </dsp:txBody>
      <dsp:txXfrm>
        <a:off x="0" y="151389"/>
        <a:ext cx="5857916" cy="524475"/>
      </dsp:txXfrm>
    </dsp:sp>
    <dsp:sp modelId="{E4273FFA-3D3C-49CB-A146-B022145303CE}">
      <dsp:nvSpPr>
        <dsp:cNvPr id="0" name=""/>
        <dsp:cNvSpPr/>
      </dsp:nvSpPr>
      <dsp:spPr>
        <a:xfrm>
          <a:off x="292895" y="18549"/>
          <a:ext cx="410054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91" tIns="0" rIns="15499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El aprendiz</a:t>
          </a:r>
          <a:endParaRPr lang="es-ES" sz="1600" kern="1200" dirty="0"/>
        </a:p>
      </dsp:txBody>
      <dsp:txXfrm>
        <a:off x="292895" y="18549"/>
        <a:ext cx="4100541" cy="265680"/>
      </dsp:txXfrm>
    </dsp:sp>
    <dsp:sp modelId="{BD1A0D30-B97A-4FC1-9CB3-F702489A88B9}">
      <dsp:nvSpPr>
        <dsp:cNvPr id="0" name=""/>
        <dsp:cNvSpPr/>
      </dsp:nvSpPr>
      <dsp:spPr>
        <a:xfrm>
          <a:off x="0" y="857304"/>
          <a:ext cx="5857916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639" tIns="187452" rIns="454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deben ser comprensibles para el aprendiz</a:t>
          </a:r>
          <a:endParaRPr lang="es-ES" sz="1600" kern="1200" dirty="0"/>
        </a:p>
      </dsp:txBody>
      <dsp:txXfrm>
        <a:off x="0" y="857304"/>
        <a:ext cx="5857916" cy="524475"/>
      </dsp:txXfrm>
    </dsp:sp>
    <dsp:sp modelId="{A52930B4-71F7-4D7B-B89A-9FEB4454AB79}">
      <dsp:nvSpPr>
        <dsp:cNvPr id="0" name=""/>
        <dsp:cNvSpPr/>
      </dsp:nvSpPr>
      <dsp:spPr>
        <a:xfrm>
          <a:off x="292895" y="724464"/>
          <a:ext cx="410054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91" tIns="0" rIns="15499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Las nuevas ideas </a:t>
          </a:r>
          <a:endParaRPr lang="es-ES" sz="1600" kern="1200" dirty="0"/>
        </a:p>
      </dsp:txBody>
      <dsp:txXfrm>
        <a:off x="292895" y="724464"/>
        <a:ext cx="4100541" cy="265680"/>
      </dsp:txXfrm>
    </dsp:sp>
    <dsp:sp modelId="{FEF099F1-9B6E-4379-9C50-8729D2F9F00D}">
      <dsp:nvSpPr>
        <dsp:cNvPr id="0" name=""/>
        <dsp:cNvSpPr/>
      </dsp:nvSpPr>
      <dsp:spPr>
        <a:xfrm>
          <a:off x="0" y="1563219"/>
          <a:ext cx="5857916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639" tIns="187452" rIns="454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debe promover la participación del aprendiz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deben permitan valorar el nuevo conocimiento como plausible y útil</a:t>
          </a:r>
          <a:endParaRPr lang="es-ES" sz="1600" kern="1200" dirty="0" smtClean="0"/>
        </a:p>
        <a:p>
          <a:pPr marL="171450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/>
        </a:p>
      </dsp:txBody>
      <dsp:txXfrm>
        <a:off x="0" y="1563219"/>
        <a:ext cx="5857916" cy="1275750"/>
      </dsp:txXfrm>
    </dsp:sp>
    <dsp:sp modelId="{DEA19361-898A-454B-9F47-92D54DAD072D}">
      <dsp:nvSpPr>
        <dsp:cNvPr id="0" name=""/>
        <dsp:cNvSpPr/>
      </dsp:nvSpPr>
      <dsp:spPr>
        <a:xfrm>
          <a:off x="292895" y="1430379"/>
          <a:ext cx="410054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91" tIns="0" rIns="15499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Las actividades de aprendizaje</a:t>
          </a:r>
          <a:endParaRPr lang="es-ES" sz="1600" kern="1200" dirty="0"/>
        </a:p>
      </dsp:txBody>
      <dsp:txXfrm>
        <a:off x="292895" y="1430379"/>
        <a:ext cx="4100541" cy="26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B777-E52D-4D17-9B08-92AB9AAEC76D}" type="datetimeFigureOut">
              <a:rPr lang="es-ES" smtClean="0"/>
              <a:pPr/>
              <a:t>13/06/2010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8ACA-B89A-4570-A1F0-027D9AD5E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8ACA-B89A-4570-A1F0-027D9AD5E6E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11F-869C-4669-8488-197F4893E1AB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015B-570D-4B0B-BB89-433B513CA71C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1AD-CE87-4C72-8139-DC18ED58C376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7FE9-1131-4105-B27A-629FBCEB6A12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DDA6-7F63-4350-8813-F147C57A10CA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A5D6-04A8-4B84-A7AA-A6DAADA165E4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374-D4CC-4C8D-9ACF-B601E1B05072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7083-167D-4837-940A-F010F3C39D4F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FB46-0BBE-43E6-8E88-DC138A030519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D634-0B46-4241-9EE1-C13C88F266C0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B69-897A-4DEA-B7F7-D839C3382C22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9541-675A-4000-9255-643767013993}" type="datetime1">
              <a:rPr lang="es-VE" smtClean="0"/>
              <a:pPr/>
              <a:t>13/06/2010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VE" smtClean="0"/>
              <a:t>MLOC / JUNIO 2010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BC60-2D2E-49A5-A791-B2D8DBD710DD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244727"/>
            <a:ext cx="7772400" cy="1470025"/>
          </a:xfrm>
        </p:spPr>
        <p:txBody>
          <a:bodyPr/>
          <a:lstStyle/>
          <a:p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Ficha de Lectura</a:t>
            </a: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4319630"/>
            <a:ext cx="7286676" cy="2324080"/>
          </a:xfrm>
        </p:spPr>
        <p:txBody>
          <a:bodyPr>
            <a:noAutofit/>
          </a:bodyPr>
          <a:lstStyle/>
          <a:p>
            <a:r>
              <a:rPr lang="en-US" sz="2000" dirty="0" smtClean="0"/>
              <a:t>Perspectives on Science and Technology in Early Childhood Education. En Contemporary Perspectives in Early Childhood Education. </a:t>
            </a:r>
            <a:r>
              <a:rPr lang="en-US" sz="2000" dirty="0" smtClean="0"/>
              <a:t>2008.</a:t>
            </a:r>
          </a:p>
          <a:p>
            <a:r>
              <a:rPr lang="en-US" sz="2000" dirty="0" smtClean="0"/>
              <a:t>Edited by </a:t>
            </a:r>
            <a:r>
              <a:rPr lang="en-US" sz="2000" dirty="0" err="1" smtClean="0"/>
              <a:t>Saracho</a:t>
            </a:r>
            <a:r>
              <a:rPr lang="en-US" sz="2000" dirty="0" smtClean="0"/>
              <a:t>, O. &amp; </a:t>
            </a:r>
            <a:r>
              <a:rPr lang="en-US" sz="2000" dirty="0" err="1" smtClean="0"/>
              <a:t>Spodeck</a:t>
            </a:r>
            <a:r>
              <a:rPr lang="en-US" sz="2000" dirty="0" smtClean="0"/>
              <a:t>, B.</a:t>
            </a:r>
            <a:endParaRPr lang="en-US" sz="2000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99789" y="442721"/>
            <a:ext cx="66633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Centro de Investigación Avanzada en Educación - Universidad de Chile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VE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Elaboración de Estándares para orientar la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VE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Formación Inicial de Educadora/es de Párvulos,</a:t>
            </a:r>
            <a:endParaRPr kumimoji="0" lang="es-CL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smtClean="0"/>
              <a:t>Recomendaciones la </a:t>
            </a:r>
            <a:r>
              <a:rPr lang="es-MX" sz="1800" dirty="0" smtClean="0"/>
              <a:t>tecnología  para niños pequeños </a:t>
            </a:r>
            <a:r>
              <a:rPr lang="es-MX" sz="1800" dirty="0" smtClean="0"/>
              <a:t>debe</a:t>
            </a:r>
            <a:r>
              <a:rPr lang="es-MX" sz="1800" dirty="0" smtClean="0"/>
              <a:t>(Cooper, 2005</a:t>
            </a:r>
            <a:r>
              <a:rPr lang="es-MX" sz="1800" dirty="0" smtClean="0"/>
              <a:t>): </a:t>
            </a:r>
            <a:endParaRPr lang="es-ES" sz="1800" dirty="0" smtClean="0"/>
          </a:p>
          <a:p>
            <a:pPr lvl="0"/>
            <a:r>
              <a:rPr lang="es-MX" sz="1600" dirty="0" smtClean="0"/>
              <a:t>Apoyar al niño como una persona única e individual</a:t>
            </a:r>
            <a:endParaRPr lang="es-ES" sz="1600" dirty="0" smtClean="0"/>
          </a:p>
          <a:p>
            <a:pPr lvl="0"/>
            <a:r>
              <a:rPr lang="es-MX" sz="1600" dirty="0" smtClean="0"/>
              <a:t>Ser controlada por el niño</a:t>
            </a:r>
            <a:endParaRPr lang="es-ES" sz="1600" dirty="0" smtClean="0"/>
          </a:p>
          <a:p>
            <a:pPr lvl="0"/>
            <a:r>
              <a:rPr lang="es-MX" sz="1600" dirty="0" smtClean="0"/>
              <a:t>Tener un propósito fundamentalmente abierto (no cerrado)</a:t>
            </a:r>
            <a:endParaRPr lang="es-ES" sz="1600" dirty="0" smtClean="0"/>
          </a:p>
          <a:p>
            <a:pPr lvl="0"/>
            <a:r>
              <a:rPr lang="es-MX" sz="1600" dirty="0" smtClean="0"/>
              <a:t>Promover la acción por parte del niño, comprometiendo mucho los sentidos</a:t>
            </a:r>
            <a:endParaRPr lang="es-ES" sz="1600" dirty="0" smtClean="0"/>
          </a:p>
          <a:p>
            <a:pPr lvl="0"/>
            <a:r>
              <a:rPr lang="es-MX" sz="1600" dirty="0" smtClean="0"/>
              <a:t>Invitar a la exploración, experimentación y a asumir riesgos</a:t>
            </a:r>
            <a:endParaRPr lang="es-ES" sz="1600" dirty="0" smtClean="0"/>
          </a:p>
          <a:p>
            <a:pPr lvl="0"/>
            <a:r>
              <a:rPr lang="es-MX" sz="1600" dirty="0" smtClean="0"/>
              <a:t>Invitar al pensamiento crítico, la toma de decisiones y la solución de problemas</a:t>
            </a:r>
            <a:endParaRPr lang="es-ES" sz="1600" dirty="0" smtClean="0"/>
          </a:p>
          <a:p>
            <a:pPr lvl="0"/>
            <a:r>
              <a:rPr lang="es-MX" sz="1600" dirty="0" smtClean="0"/>
              <a:t>Ofrecer una retroalimentación rápida, que no se interrumpe y que se mantiene en el registro</a:t>
            </a:r>
            <a:endParaRPr lang="es-ES" sz="1600" dirty="0" smtClean="0"/>
          </a:p>
          <a:p>
            <a:pPr lvl="0"/>
            <a:r>
              <a:rPr lang="es-MX" sz="1600" dirty="0" smtClean="0"/>
              <a:t>Mantener el equilibrio entre lo familiar y lo nuevo</a:t>
            </a:r>
            <a:endParaRPr lang="es-ES" sz="1600" dirty="0" smtClean="0"/>
          </a:p>
          <a:p>
            <a:pPr lvl="0"/>
            <a:r>
              <a:rPr lang="es-MX" sz="1600" dirty="0" smtClean="0"/>
              <a:t>Ser amistoso para el usuario</a:t>
            </a:r>
            <a:endParaRPr lang="es-ES" sz="1600" dirty="0" smtClean="0"/>
          </a:p>
          <a:p>
            <a:pPr lvl="0"/>
            <a:r>
              <a:rPr lang="es-MX" sz="1600" dirty="0" smtClean="0"/>
              <a:t>Ser nivelado progresivamente y ofrecer nuevos desafíos</a:t>
            </a:r>
            <a:endParaRPr lang="es-ES" sz="1600" dirty="0" smtClean="0"/>
          </a:p>
          <a:p>
            <a:pPr lvl="0"/>
            <a:r>
              <a:rPr lang="es-MX" sz="1600" dirty="0" smtClean="0"/>
              <a:t>Ser responderte al input del niño</a:t>
            </a:r>
            <a:endParaRPr lang="es-ES" sz="1600" dirty="0" smtClean="0"/>
          </a:p>
          <a:p>
            <a:pPr lvl="0"/>
            <a:r>
              <a:rPr lang="es-MX" sz="1600" dirty="0" smtClean="0"/>
              <a:t>Favorecer la construcción en base a aprendizajes previos</a:t>
            </a:r>
            <a:endParaRPr lang="es-ES" sz="1600" dirty="0" smtClean="0"/>
          </a:p>
          <a:p>
            <a:pPr lvl="0"/>
            <a:r>
              <a:rPr lang="es-MX" sz="1600" dirty="0" smtClean="0"/>
              <a:t>Invitar a la reflexión y la meta cognición</a:t>
            </a:r>
            <a:endParaRPr lang="es-ES" sz="1600" dirty="0" smtClean="0"/>
          </a:p>
          <a:p>
            <a:pPr lvl="0"/>
            <a:r>
              <a:rPr lang="es-MX" sz="1600" dirty="0" smtClean="0"/>
              <a:t>Apoyar la interacción social</a:t>
            </a:r>
            <a:endParaRPr lang="es-ES" sz="1600" dirty="0" smtClean="0"/>
          </a:p>
          <a:p>
            <a:pPr lvl="0" algn="r">
              <a:buFont typeface="Wingdings" pitchFamily="2" charset="2"/>
              <a:buChar char="v"/>
            </a:pPr>
            <a:r>
              <a:rPr lang="es-MX" sz="1400" dirty="0" smtClean="0"/>
              <a:t>La </a:t>
            </a:r>
            <a:r>
              <a:rPr lang="es-MX" sz="1400" dirty="0" smtClean="0"/>
              <a:t>NAEYC, hace también sugerencias para el uso apropiado </a:t>
            </a:r>
          </a:p>
          <a:p>
            <a:pPr lvl="0" algn="r">
              <a:buNone/>
            </a:pPr>
            <a:r>
              <a:rPr lang="es-MX" sz="1400" dirty="0" smtClean="0"/>
              <a:t>de la tecnología en las primeras edades</a:t>
            </a:r>
            <a:endParaRPr lang="es-MX" sz="1400" dirty="0" smtClean="0"/>
          </a:p>
          <a:p>
            <a:pPr lvl="0" algn="just"/>
            <a:endParaRPr lang="es-ES" sz="1800" dirty="0" smtClean="0"/>
          </a:p>
          <a:p>
            <a:pPr algn="just"/>
            <a:endParaRPr lang="es-VE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 CAPÍTULO 1: </a:t>
            </a:r>
            <a:r>
              <a:rPr lang="es-ES" sz="2400" b="1" dirty="0" smtClean="0"/>
              <a:t>La investigación sobre el ser letrado en Ciencia y tecnología. Principios y prácticas (CONTINUACIÓN)</a:t>
            </a: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1800" dirty="0" smtClean="0"/>
              <a:t>El </a:t>
            </a:r>
            <a:r>
              <a:rPr lang="es-MX" sz="1800" dirty="0" smtClean="0"/>
              <a:t>modelo teórico presentado está basado en la teoría de </a:t>
            </a:r>
            <a:r>
              <a:rPr lang="es-MX" sz="1800" dirty="0" err="1" smtClean="0"/>
              <a:t>Vigotsky</a:t>
            </a:r>
            <a:r>
              <a:rPr lang="es-MX" sz="1800" dirty="0" smtClean="0"/>
              <a:t>,</a:t>
            </a:r>
          </a:p>
          <a:p>
            <a:r>
              <a:rPr lang="es-MX" sz="1800" dirty="0" smtClean="0"/>
              <a:t>sugiere </a:t>
            </a:r>
            <a:r>
              <a:rPr lang="es-MX" sz="1800" dirty="0" smtClean="0"/>
              <a:t>que los niños pueden lograr mucho más cuando están comprometidos en actividades colectiva. </a:t>
            </a:r>
            <a:endParaRPr lang="es-MX" sz="1800" dirty="0" smtClean="0"/>
          </a:p>
          <a:p>
            <a:r>
              <a:rPr lang="es-MX" sz="1800" dirty="0" smtClean="0"/>
              <a:t>Las relaciones </a:t>
            </a:r>
            <a:r>
              <a:rPr lang="es-MX" sz="1800" dirty="0" smtClean="0"/>
              <a:t>entre los educadores y los niños estimulan los procesos cognitivos y lingüísticos que contribuyen en los aprendizajes tempranos en la </a:t>
            </a:r>
            <a:r>
              <a:rPr lang="es-MX" sz="1800" dirty="0" smtClean="0"/>
              <a:t>escuela</a:t>
            </a:r>
          </a:p>
          <a:p>
            <a:r>
              <a:rPr lang="es-MX" sz="1800" dirty="0" smtClean="0"/>
              <a:t>l</a:t>
            </a:r>
            <a:r>
              <a:rPr lang="es-MX" sz="1800" dirty="0" smtClean="0"/>
              <a:t>a </a:t>
            </a:r>
            <a:r>
              <a:rPr lang="es-MX" sz="1800" dirty="0" smtClean="0"/>
              <a:t>implementación exitosa del enfoque constructivista en la enseñanza </a:t>
            </a:r>
            <a:r>
              <a:rPr lang="es-MX" sz="1800" dirty="0" smtClean="0"/>
              <a:t>de </a:t>
            </a:r>
            <a:r>
              <a:rPr lang="es-MX" sz="1800" dirty="0" smtClean="0"/>
              <a:t>las ciencias depende de profesores </a:t>
            </a:r>
            <a:r>
              <a:rPr lang="es-MX" sz="1800" dirty="0" smtClean="0"/>
              <a:t>que:</a:t>
            </a:r>
          </a:p>
          <a:p>
            <a:pPr lvl="1"/>
            <a:r>
              <a:rPr lang="es-MX" sz="1400" dirty="0" smtClean="0"/>
              <a:t>han </a:t>
            </a:r>
            <a:r>
              <a:rPr lang="es-MX" sz="1400" dirty="0" smtClean="0"/>
              <a:t>desarrollado una comprensión sólida de la </a:t>
            </a:r>
            <a:r>
              <a:rPr lang="es-MX" sz="1400" dirty="0" smtClean="0"/>
              <a:t>disciplina</a:t>
            </a:r>
          </a:p>
          <a:p>
            <a:pPr lvl="1"/>
            <a:r>
              <a:rPr lang="es-MX" sz="1400" dirty="0" smtClean="0"/>
              <a:t>la </a:t>
            </a:r>
            <a:r>
              <a:rPr lang="es-MX" sz="1400" dirty="0" smtClean="0"/>
              <a:t>comprensión del cuestionamiento en la ciencia</a:t>
            </a:r>
            <a:r>
              <a:rPr lang="es-MX" sz="1400" dirty="0" smtClean="0"/>
              <a:t>.</a:t>
            </a:r>
            <a:r>
              <a:rPr lang="es-MX" sz="1400" b="1" dirty="0" smtClean="0"/>
              <a:t> </a:t>
            </a:r>
            <a:endParaRPr lang="es-MX" sz="1400" b="1" dirty="0" smtClean="0"/>
          </a:p>
          <a:p>
            <a:pPr>
              <a:buNone/>
            </a:pPr>
            <a:r>
              <a:rPr lang="es-MX" sz="1800" b="1" dirty="0" smtClean="0"/>
              <a:t>La </a:t>
            </a:r>
            <a:r>
              <a:rPr lang="es-MX" sz="1800" b="1" dirty="0" smtClean="0"/>
              <a:t>enseñanza de las ciencias en las primeras edades</a:t>
            </a:r>
            <a:endParaRPr lang="es-ES" sz="1800" dirty="0" smtClean="0"/>
          </a:p>
          <a:p>
            <a:r>
              <a:rPr lang="es-MX" sz="1800" dirty="0" smtClean="0"/>
              <a:t>Tradicionalmente ha habido una mínima preocupación de enseñar ciencias en los programas con niños </a:t>
            </a:r>
            <a:r>
              <a:rPr lang="es-MX" sz="1800" dirty="0" smtClean="0"/>
              <a:t>pequeños</a:t>
            </a:r>
          </a:p>
          <a:p>
            <a:r>
              <a:rPr lang="es-MX" sz="1800" dirty="0" smtClean="0"/>
              <a:t>Reciente investigación </a:t>
            </a:r>
            <a:r>
              <a:rPr lang="es-MX" sz="1800" dirty="0" smtClean="0"/>
              <a:t>de la psicología de desarrollo y cognitiva, </a:t>
            </a:r>
            <a:r>
              <a:rPr lang="es-MX" sz="1800" dirty="0" smtClean="0"/>
              <a:t>sugiere que </a:t>
            </a:r>
            <a:r>
              <a:rPr lang="es-MX" sz="1800" dirty="0" smtClean="0"/>
              <a:t>los niños son capaces de un aprendizaje basado en conceptos</a:t>
            </a:r>
            <a:r>
              <a:rPr lang="es-MX" sz="1800" dirty="0" smtClean="0"/>
              <a:t>.</a:t>
            </a:r>
          </a:p>
          <a:p>
            <a:r>
              <a:rPr lang="es-MX" sz="1800" dirty="0" smtClean="0"/>
              <a:t>Hay </a:t>
            </a:r>
            <a:r>
              <a:rPr lang="es-MX" sz="1800" dirty="0" smtClean="0"/>
              <a:t>mayor toma de conciencia de que acceder a experiencias en ciencias durante la edad tempana puede proveer beneficio a todo los niños (</a:t>
            </a:r>
            <a:r>
              <a:rPr lang="es-MX" sz="1800" dirty="0" err="1" smtClean="0"/>
              <a:t>French</a:t>
            </a:r>
            <a:r>
              <a:rPr lang="es-MX" sz="1800" dirty="0" smtClean="0"/>
              <a:t>, 2004</a:t>
            </a:r>
            <a:r>
              <a:rPr lang="es-MX" sz="1800" dirty="0" smtClean="0"/>
              <a:t>)</a:t>
            </a:r>
            <a:endParaRPr lang="es-ES" sz="18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2: Las habilidades de los procesos en la ciencia en educación inicial (0 a 8</a:t>
            </a:r>
            <a:r>
              <a:rPr lang="es-MX" sz="2400" b="1" dirty="0" smtClean="0"/>
              <a:t>) /</a:t>
            </a:r>
            <a:r>
              <a:rPr lang="es-ES" sz="2400" b="1" dirty="0" smtClean="0"/>
              <a:t> (CONTINUACIÓN)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286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1800" b="1" dirty="0" smtClean="0"/>
              <a:t>¿</a:t>
            </a:r>
            <a:r>
              <a:rPr lang="es-MX" sz="1800" b="1" dirty="0" smtClean="0"/>
              <a:t>Cómo descubren los niños?.</a:t>
            </a:r>
            <a:r>
              <a:rPr lang="es-MX" sz="1800" dirty="0" smtClean="0"/>
              <a:t> </a:t>
            </a:r>
            <a:endParaRPr lang="es-MX" sz="1800" dirty="0" smtClean="0"/>
          </a:p>
          <a:p>
            <a:r>
              <a:rPr lang="es-MX" sz="1800" dirty="0" smtClean="0"/>
              <a:t>La </a:t>
            </a:r>
            <a:r>
              <a:rPr lang="es-MX" sz="1800" dirty="0" smtClean="0"/>
              <a:t>exploración y el juego son actividades importantes para enseñar las ciencias en los primeros </a:t>
            </a:r>
            <a:r>
              <a:rPr lang="es-MX" sz="1800" dirty="0" smtClean="0"/>
              <a:t>años…</a:t>
            </a:r>
          </a:p>
          <a:p>
            <a:pPr algn="ctr">
              <a:buNone/>
            </a:pPr>
            <a:r>
              <a:rPr lang="es-MX" sz="1800" dirty="0" smtClean="0"/>
              <a:t> </a:t>
            </a:r>
            <a:r>
              <a:rPr lang="es-MX" sz="1800" dirty="0" smtClean="0">
                <a:solidFill>
                  <a:schemeClr val="accent1">
                    <a:lumMod val="75000"/>
                  </a:schemeClr>
                </a:solidFill>
              </a:rPr>
              <a:t>“La etapa de los niños pequeños es la más importante para la matemática, ciencia y tecnología, pero solo si adoptamos la instrucción a las necesidades, intereses y habilidades propias de los niños pequeños” (</a:t>
            </a:r>
            <a:r>
              <a:rPr lang="es-MX" sz="1800" dirty="0" err="1" smtClean="0">
                <a:solidFill>
                  <a:schemeClr val="accent1">
                    <a:lumMod val="75000"/>
                  </a:schemeClr>
                </a:solidFill>
              </a:rPr>
              <a:t>Elkind</a:t>
            </a:r>
            <a:r>
              <a:rPr lang="es-MX" sz="1800" dirty="0" smtClean="0">
                <a:solidFill>
                  <a:schemeClr val="accent1">
                    <a:lumMod val="75000"/>
                  </a:schemeClr>
                </a:solidFill>
              </a:rPr>
              <a:t>, 1999</a:t>
            </a:r>
            <a:r>
              <a:rPr lang="es-MX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s-MX" sz="1800" b="1" dirty="0" smtClean="0"/>
              <a:t>Las </a:t>
            </a:r>
            <a:r>
              <a:rPr lang="es-MX" sz="1800" b="1" dirty="0" smtClean="0"/>
              <a:t>habilidades en los procesos científicos</a:t>
            </a:r>
            <a:endParaRPr lang="es-ES" sz="1800" dirty="0" smtClean="0"/>
          </a:p>
          <a:p>
            <a:r>
              <a:rPr lang="es-MX" sz="1800" dirty="0" smtClean="0"/>
              <a:t>Supuestos: </a:t>
            </a:r>
          </a:p>
          <a:p>
            <a:pPr lvl="1"/>
            <a:r>
              <a:rPr lang="es-MX" sz="1400" dirty="0" smtClean="0"/>
              <a:t>la </a:t>
            </a:r>
            <a:r>
              <a:rPr lang="es-MX" sz="1400" dirty="0" smtClean="0"/>
              <a:t>ciencia es un proceso de </a:t>
            </a:r>
            <a:r>
              <a:rPr lang="es-MX" sz="1400" dirty="0" smtClean="0"/>
              <a:t>cuestionamiento</a:t>
            </a:r>
          </a:p>
          <a:p>
            <a:pPr lvl="1"/>
            <a:r>
              <a:rPr lang="es-MX" sz="1400" dirty="0" smtClean="0"/>
              <a:t>el </a:t>
            </a:r>
            <a:r>
              <a:rPr lang="es-MX" sz="1400" dirty="0" smtClean="0"/>
              <a:t>rol del profesor es diseñar experiencias de aprendizaje que ayudan a los alumnos a aprender la naturaleza del cuestionamiento </a:t>
            </a:r>
            <a:r>
              <a:rPr lang="es-MX" sz="1400" dirty="0" smtClean="0"/>
              <a:t>científico</a:t>
            </a:r>
          </a:p>
          <a:p>
            <a:pPr lvl="1"/>
            <a:r>
              <a:rPr lang="es-MX" sz="1400" dirty="0" smtClean="0"/>
              <a:t>Durante </a:t>
            </a:r>
            <a:r>
              <a:rPr lang="es-MX" sz="1400" dirty="0" smtClean="0"/>
              <a:t>la primera etapa los niños usan </a:t>
            </a:r>
            <a:r>
              <a:rPr lang="es-MX" sz="1400" dirty="0" smtClean="0"/>
              <a:t>habilidades </a:t>
            </a:r>
            <a:r>
              <a:rPr lang="es-MX" sz="1400" dirty="0" smtClean="0"/>
              <a:t>cuando se comprometen en actividades de </a:t>
            </a:r>
            <a:r>
              <a:rPr lang="es-MX" sz="1400" dirty="0" smtClean="0"/>
              <a:t>Ciencias </a:t>
            </a:r>
            <a:r>
              <a:rPr lang="es-MX" sz="1400" dirty="0" smtClean="0"/>
              <a:t>tanto formales como informales</a:t>
            </a:r>
            <a:endParaRPr lang="es-MX" sz="1400" dirty="0" smtClean="0"/>
          </a:p>
          <a:p>
            <a:r>
              <a:rPr lang="es-MX" sz="1800" dirty="0" smtClean="0"/>
              <a:t>“Habilidades </a:t>
            </a:r>
            <a:r>
              <a:rPr lang="es-MX" sz="1800" dirty="0" smtClean="0"/>
              <a:t>de procesos” </a:t>
            </a:r>
            <a:r>
              <a:rPr lang="es-MX" sz="1800" dirty="0" smtClean="0"/>
              <a:t>que tienen que desarrollar los niños para </a:t>
            </a:r>
            <a:r>
              <a:rPr lang="es-MX" sz="1800" dirty="0" smtClean="0"/>
              <a:t>tener éxito en el </a:t>
            </a:r>
            <a:r>
              <a:rPr lang="es-MX" sz="1800" dirty="0" smtClean="0"/>
              <a:t>cuestionamiento…</a:t>
            </a:r>
            <a:endParaRPr lang="es-VE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2: Las habilidades de los procesos en la ciencia en educación inicial (0 a 8</a:t>
            </a:r>
            <a:r>
              <a:rPr lang="es-MX" sz="2400" b="1" dirty="0" smtClean="0"/>
              <a:t>) </a:t>
            </a:r>
            <a:r>
              <a:rPr lang="es-MX" sz="2400" b="1" dirty="0" smtClean="0"/>
              <a:t>/</a:t>
            </a:r>
            <a:r>
              <a:rPr lang="es-ES" sz="2400" b="1" dirty="0" smtClean="0"/>
              <a:t> (CONTINUACIÓN)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286248" y="5572140"/>
          <a:ext cx="39766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78"/>
                <a:gridCol w="2286016"/>
              </a:tblGrid>
              <a:tr h="370840">
                <a:tc>
                  <a:txBody>
                    <a:bodyPr/>
                    <a:lstStyle/>
                    <a:p>
                      <a:pPr marL="361950" lvl="1" indent="-276225">
                        <a:buFont typeface="Wingdings" pitchFamily="2" charset="2"/>
                        <a:buChar char="ü"/>
                      </a:pPr>
                      <a:r>
                        <a:rPr lang="es-MX" sz="1400" dirty="0" smtClean="0"/>
                        <a:t>Observación</a:t>
                      </a:r>
                    </a:p>
                    <a:p>
                      <a:pPr marL="361950" lvl="1" indent="-276225">
                        <a:buFont typeface="Wingdings" pitchFamily="2" charset="2"/>
                        <a:buChar char="ü"/>
                      </a:pPr>
                      <a:r>
                        <a:rPr lang="es-MX" sz="1400" dirty="0" smtClean="0"/>
                        <a:t>Clasificación </a:t>
                      </a:r>
                    </a:p>
                    <a:p>
                      <a:pPr marL="361950" lvl="1" indent="-276225">
                        <a:buFont typeface="Wingdings" pitchFamily="2" charset="2"/>
                        <a:buChar char="ü"/>
                      </a:pPr>
                      <a:r>
                        <a:rPr lang="es-MX" sz="1400" dirty="0" smtClean="0"/>
                        <a:t>Medición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indent="-266700">
                        <a:buFont typeface="Wingdings" pitchFamily="2" charset="2"/>
                        <a:buChar char="ü"/>
                      </a:pPr>
                      <a:r>
                        <a:rPr lang="es-MX" sz="1400" baseline="0" dirty="0" smtClean="0"/>
                        <a:t>Comunicación</a:t>
                      </a:r>
                    </a:p>
                    <a:p>
                      <a:pPr marL="266700" indent="-266700">
                        <a:buFont typeface="Wingdings" pitchFamily="2" charset="2"/>
                        <a:buChar char="ü"/>
                      </a:pPr>
                      <a:r>
                        <a:rPr lang="es-MX" sz="1400" baseline="0" dirty="0" smtClean="0"/>
                        <a:t>Estimación y Predicción</a:t>
                      </a:r>
                    </a:p>
                    <a:p>
                      <a:pPr marL="266700" indent="-266700">
                        <a:buFont typeface="Wingdings" pitchFamily="2" charset="2"/>
                        <a:buChar char="ü"/>
                      </a:pPr>
                      <a:r>
                        <a:rPr lang="es-MX" sz="1400" baseline="0" dirty="0" smtClean="0"/>
                        <a:t>Inferencia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286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1800" b="1" dirty="0" smtClean="0"/>
              <a:t>Contextos sociales y los aprendizajes de la ciencia en la temprana edad</a:t>
            </a:r>
            <a:endParaRPr lang="es-ES" sz="1800" dirty="0" smtClean="0"/>
          </a:p>
          <a:p>
            <a:r>
              <a:rPr lang="es-MX" sz="1800" dirty="0" smtClean="0"/>
              <a:t>La interacción social es la ruta primaria por la cual el niño reflexiona sobre los significados de su experiencia. </a:t>
            </a:r>
            <a:endParaRPr lang="es-MX" sz="1800" dirty="0" smtClean="0"/>
          </a:p>
          <a:p>
            <a:r>
              <a:rPr lang="es-MX" sz="1800" dirty="0" smtClean="0"/>
              <a:t>Las </a:t>
            </a:r>
            <a:r>
              <a:rPr lang="es-MX" sz="1800" dirty="0" smtClean="0"/>
              <a:t>actividades de ciencias con niños pequeños se constituyen y se enriquecen con una conversación relevante (</a:t>
            </a:r>
            <a:r>
              <a:rPr lang="es-MX" sz="1800" dirty="0" err="1" smtClean="0"/>
              <a:t>French</a:t>
            </a:r>
            <a:r>
              <a:rPr lang="es-MX" sz="1800" dirty="0" smtClean="0"/>
              <a:t>, 2004).</a:t>
            </a:r>
            <a:endParaRPr lang="es-ES" sz="1800" dirty="0" smtClean="0"/>
          </a:p>
          <a:p>
            <a:r>
              <a:rPr lang="es-MX" sz="1800" dirty="0" smtClean="0"/>
              <a:t>Muchas </a:t>
            </a:r>
            <a:r>
              <a:rPr lang="es-MX" sz="1800" dirty="0" smtClean="0"/>
              <a:t>veces los conflictos y la resolución de ellos promueven el desarrollo cognitivo, especialmente los ciclos de conflicto y </a:t>
            </a:r>
            <a:r>
              <a:rPr lang="es-MX" sz="1800" dirty="0" smtClean="0"/>
              <a:t>resolución</a:t>
            </a:r>
          </a:p>
          <a:p>
            <a:r>
              <a:rPr lang="es-MX" sz="1800" dirty="0" smtClean="0"/>
              <a:t>Se requiere ofrecer posibilidades </a:t>
            </a:r>
            <a:r>
              <a:rPr lang="es-MX" sz="1800" dirty="0" smtClean="0"/>
              <a:t>de los niños de reflexionar sobre lo social, lo cognitivo y los procesos lingüísticos de las interacciones.</a:t>
            </a:r>
            <a:endParaRPr lang="es-ES" sz="1800" dirty="0" smtClean="0"/>
          </a:p>
          <a:p>
            <a:pPr>
              <a:buNone/>
            </a:pPr>
            <a:endParaRPr lang="es-MX" sz="1800" b="1" dirty="0" smtClean="0"/>
          </a:p>
          <a:p>
            <a:pPr>
              <a:buNone/>
            </a:pPr>
            <a:r>
              <a:rPr lang="es-MX" sz="1800" b="1" dirty="0" smtClean="0"/>
              <a:t>Las </a:t>
            </a:r>
            <a:r>
              <a:rPr lang="es-MX" sz="1800" b="1" dirty="0" smtClean="0"/>
              <a:t>relaciones entre profesores y niños</a:t>
            </a:r>
            <a:endParaRPr lang="es-ES" sz="1800" dirty="0" smtClean="0"/>
          </a:p>
          <a:p>
            <a:r>
              <a:rPr lang="es-MX" sz="1800" dirty="0" smtClean="0"/>
              <a:t>La </a:t>
            </a:r>
            <a:r>
              <a:rPr lang="es-MX" sz="1800" dirty="0" smtClean="0"/>
              <a:t>relación educador-niño en las primeras edades puede proveerle un apoyo social y una seguridad emocional. (</a:t>
            </a:r>
            <a:r>
              <a:rPr lang="es-MX" sz="1800" dirty="0" err="1" smtClean="0"/>
              <a:t>Howes</a:t>
            </a:r>
            <a:r>
              <a:rPr lang="es-MX" sz="1800" dirty="0" smtClean="0"/>
              <a:t> &amp; Smith, 1995).</a:t>
            </a:r>
            <a:endParaRPr lang="es-ES" sz="1800" dirty="0" smtClean="0"/>
          </a:p>
          <a:p>
            <a:r>
              <a:rPr lang="es-MX" sz="1800" dirty="0" smtClean="0"/>
              <a:t>Sin interacciones  la ZDP (</a:t>
            </a:r>
            <a:r>
              <a:rPr lang="es-MX" sz="1800" dirty="0" err="1" smtClean="0"/>
              <a:t>Vigotsky</a:t>
            </a:r>
            <a:r>
              <a:rPr lang="es-MX" sz="1800" dirty="0" smtClean="0"/>
              <a:t>) no opera</a:t>
            </a:r>
            <a:endParaRPr lang="es-ES" sz="18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2: Las habilidades de los procesos en la ciencia en educación inicial (0 a 8</a:t>
            </a:r>
            <a:r>
              <a:rPr lang="es-MX" sz="2400" b="1" dirty="0" smtClean="0"/>
              <a:t>) </a:t>
            </a:r>
            <a:r>
              <a:rPr lang="es-MX" sz="2400" b="1" dirty="0" smtClean="0"/>
              <a:t>/</a:t>
            </a:r>
            <a:r>
              <a:rPr lang="es-ES" sz="2400" b="1" dirty="0" smtClean="0"/>
              <a:t> (CONTINUACIÓN)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286280"/>
          </a:xfrm>
        </p:spPr>
        <p:txBody>
          <a:bodyPr>
            <a:noAutofit/>
          </a:bodyPr>
          <a:lstStyle/>
          <a:p>
            <a:r>
              <a:rPr lang="es-MX" sz="2000" dirty="0" smtClean="0"/>
              <a:t>Cuando </a:t>
            </a:r>
            <a:r>
              <a:rPr lang="es-MX" sz="2000" dirty="0" smtClean="0"/>
              <a:t>los niños se comprometen en actividades científicas formales e informales, utilizan y desarrollan una cantidad de habilidades de procesos científicos.</a:t>
            </a:r>
            <a:endParaRPr lang="es-ES" sz="2000" dirty="0" smtClean="0"/>
          </a:p>
          <a:p>
            <a:r>
              <a:rPr lang="es-MX" sz="2000" dirty="0" smtClean="0"/>
              <a:t>Las habilidades de observar, clasificar, medir, comunicar, inferir, estimar y predecir se desarrollan en los primeros años de vida. La mayoría de las salas de clase pueden organizarse para ofrecer estas oportunidades. Los niños pequeños desarrollan y refinan los procesos en contextos sociales.</a:t>
            </a:r>
            <a:endParaRPr lang="es-ES" sz="2000" dirty="0" smtClean="0"/>
          </a:p>
          <a:p>
            <a:r>
              <a:rPr lang="es-MX" sz="2000" dirty="0" smtClean="0"/>
              <a:t>La calidad de la relación entre pares y entre adultos y niños influye en el uso del lenguaje y la comprensión conceptual.</a:t>
            </a:r>
            <a:endParaRPr lang="es-ES" sz="2000" dirty="0" smtClean="0"/>
          </a:p>
          <a:p>
            <a:r>
              <a:rPr lang="es-MX" sz="2000" dirty="0" smtClean="0"/>
              <a:t>En cuanto a las formas de </a:t>
            </a:r>
            <a:r>
              <a:rPr lang="es-MX" sz="2000" dirty="0" smtClean="0"/>
              <a:t>trabajo, </a:t>
            </a:r>
            <a:r>
              <a:rPr lang="es-MX" sz="2000" dirty="0" smtClean="0"/>
              <a:t>hay que integrar interacciones efectivas y el aprendizaje colaborativo. </a:t>
            </a:r>
            <a:endParaRPr lang="es-ES" sz="2000" dirty="0" smtClean="0"/>
          </a:p>
          <a:p>
            <a:r>
              <a:rPr lang="es-MX" sz="2000" dirty="0" smtClean="0"/>
              <a:t>El énfasis en el trabajo colaborativo, favorece el uso de explicaciones durante la solución de problemas y de preguntas científicas.</a:t>
            </a:r>
            <a:endParaRPr lang="es-ES" sz="2000" dirty="0" smtClean="0"/>
          </a:p>
          <a:p>
            <a:pPr>
              <a:buNone/>
            </a:pPr>
            <a:endParaRPr lang="es-VE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2: Las habilidades de los procesos en la ciencia en educación inicial (0 a 8</a:t>
            </a:r>
            <a:r>
              <a:rPr lang="es-MX" sz="2400" b="1" dirty="0" smtClean="0"/>
              <a:t>) </a:t>
            </a:r>
            <a:r>
              <a:rPr lang="es-MX" sz="2400" b="1" dirty="0" smtClean="0"/>
              <a:t>/</a:t>
            </a:r>
            <a:r>
              <a:rPr lang="es-ES" sz="2400" b="1" dirty="0" smtClean="0"/>
              <a:t> (CONTINUACIÓN)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286280"/>
          </a:xfrm>
        </p:spPr>
        <p:txBody>
          <a:bodyPr>
            <a:noAutofit/>
          </a:bodyPr>
          <a:lstStyle/>
          <a:p>
            <a:r>
              <a:rPr lang="es-MX" sz="2000" dirty="0" err="1" smtClean="0"/>
              <a:t>Southerland</a:t>
            </a:r>
            <a:r>
              <a:rPr lang="es-MX" sz="2000" dirty="0" smtClean="0"/>
              <a:t>, </a:t>
            </a:r>
            <a:r>
              <a:rPr lang="es-MX" sz="2000" dirty="0" err="1" smtClean="0"/>
              <a:t>Abrams</a:t>
            </a:r>
            <a:r>
              <a:rPr lang="es-MX" sz="2000" dirty="0" smtClean="0"/>
              <a:t>, </a:t>
            </a:r>
            <a:r>
              <a:rPr lang="es-MX" sz="2000" dirty="0" err="1" smtClean="0"/>
              <a:t>Cummins</a:t>
            </a:r>
            <a:r>
              <a:rPr lang="es-MX" sz="2000" dirty="0" smtClean="0"/>
              <a:t> &amp; </a:t>
            </a:r>
            <a:r>
              <a:rPr lang="es-MX" sz="2000" dirty="0" err="1" smtClean="0"/>
              <a:t>Anzelmo</a:t>
            </a:r>
            <a:r>
              <a:rPr lang="es-MX" sz="2000" dirty="0" smtClean="0"/>
              <a:t> (2001) proponen que la necesidad es el fundamento del cambio. </a:t>
            </a:r>
            <a:endParaRPr lang="es-ES" sz="2000" dirty="0" smtClean="0"/>
          </a:p>
          <a:p>
            <a:r>
              <a:rPr lang="es-MX" sz="2000" dirty="0" smtClean="0"/>
              <a:t>El cambio científico y el cambio conceptual en niños “son productos de las mentes humanas tratando de comprender el mundo en que están insertos”</a:t>
            </a:r>
            <a:endParaRPr lang="es-ES" sz="2000" dirty="0" smtClean="0"/>
          </a:p>
          <a:p>
            <a:r>
              <a:rPr lang="es-MX" sz="2000" dirty="0" smtClean="0"/>
              <a:t>Para que se produzca …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3: La adquisición de conocimientos como cambio </a:t>
            </a:r>
            <a:r>
              <a:rPr lang="es-MX" sz="2400" b="1" dirty="0" smtClean="0"/>
              <a:t>conceptual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  <p:graphicFrame>
        <p:nvGraphicFramePr>
          <p:cNvPr id="7" name="6 Diagrama"/>
          <p:cNvGraphicFramePr/>
          <p:nvPr/>
        </p:nvGraphicFramePr>
        <p:xfrm>
          <a:off x="1857356" y="3500438"/>
          <a:ext cx="5857916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908"/>
          </a:xfrm>
        </p:spPr>
        <p:txBody>
          <a:bodyPr>
            <a:noAutofit/>
          </a:bodyPr>
          <a:lstStyle/>
          <a:p>
            <a:pPr lvl="0"/>
            <a:r>
              <a:rPr lang="es-MX" sz="2000" dirty="0" smtClean="0"/>
              <a:t>Factores </a:t>
            </a:r>
            <a:r>
              <a:rPr lang="es-MX" sz="2000" dirty="0" smtClean="0"/>
              <a:t>que influyen en el cambio conceptual son:</a:t>
            </a:r>
            <a:endParaRPr lang="es-ES" sz="2000" dirty="0" smtClean="0"/>
          </a:p>
          <a:p>
            <a:pPr lvl="1"/>
            <a:r>
              <a:rPr lang="es-MX" sz="2000" dirty="0" smtClean="0"/>
              <a:t>Las interacciones sociales en las </a:t>
            </a:r>
            <a:r>
              <a:rPr lang="es-MX" sz="2000" dirty="0" smtClean="0"/>
              <a:t>clases</a:t>
            </a:r>
            <a:endParaRPr lang="es-ES" sz="2000" dirty="0" smtClean="0"/>
          </a:p>
          <a:p>
            <a:pPr lvl="1"/>
            <a:r>
              <a:rPr lang="es-MX" sz="2000" dirty="0" smtClean="0"/>
              <a:t>Las interacciones entre </a:t>
            </a:r>
            <a:r>
              <a:rPr lang="es-MX" sz="2000" dirty="0" smtClean="0"/>
              <a:t>profesor </a:t>
            </a:r>
            <a:r>
              <a:rPr lang="es-MX" sz="2000" dirty="0" smtClean="0"/>
              <a:t>y </a:t>
            </a:r>
            <a:r>
              <a:rPr lang="es-MX" sz="2000" dirty="0" smtClean="0"/>
              <a:t>alumno  (mayor relevancia que las indicaciones </a:t>
            </a:r>
            <a:r>
              <a:rPr lang="es-MX" sz="2000" dirty="0" smtClean="0"/>
              <a:t>de </a:t>
            </a:r>
            <a:r>
              <a:rPr lang="es-MX" sz="2000" dirty="0" smtClean="0"/>
              <a:t>procedimientos)</a:t>
            </a:r>
            <a:endParaRPr lang="es-ES" sz="2000" dirty="0" smtClean="0"/>
          </a:p>
          <a:p>
            <a:pPr lvl="1"/>
            <a:r>
              <a:rPr lang="es-MX" sz="2000" dirty="0" smtClean="0"/>
              <a:t>La </a:t>
            </a:r>
            <a:r>
              <a:rPr lang="es-MX" sz="2000" dirty="0" smtClean="0"/>
              <a:t>interacción con grupos pequeños. </a:t>
            </a:r>
            <a:endParaRPr lang="es-MX" sz="2000" dirty="0" smtClean="0"/>
          </a:p>
          <a:p>
            <a:pPr lvl="2"/>
            <a:r>
              <a:rPr lang="es-MX" sz="1600" dirty="0" smtClean="0"/>
              <a:t>En </a:t>
            </a:r>
            <a:r>
              <a:rPr lang="es-MX" sz="1600" dirty="0" smtClean="0"/>
              <a:t>que las interacciones </a:t>
            </a:r>
            <a:r>
              <a:rPr lang="es-MX" sz="1600" dirty="0" smtClean="0"/>
              <a:t>adulto-niño </a:t>
            </a:r>
            <a:r>
              <a:rPr lang="es-MX" sz="1600" dirty="0" smtClean="0"/>
              <a:t>entran en un nivel superior de </a:t>
            </a:r>
            <a:r>
              <a:rPr lang="es-MX" sz="1600" dirty="0" smtClean="0"/>
              <a:t>razonamiento</a:t>
            </a:r>
            <a:endParaRPr lang="es-ES" sz="1600" dirty="0" smtClean="0"/>
          </a:p>
          <a:p>
            <a:pPr lvl="1"/>
            <a:r>
              <a:rPr lang="es-MX" sz="2000" dirty="0" smtClean="0"/>
              <a:t>Que las interacciones </a:t>
            </a:r>
            <a:r>
              <a:rPr lang="es-MX" sz="2000" dirty="0" smtClean="0"/>
              <a:t>estén justo en el nivel por sobre el que los niños acaban de </a:t>
            </a:r>
            <a:r>
              <a:rPr lang="es-MX" sz="2000" dirty="0" smtClean="0"/>
              <a:t>lograr</a:t>
            </a:r>
          </a:p>
          <a:p>
            <a:pPr lvl="2"/>
            <a:r>
              <a:rPr lang="es-MX" sz="1600" dirty="0" smtClean="0"/>
              <a:t>para promover el uso de sus nuevas ideas para encontrar las soluciones; ponerlas en práctica. </a:t>
            </a:r>
            <a:endParaRPr lang="es-ES" sz="1600" dirty="0" smtClean="0"/>
          </a:p>
          <a:p>
            <a:pPr lvl="1"/>
            <a:r>
              <a:rPr lang="es-MX" sz="2000" dirty="0" smtClean="0"/>
              <a:t>La </a:t>
            </a:r>
            <a:r>
              <a:rPr lang="es-MX" sz="2000" dirty="0" smtClean="0"/>
              <a:t>instrucción planificada en grupo </a:t>
            </a:r>
            <a:r>
              <a:rPr lang="es-MX" sz="2000" dirty="0" smtClean="0"/>
              <a:t>pequeño</a:t>
            </a:r>
            <a:endParaRPr lang="es-ES" sz="2000" dirty="0" smtClean="0"/>
          </a:p>
          <a:p>
            <a:pPr lvl="1"/>
            <a:r>
              <a:rPr lang="es-MX" sz="2000" dirty="0" smtClean="0"/>
              <a:t>La discusión enfocada conceptualmente </a:t>
            </a:r>
            <a:endParaRPr lang="es-MX" sz="2000" dirty="0" smtClean="0"/>
          </a:p>
          <a:p>
            <a:pPr lvl="2"/>
            <a:r>
              <a:rPr lang="es-MX" sz="1600" dirty="0" smtClean="0"/>
              <a:t>Tiene potencial </a:t>
            </a:r>
            <a:r>
              <a:rPr lang="es-MX" sz="1600" dirty="0" smtClean="0"/>
              <a:t>de apoyar y mantener el cambio conceptual.</a:t>
            </a:r>
            <a:endParaRPr lang="es-ES" sz="1600" dirty="0" smtClean="0"/>
          </a:p>
          <a:p>
            <a:endParaRPr lang="es-VE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3: La adquisición de conocimientos como cambio conceptual </a:t>
            </a:r>
            <a:r>
              <a:rPr lang="es-ES" sz="2400" b="1" dirty="0" smtClean="0"/>
              <a:t>(</a:t>
            </a:r>
            <a:r>
              <a:rPr lang="es-ES" sz="2400" b="1" dirty="0" smtClean="0"/>
              <a:t>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908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Las </a:t>
            </a:r>
            <a:r>
              <a:rPr lang="es-MX" sz="2000" dirty="0" smtClean="0"/>
              <a:t>construcciones que realiza el niño están determinadas </a:t>
            </a:r>
            <a:r>
              <a:rPr lang="es-MX" sz="2000" dirty="0" smtClean="0"/>
              <a:t>por:</a:t>
            </a:r>
          </a:p>
          <a:p>
            <a:pPr lvl="1" algn="just"/>
            <a:r>
              <a:rPr lang="es-MX" sz="1600" dirty="0" smtClean="0"/>
              <a:t>sus </a:t>
            </a:r>
            <a:r>
              <a:rPr lang="es-MX" sz="1600" dirty="0" smtClean="0"/>
              <a:t>intereses, actitudes y sus motivaciones </a:t>
            </a:r>
            <a:endParaRPr lang="es-MX" sz="1600" dirty="0" smtClean="0"/>
          </a:p>
          <a:p>
            <a:pPr lvl="1" algn="just"/>
            <a:r>
              <a:rPr lang="es-MX" sz="1600" dirty="0" smtClean="0"/>
              <a:t>por </a:t>
            </a:r>
            <a:r>
              <a:rPr lang="es-MX" sz="1600" dirty="0" smtClean="0"/>
              <a:t>los conocimientos previos y la experiencia.</a:t>
            </a:r>
            <a:endParaRPr lang="es-ES" sz="1600" dirty="0" smtClean="0"/>
          </a:p>
          <a:p>
            <a:pPr algn="just"/>
            <a:r>
              <a:rPr lang="es-MX" sz="2000" dirty="0" smtClean="0"/>
              <a:t>Hay que reconocer que las actitudes hacia la ciencia pueden ser más importante que una base conceptual fuerte, porque son el prerrequisito o motivadores para que los niños se interese en ella (</a:t>
            </a:r>
            <a:r>
              <a:rPr lang="es-MX" sz="2000" dirty="0" err="1" smtClean="0"/>
              <a:t>Hadjk-georgiou</a:t>
            </a:r>
            <a:r>
              <a:rPr lang="es-MX" sz="2000" dirty="0" smtClean="0"/>
              <a:t>, 2001</a:t>
            </a:r>
            <a:r>
              <a:rPr lang="es-MX" sz="2000" dirty="0" smtClean="0"/>
              <a:t>).</a:t>
            </a:r>
          </a:p>
          <a:p>
            <a:pPr algn="just"/>
            <a:r>
              <a:rPr lang="es-MX" sz="2000" dirty="0" smtClean="0"/>
              <a:t>Un sentido de asombro, conectividad y reencantamiento son componente centrales en este enfoque.</a:t>
            </a:r>
            <a:endParaRPr lang="es-ES" sz="2000" dirty="0" smtClean="0"/>
          </a:p>
          <a:p>
            <a:pPr algn="just"/>
            <a:r>
              <a:rPr lang="es-MX" sz="2000" dirty="0" smtClean="0"/>
              <a:t>Los </a:t>
            </a:r>
            <a:r>
              <a:rPr lang="es-MX" sz="2000" dirty="0" smtClean="0"/>
              <a:t>niños deben ser invitados a enriquecer su disposición de aprendizaje hacia la ciencia.</a:t>
            </a:r>
            <a:endParaRPr lang="es-ES" sz="2000" dirty="0" smtClean="0"/>
          </a:p>
          <a:p>
            <a:pPr algn="just"/>
            <a:r>
              <a:rPr lang="es-MX" sz="2000" dirty="0" smtClean="0"/>
              <a:t>La emoción del </a:t>
            </a:r>
            <a:r>
              <a:rPr lang="es-MX" sz="2000" dirty="0" smtClean="0"/>
              <a:t>profesor:</a:t>
            </a:r>
          </a:p>
          <a:p>
            <a:pPr lvl="1" algn="just"/>
            <a:r>
              <a:rPr lang="es-MX" sz="1600" dirty="0" smtClean="0"/>
              <a:t>Contribuye en </a:t>
            </a:r>
            <a:r>
              <a:rPr lang="es-MX" sz="1600" dirty="0" smtClean="0"/>
              <a:t>la experiencia educativa de niños como </a:t>
            </a:r>
            <a:r>
              <a:rPr lang="es-MX" sz="1600" dirty="0" smtClean="0"/>
              <a:t>en la suya profesional</a:t>
            </a:r>
          </a:p>
          <a:p>
            <a:pPr lvl="1" algn="just"/>
            <a:r>
              <a:rPr lang="es-MX" sz="1600" dirty="0" smtClean="0"/>
              <a:t>Hay </a:t>
            </a:r>
            <a:r>
              <a:rPr lang="es-MX" sz="1600" dirty="0" smtClean="0"/>
              <a:t>un grupo significativo de profesores de ciencia que tiene poco confianza en sus conocimientos y habilidades en relación a la ciencia, por lo que la evitan. (</a:t>
            </a:r>
            <a:r>
              <a:rPr lang="es-MX" sz="1600" dirty="0" err="1" smtClean="0"/>
              <a:t>Zembylas</a:t>
            </a:r>
            <a:r>
              <a:rPr lang="es-MX" sz="1600" dirty="0" smtClean="0"/>
              <a:t>’, 2002; 2004b; 2004c</a:t>
            </a:r>
            <a:r>
              <a:rPr lang="es-MX" sz="1600" dirty="0" smtClean="0"/>
              <a:t>)</a:t>
            </a:r>
            <a:endParaRPr lang="es-ES" sz="16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4: El afecto y la educación de ciencias en los niveles educativos </a:t>
            </a:r>
            <a:r>
              <a:rPr lang="es-MX" sz="2400" b="1" dirty="0" smtClean="0"/>
              <a:t>iniciales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908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Tanto enseñar como aprender ciencias son procesos necesariamente </a:t>
            </a:r>
            <a:r>
              <a:rPr lang="es-MX" sz="2000" dirty="0" smtClean="0"/>
              <a:t>afectivos</a:t>
            </a:r>
          </a:p>
          <a:p>
            <a:pPr algn="just">
              <a:buNone/>
            </a:pPr>
            <a:endParaRPr lang="es-MX" sz="2000" dirty="0" smtClean="0"/>
          </a:p>
          <a:p>
            <a:pPr algn="just"/>
            <a:r>
              <a:rPr lang="es-MX" sz="2000" dirty="0" smtClean="0"/>
              <a:t>Varios autores enfatizan la importancia de estudiar y teorizar la educación de los niños de edad temprana en la base de la interrelación entre emoción y cognición</a:t>
            </a:r>
            <a:r>
              <a:rPr lang="es-MX" sz="1400" dirty="0" smtClean="0"/>
              <a:t> </a:t>
            </a:r>
          </a:p>
          <a:p>
            <a:pPr algn="r">
              <a:buNone/>
            </a:pPr>
            <a:r>
              <a:rPr lang="es-MX" sz="1400" dirty="0" err="1" smtClean="0"/>
              <a:t>Osborne</a:t>
            </a:r>
            <a:r>
              <a:rPr lang="es-MX" sz="1400" dirty="0" smtClean="0"/>
              <a:t> &amp; Brady (2001), </a:t>
            </a:r>
            <a:r>
              <a:rPr lang="es-MX" sz="1400" dirty="0" err="1" smtClean="0"/>
              <a:t>Zembylas</a:t>
            </a:r>
            <a:r>
              <a:rPr lang="es-MX" sz="1400" dirty="0" smtClean="0"/>
              <a:t> (2004) &amp; </a:t>
            </a:r>
            <a:r>
              <a:rPr lang="es-MX" sz="1400" dirty="0" err="1" smtClean="0"/>
              <a:t>Siraj-Blatchford</a:t>
            </a:r>
            <a:r>
              <a:rPr lang="es-MX" sz="1400" dirty="0" smtClean="0"/>
              <a:t> &amp; </a:t>
            </a:r>
            <a:r>
              <a:rPr lang="es-MX" sz="1400" dirty="0" err="1" smtClean="0"/>
              <a:t>Siraj-Blatchford</a:t>
            </a:r>
            <a:r>
              <a:rPr lang="es-MX" sz="1400" dirty="0" smtClean="0"/>
              <a:t> (2002)</a:t>
            </a:r>
            <a:r>
              <a:rPr lang="es-MX" sz="2000" dirty="0" smtClean="0"/>
              <a:t> </a:t>
            </a:r>
            <a:endParaRPr lang="es-ES" sz="2000" dirty="0" smtClean="0"/>
          </a:p>
          <a:p>
            <a:pPr algn="just">
              <a:buNone/>
            </a:pPr>
            <a:endParaRPr lang="es-MX" sz="2000" dirty="0" smtClean="0"/>
          </a:p>
          <a:p>
            <a:pPr algn="just"/>
            <a:r>
              <a:rPr lang="es-MX" sz="2000" dirty="0" smtClean="0"/>
              <a:t>“Andamiaje </a:t>
            </a:r>
            <a:r>
              <a:rPr lang="es-MX" sz="2000" dirty="0" smtClean="0"/>
              <a:t>emocional</a:t>
            </a:r>
            <a:r>
              <a:rPr lang="es-MX" sz="2000" dirty="0" smtClean="0"/>
              <a:t>”, el concepto de andamiaje </a:t>
            </a:r>
            <a:r>
              <a:rPr lang="es-MX" sz="2000" dirty="0" smtClean="0"/>
              <a:t>no está solo relacionado con fortalecer la capacidad intelectual de los niños sino en </a:t>
            </a:r>
            <a:r>
              <a:rPr lang="es-MX" sz="2000" dirty="0" smtClean="0"/>
              <a:t>ayudarlos a </a:t>
            </a:r>
            <a:r>
              <a:rPr lang="es-MX" sz="2000" dirty="0" smtClean="0"/>
              <a:t>enfrentar las demandas emocionales de equivocarse, asumir tareas ambiguas y evitar la confrontación con </a:t>
            </a:r>
            <a:r>
              <a:rPr lang="es-MX" sz="2000" dirty="0" smtClean="0"/>
              <a:t>otros (</a:t>
            </a:r>
            <a:r>
              <a:rPr lang="es-MX" sz="2000" dirty="0" err="1" smtClean="0"/>
              <a:t>Rosiek</a:t>
            </a:r>
            <a:r>
              <a:rPr lang="es-MX" sz="2000" dirty="0" smtClean="0"/>
              <a:t>, 2003)</a:t>
            </a:r>
            <a:endParaRPr lang="es-ES" sz="2000" dirty="0" smtClean="0"/>
          </a:p>
          <a:p>
            <a:pPr algn="just"/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4: El afecto y la educación de ciencias en los niveles educativos </a:t>
            </a:r>
            <a:r>
              <a:rPr lang="es-MX" sz="2400" b="1" dirty="0" smtClean="0"/>
              <a:t>iniciales </a:t>
            </a:r>
            <a:r>
              <a:rPr lang="es-ES" sz="2400" b="1" dirty="0" smtClean="0"/>
              <a:t>(CONTINUACIÓN)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908"/>
          </a:xfrm>
        </p:spPr>
        <p:txBody>
          <a:bodyPr>
            <a:noAutofit/>
          </a:bodyPr>
          <a:lstStyle/>
          <a:p>
            <a:r>
              <a:rPr lang="es-MX" sz="2000" dirty="0" smtClean="0"/>
              <a:t> El juego de los niños pequeños:</a:t>
            </a:r>
          </a:p>
          <a:p>
            <a:pPr lvl="1"/>
            <a:r>
              <a:rPr lang="es-MX" sz="1800" dirty="0" smtClean="0"/>
              <a:t>Una </a:t>
            </a:r>
            <a:r>
              <a:rPr lang="es-MX" sz="1800" dirty="0" smtClean="0"/>
              <a:t>de </a:t>
            </a:r>
            <a:r>
              <a:rPr lang="es-MX" sz="1800" dirty="0" smtClean="0"/>
              <a:t>sus </a:t>
            </a:r>
            <a:r>
              <a:rPr lang="es-MX" sz="1800" dirty="0" smtClean="0"/>
              <a:t>principales características </a:t>
            </a:r>
            <a:r>
              <a:rPr lang="es-MX" sz="1800" dirty="0" smtClean="0"/>
              <a:t>es </a:t>
            </a:r>
            <a:r>
              <a:rPr lang="es-MX" sz="1800" dirty="0" smtClean="0"/>
              <a:t>que cualquier cosa que haya en su entorno puede ser usada como material de </a:t>
            </a:r>
            <a:r>
              <a:rPr lang="es-MX" sz="1800" dirty="0" smtClean="0"/>
              <a:t>juego</a:t>
            </a:r>
          </a:p>
          <a:p>
            <a:pPr lvl="1"/>
            <a:r>
              <a:rPr lang="es-MX" sz="1800" dirty="0" smtClean="0"/>
              <a:t>Su esencia está </a:t>
            </a:r>
            <a:r>
              <a:rPr lang="es-MX" sz="1800" dirty="0" smtClean="0"/>
              <a:t>en la habilidad de los jugadores para transformar su mundo a través de su compromiso activo, flexibilidad de pensamiento y control creativo, usando cualquier material que esté disponible para ellos.</a:t>
            </a:r>
            <a:endParaRPr lang="es-ES" sz="1800" dirty="0" smtClean="0"/>
          </a:p>
          <a:p>
            <a:r>
              <a:rPr lang="es-MX" sz="2000" dirty="0" smtClean="0"/>
              <a:t>Juguetes diseñados </a:t>
            </a:r>
            <a:r>
              <a:rPr lang="es-MX" sz="2000" dirty="0" smtClean="0"/>
              <a:t>para </a:t>
            </a:r>
            <a:r>
              <a:rPr lang="es-MX" sz="2000" dirty="0" smtClean="0"/>
              <a:t>jugar dan posibilidades muy </a:t>
            </a:r>
            <a:r>
              <a:rPr lang="es-MX" sz="2000" dirty="0" smtClean="0"/>
              <a:t>específicas o muy generales. </a:t>
            </a:r>
            <a:endParaRPr lang="es-MX" sz="2000" dirty="0" smtClean="0"/>
          </a:p>
          <a:p>
            <a:pPr algn="just"/>
            <a:r>
              <a:rPr lang="es-MX" sz="2000" dirty="0" smtClean="0"/>
              <a:t>El término tecnología es comúnmente usado para referirse a “objetos que integran alguna función electrónica</a:t>
            </a:r>
            <a:r>
              <a:rPr lang="es-MX" sz="2000" dirty="0" smtClean="0"/>
              <a:t>”, dos </a:t>
            </a:r>
            <a:r>
              <a:rPr lang="es-MX" sz="2000" dirty="0" smtClean="0"/>
              <a:t>tipos específicos de tecnología interactiva usada por los niños pequeños son:</a:t>
            </a:r>
            <a:endParaRPr lang="es-ES" sz="2000" dirty="0" smtClean="0"/>
          </a:p>
          <a:p>
            <a:pPr lvl="1"/>
            <a:r>
              <a:rPr lang="es-MX" sz="1600" dirty="0" smtClean="0"/>
              <a:t>Juguetes robóticos: incorporan </a:t>
            </a:r>
            <a:r>
              <a:rPr lang="es-MX" sz="1600" dirty="0" err="1" smtClean="0"/>
              <a:t>ship</a:t>
            </a:r>
            <a:r>
              <a:rPr lang="es-MX" sz="1600" dirty="0" smtClean="0"/>
              <a:t> </a:t>
            </a:r>
            <a:r>
              <a:rPr lang="es-MX" sz="1600" dirty="0" smtClean="0"/>
              <a:t>computacionales</a:t>
            </a:r>
            <a:endParaRPr lang="es-ES" sz="1600" dirty="0" smtClean="0"/>
          </a:p>
          <a:p>
            <a:pPr lvl="1"/>
            <a:r>
              <a:rPr lang="es-MX" sz="1600" dirty="0" smtClean="0"/>
              <a:t>Programas </a:t>
            </a:r>
            <a:r>
              <a:rPr lang="es-MX" sz="1600" dirty="0" smtClean="0"/>
              <a:t>computacionales, con </a:t>
            </a:r>
            <a:r>
              <a:rPr lang="es-MX" sz="1600" dirty="0" smtClean="0"/>
              <a:t>inter fases computacionales y programas de aprendizaje amistosos para niños</a:t>
            </a:r>
            <a:r>
              <a:rPr lang="es-MX" sz="1600" dirty="0" smtClean="0"/>
              <a:t>.</a:t>
            </a:r>
            <a:endParaRPr lang="es-MX" sz="2000" dirty="0" smtClean="0"/>
          </a:p>
          <a:p>
            <a:pPr algn="just"/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5: Nuevas tecnologías en educación temprana. ¿Socios en el juego</a:t>
            </a:r>
            <a:r>
              <a:rPr lang="es-MX" sz="2400" b="1" dirty="0" smtClean="0"/>
              <a:t>?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Contexto </a:t>
            </a:r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de la publicación</a:t>
            </a:r>
            <a:r>
              <a:rPr lang="es-VE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s-VE" dirty="0">
                <a:solidFill>
                  <a:schemeClr val="tx2">
                    <a:lumMod val="75000"/>
                  </a:schemeClr>
                </a:solidFill>
              </a:rPr>
            </a:b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43077"/>
            <a:ext cx="8229600" cy="4472005"/>
          </a:xfrm>
        </p:spPr>
        <p:txBody>
          <a:bodyPr>
            <a:noAutofit/>
          </a:bodyPr>
          <a:lstStyle/>
          <a:p>
            <a:pPr marL="266700" indent="-266700" algn="just"/>
            <a:r>
              <a:rPr lang="es-VE" sz="2800" dirty="0" smtClean="0"/>
              <a:t>Revisión de la investigación en la educación de las ciencias y la tecnología en la educación inicial; análisis crítico.</a:t>
            </a:r>
          </a:p>
          <a:p>
            <a:pPr marL="266700" indent="-266700" algn="just"/>
            <a:r>
              <a:rPr lang="es-VE" sz="2800" dirty="0" smtClean="0"/>
              <a:t>Educación </a:t>
            </a:r>
            <a:r>
              <a:rPr lang="es-VE" sz="2800" dirty="0" smtClean="0"/>
              <a:t>inicial (0-8 años</a:t>
            </a:r>
            <a:r>
              <a:rPr lang="es-VE" sz="2800" dirty="0" smtClean="0"/>
              <a:t>)</a:t>
            </a:r>
            <a:endParaRPr lang="es-VE" sz="2800" dirty="0" smtClean="0"/>
          </a:p>
          <a:p>
            <a:pPr marL="266700" indent="-266700" algn="just">
              <a:buNone/>
            </a:pPr>
            <a:endParaRPr lang="es-VE" sz="2800" dirty="0" smtClean="0"/>
          </a:p>
          <a:p>
            <a:pPr marL="266700" indent="-266700"/>
            <a:r>
              <a:rPr lang="es-VE" sz="2800" dirty="0" smtClean="0"/>
              <a:t>Foco en </a:t>
            </a:r>
            <a:r>
              <a:rPr lang="es-VE" sz="2800" dirty="0" smtClean="0"/>
              <a:t>USA, con aportes de autores de diversas universidades nacionales e internacionales</a:t>
            </a:r>
            <a:endParaRPr lang="es-VE" sz="2800" dirty="0" smtClean="0"/>
          </a:p>
          <a:p>
            <a:pPr marL="266700" indent="-266700">
              <a:buNone/>
            </a:pPr>
            <a:endParaRPr lang="es-VE" sz="2800" dirty="0" smtClean="0"/>
          </a:p>
          <a:p>
            <a:pPr marL="266700" indent="-266700"/>
            <a:r>
              <a:rPr lang="es-VE" sz="2800" dirty="0" smtClean="0"/>
              <a:t>Editado por</a:t>
            </a:r>
            <a:r>
              <a:rPr lang="en-US" sz="2800" dirty="0" smtClean="0"/>
              <a:t> </a:t>
            </a:r>
            <a:r>
              <a:rPr lang="en-US" sz="2800" dirty="0" err="1" smtClean="0"/>
              <a:t>Saracho</a:t>
            </a:r>
            <a:r>
              <a:rPr lang="en-US" sz="2800" dirty="0" smtClean="0"/>
              <a:t>, O. </a:t>
            </a:r>
            <a:r>
              <a:rPr lang="en-US" sz="2800" dirty="0" smtClean="0"/>
              <a:t>&amp; </a:t>
            </a:r>
            <a:r>
              <a:rPr lang="en-US" sz="2800" dirty="0" err="1" smtClean="0"/>
              <a:t>Spodeck</a:t>
            </a:r>
            <a:r>
              <a:rPr lang="en-US" sz="2800" dirty="0" smtClean="0"/>
              <a:t>, B. </a:t>
            </a:r>
            <a:r>
              <a:rPr lang="en-US" sz="2800" dirty="0" smtClean="0"/>
              <a:t>(</a:t>
            </a:r>
            <a:r>
              <a:rPr lang="en-US" sz="2800" dirty="0" smtClean="0"/>
              <a:t>2008).</a:t>
            </a:r>
            <a:endParaRPr lang="es-VE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14908"/>
          </a:xfrm>
        </p:spPr>
        <p:txBody>
          <a:bodyPr>
            <a:noAutofit/>
          </a:bodyPr>
          <a:lstStyle/>
          <a:p>
            <a:r>
              <a:rPr lang="es-MX" sz="2000" dirty="0" smtClean="0"/>
              <a:t>De </a:t>
            </a:r>
            <a:r>
              <a:rPr lang="es-MX" sz="2000" dirty="0" smtClean="0"/>
              <a:t>acuerdo con </a:t>
            </a:r>
            <a:r>
              <a:rPr lang="es-MX" sz="2000" dirty="0" err="1" smtClean="0"/>
              <a:t>Kafai</a:t>
            </a:r>
            <a:r>
              <a:rPr lang="es-MX" sz="2000" dirty="0" smtClean="0"/>
              <a:t> (2006) la tecnología interactiva tiene potencial de proveer soporte al aprendizaje temprano mediante el juego, por el rol de compañero colaborativo. </a:t>
            </a:r>
            <a:endParaRPr lang="es-MX" sz="2000" dirty="0" smtClean="0"/>
          </a:p>
          <a:p>
            <a:pPr>
              <a:buNone/>
            </a:pPr>
            <a:r>
              <a:rPr lang="es-MX" sz="2000" b="1" dirty="0" smtClean="0"/>
              <a:t>Juguetes electrónicos que felicitan el juego con;</a:t>
            </a:r>
            <a:endParaRPr lang="es-ES" sz="2000" dirty="0" smtClean="0"/>
          </a:p>
          <a:p>
            <a:pPr lvl="0"/>
            <a:r>
              <a:rPr lang="es-MX" sz="2000" b="1" dirty="0" smtClean="0"/>
              <a:t>Niños menores de 3 años</a:t>
            </a:r>
            <a:r>
              <a:rPr lang="es-MX" sz="2000" b="1" dirty="0" smtClean="0"/>
              <a:t>:</a:t>
            </a:r>
          </a:p>
          <a:p>
            <a:pPr lvl="1"/>
            <a:r>
              <a:rPr lang="es-MX" sz="1600" dirty="0" smtClean="0"/>
              <a:t>juguetes interactivos que promueven </a:t>
            </a:r>
            <a:r>
              <a:rPr lang="es-MX" sz="1600" dirty="0" smtClean="0"/>
              <a:t>la exploración en los niños y requieren la puesta en práctica acciones de </a:t>
            </a:r>
            <a:r>
              <a:rPr lang="es-MX" sz="1600" dirty="0" smtClean="0"/>
              <a:t>juego</a:t>
            </a:r>
          </a:p>
          <a:p>
            <a:pPr lvl="1"/>
            <a:r>
              <a:rPr lang="es-MX" sz="1600" dirty="0" smtClean="0"/>
              <a:t>s</a:t>
            </a:r>
            <a:r>
              <a:rPr lang="es-MX" sz="1600" dirty="0" smtClean="0"/>
              <a:t>e </a:t>
            </a:r>
            <a:r>
              <a:rPr lang="es-MX" sz="1600" dirty="0" smtClean="0"/>
              <a:t>recomiendan los juegos que promueven la interacción padre niño más que los niños juegan solos. (Bergen, 2006a)</a:t>
            </a:r>
            <a:endParaRPr lang="es-ES" sz="1600" dirty="0" smtClean="0"/>
          </a:p>
          <a:p>
            <a:pPr lvl="0"/>
            <a:r>
              <a:rPr lang="es-MX" sz="2000" b="1" dirty="0" smtClean="0"/>
              <a:t>Preescolares: </a:t>
            </a:r>
            <a:endParaRPr lang="es-MX" sz="2000" dirty="0" smtClean="0"/>
          </a:p>
          <a:p>
            <a:pPr lvl="1"/>
            <a:r>
              <a:rPr lang="es-MX" sz="1600" dirty="0" smtClean="0"/>
              <a:t>Las investigaciones se han enfocado más en la interacción con pares y los contextos de interacción del juego, que en sus efectos en el desarrollo. </a:t>
            </a:r>
          </a:p>
          <a:p>
            <a:pPr lvl="1"/>
            <a:r>
              <a:rPr lang="es-MX" sz="1600" dirty="0" smtClean="0"/>
              <a:t>Dejan de manifiesto que los </a:t>
            </a:r>
            <a:r>
              <a:rPr lang="es-MX" sz="1600" dirty="0" smtClean="0"/>
              <a:t>juegos electrónicos en esta edad, se enfocan en el uso de software de computador para mediar el lenguaje escrito y otros “aprestos” de habilidades académicas. </a:t>
            </a:r>
            <a:endParaRPr lang="es-MX" sz="1600" dirty="0" smtClean="0"/>
          </a:p>
          <a:p>
            <a:pPr lvl="1">
              <a:buNone/>
            </a:pPr>
            <a:r>
              <a:rPr lang="es-MX" sz="1600" dirty="0" smtClean="0"/>
              <a:t>En relación a los juguetes que hablan, la novedad se pierde muy rápido en relación al “botón” y siguen interesados en otras cosas que pueden hacer con ellos. </a:t>
            </a:r>
          </a:p>
          <a:p>
            <a:pPr lvl="1">
              <a:buNone/>
            </a:pPr>
            <a:endParaRPr lang="es-ES" sz="1600" dirty="0" smtClean="0"/>
          </a:p>
          <a:p>
            <a:endParaRPr lang="es-ES" sz="2000" dirty="0" smtClean="0"/>
          </a:p>
          <a:p>
            <a:pPr algn="just"/>
            <a:endParaRPr lang="es-MX" sz="2000" dirty="0" smtClean="0"/>
          </a:p>
          <a:p>
            <a:pPr algn="just"/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Capítulo 5: Nuevas tecnologías en educación temprana. ¿Socios en el juego</a:t>
            </a:r>
            <a:r>
              <a:rPr lang="es-MX" sz="2400" b="1" dirty="0" smtClean="0"/>
              <a:t>? </a:t>
            </a:r>
            <a:r>
              <a:rPr lang="es-ES" sz="2400" b="1" dirty="0" smtClean="0"/>
              <a:t>(CONTINUACIÓN)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</p:spPr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Autofit/>
          </a:bodyPr>
          <a:lstStyle/>
          <a:p>
            <a:r>
              <a:rPr lang="es-MX" sz="2000" dirty="0" smtClean="0"/>
              <a:t>Se propone que los </a:t>
            </a:r>
            <a:r>
              <a:rPr lang="es-MX" sz="2000" dirty="0" smtClean="0"/>
              <a:t>niños aprendan </a:t>
            </a:r>
            <a:r>
              <a:rPr lang="es-MX" sz="2000" dirty="0" smtClean="0"/>
              <a:t>de </a:t>
            </a:r>
            <a:r>
              <a:rPr lang="es-MX" sz="2000" dirty="0" smtClean="0"/>
              <a:t>la física </a:t>
            </a:r>
            <a:r>
              <a:rPr lang="es-MX" sz="2000" dirty="0" smtClean="0"/>
              <a:t>en experiencias diarias, despertando </a:t>
            </a:r>
            <a:r>
              <a:rPr lang="es-MX" sz="2000" dirty="0" smtClean="0"/>
              <a:t>en </a:t>
            </a:r>
            <a:r>
              <a:rPr lang="es-MX" sz="2000" dirty="0" smtClean="0"/>
              <a:t>ellos el </a:t>
            </a:r>
            <a:r>
              <a:rPr lang="es-MX" sz="2000" dirty="0" smtClean="0"/>
              <a:t>ser pequeños narradores de cuentos y pequeños </a:t>
            </a:r>
            <a:r>
              <a:rPr lang="es-MX" sz="2000" dirty="0" smtClean="0"/>
              <a:t>ingenieros, </a:t>
            </a:r>
            <a:r>
              <a:rPr lang="es-MX" sz="2000" dirty="0" smtClean="0"/>
              <a:t>para ayudarles a desarrollar la fluidez tecnológica.</a:t>
            </a:r>
            <a:endParaRPr lang="es-ES" sz="2000" dirty="0" smtClean="0"/>
          </a:p>
          <a:p>
            <a:r>
              <a:rPr lang="es-MX" sz="2000" dirty="0" smtClean="0"/>
              <a:t>Contar </a:t>
            </a:r>
            <a:r>
              <a:rPr lang="es-MX" sz="2000" dirty="0" smtClean="0"/>
              <a:t>un cuento y trabajar como ingeniero son dos maneras de comprender, dar sentido y contribuir al mundo (</a:t>
            </a:r>
            <a:r>
              <a:rPr lang="es-MX" sz="2000" dirty="0" err="1" smtClean="0"/>
              <a:t>Brunner</a:t>
            </a:r>
            <a:r>
              <a:rPr lang="es-MX" sz="2000" dirty="0" smtClean="0"/>
              <a:t>, 1986). </a:t>
            </a:r>
            <a:endParaRPr lang="es-MX" sz="2000" dirty="0" smtClean="0"/>
          </a:p>
          <a:p>
            <a:pPr algn="just"/>
            <a:r>
              <a:rPr lang="es-MX" sz="2000" dirty="0" smtClean="0"/>
              <a:t>Los </a:t>
            </a:r>
            <a:r>
              <a:rPr lang="es-MX" sz="2000" dirty="0" smtClean="0"/>
              <a:t>niños necesitan objetos </a:t>
            </a:r>
            <a:r>
              <a:rPr lang="es-MX" sz="2000" dirty="0" smtClean="0"/>
              <a:t>concretos</a:t>
            </a:r>
          </a:p>
          <a:p>
            <a:pPr lvl="1" algn="just"/>
            <a:r>
              <a:rPr lang="es-MX" sz="2000" dirty="0" err="1" smtClean="0"/>
              <a:t>Clements</a:t>
            </a:r>
            <a:r>
              <a:rPr lang="es-MX" sz="2000" dirty="0" smtClean="0"/>
              <a:t> </a:t>
            </a:r>
            <a:r>
              <a:rPr lang="es-MX" sz="2000" dirty="0" smtClean="0"/>
              <a:t>(1999) dice que el ser concreto no es una propiedad del objeto sino una propiedad de la relación de la persona con el objeto. </a:t>
            </a:r>
            <a:endParaRPr lang="es-MX" sz="2000" dirty="0" smtClean="0"/>
          </a:p>
          <a:p>
            <a:pPr lvl="1" algn="just"/>
            <a:r>
              <a:rPr lang="es-MX" sz="2000" dirty="0" smtClean="0"/>
              <a:t>Conceptos </a:t>
            </a:r>
            <a:r>
              <a:rPr lang="es-MX" sz="2000" dirty="0" smtClean="0"/>
              <a:t>que no tienen por donde </a:t>
            </a:r>
            <a:r>
              <a:rPr lang="es-MX" sz="2000" dirty="0" smtClean="0"/>
              <a:t>“ser tomados” pueden </a:t>
            </a:r>
            <a:r>
              <a:rPr lang="es-MX" sz="2000" dirty="0" smtClean="0"/>
              <a:t>convertirse en concretos si logramos relacionarnos de manera adecuada con él. </a:t>
            </a:r>
            <a:endParaRPr lang="es-MX" sz="2000" dirty="0" smtClean="0"/>
          </a:p>
          <a:p>
            <a:pPr lvl="1" algn="just"/>
            <a:r>
              <a:rPr lang="es-MX" sz="2000" dirty="0" smtClean="0"/>
              <a:t>Inspirado en </a:t>
            </a:r>
            <a:r>
              <a:rPr lang="es-MX" sz="2000" dirty="0" smtClean="0"/>
              <a:t>la filosofía </a:t>
            </a:r>
            <a:r>
              <a:rPr lang="es-MX" sz="2000" dirty="0" smtClean="0"/>
              <a:t>constructivista; concibe </a:t>
            </a:r>
            <a:r>
              <a:rPr lang="es-MX" sz="2000" dirty="0" smtClean="0"/>
              <a:t>la tecnología como un material con el cual se puede jugar para construir proyectos </a:t>
            </a:r>
            <a:r>
              <a:rPr lang="es-MX" sz="2000" dirty="0" smtClean="0"/>
              <a:t>significativos.</a:t>
            </a:r>
            <a:endParaRPr lang="es-ES" sz="2000" dirty="0" smtClean="0"/>
          </a:p>
          <a:p>
            <a:pPr algn="just">
              <a:buNone/>
            </a:pPr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357190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</a:t>
            </a:r>
            <a:r>
              <a:rPr lang="es-MX" sz="2000" b="1" dirty="0" smtClean="0"/>
              <a:t>CAPÍTULO 6. Ingenieros y relatores de cuentos. Utilizando manipulativos de robótica para desarrollar la fluidez tecnológica en la educación </a:t>
            </a:r>
            <a:r>
              <a:rPr lang="es-MX" sz="2000" b="1" dirty="0" smtClean="0"/>
              <a:t>temprana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</p:spPr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14908"/>
          </a:xfrm>
        </p:spPr>
        <p:txBody>
          <a:bodyPr>
            <a:noAutofit/>
          </a:bodyPr>
          <a:lstStyle/>
          <a:p>
            <a:pPr algn="just"/>
            <a:r>
              <a:rPr lang="es-MX" sz="2400" b="1" dirty="0" smtClean="0"/>
              <a:t>Fluidez tecnológica: </a:t>
            </a:r>
            <a:r>
              <a:rPr lang="es-MX" sz="2400" dirty="0" smtClean="0"/>
              <a:t>conocimiento </a:t>
            </a:r>
            <a:r>
              <a:rPr lang="es-MX" sz="2400" dirty="0" smtClean="0"/>
              <a:t>de qué se trata la tecnología, los propósitos a que puede servir, como puede ser utilizada eficiente y efectivamente para logar metas específicas, personales y sociales (</a:t>
            </a:r>
            <a:r>
              <a:rPr lang="es-MX" sz="2400" dirty="0" err="1" smtClean="0"/>
              <a:t>Committee</a:t>
            </a:r>
            <a:r>
              <a:rPr lang="es-MX" sz="2400" dirty="0" smtClean="0"/>
              <a:t> </a:t>
            </a:r>
            <a:r>
              <a:rPr lang="es-MX" sz="2400" dirty="0" err="1" smtClean="0"/>
              <a:t>on</a:t>
            </a:r>
            <a:r>
              <a:rPr lang="es-MX" sz="2400" dirty="0" smtClean="0"/>
              <a:t> </a:t>
            </a:r>
            <a:r>
              <a:rPr lang="es-MX" sz="2400" dirty="0" err="1" smtClean="0"/>
              <a:t>Information</a:t>
            </a:r>
            <a:r>
              <a:rPr lang="es-MX" sz="2400" dirty="0" smtClean="0"/>
              <a:t> </a:t>
            </a:r>
            <a:r>
              <a:rPr lang="es-MX" sz="2400" dirty="0" err="1" smtClean="0"/>
              <a:t>Technology</a:t>
            </a:r>
            <a:r>
              <a:rPr lang="es-MX" sz="2400" dirty="0" smtClean="0"/>
              <a:t> Literacy,1999</a:t>
            </a:r>
            <a:r>
              <a:rPr lang="es-MX" sz="2400" dirty="0" smtClean="0"/>
              <a:t>) </a:t>
            </a:r>
          </a:p>
          <a:p>
            <a:pPr lvl="1"/>
            <a:r>
              <a:rPr lang="es-MX" sz="2000" dirty="0" smtClean="0"/>
              <a:t>Requiere </a:t>
            </a:r>
            <a:r>
              <a:rPr lang="es-MX" sz="2000" dirty="0" smtClean="0"/>
              <a:t>tiempo para lograrlo y mucho trabajo y motivación</a:t>
            </a:r>
            <a:r>
              <a:rPr lang="es-MX" sz="2000" dirty="0" smtClean="0"/>
              <a:t>.</a:t>
            </a:r>
          </a:p>
          <a:p>
            <a:pPr lvl="1">
              <a:buNone/>
            </a:pPr>
            <a:endParaRPr lang="es-MX" sz="2000" dirty="0" smtClean="0"/>
          </a:p>
          <a:p>
            <a:pPr algn="just"/>
            <a:r>
              <a:rPr lang="es-MX" sz="2400" dirty="0" smtClean="0"/>
              <a:t>Con esta propuesta los niños pueden llegar a establecer relaciones más cercanas con los conceptos abstractos de matemática y ciencias </a:t>
            </a:r>
          </a:p>
          <a:p>
            <a:pPr lvl="1" algn="just"/>
            <a:r>
              <a:rPr lang="es-MX" sz="2000" dirty="0" smtClean="0"/>
              <a:t>Al comprometerse en diseños que son personalmente significativos en los proyectos en que utilizan los robots.</a:t>
            </a:r>
            <a:endParaRPr lang="es-ES" sz="2000" dirty="0" smtClean="0"/>
          </a:p>
          <a:p>
            <a:endParaRPr lang="es-ES" sz="24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357190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</a:t>
            </a:r>
            <a:r>
              <a:rPr lang="es-MX" sz="2000" b="1" dirty="0" smtClean="0"/>
              <a:t>CAPÍTULO 6. Ingenieros y relatores de cuentos. Utilizando manipulativos de robótica para desarrollar la fluidez tecnológica en la educación </a:t>
            </a:r>
            <a:r>
              <a:rPr lang="es-MX" sz="2000" b="1" dirty="0" smtClean="0"/>
              <a:t>temprana </a:t>
            </a:r>
            <a:r>
              <a:rPr lang="es-ES" sz="2400" b="1" dirty="0" smtClean="0"/>
              <a:t>(CONTINUACIÓN)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</p:spPr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Autofit/>
          </a:bodyPr>
          <a:lstStyle/>
          <a:p>
            <a:r>
              <a:rPr lang="es-MX" sz="2000" dirty="0" smtClean="0"/>
              <a:t>Se </a:t>
            </a:r>
            <a:r>
              <a:rPr lang="es-MX" sz="2000" dirty="0" smtClean="0"/>
              <a:t>revisan enfoques para enseñar y aprender matemáticas con tecnología.</a:t>
            </a:r>
            <a:endParaRPr lang="es-ES" sz="2000" dirty="0" smtClean="0"/>
          </a:p>
          <a:p>
            <a:r>
              <a:rPr lang="es-MX" sz="2000" dirty="0" smtClean="0"/>
              <a:t>Los niños pequeños pueden usar computadores y software para apoyar su aprendizaje desde los 4 años</a:t>
            </a:r>
            <a:r>
              <a:rPr lang="es-MX" sz="2000" dirty="0" smtClean="0"/>
              <a:t>.</a:t>
            </a:r>
          </a:p>
          <a:p>
            <a:pPr>
              <a:buNone/>
            </a:pPr>
            <a:r>
              <a:rPr lang="es-MX" sz="2000" b="1" dirty="0" smtClean="0"/>
              <a:t>Instrucción asistida por computador (CAI)</a:t>
            </a:r>
            <a:endParaRPr lang="es-ES" sz="2000" dirty="0" smtClean="0"/>
          </a:p>
          <a:p>
            <a:r>
              <a:rPr lang="es-MX" sz="2000" dirty="0" smtClean="0"/>
              <a:t>Software </a:t>
            </a:r>
            <a:r>
              <a:rPr lang="es-MX" sz="2000" dirty="0" smtClean="0"/>
              <a:t>para ayudar a desarrollar las habilidades y aprender nuevos </a:t>
            </a:r>
            <a:r>
              <a:rPr lang="es-MX" sz="2000" dirty="0" smtClean="0"/>
              <a:t>conceptos, en que el </a:t>
            </a:r>
            <a:r>
              <a:rPr lang="es-MX" sz="2000" dirty="0" smtClean="0"/>
              <a:t>computador presenta información o una tarea en relación a la cual luego da una </a:t>
            </a:r>
            <a:r>
              <a:rPr lang="es-MX" sz="2000" dirty="0" smtClean="0"/>
              <a:t>retroalimentación</a:t>
            </a:r>
            <a:endParaRPr lang="es-ES" sz="2000" dirty="0" smtClean="0"/>
          </a:p>
          <a:p>
            <a:r>
              <a:rPr lang="es-MX" sz="2000" dirty="0" smtClean="0"/>
              <a:t>Plantean las condiciones para que sean efectivos</a:t>
            </a:r>
          </a:p>
          <a:p>
            <a:endParaRPr lang="es-ES" sz="1600" dirty="0" smtClean="0"/>
          </a:p>
          <a:p>
            <a:pPr>
              <a:buNone/>
            </a:pPr>
            <a:r>
              <a:rPr lang="es-MX" sz="2000" b="1" dirty="0" smtClean="0"/>
              <a:t>Manipulativos </a:t>
            </a:r>
            <a:r>
              <a:rPr lang="es-MX" sz="2000" b="1" dirty="0" smtClean="0"/>
              <a:t>del computador </a:t>
            </a:r>
            <a:endParaRPr lang="es-ES" sz="2000" dirty="0" smtClean="0"/>
          </a:p>
          <a:p>
            <a:r>
              <a:rPr lang="es-MX" sz="2000" dirty="0" smtClean="0"/>
              <a:t>Programas </a:t>
            </a:r>
            <a:r>
              <a:rPr lang="es-MX" sz="2000" dirty="0" smtClean="0"/>
              <a:t>que se pueden manipular en el </a:t>
            </a:r>
            <a:r>
              <a:rPr lang="es-MX" sz="2000" dirty="0" smtClean="0"/>
              <a:t>PC</a:t>
            </a:r>
            <a:r>
              <a:rPr lang="es-ES" sz="2000" dirty="0" smtClean="0"/>
              <a:t>, éstos </a:t>
            </a:r>
            <a:r>
              <a:rPr lang="es-MX" sz="2000" dirty="0" smtClean="0"/>
              <a:t>pueden </a:t>
            </a:r>
            <a:r>
              <a:rPr lang="es-MX" sz="2000" dirty="0" smtClean="0"/>
              <a:t>ayudar a los niños </a:t>
            </a:r>
            <a:r>
              <a:rPr lang="es-MX" sz="2000" dirty="0" smtClean="0"/>
              <a:t>a transformar </a:t>
            </a:r>
            <a:r>
              <a:rPr lang="es-MX" sz="2000" dirty="0" smtClean="0"/>
              <a:t>objetos en la </a:t>
            </a:r>
            <a:r>
              <a:rPr lang="es-MX" sz="2000" dirty="0" smtClean="0"/>
              <a:t>pantalla</a:t>
            </a:r>
          </a:p>
          <a:p>
            <a:pPr>
              <a:buNone/>
            </a:pPr>
            <a:endParaRPr lang="es-MX" sz="800" dirty="0" smtClean="0"/>
          </a:p>
          <a:p>
            <a:pPr marL="0" indent="0" algn="ctr">
              <a:buNone/>
            </a:pPr>
            <a:r>
              <a:rPr lang="es-MX" sz="2000" dirty="0" smtClean="0"/>
              <a:t>Ambos pueden ser un apoyo, basado en la “ejercitación”, pero no reemplaza </a:t>
            </a:r>
            <a:r>
              <a:rPr lang="es-MX" sz="2000" dirty="0" smtClean="0"/>
              <a:t>la instrucción directa </a:t>
            </a:r>
            <a:r>
              <a:rPr lang="es-MX" sz="2000" dirty="0" smtClean="0"/>
              <a:t>ni </a:t>
            </a:r>
            <a:r>
              <a:rPr lang="es-MX" sz="2000" dirty="0" smtClean="0"/>
              <a:t>se puede utilizar de manera aislada.</a:t>
            </a:r>
            <a:endParaRPr lang="es-ES" sz="2000" dirty="0" smtClean="0"/>
          </a:p>
          <a:p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357190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Capítulo 7: Matemática y tecnología. Apoyando el aprendizaje para alumnos y profesores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</p:spPr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Autofit/>
          </a:bodyPr>
          <a:lstStyle/>
          <a:p>
            <a:r>
              <a:rPr lang="es-MX" sz="2000" dirty="0" smtClean="0"/>
              <a:t>Supuesto base: leer </a:t>
            </a:r>
            <a:r>
              <a:rPr lang="es-MX" sz="2000" dirty="0" smtClean="0"/>
              <a:t>cuentos es una actividad muy importante para desarrollar vocabulario</a:t>
            </a:r>
            <a:r>
              <a:rPr lang="es-MX" sz="2000" dirty="0" smtClean="0"/>
              <a:t>.</a:t>
            </a:r>
          </a:p>
          <a:p>
            <a:pPr>
              <a:buNone/>
            </a:pPr>
            <a:endParaRPr lang="es-ES" sz="2000" dirty="0" smtClean="0"/>
          </a:p>
          <a:p>
            <a:r>
              <a:rPr lang="es-MX" sz="2000" dirty="0" smtClean="0"/>
              <a:t>Muchas veces se ha planteado que el computador puede ser usado para suplementar la lectura a los niños, pero no reemplaza al </a:t>
            </a:r>
            <a:r>
              <a:rPr lang="es-MX" sz="2000" dirty="0" smtClean="0"/>
              <a:t>profesor.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MX" sz="2000" dirty="0" smtClean="0"/>
              <a:t>Investigaciones muestran que:</a:t>
            </a:r>
          </a:p>
          <a:p>
            <a:pPr lvl="1"/>
            <a:r>
              <a:rPr lang="es-MX" sz="1600" dirty="0" smtClean="0"/>
              <a:t>tanto el computador como la lectura humana apoyan el desarrollo del lenguaje de los niños</a:t>
            </a:r>
          </a:p>
          <a:p>
            <a:pPr lvl="1"/>
            <a:r>
              <a:rPr lang="es-MX" sz="1600" dirty="0" smtClean="0"/>
              <a:t>sigue </a:t>
            </a:r>
            <a:r>
              <a:rPr lang="es-MX" sz="1600" dirty="0" smtClean="0"/>
              <a:t>siendo mucho mejor lo que ganan cuando el profesor es el que lee el </a:t>
            </a:r>
            <a:r>
              <a:rPr lang="es-MX" sz="1600" dirty="0" smtClean="0"/>
              <a:t>cuento</a:t>
            </a:r>
          </a:p>
          <a:p>
            <a:pPr lvl="1"/>
            <a:r>
              <a:rPr lang="es-MX" sz="1600" dirty="0" smtClean="0"/>
              <a:t>es </a:t>
            </a:r>
            <a:r>
              <a:rPr lang="es-MX" sz="1600" dirty="0" smtClean="0"/>
              <a:t>compatible la lectura por computador con la que el profesor les </a:t>
            </a:r>
            <a:r>
              <a:rPr lang="es-MX" sz="1600" dirty="0" smtClean="0"/>
              <a:t>da</a:t>
            </a:r>
            <a:endParaRPr lang="es-ES" sz="1600" dirty="0" smtClean="0"/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Los </a:t>
            </a:r>
            <a:r>
              <a:rPr lang="es-MX" sz="2000" dirty="0" smtClean="0"/>
              <a:t>tipos de libros que se encuentran en los computadores </a:t>
            </a:r>
            <a:r>
              <a:rPr lang="es-MX" sz="1600" dirty="0" smtClean="0"/>
              <a:t>(De </a:t>
            </a:r>
            <a:r>
              <a:rPr lang="es-MX" sz="1600" dirty="0" err="1" smtClean="0"/>
              <a:t>Jong</a:t>
            </a:r>
            <a:r>
              <a:rPr lang="es-MX" sz="1600" dirty="0" smtClean="0"/>
              <a:t> &amp; Bus, 2002)</a:t>
            </a:r>
            <a:endParaRPr lang="es-ES" sz="1600" dirty="0" smtClean="0"/>
          </a:p>
          <a:p>
            <a:pPr lvl="1"/>
            <a:r>
              <a:rPr lang="es-MX" sz="1600" dirty="0" smtClean="0"/>
              <a:t>El libro que habla, con un mínimo de multimedia y poca interactividad</a:t>
            </a:r>
            <a:endParaRPr lang="es-ES" sz="1600" dirty="0" smtClean="0"/>
          </a:p>
          <a:p>
            <a:pPr lvl="1"/>
            <a:r>
              <a:rPr lang="es-MX" sz="1600" dirty="0" smtClean="0"/>
              <a:t>Los libros vivientes, multimedia combinada con una actividad limitada</a:t>
            </a:r>
            <a:endParaRPr lang="es-ES" sz="1600" dirty="0" smtClean="0"/>
          </a:p>
          <a:p>
            <a:pPr lvl="1"/>
            <a:r>
              <a:rPr lang="es-MX" sz="1600" dirty="0" smtClean="0"/>
              <a:t>Interactivos; combinan multimedia con interactividad</a:t>
            </a:r>
            <a:endParaRPr lang="es-ES" sz="1600" dirty="0" smtClean="0"/>
          </a:p>
          <a:p>
            <a:pPr lvl="1">
              <a:buNone/>
            </a:pPr>
            <a:endParaRPr lang="es-ES" sz="16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357190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CAPÍTULO 8: Aprendizaje </a:t>
            </a:r>
            <a:r>
              <a:rPr lang="es-MX" sz="2400" b="1" dirty="0" smtClean="0"/>
              <a:t>de vocabulario a través de computador en el </a:t>
            </a:r>
            <a:r>
              <a:rPr lang="es-MX" sz="2400" b="1" dirty="0" smtClean="0"/>
              <a:t>kínder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</p:spPr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Autofit/>
          </a:bodyPr>
          <a:lstStyle/>
          <a:p>
            <a:r>
              <a:rPr lang="es-MX" sz="2000" dirty="0" smtClean="0"/>
              <a:t>Supuesto base: leer </a:t>
            </a:r>
            <a:r>
              <a:rPr lang="es-MX" sz="2000" dirty="0" smtClean="0"/>
              <a:t>cuentos es una actividad muy importante para desarrollar vocabulario</a:t>
            </a:r>
            <a:r>
              <a:rPr lang="es-MX" sz="2000" dirty="0" smtClean="0"/>
              <a:t>.</a:t>
            </a:r>
          </a:p>
          <a:p>
            <a:pPr>
              <a:buNone/>
            </a:pPr>
            <a:endParaRPr lang="es-ES" sz="2000" dirty="0" smtClean="0"/>
          </a:p>
          <a:p>
            <a:r>
              <a:rPr lang="es-MX" sz="2000" dirty="0" smtClean="0"/>
              <a:t>Muchas veces se ha planteado que el computador puede ser usado para suplementar la lectura a los niños, pero no reemplaza al </a:t>
            </a:r>
            <a:r>
              <a:rPr lang="es-MX" sz="2000" dirty="0" smtClean="0"/>
              <a:t>profesor.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MX" sz="2000" dirty="0" smtClean="0"/>
              <a:t>Investigaciones muestran que:</a:t>
            </a:r>
          </a:p>
          <a:p>
            <a:pPr lvl="1"/>
            <a:r>
              <a:rPr lang="es-MX" sz="1600" dirty="0" smtClean="0"/>
              <a:t>tanto el computador como la lectura humana apoyan el desarrollo del lenguaje de los niños</a:t>
            </a:r>
          </a:p>
          <a:p>
            <a:pPr lvl="1"/>
            <a:r>
              <a:rPr lang="es-MX" sz="1600" dirty="0" smtClean="0"/>
              <a:t>sigue </a:t>
            </a:r>
            <a:r>
              <a:rPr lang="es-MX" sz="1600" dirty="0" smtClean="0"/>
              <a:t>siendo mucho mejor lo que ganan cuando el profesor es el que lee el </a:t>
            </a:r>
            <a:r>
              <a:rPr lang="es-MX" sz="1600" dirty="0" smtClean="0"/>
              <a:t>cuento</a:t>
            </a:r>
          </a:p>
          <a:p>
            <a:pPr lvl="1"/>
            <a:r>
              <a:rPr lang="es-MX" sz="1600" dirty="0" smtClean="0"/>
              <a:t>es </a:t>
            </a:r>
            <a:r>
              <a:rPr lang="es-MX" sz="1600" dirty="0" smtClean="0"/>
              <a:t>compatible la lectura por computador con la que el profesor les </a:t>
            </a:r>
            <a:r>
              <a:rPr lang="es-MX" sz="1600" dirty="0" smtClean="0"/>
              <a:t>da</a:t>
            </a:r>
            <a:endParaRPr lang="es-ES" sz="1600" dirty="0" smtClean="0"/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Los </a:t>
            </a:r>
            <a:r>
              <a:rPr lang="es-MX" sz="2000" dirty="0" smtClean="0"/>
              <a:t>tipos de libros que se encuentran en los computadores </a:t>
            </a:r>
            <a:r>
              <a:rPr lang="es-MX" sz="1600" dirty="0" smtClean="0"/>
              <a:t>(De </a:t>
            </a:r>
            <a:r>
              <a:rPr lang="es-MX" sz="1600" dirty="0" err="1" smtClean="0"/>
              <a:t>Jong</a:t>
            </a:r>
            <a:r>
              <a:rPr lang="es-MX" sz="1600" dirty="0" smtClean="0"/>
              <a:t> &amp; Bus, 2002)</a:t>
            </a:r>
            <a:endParaRPr lang="es-ES" sz="1600" dirty="0" smtClean="0"/>
          </a:p>
          <a:p>
            <a:pPr lvl="1"/>
            <a:r>
              <a:rPr lang="es-MX" sz="1600" dirty="0" smtClean="0"/>
              <a:t>El libro que habla, con un mínimo de multimedia y poca interactividad</a:t>
            </a:r>
            <a:endParaRPr lang="es-ES" sz="1600" dirty="0" smtClean="0"/>
          </a:p>
          <a:p>
            <a:pPr lvl="1"/>
            <a:r>
              <a:rPr lang="es-MX" sz="1600" dirty="0" smtClean="0"/>
              <a:t>Los libros vivientes, multimedia combinada con una actividad limitada</a:t>
            </a:r>
            <a:endParaRPr lang="es-ES" sz="1600" dirty="0" smtClean="0"/>
          </a:p>
          <a:p>
            <a:pPr lvl="1"/>
            <a:r>
              <a:rPr lang="es-MX" sz="1600" dirty="0" smtClean="0"/>
              <a:t>Interactivos; combinan multimedia con interactividad</a:t>
            </a:r>
            <a:endParaRPr lang="es-ES" sz="1600" dirty="0" smtClean="0"/>
          </a:p>
          <a:p>
            <a:pPr lvl="1">
              <a:buNone/>
            </a:pPr>
            <a:endParaRPr lang="es-ES" sz="16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357190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CAPÍTULO 8: Aprendizaje </a:t>
            </a:r>
            <a:r>
              <a:rPr lang="es-MX" sz="2400" b="1" dirty="0" smtClean="0"/>
              <a:t>de vocabulario a través de computador en el </a:t>
            </a:r>
            <a:r>
              <a:rPr lang="es-MX" sz="2400" b="1" dirty="0" smtClean="0"/>
              <a:t>kínder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</p:spPr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Autofit/>
          </a:bodyPr>
          <a:lstStyle/>
          <a:p>
            <a:r>
              <a:rPr lang="es-MX" sz="2000" dirty="0" smtClean="0"/>
              <a:t>Ser </a:t>
            </a:r>
            <a:r>
              <a:rPr lang="es-MX" sz="2000" dirty="0" smtClean="0"/>
              <a:t>letrado en las ciencias, matemáticas y tecnologías es un requerimiento futuro para todos los niños.</a:t>
            </a:r>
            <a:endParaRPr lang="es-ES" sz="2000" dirty="0" smtClean="0"/>
          </a:p>
          <a:p>
            <a:r>
              <a:rPr lang="es-MX" sz="2000" dirty="0" smtClean="0"/>
              <a:t>La mayoría de los países han establecido un desafío que es “la ciencia para todos”. </a:t>
            </a:r>
            <a:endParaRPr lang="es-ES" sz="2000" dirty="0" smtClean="0"/>
          </a:p>
          <a:p>
            <a:r>
              <a:rPr lang="es-MX" sz="2000" dirty="0" smtClean="0"/>
              <a:t>Varios estudios han demostrado que los niños a los tres años tienen capacidad de aprender conceptos basados en la teoría </a:t>
            </a:r>
            <a:endParaRPr lang="es-MX" sz="2000" dirty="0" smtClean="0"/>
          </a:p>
          <a:p>
            <a:r>
              <a:rPr lang="es-MX" sz="2000" dirty="0" smtClean="0"/>
              <a:t>Nelson </a:t>
            </a:r>
            <a:r>
              <a:rPr lang="es-MX" sz="2000" dirty="0" smtClean="0"/>
              <a:t>(1996) piensa que necesitan tener entre 4 y 5 años para poder tener una representación a través de escuchar algo. Los niños necesitan tener el lenguaje para poder comunicar sus representaciones mentales.</a:t>
            </a:r>
            <a:endParaRPr lang="es-ES" sz="2000" dirty="0" smtClean="0"/>
          </a:p>
          <a:p>
            <a:r>
              <a:rPr lang="es-MX" sz="2000" dirty="0" smtClean="0"/>
              <a:t>El aprendizaje de la ciencia </a:t>
            </a:r>
            <a:r>
              <a:rPr lang="es-MX" sz="2000" dirty="0" smtClean="0"/>
              <a:t>integrando </a:t>
            </a:r>
            <a:r>
              <a:rPr lang="es-MX" sz="2000" dirty="0" smtClean="0"/>
              <a:t>explicación y emoción, acerca a una nueva definición a la ciencia en la temprana edad. </a:t>
            </a:r>
            <a:r>
              <a:rPr lang="es-MX" sz="1600" dirty="0" smtClean="0"/>
              <a:t>(</a:t>
            </a:r>
            <a:r>
              <a:rPr lang="es-MX" sz="1600" dirty="0" err="1" smtClean="0"/>
              <a:t>Osborne</a:t>
            </a:r>
            <a:r>
              <a:rPr lang="es-MX" sz="1600" dirty="0" smtClean="0"/>
              <a:t> &amp; </a:t>
            </a:r>
            <a:r>
              <a:rPr lang="es-MX" sz="1600" dirty="0" err="1" smtClean="0"/>
              <a:t>Brady’s</a:t>
            </a:r>
            <a:r>
              <a:rPr lang="es-MX" sz="1600" dirty="0" smtClean="0"/>
              <a:t>, 2002) </a:t>
            </a:r>
            <a:endParaRPr lang="es-MX" sz="1600" dirty="0" smtClean="0"/>
          </a:p>
          <a:p>
            <a:pPr lvl="1"/>
            <a:r>
              <a:rPr lang="es-MX" sz="2000" dirty="0" smtClean="0"/>
              <a:t>ofrece </a:t>
            </a:r>
            <a:r>
              <a:rPr lang="es-MX" sz="2000" dirty="0" smtClean="0"/>
              <a:t>a los niños una sensación de asombro, </a:t>
            </a:r>
            <a:r>
              <a:rPr lang="es-MX" sz="2000" dirty="0" err="1" smtClean="0"/>
              <a:t>relacionalidad</a:t>
            </a:r>
            <a:r>
              <a:rPr lang="es-MX" sz="2000" dirty="0" smtClean="0"/>
              <a:t> y fascinación. </a:t>
            </a:r>
            <a:endParaRPr lang="es-ES" sz="20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357190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/>
              <a:t> </a:t>
            </a:r>
            <a:r>
              <a:rPr lang="es-MX" sz="2400" b="1" dirty="0" smtClean="0"/>
              <a:t>CAPÍTULO 9: </a:t>
            </a:r>
            <a:r>
              <a:rPr lang="es-MX" sz="2400" b="1" dirty="0" smtClean="0"/>
              <a:t>La agenda de futuras investigaciones para niños pequeños en ciencia y tecnología.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</p:spPr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Análisis de la </a:t>
            </a: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publicación</a:t>
            </a:r>
            <a:b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s-VE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lvl="0">
              <a:buNone/>
            </a:pPr>
            <a:r>
              <a:rPr lang="es-CL" sz="2400" dirty="0" smtClean="0"/>
              <a:t>a. Examen y descripción del contenido pertinente al Proyecto:</a:t>
            </a:r>
          </a:p>
          <a:p>
            <a:pPr lvl="0">
              <a:buNone/>
            </a:pPr>
            <a:endParaRPr lang="es-ES" sz="2400" dirty="0" smtClean="0"/>
          </a:p>
          <a:p>
            <a:pPr lvl="0"/>
            <a:r>
              <a:rPr lang="es-CL" sz="2400" dirty="0" smtClean="0"/>
              <a:t>Conocimientos disciplinarios relevantes en la formación inicial de educadoras/es de párvulos, según las disciplinas  subyacentes a los Ámbitos de las </a:t>
            </a:r>
            <a:r>
              <a:rPr lang="es-CL" sz="2400" dirty="0" smtClean="0"/>
              <a:t>BCEP</a:t>
            </a:r>
            <a:endParaRPr lang="es-ES" sz="2400" dirty="0" smtClean="0"/>
          </a:p>
          <a:p>
            <a:pPr lvl="0">
              <a:buNone/>
            </a:pPr>
            <a:endParaRPr lang="es-ES" sz="2400" dirty="0" smtClean="0"/>
          </a:p>
          <a:p>
            <a:pPr lvl="0">
              <a:buNone/>
            </a:pPr>
            <a:r>
              <a:rPr lang="es-CL" sz="2400" dirty="0" smtClean="0"/>
              <a:t>b. Tramo de edad al cual se aplican los antecedentes contenidos de la publicación: </a:t>
            </a:r>
            <a:r>
              <a:rPr lang="es-CL" sz="2400" dirty="0" smtClean="0"/>
              <a:t>Educación Infantil (0-8 años)</a:t>
            </a:r>
            <a:endParaRPr lang="es-CL" sz="2400" dirty="0" smtClean="0"/>
          </a:p>
          <a:p>
            <a:pPr lvl="0">
              <a:buNone/>
            </a:pPr>
            <a:endParaRPr lang="es-ES" sz="24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lvl="0">
              <a:buNone/>
            </a:pPr>
            <a:r>
              <a:rPr lang="es-CL" sz="2400" dirty="0" smtClean="0"/>
              <a:t>c. País o Región para la que se informan los antecedentes contenidos de la publicación: USA</a:t>
            </a:r>
            <a:endParaRPr lang="es-ES" sz="2400" dirty="0" smtClean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Análisis de la </a:t>
            </a: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publicación</a:t>
            </a:r>
            <a:b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14422"/>
            <a:ext cx="8615394" cy="5357850"/>
          </a:xfrm>
        </p:spPr>
        <p:txBody>
          <a:bodyPr>
            <a:noAutofit/>
          </a:bodyPr>
          <a:lstStyle/>
          <a:p>
            <a:pPr lvl="0"/>
            <a:r>
              <a:rPr lang="es-CL" sz="2200" dirty="0" smtClean="0"/>
              <a:t>Comentario evaluativo acerca de la pertinencia específica de los contenidos para el Proyecto.</a:t>
            </a:r>
          </a:p>
          <a:p>
            <a:pPr lvl="1">
              <a:buNone/>
            </a:pPr>
            <a:endParaRPr lang="es-CL" sz="1600" dirty="0" smtClean="0"/>
          </a:p>
          <a:p>
            <a:pPr lvl="1"/>
            <a:r>
              <a:rPr lang="es-CL" sz="1600" dirty="0" smtClean="0"/>
              <a:t>El aporte fundamental del documento </a:t>
            </a:r>
            <a:r>
              <a:rPr lang="es-CL" sz="1600" dirty="0" smtClean="0"/>
              <a:t>se relaciona con la necesidad de la enseñanza de las ciencias y la tecnología en las primeras edades, desde una perspectiva de “Derecho ciudadano</a:t>
            </a:r>
            <a:r>
              <a:rPr lang="es-CL" sz="1600" dirty="0" smtClean="0"/>
              <a:t>”</a:t>
            </a:r>
            <a:endParaRPr lang="es-ES" sz="1600" dirty="0" smtClean="0"/>
          </a:p>
          <a:p>
            <a:pPr lvl="1"/>
            <a:r>
              <a:rPr lang="es-CL" sz="1600" dirty="0" smtClean="0"/>
              <a:t>Entrega una visión de la construcción de estos aprendizajes (desde una concepción constructivista) en la etapa que aborda, integrando una perspectiva teórica, sustentada en la psicología y en las disciplinas abordadas. </a:t>
            </a:r>
            <a:endParaRPr lang="es-ES" sz="1600" dirty="0" smtClean="0"/>
          </a:p>
          <a:p>
            <a:pPr lvl="1"/>
            <a:r>
              <a:rPr lang="es-CL" sz="1600" dirty="0" smtClean="0"/>
              <a:t>Entrega orientaciones para su integración en las primeras edades y da a conocer  investigaciones relacionadas con la tecnología con implicancias prácticas asociadas a ésta y otras disciplinas como son el lenguaje verbal y la matemática</a:t>
            </a:r>
            <a:r>
              <a:rPr lang="es-CL" sz="1600" dirty="0" smtClean="0"/>
              <a:t>.</a:t>
            </a:r>
          </a:p>
          <a:p>
            <a:pPr lvl="1"/>
            <a:r>
              <a:rPr lang="es-CL" sz="1600" dirty="0" smtClean="0"/>
              <a:t>El mayor aporte al trabajo del equipo está en los 5 primeros capítulos.</a:t>
            </a:r>
            <a:endParaRPr lang="es-ES" sz="1600" dirty="0" smtClean="0"/>
          </a:p>
          <a:p>
            <a:pPr lvl="1" algn="just">
              <a:buNone/>
            </a:pPr>
            <a:endParaRPr lang="es-ES" sz="2000" dirty="0" smtClean="0"/>
          </a:p>
          <a:p>
            <a:pPr lvl="0"/>
            <a:r>
              <a:rPr lang="es-CL" sz="2200" dirty="0" smtClean="0"/>
              <a:t>Calificación de la publicación en términos de su pertinencia y utilidad al </a:t>
            </a:r>
            <a:r>
              <a:rPr lang="es-CL" sz="2200" dirty="0" smtClean="0"/>
              <a:t>Proyecto:3 (Fundamental).</a:t>
            </a:r>
            <a:endParaRPr lang="es-ES" sz="2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Autofit/>
          </a:bodyPr>
          <a:lstStyle/>
          <a:p>
            <a:pPr lvl="0"/>
            <a:r>
              <a:rPr lang="es-CL" sz="2800" b="1" dirty="0" smtClean="0"/>
              <a:t/>
            </a:r>
            <a:br>
              <a:rPr lang="es-CL" sz="2800" b="1" dirty="0" smtClean="0"/>
            </a:br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 - </a:t>
            </a:r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ACERCAMIENTO</a:t>
            </a:r>
            <a:r>
              <a:rPr lang="es-VE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s-VE" sz="2800" dirty="0">
                <a:solidFill>
                  <a:schemeClr val="tx2">
                    <a:lumMod val="75000"/>
                  </a:schemeClr>
                </a:solidFill>
              </a:rPr>
            </a:br>
            <a:endParaRPr lang="es-V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857232"/>
            <a:ext cx="8786842" cy="5941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VE" sz="1800" b="1" dirty="0" smtClean="0"/>
              <a:t>BASE: </a:t>
            </a:r>
          </a:p>
          <a:p>
            <a:pPr marL="176213" indent="-176213"/>
            <a:r>
              <a:rPr lang="es-VE" sz="2000" dirty="0" smtClean="0"/>
              <a:t>Ser letrados en ciencias y tecnología es una meta social de los individuos hoy</a:t>
            </a:r>
          </a:p>
          <a:p>
            <a:pPr marL="576263" lvl="1" indent="-176213"/>
            <a:r>
              <a:rPr lang="es-VE" sz="1600" dirty="0" smtClean="0"/>
              <a:t>La </a:t>
            </a:r>
            <a:r>
              <a:rPr lang="es-VE" sz="1600" dirty="0" smtClean="0"/>
              <a:t>ciencia y la tecnología </a:t>
            </a:r>
            <a:r>
              <a:rPr lang="es-VE" sz="1600" u="sng" dirty="0" smtClean="0"/>
              <a:t>deben</a:t>
            </a:r>
            <a:r>
              <a:rPr lang="es-VE" sz="1600" dirty="0" smtClean="0"/>
              <a:t> ser parte de la educación de los </a:t>
            </a:r>
            <a:r>
              <a:rPr lang="es-VE" sz="1600" dirty="0" smtClean="0"/>
              <a:t>individuos</a:t>
            </a:r>
          </a:p>
          <a:p>
            <a:pPr marL="576263" lvl="1" indent="-176213" algn="r">
              <a:buNone/>
            </a:pPr>
            <a:r>
              <a:rPr lang="es-VE" sz="1400" dirty="0" smtClean="0"/>
              <a:t>(</a:t>
            </a:r>
            <a:r>
              <a:rPr lang="es-VE" sz="1400" dirty="0" err="1" smtClean="0"/>
              <a:t>Scherz</a:t>
            </a:r>
            <a:r>
              <a:rPr lang="es-VE" sz="1400" dirty="0" smtClean="0"/>
              <a:t> &amp; Oren, 2006)  </a:t>
            </a:r>
          </a:p>
          <a:p>
            <a:pPr marL="176213" indent="-176213">
              <a:buNone/>
            </a:pPr>
            <a:r>
              <a:rPr lang="es-VE" sz="1800" b="1" dirty="0" smtClean="0"/>
              <a:t>FOCO:</a:t>
            </a:r>
          </a:p>
          <a:p>
            <a:pPr marL="176213" indent="-176213"/>
            <a:r>
              <a:rPr lang="es-VE" sz="2000" dirty="0" smtClean="0"/>
              <a:t>Defensa de la integración de las ciencias en la educación desde la primeras edades, en base a la evidencia de las habilidades e interés de los niños de descubrir su mundo circundante.</a:t>
            </a:r>
          </a:p>
          <a:p>
            <a:pPr marL="176213" indent="-176213"/>
            <a:r>
              <a:rPr lang="es-VE" sz="2000" dirty="0" smtClean="0"/>
              <a:t>Cuestionamiento en relación a la integración de las tecnologías en la educación desde las primeras edades, partiendo de:</a:t>
            </a:r>
          </a:p>
          <a:p>
            <a:pPr marL="576263" lvl="1" indent="-176213"/>
            <a:r>
              <a:rPr lang="es-VE" sz="1600" dirty="0" smtClean="0"/>
              <a:t>Una visión amplia de lo que se entiende por tecnología</a:t>
            </a:r>
          </a:p>
          <a:p>
            <a:pPr marL="576263" lvl="1" indent="-176213"/>
            <a:r>
              <a:rPr lang="es-VE" sz="1600" dirty="0" smtClean="0"/>
              <a:t>Estamos insertos en tecnología</a:t>
            </a:r>
          </a:p>
          <a:p>
            <a:pPr marL="576263" lvl="1" indent="-176213"/>
            <a:r>
              <a:rPr lang="es-VE" sz="1600" dirty="0" smtClean="0"/>
              <a:t>Aportes y limitaciones de la integración de la tecnología en las primeras edades.</a:t>
            </a:r>
          </a:p>
          <a:p>
            <a:pPr marL="176213" indent="-176213">
              <a:buNone/>
            </a:pPr>
            <a:r>
              <a:rPr lang="es-VE" sz="1800" b="1" dirty="0" smtClean="0"/>
              <a:t>OBJETIVOS</a:t>
            </a:r>
            <a:r>
              <a:rPr lang="es-VE" sz="1800" b="1" dirty="0" smtClean="0"/>
              <a:t>:</a:t>
            </a:r>
          </a:p>
          <a:p>
            <a:pPr marL="176213" indent="-176213"/>
            <a:r>
              <a:rPr lang="es-VE" sz="2000" dirty="0" smtClean="0"/>
              <a:t>Presentar un análisis crítico de la revisión  de las investigaciones en la educación de la ciencias y la tecnología en la educación inicial</a:t>
            </a:r>
            <a:r>
              <a:rPr lang="es-VE" sz="2000" dirty="0" smtClean="0"/>
              <a:t>.</a:t>
            </a:r>
          </a:p>
          <a:p>
            <a:pPr marL="176213" indent="-176213">
              <a:buNone/>
            </a:pPr>
            <a:endParaRPr lang="es-VE" sz="800" dirty="0" smtClean="0"/>
          </a:p>
          <a:p>
            <a:pPr marL="176213" indent="-176213">
              <a:buNone/>
            </a:pPr>
            <a:r>
              <a:rPr lang="es-VE" sz="1800" b="1" dirty="0" smtClean="0"/>
              <a:t>CONSIDERACIONES:</a:t>
            </a:r>
          </a:p>
          <a:p>
            <a:pPr marL="176213" indent="-176213"/>
            <a:r>
              <a:rPr lang="es-VE" sz="2000" dirty="0" smtClean="0"/>
              <a:t>Los p</a:t>
            </a:r>
            <a:r>
              <a:rPr lang="es-VE" sz="2000" dirty="0" smtClean="0"/>
              <a:t>rincipales aportes al trabajo del grupo están en los 5 primeros capítulos.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Contenidos</a:t>
            </a:r>
            <a:r>
              <a:rPr lang="en-US" dirty="0" smtClean="0"/>
              <a:t/>
            </a:r>
            <a:br>
              <a:rPr lang="en-US" dirty="0" smtClean="0"/>
            </a:br>
            <a:endParaRPr lang="es-E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57784"/>
          </a:xfrm>
        </p:spPr>
        <p:txBody>
          <a:bodyPr>
            <a:normAutofit fontScale="62500" lnSpcReduction="20000"/>
          </a:bodyPr>
          <a:lstStyle/>
          <a:p>
            <a:pPr marL="1162050" indent="-1162050">
              <a:buNone/>
            </a:pPr>
            <a:r>
              <a:rPr lang="es-MX" b="1" dirty="0" smtClean="0"/>
              <a:t>Capítulo 1: </a:t>
            </a:r>
            <a:r>
              <a:rPr lang="es-MX" dirty="0" smtClean="0"/>
              <a:t>La investigación sobre el ser letrado en Ciencia y Tecnología. Principios y prácticas</a:t>
            </a:r>
          </a:p>
          <a:p>
            <a:pPr marL="1162050" indent="-1162050">
              <a:buNone/>
            </a:pPr>
            <a:r>
              <a:rPr lang="es-MX" b="1" dirty="0" smtClean="0"/>
              <a:t>Capítulo 2: </a:t>
            </a:r>
            <a:r>
              <a:rPr lang="es-MX" dirty="0" smtClean="0"/>
              <a:t>Las habilidades de los procesos en la ciencia en educación inicial </a:t>
            </a:r>
          </a:p>
          <a:p>
            <a:pPr marL="1162050" indent="-1162050">
              <a:buNone/>
            </a:pPr>
            <a:r>
              <a:rPr lang="es-MX" b="1" dirty="0" smtClean="0"/>
              <a:t>Capítulo 3: </a:t>
            </a:r>
            <a:r>
              <a:rPr lang="es-MX" dirty="0" smtClean="0"/>
              <a:t>La adquisición de conocimientos como cambio conceptual</a:t>
            </a:r>
          </a:p>
          <a:p>
            <a:pPr marL="1162050" indent="-1162050">
              <a:buNone/>
            </a:pPr>
            <a:r>
              <a:rPr lang="es-MX" b="1" dirty="0" smtClean="0"/>
              <a:t>Capítulo 4: </a:t>
            </a:r>
            <a:r>
              <a:rPr lang="es-MX" dirty="0" smtClean="0"/>
              <a:t>El afecto y la educación en ciencias en los niveles educativos iniciales</a:t>
            </a:r>
          </a:p>
          <a:p>
            <a:pPr marL="1162050" indent="-1162050">
              <a:buNone/>
            </a:pPr>
            <a:r>
              <a:rPr lang="es-MX" b="1" dirty="0" smtClean="0"/>
              <a:t>Capítulo 5: </a:t>
            </a:r>
            <a:r>
              <a:rPr lang="es-MX" dirty="0" smtClean="0"/>
              <a:t>Nuevas tecnologías en educación temprana. Socios en el juego?</a:t>
            </a:r>
          </a:p>
          <a:p>
            <a:pPr marL="1162050" indent="-1162050">
              <a:buNone/>
            </a:pPr>
            <a:r>
              <a:rPr lang="es-MX" b="1" dirty="0" smtClean="0"/>
              <a:t>Capítulo 6: </a:t>
            </a:r>
            <a:r>
              <a:rPr lang="es-MX" dirty="0" smtClean="0"/>
              <a:t>Ingenieros y relatores de cuentos. Utilizando manipulativos de robótica para desarrollar la fluidez tecnológica en educación temprana</a:t>
            </a:r>
          </a:p>
          <a:p>
            <a:pPr marL="1162050" indent="-1162050">
              <a:buNone/>
            </a:pPr>
            <a:r>
              <a:rPr lang="es-MX" b="1" dirty="0" smtClean="0"/>
              <a:t>Capítulo 7: </a:t>
            </a:r>
            <a:r>
              <a:rPr lang="es-MX" dirty="0" smtClean="0"/>
              <a:t>Matemática y tecnología. Apoyando el aprendizaje para alumnos y profesores</a:t>
            </a:r>
          </a:p>
          <a:p>
            <a:pPr marL="1162050" indent="-1162050">
              <a:buNone/>
            </a:pPr>
            <a:r>
              <a:rPr lang="es-MX" b="1" dirty="0" smtClean="0"/>
              <a:t>Capítulo 8: </a:t>
            </a:r>
            <a:r>
              <a:rPr lang="es-MX" dirty="0" smtClean="0"/>
              <a:t>Aprendizaje de vocabulario a través de computador en </a:t>
            </a:r>
            <a:r>
              <a:rPr lang="es-MX" dirty="0" err="1" smtClean="0"/>
              <a:t>kinder</a:t>
            </a:r>
            <a:endParaRPr lang="es-MX" dirty="0" smtClean="0"/>
          </a:p>
          <a:p>
            <a:pPr marL="1162050" indent="-1162050">
              <a:buNone/>
            </a:pPr>
            <a:r>
              <a:rPr lang="es-MX" b="1" dirty="0" smtClean="0"/>
              <a:t>Capítulo 9: </a:t>
            </a:r>
            <a:r>
              <a:rPr lang="es-MX" dirty="0" smtClean="0"/>
              <a:t>L</a:t>
            </a:r>
            <a:r>
              <a:rPr lang="es-MX" dirty="0" smtClean="0"/>
              <a:t>a agenda de futuras investigaciones para la educación de niños pequeños en cienci</a:t>
            </a:r>
            <a:r>
              <a:rPr lang="es-MX" dirty="0" smtClean="0"/>
              <a:t>a y tecnología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smtClean="0"/>
              <a:t>MLOC / JUNIO 2010</a:t>
            </a: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5214974"/>
          </a:xfrm>
        </p:spPr>
        <p:txBody>
          <a:bodyPr>
            <a:noAutofit/>
          </a:bodyPr>
          <a:lstStyle/>
          <a:p>
            <a:pPr lvl="0" algn="just"/>
            <a:r>
              <a:rPr lang="es-ES" sz="2400" b="1" dirty="0" smtClean="0"/>
              <a:t>Ciencia y tecnología:</a:t>
            </a:r>
          </a:p>
          <a:p>
            <a:pPr lvl="1" algn="just"/>
            <a:r>
              <a:rPr lang="es-MX" sz="1600" dirty="0" smtClean="0"/>
              <a:t>Son parte constituyente de nuestra sociedad</a:t>
            </a:r>
            <a:endParaRPr lang="es-ES" sz="1600" dirty="0" smtClean="0"/>
          </a:p>
          <a:p>
            <a:pPr lvl="1" algn="just"/>
            <a:r>
              <a:rPr lang="es-ES" sz="1600" dirty="0" smtClean="0"/>
              <a:t>S</a:t>
            </a:r>
            <a:r>
              <a:rPr lang="es-ES" sz="1600" dirty="0" smtClean="0"/>
              <a:t>on percibidas como fundamento indispensable para el avance económico</a:t>
            </a:r>
          </a:p>
          <a:p>
            <a:pPr lvl="1" algn="just"/>
            <a:r>
              <a:rPr lang="es-MX" sz="1600" dirty="0" smtClean="0"/>
              <a:t>Difieren en sus metas </a:t>
            </a:r>
            <a:r>
              <a:rPr lang="es-MX" sz="1200" dirty="0" smtClean="0"/>
              <a:t>(</a:t>
            </a:r>
            <a:r>
              <a:rPr lang="es-MX" sz="1200" dirty="0" err="1" smtClean="0"/>
              <a:t>The</a:t>
            </a:r>
            <a:r>
              <a:rPr lang="es-MX" sz="1200" dirty="0" smtClean="0"/>
              <a:t> </a:t>
            </a:r>
            <a:r>
              <a:rPr lang="es-MX" sz="1200" dirty="0" err="1" smtClean="0"/>
              <a:t>National</a:t>
            </a:r>
            <a:r>
              <a:rPr lang="es-MX" sz="1200" dirty="0" smtClean="0"/>
              <a:t> </a:t>
            </a:r>
            <a:r>
              <a:rPr lang="es-MX" sz="1200" dirty="0" err="1" smtClean="0"/>
              <a:t>Science</a:t>
            </a:r>
            <a:r>
              <a:rPr lang="es-MX" sz="1200" dirty="0" smtClean="0"/>
              <a:t> </a:t>
            </a:r>
            <a:r>
              <a:rPr lang="es-MX" sz="1200" dirty="0" err="1" smtClean="0"/>
              <a:t>Educational</a:t>
            </a:r>
            <a:r>
              <a:rPr lang="es-MX" sz="1200" dirty="0" smtClean="0"/>
              <a:t> </a:t>
            </a:r>
            <a:r>
              <a:rPr lang="es-MX" sz="1200" dirty="0" err="1" smtClean="0"/>
              <a:t>Standards</a:t>
            </a:r>
            <a:r>
              <a:rPr lang="es-MX" sz="1200" dirty="0" smtClean="0"/>
              <a:t>/ </a:t>
            </a:r>
            <a:r>
              <a:rPr lang="es-MX" sz="1200" dirty="0" err="1" smtClean="0"/>
              <a:t>National</a:t>
            </a:r>
            <a:r>
              <a:rPr lang="es-MX" sz="1200" dirty="0" smtClean="0"/>
              <a:t> </a:t>
            </a:r>
            <a:r>
              <a:rPr lang="es-MX" sz="1200" dirty="0" err="1" smtClean="0"/>
              <a:t>Research</a:t>
            </a:r>
            <a:r>
              <a:rPr lang="es-MX" sz="1200" dirty="0" smtClean="0"/>
              <a:t> Council, 1996)</a:t>
            </a:r>
          </a:p>
          <a:p>
            <a:pPr lvl="1" algn="just">
              <a:buNone/>
            </a:pPr>
            <a:endParaRPr lang="es-MX" sz="1600" dirty="0" smtClean="0"/>
          </a:p>
          <a:p>
            <a:pPr lvl="1" algn="just"/>
            <a:endParaRPr lang="es-MX" sz="1600" dirty="0" smtClean="0"/>
          </a:p>
          <a:p>
            <a:pPr lvl="1" algn="just">
              <a:buNone/>
            </a:pPr>
            <a:endParaRPr lang="es-MX" sz="1600" dirty="0" smtClean="0"/>
          </a:p>
          <a:p>
            <a:pPr lvl="1" algn="just"/>
            <a:endParaRPr lang="es-MX" sz="1600" dirty="0" smtClean="0"/>
          </a:p>
          <a:p>
            <a:pPr lvl="1" algn="just"/>
            <a:endParaRPr lang="es-MX" sz="1600" dirty="0" smtClean="0"/>
          </a:p>
          <a:p>
            <a:pPr lvl="1" algn="just"/>
            <a:endParaRPr lang="es-ES" sz="1600" dirty="0" smtClean="0"/>
          </a:p>
          <a:p>
            <a:pPr lvl="1" algn="just"/>
            <a:r>
              <a:rPr lang="es-MX" sz="1600" dirty="0" smtClean="0"/>
              <a:t>En varias situaciones comparten la forma de </a:t>
            </a:r>
            <a:r>
              <a:rPr lang="es-MX" sz="1600" dirty="0" smtClean="0"/>
              <a:t>pensar, de acercarse </a:t>
            </a:r>
            <a:r>
              <a:rPr lang="es-MX" sz="1600" dirty="0" smtClean="0"/>
              <a:t>a </a:t>
            </a:r>
            <a:r>
              <a:rPr lang="es-MX" sz="1600" dirty="0" smtClean="0"/>
              <a:t>la realidad </a:t>
            </a:r>
            <a:r>
              <a:rPr lang="es-MX" sz="1600" dirty="0" smtClean="0"/>
              <a:t>y habilidades requeridas</a:t>
            </a:r>
            <a:r>
              <a:rPr lang="es-MX" sz="1600" dirty="0" smtClean="0"/>
              <a:t> </a:t>
            </a:r>
            <a:r>
              <a:rPr lang="es-MX" sz="1600" dirty="0" smtClean="0"/>
              <a:t>(</a:t>
            </a:r>
            <a:r>
              <a:rPr lang="es-MX" sz="1600" dirty="0" err="1" smtClean="0"/>
              <a:t>Benenson</a:t>
            </a:r>
            <a:r>
              <a:rPr lang="es-MX" sz="1600" dirty="0" smtClean="0"/>
              <a:t>, 2001)</a:t>
            </a:r>
          </a:p>
          <a:p>
            <a:pPr lvl="1" algn="just"/>
            <a:r>
              <a:rPr lang="es-MX" sz="1600" dirty="0" smtClean="0"/>
              <a:t>Tienen una relación incuestionable: se aportan mutuamente. En momentos se sobre ponen y en otros funcionan de manera independiente</a:t>
            </a:r>
          </a:p>
          <a:p>
            <a:pPr lvl="1" algn="just"/>
            <a:r>
              <a:rPr lang="es-MX" sz="1600" dirty="0" smtClean="0"/>
              <a:t>La tecnología sirve como “puerta de entrada” a la comprensión de los conceptos científicos en los niños (</a:t>
            </a:r>
            <a:r>
              <a:rPr lang="es-MX" sz="1600" dirty="0" err="1" smtClean="0"/>
              <a:t>e.g.</a:t>
            </a:r>
            <a:r>
              <a:rPr lang="es-MX" sz="1600" dirty="0" smtClean="0"/>
              <a:t>, </a:t>
            </a:r>
            <a:r>
              <a:rPr lang="es-MX" sz="1600" dirty="0" err="1" smtClean="0"/>
              <a:t>Benenson</a:t>
            </a:r>
            <a:r>
              <a:rPr lang="es-MX" sz="1600" dirty="0" smtClean="0"/>
              <a:t>, 2001; </a:t>
            </a:r>
            <a:r>
              <a:rPr lang="es-MX" sz="1600" dirty="0" err="1" smtClean="0"/>
              <a:t>Crismond</a:t>
            </a:r>
            <a:r>
              <a:rPr lang="es-MX" sz="1600" dirty="0" smtClean="0"/>
              <a:t>, 2001; </a:t>
            </a:r>
            <a:r>
              <a:rPr lang="es-MX" sz="1600" dirty="0" err="1" smtClean="0"/>
              <a:t>Kolodner</a:t>
            </a:r>
            <a:r>
              <a:rPr lang="es-MX" sz="1600" dirty="0" smtClean="0"/>
              <a:t>, 2002)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Autofit/>
          </a:bodyPr>
          <a:lstStyle/>
          <a:p>
            <a:pPr lvl="0"/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</a:t>
            </a:r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DOCUMENTO- INTRODUCCIÓN</a:t>
            </a:r>
            <a:endParaRPr lang="es-V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1357290" y="2714620"/>
          <a:ext cx="6548462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5357850"/>
          </a:xfrm>
        </p:spPr>
        <p:txBody>
          <a:bodyPr>
            <a:noAutofit/>
          </a:bodyPr>
          <a:lstStyle/>
          <a:p>
            <a:pPr lvl="0" algn="just">
              <a:buNone/>
            </a:pPr>
            <a:endParaRPr lang="es-ES" sz="2000" dirty="0" smtClean="0"/>
          </a:p>
          <a:p>
            <a:pPr algn="just"/>
            <a:r>
              <a:rPr lang="es-ES" sz="2000" b="1" dirty="0" smtClean="0"/>
              <a:t>Ciencia y </a:t>
            </a:r>
            <a:r>
              <a:rPr lang="es-ES" sz="2000" b="1" dirty="0" smtClean="0"/>
              <a:t>tecnología</a:t>
            </a:r>
            <a:r>
              <a:rPr lang="es-ES" sz="2000" b="1" dirty="0" smtClean="0"/>
              <a:t> </a:t>
            </a:r>
            <a:r>
              <a:rPr lang="es-ES" sz="2000" b="1" dirty="0" smtClean="0"/>
              <a:t>“apropiadas al desarrollo”</a:t>
            </a:r>
          </a:p>
          <a:p>
            <a:pPr algn="just">
              <a:buNone/>
            </a:pPr>
            <a:endParaRPr lang="es-ES" sz="2000" dirty="0" smtClean="0"/>
          </a:p>
          <a:p>
            <a:pPr lvl="1" algn="just"/>
            <a:r>
              <a:rPr lang="es-MX" sz="2000" dirty="0" smtClean="0"/>
              <a:t>El conocimientos </a:t>
            </a:r>
            <a:r>
              <a:rPr lang="es-MX" sz="2000" dirty="0" smtClean="0"/>
              <a:t>en </a:t>
            </a:r>
            <a:r>
              <a:rPr lang="es-MX" sz="2000" dirty="0" smtClean="0"/>
              <a:t>ciencias y tecnología pueden </a:t>
            </a:r>
            <a:r>
              <a:rPr lang="es-MX" sz="2000" dirty="0" smtClean="0"/>
              <a:t>facilitar el “éxito” del niño en la sociedad. </a:t>
            </a:r>
            <a:endParaRPr lang="es-MX" sz="2000" dirty="0" smtClean="0"/>
          </a:p>
          <a:p>
            <a:pPr lvl="1" algn="just"/>
            <a:r>
              <a:rPr lang="es-MX" sz="2000" dirty="0" smtClean="0"/>
              <a:t>Educadores de niños pequeños no consideran la ciencia y la tecnología como prioridad curricular para los niños pequeños. </a:t>
            </a:r>
          </a:p>
          <a:p>
            <a:pPr lvl="1" algn="just"/>
            <a:r>
              <a:rPr lang="es-MX" sz="2000" dirty="0" smtClean="0"/>
              <a:t>Los </a:t>
            </a:r>
            <a:r>
              <a:rPr lang="es-MX" sz="2000" dirty="0" smtClean="0"/>
              <a:t>niños en forma informal e intuitiva desarrollan conocimientos en estas disciplinas, a través de sus interacciones con personas y con objetos.</a:t>
            </a:r>
          </a:p>
          <a:p>
            <a:pPr lvl="1" algn="just"/>
            <a:r>
              <a:rPr lang="es-ES" sz="2000" dirty="0" smtClean="0"/>
              <a:t>La ciencia y la tecnología a enseñar a los niños deben ser valoradas por la sociedad, integrando contenidos y actividades pertinentes.</a:t>
            </a:r>
          </a:p>
          <a:p>
            <a:pPr lvl="1" algn="just"/>
            <a:r>
              <a:rPr lang="es-MX" sz="2000" dirty="0" smtClean="0"/>
              <a:t>Enfocarse ofrecer la oportunidad</a:t>
            </a:r>
            <a:r>
              <a:rPr lang="es-MX" sz="2000" dirty="0" smtClean="0"/>
              <a:t> </a:t>
            </a:r>
            <a:r>
              <a:rPr lang="es-MX" sz="2000" dirty="0" smtClean="0"/>
              <a:t>de aprender procesos que integran las habilidades de observar, medir, comunicar, estimar, predecir e inferir.</a:t>
            </a:r>
          </a:p>
          <a:p>
            <a:pPr lvl="1" algn="just">
              <a:buNone/>
            </a:pPr>
            <a:endParaRPr lang="es-ES" sz="1800" dirty="0" smtClean="0"/>
          </a:p>
          <a:p>
            <a:pPr algn="just">
              <a:buNone/>
            </a:pPr>
            <a:endParaRPr lang="es-VE" sz="20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Autofit/>
          </a:bodyPr>
          <a:lstStyle/>
          <a:p>
            <a:pPr lvl="0"/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</a:t>
            </a:r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DOCUMENTO - INTRODUCCIÓN</a:t>
            </a:r>
            <a:endParaRPr lang="es-VE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 smtClean="0"/>
              <a:t>Ser letrado en ciencias: </a:t>
            </a:r>
            <a:r>
              <a:rPr lang="es-ES" sz="1800" dirty="0" smtClean="0"/>
              <a:t>implica la comprensión </a:t>
            </a:r>
            <a:r>
              <a:rPr lang="es-ES" sz="1800" dirty="0" smtClean="0"/>
              <a:t>para todos </a:t>
            </a:r>
            <a:r>
              <a:rPr lang="es-ES" sz="1800" dirty="0" smtClean="0"/>
              <a:t>de la ciencia e integra lo que el público general debe saber </a:t>
            </a:r>
            <a:r>
              <a:rPr lang="es-ES" sz="1800" dirty="0" smtClean="0"/>
              <a:t>ella.(</a:t>
            </a:r>
            <a:r>
              <a:rPr lang="es-ES" sz="1800" dirty="0" err="1" smtClean="0"/>
              <a:t>Durant</a:t>
            </a:r>
            <a:r>
              <a:rPr lang="es-ES" sz="1800" dirty="0" smtClean="0"/>
              <a:t>, 1993). </a:t>
            </a:r>
            <a:endParaRPr lang="es-ES" sz="1800" dirty="0" smtClean="0"/>
          </a:p>
          <a:p>
            <a:pPr algn="just">
              <a:buNone/>
            </a:pPr>
            <a:r>
              <a:rPr lang="es-ES" sz="1800" dirty="0" smtClean="0"/>
              <a:t>	</a:t>
            </a:r>
            <a:r>
              <a:rPr lang="es-ES" sz="1800" dirty="0" smtClean="0"/>
              <a:t>Hoy </a:t>
            </a:r>
            <a:r>
              <a:rPr lang="es-ES" sz="1800" dirty="0" smtClean="0"/>
              <a:t>en día es la meta principal de la educación científica (</a:t>
            </a:r>
            <a:r>
              <a:rPr lang="es-VE" sz="1800" dirty="0" err="1" smtClean="0"/>
              <a:t>Scherz</a:t>
            </a:r>
            <a:r>
              <a:rPr lang="es-VE" sz="1800" dirty="0" smtClean="0"/>
              <a:t> &amp; Oren, 2006</a:t>
            </a:r>
            <a:r>
              <a:rPr lang="es-ES" sz="1800" dirty="0" smtClean="0"/>
              <a:t>)</a:t>
            </a:r>
          </a:p>
          <a:p>
            <a:r>
              <a:rPr lang="es-ES" sz="1800" dirty="0" smtClean="0"/>
              <a:t>Los niños </a:t>
            </a:r>
            <a:r>
              <a:rPr lang="es-ES" sz="1800" dirty="0" smtClean="0"/>
              <a:t>pequeños </a:t>
            </a:r>
            <a:r>
              <a:rPr lang="es-ES" sz="1800" dirty="0" smtClean="0"/>
              <a:t>:</a:t>
            </a:r>
          </a:p>
          <a:p>
            <a:pPr lvl="1"/>
            <a:r>
              <a:rPr lang="es-ES" sz="1600" dirty="0" smtClean="0"/>
              <a:t>desde </a:t>
            </a:r>
            <a:r>
              <a:rPr lang="es-ES" sz="1600" dirty="0" smtClean="0"/>
              <a:t>el primer día deben estar comprometidos </a:t>
            </a:r>
            <a:r>
              <a:rPr lang="es-ES" sz="1600" dirty="0" smtClean="0"/>
              <a:t>con el aprendizaje “científico” sobre </a:t>
            </a:r>
            <a:r>
              <a:rPr lang="es-ES" sz="1600" dirty="0" smtClean="0"/>
              <a:t>su </a:t>
            </a:r>
            <a:r>
              <a:rPr lang="es-ES" sz="1600" dirty="0" smtClean="0"/>
              <a:t>mundo</a:t>
            </a:r>
          </a:p>
          <a:p>
            <a:pPr lvl="1"/>
            <a:r>
              <a:rPr lang="es-ES" sz="1600" dirty="0" smtClean="0"/>
              <a:t>necesitan experiencias que los inviten a </a:t>
            </a:r>
            <a:r>
              <a:rPr lang="es-ES" sz="1600" dirty="0" smtClean="0"/>
              <a:t>sentir; experimentar estados emocionales que los llevan a </a:t>
            </a:r>
            <a:r>
              <a:rPr lang="es-ES" sz="1600" dirty="0" smtClean="0"/>
              <a:t>gozar </a:t>
            </a:r>
            <a:r>
              <a:rPr lang="es-ES" sz="1600" dirty="0" smtClean="0"/>
              <a:t>aprendiendo </a:t>
            </a:r>
            <a:r>
              <a:rPr lang="es-ES" sz="1600" dirty="0" smtClean="0"/>
              <a:t>ciencias</a:t>
            </a:r>
          </a:p>
          <a:p>
            <a:pPr lvl="1"/>
            <a:r>
              <a:rPr lang="es-ES" sz="1600" dirty="0" smtClean="0"/>
              <a:t>necesitan duplicar observaciones e investigaciones en la sala de clase, en el exterior y en su casa</a:t>
            </a:r>
          </a:p>
          <a:p>
            <a:pPr marL="285750" lvl="1">
              <a:buFont typeface="Arial" pitchFamily="34" charset="0"/>
              <a:buChar char="•"/>
            </a:pPr>
            <a:r>
              <a:rPr lang="es-ES" sz="1800" dirty="0" smtClean="0"/>
              <a:t>Las </a:t>
            </a:r>
            <a:r>
              <a:rPr lang="es-ES" sz="1800" dirty="0" smtClean="0"/>
              <a:t>experiencias de ciencias tempranas necesitan enfocarse en la creencia de la unidad de la naturaleza y su </a:t>
            </a:r>
            <a:r>
              <a:rPr lang="es-ES" sz="1800" dirty="0" smtClean="0"/>
              <a:t>consistencia.</a:t>
            </a:r>
            <a:endParaRPr lang="es-ES" sz="1800" dirty="0" smtClean="0"/>
          </a:p>
          <a:p>
            <a:pPr marL="285750" lvl="1">
              <a:buFont typeface="Arial" pitchFamily="34" charset="0"/>
              <a:buChar char="•"/>
            </a:pPr>
            <a:r>
              <a:rPr lang="es-ES" sz="1800" dirty="0" smtClean="0"/>
              <a:t>Los </a:t>
            </a:r>
            <a:r>
              <a:rPr lang="es-ES" sz="1800" dirty="0" smtClean="0"/>
              <a:t>niños necesitan oportunidades de discutir y comparar sus observaciones con sus pares, describir en detalle las </a:t>
            </a:r>
            <a:r>
              <a:rPr lang="es-ES" sz="1800" dirty="0" smtClean="0"/>
              <a:t>observaciones. No </a:t>
            </a:r>
            <a:r>
              <a:rPr lang="es-ES" sz="1800" dirty="0" smtClean="0"/>
              <a:t>se </a:t>
            </a:r>
            <a:r>
              <a:rPr lang="es-ES" sz="1800" dirty="0" smtClean="0"/>
              <a:t>les debe pedir que </a:t>
            </a:r>
            <a:r>
              <a:rPr lang="es-ES" sz="1800" dirty="0" smtClean="0"/>
              <a:t>den una explicación </a:t>
            </a:r>
            <a:r>
              <a:rPr lang="es-ES" sz="1800" dirty="0" smtClean="0"/>
              <a:t>“científicamente específica”.</a:t>
            </a:r>
            <a:endParaRPr lang="es-ES" sz="1800" dirty="0" smtClean="0"/>
          </a:p>
          <a:p>
            <a:pPr algn="just"/>
            <a:endParaRPr lang="es-ES" sz="1800" dirty="0" smtClean="0"/>
          </a:p>
          <a:p>
            <a:pPr lvl="0" algn="just"/>
            <a:endParaRPr lang="es-MX" sz="1800" dirty="0" smtClean="0"/>
          </a:p>
          <a:p>
            <a:pPr lvl="0" algn="just"/>
            <a:endParaRPr lang="es-ES" sz="1800" dirty="0" smtClean="0"/>
          </a:p>
          <a:p>
            <a:pPr algn="just"/>
            <a:endParaRPr lang="es-VE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CAPÍTULO 1: </a:t>
            </a:r>
            <a:r>
              <a:rPr lang="es-ES" sz="2400" b="1" dirty="0" smtClean="0"/>
              <a:t>La investigación sobre el ser letrado en Ciencia y tecnología. Principios y prácticas.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b="1" dirty="0" smtClean="0"/>
              <a:t>Los niños pequeños deben </a:t>
            </a:r>
            <a:r>
              <a:rPr lang="es-ES" sz="1800" b="1" dirty="0" smtClean="0"/>
              <a:t>llegar a saber </a:t>
            </a:r>
            <a:r>
              <a:rPr lang="es-ES" sz="1800" b="1" dirty="0" smtClean="0"/>
              <a:t>al respecto</a:t>
            </a:r>
            <a:r>
              <a:rPr lang="es-ES" sz="1800" b="1" dirty="0" smtClean="0"/>
              <a:t>:</a:t>
            </a:r>
          </a:p>
          <a:p>
            <a:pPr>
              <a:buNone/>
            </a:pPr>
            <a:endParaRPr lang="es-ES" sz="1400" b="1" dirty="0" smtClean="0"/>
          </a:p>
          <a:p>
            <a:r>
              <a:rPr lang="es-ES" sz="1800" dirty="0" smtClean="0"/>
              <a:t>Las personas pueden aprender de las cosas que tienen a su alrededor, observando con cuidado y actuando en su contexto para experimentar “qué pasa si”</a:t>
            </a:r>
          </a:p>
          <a:p>
            <a:pPr lvl="0"/>
            <a:r>
              <a:rPr lang="es-ES" sz="1800" dirty="0" smtClean="0"/>
              <a:t>Que </a:t>
            </a:r>
            <a:r>
              <a:rPr lang="es-ES" sz="1800" dirty="0" smtClean="0"/>
              <a:t>todas las personas pueden hacer ciencias, inventar cosas y tener ideas.</a:t>
            </a:r>
          </a:p>
          <a:p>
            <a:pPr lvl="0"/>
            <a:r>
              <a:rPr lang="es-ES" sz="1800" dirty="0" smtClean="0"/>
              <a:t>De trabajar </a:t>
            </a:r>
            <a:r>
              <a:rPr lang="es-ES" sz="1800" dirty="0" smtClean="0"/>
              <a:t>en equipo </a:t>
            </a:r>
            <a:r>
              <a:rPr lang="es-ES" sz="1800" dirty="0" smtClean="0"/>
              <a:t>en ciencias:</a:t>
            </a:r>
          </a:p>
          <a:p>
            <a:pPr lvl="1"/>
            <a:r>
              <a:rPr lang="es-ES" sz="1400" dirty="0" smtClean="0"/>
              <a:t>Ayuda al compartir para aprender</a:t>
            </a:r>
          </a:p>
          <a:p>
            <a:pPr lvl="1"/>
            <a:r>
              <a:rPr lang="es-ES" sz="1400" dirty="0" smtClean="0"/>
              <a:t>En </a:t>
            </a:r>
            <a:r>
              <a:rPr lang="es-ES" sz="1400" dirty="0" smtClean="0"/>
              <a:t>un equipo las personas pueden llegar a diferentes conclusiones a partir del compartir sus puntos de </a:t>
            </a:r>
            <a:r>
              <a:rPr lang="es-ES" sz="1400" dirty="0" smtClean="0"/>
              <a:t>vista</a:t>
            </a:r>
          </a:p>
          <a:p>
            <a:pPr lvl="1"/>
            <a:r>
              <a:rPr lang="es-ES" sz="1400" dirty="0" smtClean="0"/>
              <a:t>Cuando </a:t>
            </a:r>
            <a:r>
              <a:rPr lang="es-ES" sz="1400" dirty="0" smtClean="0"/>
              <a:t>las personas dan diferentes descripciones de la misma cosa es una buena idea volver a observar, en lugar de ponerse a discutir quién tiene la </a:t>
            </a:r>
            <a:r>
              <a:rPr lang="es-ES" sz="1400" dirty="0" smtClean="0"/>
              <a:t>razón </a:t>
            </a:r>
            <a:endParaRPr lang="es-ES" sz="1400" dirty="0" smtClean="0"/>
          </a:p>
          <a:p>
            <a:pPr lvl="0"/>
            <a:r>
              <a:rPr lang="es-ES" sz="1800" dirty="0" smtClean="0"/>
              <a:t>Que </a:t>
            </a:r>
            <a:r>
              <a:rPr lang="es-ES" sz="1800" dirty="0" smtClean="0"/>
              <a:t>se puede aprender </a:t>
            </a:r>
            <a:r>
              <a:rPr lang="es-ES" sz="1800" dirty="0" smtClean="0"/>
              <a:t>mucho sobre seres </a:t>
            </a:r>
            <a:r>
              <a:rPr lang="es-ES" sz="1800" dirty="0" smtClean="0"/>
              <a:t>vivos </a:t>
            </a:r>
            <a:r>
              <a:rPr lang="es-ES" sz="1800" dirty="0" smtClean="0"/>
              <a:t>al </a:t>
            </a:r>
            <a:r>
              <a:rPr lang="es-ES" sz="1800" dirty="0" smtClean="0"/>
              <a:t>observarlas de </a:t>
            </a:r>
            <a:r>
              <a:rPr lang="es-ES" sz="1800" dirty="0" smtClean="0"/>
              <a:t>cerca, </a:t>
            </a:r>
            <a:r>
              <a:rPr lang="es-ES" sz="1800" dirty="0" smtClean="0"/>
              <a:t>pero hay que </a:t>
            </a:r>
            <a:r>
              <a:rPr lang="es-ES" sz="1800" dirty="0" smtClean="0"/>
              <a:t>saber e implementar los cuidados que </a:t>
            </a:r>
            <a:r>
              <a:rPr lang="es-ES" sz="1800" dirty="0" smtClean="0"/>
              <a:t>requieren.</a:t>
            </a:r>
          </a:p>
          <a:p>
            <a:pPr lvl="0"/>
            <a:r>
              <a:rPr lang="es-ES" sz="1800" dirty="0" smtClean="0"/>
              <a:t>Las </a:t>
            </a:r>
            <a:r>
              <a:rPr lang="es-ES" sz="1800" dirty="0" smtClean="0"/>
              <a:t>herramientas como termómetros, lupas, reglas, balanzas,… pueden dar más información de las </a:t>
            </a:r>
            <a:r>
              <a:rPr lang="es-ES" sz="1800" dirty="0" smtClean="0"/>
              <a:t>cosas </a:t>
            </a:r>
            <a:endParaRPr lang="es-ES" sz="1800" dirty="0" smtClean="0"/>
          </a:p>
          <a:p>
            <a:pPr lvl="0"/>
            <a:r>
              <a:rPr lang="es-ES" sz="1800" dirty="0" smtClean="0"/>
              <a:t>Describir cosas de la manera más detallada posible es importante en ciencias, porque permite a las personas comparar sus observaciones con otros. </a:t>
            </a:r>
          </a:p>
          <a:p>
            <a:pPr algn="just"/>
            <a:endParaRPr lang="es-ES" sz="1800" dirty="0" smtClean="0"/>
          </a:p>
          <a:p>
            <a:pPr lvl="0" algn="just"/>
            <a:endParaRPr lang="es-MX" sz="1800" dirty="0" smtClean="0"/>
          </a:p>
          <a:p>
            <a:pPr lvl="0" algn="just"/>
            <a:endParaRPr lang="es-ES" sz="1800" dirty="0" smtClean="0"/>
          </a:p>
          <a:p>
            <a:pPr algn="just"/>
            <a:endParaRPr lang="es-VE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CAPÍTULO 1: </a:t>
            </a:r>
            <a:r>
              <a:rPr lang="es-ES" sz="2400" b="1" dirty="0" smtClean="0"/>
              <a:t>La </a:t>
            </a:r>
            <a:r>
              <a:rPr lang="es-ES" sz="2400" b="1" dirty="0" smtClean="0"/>
              <a:t>investigación sobre el ser letrado en Ciencia y tecnología. Principios y </a:t>
            </a:r>
            <a:r>
              <a:rPr lang="es-ES" sz="2400" b="1" dirty="0" smtClean="0"/>
              <a:t>prácticas (CONTINUACIÓN)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0660"/>
          </a:xfrm>
        </p:spPr>
        <p:txBody>
          <a:bodyPr>
            <a:noAutofit/>
          </a:bodyPr>
          <a:lstStyle/>
          <a:p>
            <a:r>
              <a:rPr lang="es-ES" sz="1800" b="1" dirty="0" smtClean="0"/>
              <a:t>Ser letrado en tecnología</a:t>
            </a:r>
            <a:r>
              <a:rPr lang="es-ES" sz="1800" dirty="0" smtClean="0"/>
              <a:t>: es la habilidad de usar, manejar, evaluar y comprender la tecnología. </a:t>
            </a:r>
            <a:endParaRPr lang="es-ES" sz="1800" dirty="0" smtClean="0"/>
          </a:p>
          <a:p>
            <a:pPr>
              <a:buNone/>
            </a:pPr>
            <a:endParaRPr lang="es-ES" sz="1800" dirty="0" smtClean="0"/>
          </a:p>
          <a:p>
            <a:r>
              <a:rPr lang="es-ES" sz="1800" b="1" dirty="0" smtClean="0"/>
              <a:t>Tecnología en la educación temprana: </a:t>
            </a:r>
            <a:endParaRPr lang="es-ES" sz="1800" b="1" dirty="0" smtClean="0"/>
          </a:p>
          <a:p>
            <a:pPr lvl="1"/>
            <a:r>
              <a:rPr lang="es-ES" sz="1600" dirty="0" smtClean="0"/>
              <a:t>Los </a:t>
            </a:r>
            <a:r>
              <a:rPr lang="es-ES" sz="1600" dirty="0" smtClean="0"/>
              <a:t>niños pequeños frecuentemente tienen experiencias utilizando tecnología antes de que ingresen a la escuela. </a:t>
            </a:r>
            <a:endParaRPr lang="es-ES" sz="1600" dirty="0" smtClean="0"/>
          </a:p>
          <a:p>
            <a:pPr lvl="1"/>
            <a:r>
              <a:rPr lang="es-ES" sz="1600" dirty="0" smtClean="0"/>
              <a:t>Los </a:t>
            </a:r>
            <a:r>
              <a:rPr lang="es-ES" sz="1600" dirty="0" smtClean="0"/>
              <a:t>niños necesitan ser proveídos de oportunidades para investigar las propiedades de los materiales, el uso de herramientas y diseñar y construir cosas. </a:t>
            </a:r>
            <a:endParaRPr lang="es-ES" sz="1600" dirty="0" smtClean="0"/>
          </a:p>
          <a:p>
            <a:pPr lvl="1"/>
            <a:r>
              <a:rPr lang="es-ES" sz="1600" dirty="0" smtClean="0"/>
              <a:t>Sus </a:t>
            </a:r>
            <a:r>
              <a:rPr lang="es-ES" sz="1600" dirty="0" smtClean="0"/>
              <a:t>experiencias necesitan enfocarse en problemas que existen en el colegio y a su alrededor que sean tanto del interés del niño, posibles de realizar y seguros</a:t>
            </a:r>
            <a:r>
              <a:rPr lang="es-ES" sz="1600" dirty="0" smtClean="0"/>
              <a:t>.</a:t>
            </a:r>
          </a:p>
          <a:p>
            <a:pPr lvl="1">
              <a:buNone/>
            </a:pPr>
            <a:endParaRPr lang="es-ES" sz="1600" dirty="0" smtClean="0"/>
          </a:p>
          <a:p>
            <a:r>
              <a:rPr lang="es-ES" sz="1800" b="1" dirty="0" smtClean="0"/>
              <a:t>En </a:t>
            </a:r>
            <a:r>
              <a:rPr lang="es-ES" sz="1800" b="1" dirty="0" smtClean="0"/>
              <a:t>relación </a:t>
            </a:r>
            <a:r>
              <a:rPr lang="es-ES" sz="1800" b="1" dirty="0" smtClean="0"/>
              <a:t>a la tecnología </a:t>
            </a:r>
            <a:r>
              <a:rPr lang="es-ES" sz="1800" b="1" dirty="0" smtClean="0"/>
              <a:t>antes </a:t>
            </a:r>
            <a:r>
              <a:rPr lang="es-ES" sz="1800" b="1" dirty="0" smtClean="0"/>
              <a:t>los </a:t>
            </a:r>
            <a:r>
              <a:rPr lang="es-ES" sz="1800" b="1" dirty="0" smtClean="0"/>
              <a:t>niños deben </a:t>
            </a:r>
            <a:r>
              <a:rPr lang="es-ES" sz="1800" b="1" dirty="0" smtClean="0"/>
              <a:t>llegar a entender </a:t>
            </a:r>
            <a:r>
              <a:rPr lang="es-ES" sz="1800" b="1" dirty="0" smtClean="0"/>
              <a:t>que:</a:t>
            </a:r>
          </a:p>
          <a:p>
            <a:pPr lvl="1"/>
            <a:r>
              <a:rPr lang="es-ES" sz="1600" dirty="0" smtClean="0"/>
              <a:t>Las herramientas se utilizan para hacer cosas mejor, más fáciles y para hacer cosas que no se pueden hacer de otra manera. </a:t>
            </a:r>
            <a:endParaRPr lang="es-ES" sz="1600" dirty="0" smtClean="0"/>
          </a:p>
          <a:p>
            <a:pPr lvl="1"/>
            <a:r>
              <a:rPr lang="es-ES" sz="1600" dirty="0" smtClean="0"/>
              <a:t>En </a:t>
            </a:r>
            <a:r>
              <a:rPr lang="es-ES" sz="1600" dirty="0" smtClean="0"/>
              <a:t>tecnología las herramientas se usan para observar, medir y hacer cosas.</a:t>
            </a:r>
          </a:p>
          <a:p>
            <a:pPr lvl="1"/>
            <a:r>
              <a:rPr lang="es-ES" sz="1600" dirty="0" smtClean="0"/>
              <a:t>Cuando se trata de construir algo o que algo funcione mejor, generalmente ayuda seguir las instrucciones, si es que existen, o preguntarle a alguien que lo haya hecho antes.</a:t>
            </a:r>
          </a:p>
          <a:p>
            <a:pPr algn="just"/>
            <a:endParaRPr lang="es-ES" sz="1800" dirty="0" smtClean="0"/>
          </a:p>
          <a:p>
            <a:pPr lvl="0" algn="just"/>
            <a:endParaRPr lang="es-MX" sz="1800" dirty="0" smtClean="0"/>
          </a:p>
          <a:p>
            <a:pPr lvl="0" algn="just"/>
            <a:endParaRPr lang="es-ES" sz="1800" dirty="0" smtClean="0"/>
          </a:p>
          <a:p>
            <a:pPr algn="just"/>
            <a:endParaRPr lang="es-VE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1428736"/>
          </a:xfrm>
        </p:spPr>
        <p:txBody>
          <a:bodyPr>
            <a:noAutofit/>
          </a:bodyPr>
          <a:lstStyle/>
          <a:p>
            <a: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  <a:t>ASPECTOS GENERALES DEL DOCUMENTO</a:t>
            </a:r>
            <a:br>
              <a:rPr lang="es-CL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 CAPÍTULO 1: </a:t>
            </a:r>
            <a:r>
              <a:rPr lang="es-ES" sz="2400" b="1" dirty="0" smtClean="0"/>
              <a:t>La investigación sobre el ser letrado en Ciencia y tecnología. Principios y prácticas (CONTINUACIÓN)</a:t>
            </a:r>
            <a:endParaRPr lang="es-V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 dirty="0" smtClean="0"/>
              <a:t>MLOC / JUNIO 2010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3492</Words>
  <Application>Microsoft Office PowerPoint</Application>
  <PresentationFormat>Presentación en pantalla (4:3)</PresentationFormat>
  <Paragraphs>327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Ficha de Lectura</vt:lpstr>
      <vt:lpstr> Contexto de la publicación </vt:lpstr>
      <vt:lpstr> ASPECTOS GENERALES DEL DOCUMENTO - ACERCAMIENTO </vt:lpstr>
      <vt:lpstr>Contenidos </vt:lpstr>
      <vt:lpstr>ASPECTOS GENERALES DEL DOCUMENTO- INTRODUCCIÓN</vt:lpstr>
      <vt:lpstr>ASPECTOS GENERALES DEL DOCUMENTO - INTRODUCCIÓN</vt:lpstr>
      <vt:lpstr>ASPECTOS GENERALES DEL DOCUMENTO CAPÍTULO 1: La investigación sobre el ser letrado en Ciencia y tecnología. Principios y prácticas. </vt:lpstr>
      <vt:lpstr>ASPECTOS GENERALES DEL DOCUMENTO CAPÍTULO 1: La investigación sobre el ser letrado en Ciencia y tecnología. Principios y prácticas (CONTINUACIÓN) </vt:lpstr>
      <vt:lpstr>ASPECTOS GENERALES DEL DOCUMENTO  CAPÍTULO 1: La investigación sobre el ser letrado en Ciencia y tecnología. Principios y prácticas (CONTINUACIÓN)</vt:lpstr>
      <vt:lpstr>ASPECTOS GENERALES DEL DOCUMENTO  CAPÍTULO 1: La investigación sobre el ser letrado en Ciencia y tecnología. Principios y prácticas (CONTINUACIÓN)</vt:lpstr>
      <vt:lpstr>ASPECTOS GENERALES DEL DOCUMENTO  CAPÍTULO 2: Las habilidades de los procesos en la ciencia en educación inicial (0 a 8) / (CONTINUACIÓN)  </vt:lpstr>
      <vt:lpstr>ASPECTOS GENERALES DEL DOCUMENTO  CAPÍTULO 2: Las habilidades de los procesos en la ciencia en educación inicial (0 a 8) / (CONTINUACIÓN)  </vt:lpstr>
      <vt:lpstr>ASPECTOS GENERALES DEL DOCUMENTO  CAPÍTULO 2: Las habilidades de los procesos en la ciencia en educación inicial (0 a 8) / (CONTINUACIÓN)  </vt:lpstr>
      <vt:lpstr>ASPECTOS GENERALES DEL DOCUMENTO  CAPÍTULO 2: Las habilidades de los procesos en la ciencia en educación inicial (0 a 8) / (CONTINUACIÓN)  </vt:lpstr>
      <vt:lpstr>ASPECTOS GENERALES DEL DOCUMENTO  CAPÍTULO 3: La adquisición de conocimientos como cambio conceptual </vt:lpstr>
      <vt:lpstr>ASPECTOS GENERALES DEL DOCUMENTO  CAPÍTULO 3: La adquisición de conocimientos como cambio conceptual (CONTINUACIÓN)  </vt:lpstr>
      <vt:lpstr>ASPECTOS GENERALES DEL DOCUMENTO  CAPÍTULO 4: El afecto y la educación de ciencias en los niveles educativos iniciales  </vt:lpstr>
      <vt:lpstr>ASPECTOS GENERALES DEL DOCUMENTO  CAPÍTULO 4: El afecto y la educación de ciencias en los niveles educativos iniciales (CONTINUACIÓN)  </vt:lpstr>
      <vt:lpstr>ASPECTOS GENERALES DEL DOCUMENTO  Capítulo 5: Nuevas tecnologías en educación temprana. ¿Socios en el juego? </vt:lpstr>
      <vt:lpstr>ASPECTOS GENERALES DEL DOCUMENTO  Capítulo 5: Nuevas tecnologías en educación temprana. ¿Socios en el juego? (CONTINUACIÓN)  </vt:lpstr>
      <vt:lpstr>ASPECTOS GENERALES DEL DOCUMENTO  CAPÍTULO 6. Ingenieros y relatores de cuentos. Utilizando manipulativos de robótica para desarrollar la fluidez tecnológica en la educación temprana </vt:lpstr>
      <vt:lpstr>ASPECTOS GENERALES DEL DOCUMENTO  CAPÍTULO 6. Ingenieros y relatores de cuentos. Utilizando manipulativos de robótica para desarrollar la fluidez tecnológica en la educación temprana (CONTINUACIÓN)  </vt:lpstr>
      <vt:lpstr>ASPECTOS GENERALES DEL DOCUMENTO Capítulo 7: Matemática y tecnología. Apoyando el aprendizaje para alumnos y profesores </vt:lpstr>
      <vt:lpstr>ASPECTOS GENERALES DEL DOCUMENTO CAPÍTULO 8: Aprendizaje de vocabulario a través de computador en el kínder </vt:lpstr>
      <vt:lpstr>ASPECTOS GENERALES DEL DOCUMENTO CAPÍTULO 8: Aprendizaje de vocabulario a través de computador en el kínder </vt:lpstr>
      <vt:lpstr>ASPECTOS GENERALES DEL DOCUMENTO  CAPÍTULO 9: La agenda de futuras investigaciones para niños pequeños en ciencia y tecnología.  </vt:lpstr>
      <vt:lpstr>Análisis de la publicación </vt:lpstr>
      <vt:lpstr>Análisis de la publicación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Felix Peña</dc:creator>
  <cp:lastModifiedBy> </cp:lastModifiedBy>
  <cp:revision>58</cp:revision>
  <dcterms:created xsi:type="dcterms:W3CDTF">2010-05-15T14:00:59Z</dcterms:created>
  <dcterms:modified xsi:type="dcterms:W3CDTF">2010-06-13T22:13:42Z</dcterms:modified>
</cp:coreProperties>
</file>