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4" r:id="rId6"/>
    <p:sldId id="260" r:id="rId7"/>
    <p:sldId id="261" r:id="rId8"/>
    <p:sldId id="262" r:id="rId9"/>
  </p:sldIdLst>
  <p:sldSz cx="9144000" cy="6858000" type="screen4x3"/>
  <p:notesSz cx="6858000" cy="9144000"/>
  <p:defaultTextStyle>
    <a:defPPr>
      <a:defRPr lang="es-C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546" y="-3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s-CL"/>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CL"/>
          </a:p>
        </p:txBody>
      </p:sp>
      <p:sp>
        <p:nvSpPr>
          <p:cNvPr id="4" name="3 Marcador de fecha"/>
          <p:cNvSpPr>
            <a:spLocks noGrp="1"/>
          </p:cNvSpPr>
          <p:nvPr>
            <p:ph type="dt" sz="half" idx="10"/>
          </p:nvPr>
        </p:nvSpPr>
        <p:spPr/>
        <p:txBody>
          <a:bodyPr/>
          <a:lstStyle/>
          <a:p>
            <a:fld id="{3084023E-741A-483E-8C39-DB2C88FD54D2}" type="datetimeFigureOut">
              <a:rPr lang="es-CL" smtClean="0"/>
              <a:t>13-06-2010</a:t>
            </a:fld>
            <a:endParaRPr lang="es-CL"/>
          </a:p>
        </p:txBody>
      </p:sp>
      <p:sp>
        <p:nvSpPr>
          <p:cNvPr id="5" name="4 Marcador de pie de página"/>
          <p:cNvSpPr>
            <a:spLocks noGrp="1"/>
          </p:cNvSpPr>
          <p:nvPr>
            <p:ph type="ftr" sz="quarter" idx="11"/>
          </p:nvPr>
        </p:nvSpPr>
        <p:spPr/>
        <p:txBody>
          <a:bodyPr/>
          <a:lstStyle/>
          <a:p>
            <a:endParaRPr lang="es-CL"/>
          </a:p>
        </p:txBody>
      </p:sp>
      <p:sp>
        <p:nvSpPr>
          <p:cNvPr id="6" name="5 Marcador de número de diapositiva"/>
          <p:cNvSpPr>
            <a:spLocks noGrp="1"/>
          </p:cNvSpPr>
          <p:nvPr>
            <p:ph type="sldNum" sz="quarter" idx="12"/>
          </p:nvPr>
        </p:nvSpPr>
        <p:spPr/>
        <p:txBody>
          <a:bodyPr/>
          <a:lstStyle/>
          <a:p>
            <a:fld id="{F4C82E32-E092-4C2B-AA7C-5DA8B586C88F}" type="slidenum">
              <a:rPr lang="es-CL" smtClean="0"/>
              <a:t>‹Nº›</a:t>
            </a:fld>
            <a:endParaRPr lang="es-CL"/>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CL"/>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L"/>
          </a:p>
        </p:txBody>
      </p:sp>
      <p:sp>
        <p:nvSpPr>
          <p:cNvPr id="4" name="3 Marcador de fecha"/>
          <p:cNvSpPr>
            <a:spLocks noGrp="1"/>
          </p:cNvSpPr>
          <p:nvPr>
            <p:ph type="dt" sz="half" idx="10"/>
          </p:nvPr>
        </p:nvSpPr>
        <p:spPr/>
        <p:txBody>
          <a:bodyPr/>
          <a:lstStyle/>
          <a:p>
            <a:fld id="{3084023E-741A-483E-8C39-DB2C88FD54D2}" type="datetimeFigureOut">
              <a:rPr lang="es-CL" smtClean="0"/>
              <a:t>13-06-2010</a:t>
            </a:fld>
            <a:endParaRPr lang="es-CL"/>
          </a:p>
        </p:txBody>
      </p:sp>
      <p:sp>
        <p:nvSpPr>
          <p:cNvPr id="5" name="4 Marcador de pie de página"/>
          <p:cNvSpPr>
            <a:spLocks noGrp="1"/>
          </p:cNvSpPr>
          <p:nvPr>
            <p:ph type="ftr" sz="quarter" idx="11"/>
          </p:nvPr>
        </p:nvSpPr>
        <p:spPr/>
        <p:txBody>
          <a:bodyPr/>
          <a:lstStyle/>
          <a:p>
            <a:endParaRPr lang="es-CL"/>
          </a:p>
        </p:txBody>
      </p:sp>
      <p:sp>
        <p:nvSpPr>
          <p:cNvPr id="6" name="5 Marcador de número de diapositiva"/>
          <p:cNvSpPr>
            <a:spLocks noGrp="1"/>
          </p:cNvSpPr>
          <p:nvPr>
            <p:ph type="sldNum" sz="quarter" idx="12"/>
          </p:nvPr>
        </p:nvSpPr>
        <p:spPr/>
        <p:txBody>
          <a:bodyPr/>
          <a:lstStyle/>
          <a:p>
            <a:fld id="{F4C82E32-E092-4C2B-AA7C-5DA8B586C88F}" type="slidenum">
              <a:rPr lang="es-CL" smtClean="0"/>
              <a:t>‹Nº›</a:t>
            </a:fld>
            <a:endParaRPr lang="es-CL"/>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s-CL"/>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L"/>
          </a:p>
        </p:txBody>
      </p:sp>
      <p:sp>
        <p:nvSpPr>
          <p:cNvPr id="4" name="3 Marcador de fecha"/>
          <p:cNvSpPr>
            <a:spLocks noGrp="1"/>
          </p:cNvSpPr>
          <p:nvPr>
            <p:ph type="dt" sz="half" idx="10"/>
          </p:nvPr>
        </p:nvSpPr>
        <p:spPr/>
        <p:txBody>
          <a:bodyPr/>
          <a:lstStyle/>
          <a:p>
            <a:fld id="{3084023E-741A-483E-8C39-DB2C88FD54D2}" type="datetimeFigureOut">
              <a:rPr lang="es-CL" smtClean="0"/>
              <a:t>13-06-2010</a:t>
            </a:fld>
            <a:endParaRPr lang="es-CL"/>
          </a:p>
        </p:txBody>
      </p:sp>
      <p:sp>
        <p:nvSpPr>
          <p:cNvPr id="5" name="4 Marcador de pie de página"/>
          <p:cNvSpPr>
            <a:spLocks noGrp="1"/>
          </p:cNvSpPr>
          <p:nvPr>
            <p:ph type="ftr" sz="quarter" idx="11"/>
          </p:nvPr>
        </p:nvSpPr>
        <p:spPr/>
        <p:txBody>
          <a:bodyPr/>
          <a:lstStyle/>
          <a:p>
            <a:endParaRPr lang="es-CL"/>
          </a:p>
        </p:txBody>
      </p:sp>
      <p:sp>
        <p:nvSpPr>
          <p:cNvPr id="6" name="5 Marcador de número de diapositiva"/>
          <p:cNvSpPr>
            <a:spLocks noGrp="1"/>
          </p:cNvSpPr>
          <p:nvPr>
            <p:ph type="sldNum" sz="quarter" idx="12"/>
          </p:nvPr>
        </p:nvSpPr>
        <p:spPr/>
        <p:txBody>
          <a:bodyPr/>
          <a:lstStyle/>
          <a:p>
            <a:fld id="{F4C82E32-E092-4C2B-AA7C-5DA8B586C88F}" type="slidenum">
              <a:rPr lang="es-CL" smtClean="0"/>
              <a:t>‹Nº›</a:t>
            </a:fld>
            <a:endParaRPr lang="es-CL"/>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CL"/>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L"/>
          </a:p>
        </p:txBody>
      </p:sp>
      <p:sp>
        <p:nvSpPr>
          <p:cNvPr id="4" name="3 Marcador de fecha"/>
          <p:cNvSpPr>
            <a:spLocks noGrp="1"/>
          </p:cNvSpPr>
          <p:nvPr>
            <p:ph type="dt" sz="half" idx="10"/>
          </p:nvPr>
        </p:nvSpPr>
        <p:spPr/>
        <p:txBody>
          <a:bodyPr/>
          <a:lstStyle/>
          <a:p>
            <a:fld id="{3084023E-741A-483E-8C39-DB2C88FD54D2}" type="datetimeFigureOut">
              <a:rPr lang="es-CL" smtClean="0"/>
              <a:t>13-06-2010</a:t>
            </a:fld>
            <a:endParaRPr lang="es-CL"/>
          </a:p>
        </p:txBody>
      </p:sp>
      <p:sp>
        <p:nvSpPr>
          <p:cNvPr id="5" name="4 Marcador de pie de página"/>
          <p:cNvSpPr>
            <a:spLocks noGrp="1"/>
          </p:cNvSpPr>
          <p:nvPr>
            <p:ph type="ftr" sz="quarter" idx="11"/>
          </p:nvPr>
        </p:nvSpPr>
        <p:spPr/>
        <p:txBody>
          <a:bodyPr/>
          <a:lstStyle/>
          <a:p>
            <a:endParaRPr lang="es-CL"/>
          </a:p>
        </p:txBody>
      </p:sp>
      <p:sp>
        <p:nvSpPr>
          <p:cNvPr id="6" name="5 Marcador de número de diapositiva"/>
          <p:cNvSpPr>
            <a:spLocks noGrp="1"/>
          </p:cNvSpPr>
          <p:nvPr>
            <p:ph type="sldNum" sz="quarter" idx="12"/>
          </p:nvPr>
        </p:nvSpPr>
        <p:spPr/>
        <p:txBody>
          <a:bodyPr/>
          <a:lstStyle/>
          <a:p>
            <a:fld id="{F4C82E32-E092-4C2B-AA7C-5DA8B586C88F}" type="slidenum">
              <a:rPr lang="es-CL" smtClean="0"/>
              <a:t>‹Nº›</a:t>
            </a:fld>
            <a:endParaRPr lang="es-CL"/>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CL"/>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p>
            <a:fld id="{3084023E-741A-483E-8C39-DB2C88FD54D2}" type="datetimeFigureOut">
              <a:rPr lang="es-CL" smtClean="0"/>
              <a:t>13-06-2010</a:t>
            </a:fld>
            <a:endParaRPr lang="es-CL"/>
          </a:p>
        </p:txBody>
      </p:sp>
      <p:sp>
        <p:nvSpPr>
          <p:cNvPr id="5" name="4 Marcador de pie de página"/>
          <p:cNvSpPr>
            <a:spLocks noGrp="1"/>
          </p:cNvSpPr>
          <p:nvPr>
            <p:ph type="ftr" sz="quarter" idx="11"/>
          </p:nvPr>
        </p:nvSpPr>
        <p:spPr/>
        <p:txBody>
          <a:bodyPr/>
          <a:lstStyle/>
          <a:p>
            <a:endParaRPr lang="es-CL"/>
          </a:p>
        </p:txBody>
      </p:sp>
      <p:sp>
        <p:nvSpPr>
          <p:cNvPr id="6" name="5 Marcador de número de diapositiva"/>
          <p:cNvSpPr>
            <a:spLocks noGrp="1"/>
          </p:cNvSpPr>
          <p:nvPr>
            <p:ph type="sldNum" sz="quarter" idx="12"/>
          </p:nvPr>
        </p:nvSpPr>
        <p:spPr/>
        <p:txBody>
          <a:bodyPr/>
          <a:lstStyle/>
          <a:p>
            <a:fld id="{F4C82E32-E092-4C2B-AA7C-5DA8B586C88F}" type="slidenum">
              <a:rPr lang="es-CL" smtClean="0"/>
              <a:t>‹Nº›</a:t>
            </a:fld>
            <a:endParaRPr lang="es-CL"/>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CL"/>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L"/>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L"/>
          </a:p>
        </p:txBody>
      </p:sp>
      <p:sp>
        <p:nvSpPr>
          <p:cNvPr id="5" name="4 Marcador de fecha"/>
          <p:cNvSpPr>
            <a:spLocks noGrp="1"/>
          </p:cNvSpPr>
          <p:nvPr>
            <p:ph type="dt" sz="half" idx="10"/>
          </p:nvPr>
        </p:nvSpPr>
        <p:spPr/>
        <p:txBody>
          <a:bodyPr/>
          <a:lstStyle/>
          <a:p>
            <a:fld id="{3084023E-741A-483E-8C39-DB2C88FD54D2}" type="datetimeFigureOut">
              <a:rPr lang="es-CL" smtClean="0"/>
              <a:t>13-06-2010</a:t>
            </a:fld>
            <a:endParaRPr lang="es-CL"/>
          </a:p>
        </p:txBody>
      </p:sp>
      <p:sp>
        <p:nvSpPr>
          <p:cNvPr id="6" name="5 Marcador de pie de página"/>
          <p:cNvSpPr>
            <a:spLocks noGrp="1"/>
          </p:cNvSpPr>
          <p:nvPr>
            <p:ph type="ftr" sz="quarter" idx="11"/>
          </p:nvPr>
        </p:nvSpPr>
        <p:spPr/>
        <p:txBody>
          <a:bodyPr/>
          <a:lstStyle/>
          <a:p>
            <a:endParaRPr lang="es-CL"/>
          </a:p>
        </p:txBody>
      </p:sp>
      <p:sp>
        <p:nvSpPr>
          <p:cNvPr id="7" name="6 Marcador de número de diapositiva"/>
          <p:cNvSpPr>
            <a:spLocks noGrp="1"/>
          </p:cNvSpPr>
          <p:nvPr>
            <p:ph type="sldNum" sz="quarter" idx="12"/>
          </p:nvPr>
        </p:nvSpPr>
        <p:spPr/>
        <p:txBody>
          <a:bodyPr/>
          <a:lstStyle/>
          <a:p>
            <a:fld id="{F4C82E32-E092-4C2B-AA7C-5DA8B586C88F}" type="slidenum">
              <a:rPr lang="es-CL" smtClean="0"/>
              <a:t>‹Nº›</a:t>
            </a:fld>
            <a:endParaRPr lang="es-CL"/>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CL"/>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L"/>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L"/>
          </a:p>
        </p:txBody>
      </p:sp>
      <p:sp>
        <p:nvSpPr>
          <p:cNvPr id="7" name="6 Marcador de fecha"/>
          <p:cNvSpPr>
            <a:spLocks noGrp="1"/>
          </p:cNvSpPr>
          <p:nvPr>
            <p:ph type="dt" sz="half" idx="10"/>
          </p:nvPr>
        </p:nvSpPr>
        <p:spPr/>
        <p:txBody>
          <a:bodyPr/>
          <a:lstStyle/>
          <a:p>
            <a:fld id="{3084023E-741A-483E-8C39-DB2C88FD54D2}" type="datetimeFigureOut">
              <a:rPr lang="es-CL" smtClean="0"/>
              <a:t>13-06-2010</a:t>
            </a:fld>
            <a:endParaRPr lang="es-CL"/>
          </a:p>
        </p:txBody>
      </p:sp>
      <p:sp>
        <p:nvSpPr>
          <p:cNvPr id="8" name="7 Marcador de pie de página"/>
          <p:cNvSpPr>
            <a:spLocks noGrp="1"/>
          </p:cNvSpPr>
          <p:nvPr>
            <p:ph type="ftr" sz="quarter" idx="11"/>
          </p:nvPr>
        </p:nvSpPr>
        <p:spPr/>
        <p:txBody>
          <a:bodyPr/>
          <a:lstStyle/>
          <a:p>
            <a:endParaRPr lang="es-CL"/>
          </a:p>
        </p:txBody>
      </p:sp>
      <p:sp>
        <p:nvSpPr>
          <p:cNvPr id="9" name="8 Marcador de número de diapositiva"/>
          <p:cNvSpPr>
            <a:spLocks noGrp="1"/>
          </p:cNvSpPr>
          <p:nvPr>
            <p:ph type="sldNum" sz="quarter" idx="12"/>
          </p:nvPr>
        </p:nvSpPr>
        <p:spPr/>
        <p:txBody>
          <a:bodyPr/>
          <a:lstStyle/>
          <a:p>
            <a:fld id="{F4C82E32-E092-4C2B-AA7C-5DA8B586C88F}" type="slidenum">
              <a:rPr lang="es-CL" smtClean="0"/>
              <a:t>‹Nº›</a:t>
            </a:fld>
            <a:endParaRPr lang="es-CL"/>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CL"/>
          </a:p>
        </p:txBody>
      </p:sp>
      <p:sp>
        <p:nvSpPr>
          <p:cNvPr id="3" name="2 Marcador de fecha"/>
          <p:cNvSpPr>
            <a:spLocks noGrp="1"/>
          </p:cNvSpPr>
          <p:nvPr>
            <p:ph type="dt" sz="half" idx="10"/>
          </p:nvPr>
        </p:nvSpPr>
        <p:spPr/>
        <p:txBody>
          <a:bodyPr/>
          <a:lstStyle/>
          <a:p>
            <a:fld id="{3084023E-741A-483E-8C39-DB2C88FD54D2}" type="datetimeFigureOut">
              <a:rPr lang="es-CL" smtClean="0"/>
              <a:t>13-06-2010</a:t>
            </a:fld>
            <a:endParaRPr lang="es-CL"/>
          </a:p>
        </p:txBody>
      </p:sp>
      <p:sp>
        <p:nvSpPr>
          <p:cNvPr id="4" name="3 Marcador de pie de página"/>
          <p:cNvSpPr>
            <a:spLocks noGrp="1"/>
          </p:cNvSpPr>
          <p:nvPr>
            <p:ph type="ftr" sz="quarter" idx="11"/>
          </p:nvPr>
        </p:nvSpPr>
        <p:spPr/>
        <p:txBody>
          <a:bodyPr/>
          <a:lstStyle/>
          <a:p>
            <a:endParaRPr lang="es-CL"/>
          </a:p>
        </p:txBody>
      </p:sp>
      <p:sp>
        <p:nvSpPr>
          <p:cNvPr id="5" name="4 Marcador de número de diapositiva"/>
          <p:cNvSpPr>
            <a:spLocks noGrp="1"/>
          </p:cNvSpPr>
          <p:nvPr>
            <p:ph type="sldNum" sz="quarter" idx="12"/>
          </p:nvPr>
        </p:nvSpPr>
        <p:spPr/>
        <p:txBody>
          <a:bodyPr/>
          <a:lstStyle/>
          <a:p>
            <a:fld id="{F4C82E32-E092-4C2B-AA7C-5DA8B586C88F}" type="slidenum">
              <a:rPr lang="es-CL" smtClean="0"/>
              <a:t>‹Nº›</a:t>
            </a:fld>
            <a:endParaRPr lang="es-CL"/>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3084023E-741A-483E-8C39-DB2C88FD54D2}" type="datetimeFigureOut">
              <a:rPr lang="es-CL" smtClean="0"/>
              <a:t>13-06-2010</a:t>
            </a:fld>
            <a:endParaRPr lang="es-CL"/>
          </a:p>
        </p:txBody>
      </p:sp>
      <p:sp>
        <p:nvSpPr>
          <p:cNvPr id="3" name="2 Marcador de pie de página"/>
          <p:cNvSpPr>
            <a:spLocks noGrp="1"/>
          </p:cNvSpPr>
          <p:nvPr>
            <p:ph type="ftr" sz="quarter" idx="11"/>
          </p:nvPr>
        </p:nvSpPr>
        <p:spPr/>
        <p:txBody>
          <a:bodyPr/>
          <a:lstStyle/>
          <a:p>
            <a:endParaRPr lang="es-CL"/>
          </a:p>
        </p:txBody>
      </p:sp>
      <p:sp>
        <p:nvSpPr>
          <p:cNvPr id="4" name="3 Marcador de número de diapositiva"/>
          <p:cNvSpPr>
            <a:spLocks noGrp="1"/>
          </p:cNvSpPr>
          <p:nvPr>
            <p:ph type="sldNum" sz="quarter" idx="12"/>
          </p:nvPr>
        </p:nvSpPr>
        <p:spPr/>
        <p:txBody>
          <a:bodyPr/>
          <a:lstStyle/>
          <a:p>
            <a:fld id="{F4C82E32-E092-4C2B-AA7C-5DA8B586C88F}" type="slidenum">
              <a:rPr lang="es-CL" smtClean="0"/>
              <a:t>‹Nº›</a:t>
            </a:fld>
            <a:endParaRPr lang="es-CL"/>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CL"/>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L"/>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3084023E-741A-483E-8C39-DB2C88FD54D2}" type="datetimeFigureOut">
              <a:rPr lang="es-CL" smtClean="0"/>
              <a:t>13-06-2010</a:t>
            </a:fld>
            <a:endParaRPr lang="es-CL"/>
          </a:p>
        </p:txBody>
      </p:sp>
      <p:sp>
        <p:nvSpPr>
          <p:cNvPr id="6" name="5 Marcador de pie de página"/>
          <p:cNvSpPr>
            <a:spLocks noGrp="1"/>
          </p:cNvSpPr>
          <p:nvPr>
            <p:ph type="ftr" sz="quarter" idx="11"/>
          </p:nvPr>
        </p:nvSpPr>
        <p:spPr/>
        <p:txBody>
          <a:bodyPr/>
          <a:lstStyle/>
          <a:p>
            <a:endParaRPr lang="es-CL"/>
          </a:p>
        </p:txBody>
      </p:sp>
      <p:sp>
        <p:nvSpPr>
          <p:cNvPr id="7" name="6 Marcador de número de diapositiva"/>
          <p:cNvSpPr>
            <a:spLocks noGrp="1"/>
          </p:cNvSpPr>
          <p:nvPr>
            <p:ph type="sldNum" sz="quarter" idx="12"/>
          </p:nvPr>
        </p:nvSpPr>
        <p:spPr/>
        <p:txBody>
          <a:bodyPr/>
          <a:lstStyle/>
          <a:p>
            <a:fld id="{F4C82E32-E092-4C2B-AA7C-5DA8B586C88F}" type="slidenum">
              <a:rPr lang="es-CL" smtClean="0"/>
              <a:t>‹Nº›</a:t>
            </a:fld>
            <a:endParaRPr lang="es-CL"/>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CL"/>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L"/>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3084023E-741A-483E-8C39-DB2C88FD54D2}" type="datetimeFigureOut">
              <a:rPr lang="es-CL" smtClean="0"/>
              <a:t>13-06-2010</a:t>
            </a:fld>
            <a:endParaRPr lang="es-CL"/>
          </a:p>
        </p:txBody>
      </p:sp>
      <p:sp>
        <p:nvSpPr>
          <p:cNvPr id="6" name="5 Marcador de pie de página"/>
          <p:cNvSpPr>
            <a:spLocks noGrp="1"/>
          </p:cNvSpPr>
          <p:nvPr>
            <p:ph type="ftr" sz="quarter" idx="11"/>
          </p:nvPr>
        </p:nvSpPr>
        <p:spPr/>
        <p:txBody>
          <a:bodyPr/>
          <a:lstStyle/>
          <a:p>
            <a:endParaRPr lang="es-CL"/>
          </a:p>
        </p:txBody>
      </p:sp>
      <p:sp>
        <p:nvSpPr>
          <p:cNvPr id="7" name="6 Marcador de número de diapositiva"/>
          <p:cNvSpPr>
            <a:spLocks noGrp="1"/>
          </p:cNvSpPr>
          <p:nvPr>
            <p:ph type="sldNum" sz="quarter" idx="12"/>
          </p:nvPr>
        </p:nvSpPr>
        <p:spPr/>
        <p:txBody>
          <a:bodyPr/>
          <a:lstStyle/>
          <a:p>
            <a:fld id="{F4C82E32-E092-4C2B-AA7C-5DA8B586C88F}" type="slidenum">
              <a:rPr lang="es-CL" smtClean="0"/>
              <a:t>‹Nº›</a:t>
            </a:fld>
            <a:endParaRPr lang="es-CL"/>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smtClean="0"/>
              <a:t>Haga clic para modificar el estilo de título del patrón</a:t>
            </a:r>
            <a:endParaRPr lang="es-CL"/>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L"/>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084023E-741A-483E-8C39-DB2C88FD54D2}" type="datetimeFigureOut">
              <a:rPr lang="es-CL" smtClean="0"/>
              <a:t>13-06-2010</a:t>
            </a:fld>
            <a:endParaRPr lang="es-CL"/>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L"/>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4C82E32-E092-4C2B-AA7C-5DA8B586C88F}" type="slidenum">
              <a:rPr lang="es-CL" smtClean="0"/>
              <a:t>‹Nº›</a:t>
            </a:fld>
            <a:endParaRPr lang="es-CL"/>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C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lstStyle/>
          <a:p>
            <a:endParaRPr lang="es-CL"/>
          </a:p>
        </p:txBody>
      </p:sp>
      <p:sp>
        <p:nvSpPr>
          <p:cNvPr id="3" name="2 Subtítulo"/>
          <p:cNvSpPr>
            <a:spLocks noGrp="1"/>
          </p:cNvSpPr>
          <p:nvPr>
            <p:ph type="subTitle" idx="1"/>
          </p:nvPr>
        </p:nvSpPr>
        <p:spPr/>
        <p:txBody>
          <a:bodyPr/>
          <a:lstStyle/>
          <a:p>
            <a:endParaRPr lang="es-CL"/>
          </a:p>
        </p:txBody>
      </p:sp>
      <p:pic>
        <p:nvPicPr>
          <p:cNvPr id="3074" name="Picture 2"/>
          <p:cNvPicPr>
            <a:picLocks noChangeAspect="1" noChangeArrowheads="1"/>
          </p:cNvPicPr>
          <p:nvPr/>
        </p:nvPicPr>
        <p:blipFill>
          <a:blip r:embed="rId2" cstate="print"/>
          <a:srcRect/>
          <a:stretch>
            <a:fillRect/>
          </a:stretch>
        </p:blipFill>
        <p:spPr bwMode="auto">
          <a:xfrm>
            <a:off x="683568" y="620688"/>
            <a:ext cx="800100" cy="1114425"/>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571472" y="1857364"/>
            <a:ext cx="7772400" cy="1470025"/>
          </a:xfrm>
        </p:spPr>
        <p:txBody>
          <a:bodyPr/>
          <a:lstStyle/>
          <a:p>
            <a:r>
              <a:rPr lang="es-VE" dirty="0" smtClean="0">
                <a:solidFill>
                  <a:schemeClr val="tx2">
                    <a:lumMod val="75000"/>
                  </a:schemeClr>
                </a:solidFill>
              </a:rPr>
              <a:t>Ficha de Lectura</a:t>
            </a:r>
            <a:endParaRPr lang="es-VE" dirty="0">
              <a:solidFill>
                <a:schemeClr val="tx2">
                  <a:lumMod val="75000"/>
                </a:schemeClr>
              </a:solidFill>
            </a:endParaRPr>
          </a:p>
        </p:txBody>
      </p:sp>
      <p:sp>
        <p:nvSpPr>
          <p:cNvPr id="3" name="2 Subtítulo"/>
          <p:cNvSpPr>
            <a:spLocks noGrp="1"/>
          </p:cNvSpPr>
          <p:nvPr>
            <p:ph type="subTitle" idx="1"/>
          </p:nvPr>
        </p:nvSpPr>
        <p:spPr>
          <a:xfrm>
            <a:off x="395536" y="4077072"/>
            <a:ext cx="6400800" cy="1752600"/>
          </a:xfrm>
        </p:spPr>
        <p:txBody>
          <a:bodyPr>
            <a:normAutofit fontScale="92500" lnSpcReduction="20000"/>
          </a:bodyPr>
          <a:lstStyle/>
          <a:p>
            <a:pPr lvl="0"/>
            <a:r>
              <a:rPr lang="es-CL" dirty="0" err="1"/>
              <a:t>Zaslow</a:t>
            </a:r>
            <a:r>
              <a:rPr lang="es-CL" dirty="0"/>
              <a:t>, M. &amp; </a:t>
            </a:r>
            <a:r>
              <a:rPr lang="es-CL" dirty="0" err="1"/>
              <a:t>Martinez</a:t>
            </a:r>
            <a:r>
              <a:rPr lang="es-CL" dirty="0"/>
              <a:t>-Beck, I. (2006) </a:t>
            </a:r>
            <a:r>
              <a:rPr lang="es-CL" dirty="0" err="1"/>
              <a:t>Critical</a:t>
            </a:r>
            <a:r>
              <a:rPr lang="es-CL" dirty="0"/>
              <a:t> </a:t>
            </a:r>
            <a:r>
              <a:rPr lang="es-CL" dirty="0" err="1"/>
              <a:t>issues</a:t>
            </a:r>
            <a:r>
              <a:rPr lang="es-CL" dirty="0"/>
              <a:t> in </a:t>
            </a:r>
            <a:r>
              <a:rPr lang="es-CL" dirty="0" err="1"/>
              <a:t>early</a:t>
            </a:r>
            <a:r>
              <a:rPr lang="es-CL" dirty="0"/>
              <a:t> </a:t>
            </a:r>
            <a:r>
              <a:rPr lang="es-CL" dirty="0" err="1"/>
              <a:t>childhood</a:t>
            </a:r>
            <a:r>
              <a:rPr lang="es-CL" dirty="0"/>
              <a:t> </a:t>
            </a:r>
            <a:r>
              <a:rPr lang="es-CL" dirty="0" err="1"/>
              <a:t>professional</a:t>
            </a:r>
            <a:r>
              <a:rPr lang="es-CL" dirty="0"/>
              <a:t> </a:t>
            </a:r>
            <a:r>
              <a:rPr lang="es-CL" dirty="0" err="1"/>
              <a:t>development</a:t>
            </a:r>
            <a:r>
              <a:rPr lang="en-US" dirty="0"/>
              <a:t>. </a:t>
            </a:r>
            <a:endParaRPr lang="en-US" dirty="0" smtClean="0"/>
          </a:p>
          <a:p>
            <a:pPr lvl="0"/>
            <a:r>
              <a:rPr lang="en-US" dirty="0" smtClean="0"/>
              <a:t>Baltimore</a:t>
            </a:r>
            <a:r>
              <a:rPr lang="en-US" dirty="0"/>
              <a:t>, MD: Paul H. Brookes.</a:t>
            </a:r>
            <a:endParaRPr lang="es-CL" dirty="0" smtClean="0">
              <a:solidFill>
                <a:schemeClr val="tx1"/>
              </a:solidFill>
            </a:endParaRPr>
          </a:p>
        </p:txBody>
      </p:sp>
      <p:sp>
        <p:nvSpPr>
          <p:cNvPr id="17409" name="Rectangle 1"/>
          <p:cNvSpPr>
            <a:spLocks noChangeArrowheads="1"/>
          </p:cNvSpPr>
          <p:nvPr/>
        </p:nvSpPr>
        <p:spPr bwMode="auto">
          <a:xfrm>
            <a:off x="1099789" y="264833"/>
            <a:ext cx="6663363" cy="120032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CL" sz="1600" b="0" i="0" u="none" strike="noStrike" cap="none" normalizeH="0" baseline="0" dirty="0" smtClean="0">
                <a:ln>
                  <a:noFill/>
                </a:ln>
                <a:solidFill>
                  <a:srgbClr val="808080"/>
                </a:solidFill>
                <a:effectLst/>
                <a:latin typeface="Arial" pitchFamily="34" charset="0"/>
                <a:ea typeface="Calibri" pitchFamily="34" charset="0"/>
                <a:cs typeface="Arial" pitchFamily="34" charset="0"/>
              </a:rPr>
              <a:t>Centro de Investigación Avanzada en Educación - Universidad de Chile</a:t>
            </a:r>
          </a:p>
          <a:p>
            <a:pPr marL="0" marR="0" lvl="0" indent="0" algn="ctr" defTabSz="914400" rtl="0" eaLnBrk="1" fontAlgn="base" latinLnBrk="0" hangingPunct="1">
              <a:lnSpc>
                <a:spcPct val="100000"/>
              </a:lnSpc>
              <a:spcBef>
                <a:spcPct val="0"/>
              </a:spcBef>
              <a:spcAft>
                <a:spcPct val="0"/>
              </a:spcAft>
              <a:buClrTx/>
              <a:buSzTx/>
              <a:buFontTx/>
              <a:buNone/>
              <a:tabLst/>
            </a:pPr>
            <a:endParaRPr kumimoji="0" lang="es-CL" sz="1600" b="0" i="0" u="none" strike="noStrike" cap="none" normalizeH="0" baseline="0" dirty="0" smtClean="0">
              <a:ln>
                <a:noFill/>
              </a:ln>
              <a:solidFill>
                <a:srgbClr val="808080"/>
              </a:solidFill>
              <a:effectLst/>
              <a:latin typeface="Arial" pitchFamily="34" charset="0"/>
              <a:ea typeface="Calibri" pitchFamily="34" charset="0"/>
              <a:cs typeface="Arial" pitchFamily="34" charset="0"/>
            </a:endParaRPr>
          </a:p>
          <a:p>
            <a:pPr lvl="0" algn="ctr" fontAlgn="base">
              <a:spcBef>
                <a:spcPct val="0"/>
              </a:spcBef>
              <a:spcAft>
                <a:spcPct val="0"/>
              </a:spcAft>
            </a:pPr>
            <a:r>
              <a:rPr kumimoji="0" lang="es-VE" sz="2000" b="0" i="0" u="none" strike="noStrike" cap="none" normalizeH="0" baseline="0" dirty="0" smtClean="0">
                <a:ln>
                  <a:noFill/>
                </a:ln>
                <a:solidFill>
                  <a:schemeClr val="bg1">
                    <a:lumMod val="50000"/>
                  </a:schemeClr>
                </a:solidFill>
                <a:effectLst/>
                <a:latin typeface="Arial" pitchFamily="34" charset="0"/>
                <a:cs typeface="Arial" pitchFamily="34" charset="0"/>
              </a:rPr>
              <a:t>Elaboración de Estándares para orientar la </a:t>
            </a:r>
          </a:p>
          <a:p>
            <a:pPr lvl="0" algn="ctr" fontAlgn="base">
              <a:spcBef>
                <a:spcPct val="0"/>
              </a:spcBef>
              <a:spcAft>
                <a:spcPct val="0"/>
              </a:spcAft>
            </a:pPr>
            <a:r>
              <a:rPr kumimoji="0" lang="es-VE" sz="2000" b="0" i="0" u="none" strike="noStrike" cap="none" normalizeH="0" baseline="0" dirty="0" smtClean="0">
                <a:ln>
                  <a:noFill/>
                </a:ln>
                <a:solidFill>
                  <a:schemeClr val="bg1">
                    <a:lumMod val="50000"/>
                  </a:schemeClr>
                </a:solidFill>
                <a:effectLst/>
                <a:latin typeface="Arial" pitchFamily="34" charset="0"/>
                <a:cs typeface="Arial" pitchFamily="34" charset="0"/>
              </a:rPr>
              <a:t>Formación Inicial de Educadora/es de Párvulos,</a:t>
            </a:r>
            <a:endParaRPr kumimoji="0" lang="es-CL" sz="2000" b="0" i="0" u="none" strike="noStrike" cap="none" normalizeH="0" baseline="0" dirty="0" smtClean="0">
              <a:ln>
                <a:noFill/>
              </a:ln>
              <a:solidFill>
                <a:schemeClr val="bg1">
                  <a:lumMod val="50000"/>
                </a:schemeClr>
              </a:solidFill>
              <a:effectLst/>
              <a:latin typeface="Arial" pitchFamily="34" charset="0"/>
              <a:cs typeface="Arial" pitchFamily="34" charset="0"/>
            </a:endParaRPr>
          </a:p>
        </p:txBody>
      </p:sp>
      <p:pic>
        <p:nvPicPr>
          <p:cNvPr id="2050" name="Picture 2"/>
          <p:cNvPicPr>
            <a:picLocks noChangeAspect="1" noChangeArrowheads="1"/>
          </p:cNvPicPr>
          <p:nvPr/>
        </p:nvPicPr>
        <p:blipFill>
          <a:blip r:embed="rId2" cstate="print"/>
          <a:srcRect/>
          <a:stretch>
            <a:fillRect/>
          </a:stretch>
        </p:blipFill>
        <p:spPr bwMode="auto">
          <a:xfrm>
            <a:off x="6516216" y="2060848"/>
            <a:ext cx="2376264" cy="3582675"/>
          </a:xfrm>
          <a:prstGeom prst="rect">
            <a:avLst/>
          </a:prstGeom>
          <a:noFill/>
          <a:ln w="9525">
            <a:noFill/>
            <a:miter lim="800000"/>
            <a:headEnd/>
            <a:tailEnd/>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pPr lvl="0"/>
            <a:r>
              <a:rPr lang="es-CL" b="1" dirty="0" smtClean="0"/>
              <a:t/>
            </a:r>
            <a:br>
              <a:rPr lang="es-CL" b="1" dirty="0" smtClean="0"/>
            </a:br>
            <a:r>
              <a:rPr lang="es-CL" b="1" dirty="0" smtClean="0">
                <a:solidFill>
                  <a:schemeClr val="tx2">
                    <a:lumMod val="75000"/>
                  </a:schemeClr>
                </a:solidFill>
              </a:rPr>
              <a:t>Contexto </a:t>
            </a:r>
            <a:r>
              <a:rPr lang="es-CL" b="1" dirty="0">
                <a:solidFill>
                  <a:schemeClr val="tx2">
                    <a:lumMod val="75000"/>
                  </a:schemeClr>
                </a:solidFill>
              </a:rPr>
              <a:t>de la publicación</a:t>
            </a:r>
            <a:r>
              <a:rPr lang="es-VE" dirty="0">
                <a:solidFill>
                  <a:schemeClr val="tx2">
                    <a:lumMod val="75000"/>
                  </a:schemeClr>
                </a:solidFill>
              </a:rPr>
              <a:t/>
            </a:r>
            <a:br>
              <a:rPr lang="es-VE" dirty="0">
                <a:solidFill>
                  <a:schemeClr val="tx2">
                    <a:lumMod val="75000"/>
                  </a:schemeClr>
                </a:solidFill>
              </a:rPr>
            </a:br>
            <a:endParaRPr lang="es-VE" dirty="0">
              <a:solidFill>
                <a:schemeClr val="tx2">
                  <a:lumMod val="75000"/>
                </a:schemeClr>
              </a:solidFill>
            </a:endParaRPr>
          </a:p>
        </p:txBody>
      </p:sp>
      <p:sp>
        <p:nvSpPr>
          <p:cNvPr id="3" name="2 Marcador de contenido"/>
          <p:cNvSpPr>
            <a:spLocks noGrp="1"/>
          </p:cNvSpPr>
          <p:nvPr>
            <p:ph idx="1"/>
          </p:nvPr>
        </p:nvSpPr>
        <p:spPr>
          <a:xfrm>
            <a:off x="179512" y="1196752"/>
            <a:ext cx="7427168" cy="3412976"/>
          </a:xfrm>
        </p:spPr>
        <p:txBody>
          <a:bodyPr>
            <a:normAutofit fontScale="85000" lnSpcReduction="20000"/>
          </a:bodyPr>
          <a:lstStyle/>
          <a:p>
            <a:r>
              <a:rPr lang="es-CL" dirty="0" err="1"/>
              <a:t>Science</a:t>
            </a:r>
            <a:r>
              <a:rPr lang="es-CL" dirty="0"/>
              <a:t> and </a:t>
            </a:r>
            <a:r>
              <a:rPr lang="es-CL" dirty="0" err="1"/>
              <a:t>the</a:t>
            </a:r>
            <a:r>
              <a:rPr lang="es-CL" dirty="0"/>
              <a:t> </a:t>
            </a:r>
            <a:r>
              <a:rPr lang="es-CL" dirty="0" err="1"/>
              <a:t>Ecology</a:t>
            </a:r>
            <a:r>
              <a:rPr lang="es-CL" dirty="0"/>
              <a:t> of </a:t>
            </a:r>
            <a:r>
              <a:rPr lang="es-CL" dirty="0" err="1"/>
              <a:t>Early</a:t>
            </a:r>
            <a:r>
              <a:rPr lang="es-CL" dirty="0"/>
              <a:t> </a:t>
            </a:r>
            <a:r>
              <a:rPr lang="es-CL" dirty="0" err="1"/>
              <a:t>Development</a:t>
            </a:r>
            <a:r>
              <a:rPr lang="es-CL" dirty="0"/>
              <a:t> (SEED</a:t>
            </a:r>
            <a:r>
              <a:rPr lang="es-CL" dirty="0" smtClean="0"/>
              <a:t>)</a:t>
            </a:r>
          </a:p>
          <a:p>
            <a:endParaRPr lang="es-CL" dirty="0" smtClean="0"/>
          </a:p>
          <a:p>
            <a:pPr>
              <a:buNone/>
            </a:pPr>
            <a:r>
              <a:rPr lang="es-CL" dirty="0" err="1"/>
              <a:t>Early</a:t>
            </a:r>
            <a:r>
              <a:rPr lang="es-CL" dirty="0"/>
              <a:t> </a:t>
            </a:r>
            <a:r>
              <a:rPr lang="es-CL" dirty="0" err="1"/>
              <a:t>Childhood</a:t>
            </a:r>
            <a:r>
              <a:rPr lang="es-CL" dirty="0"/>
              <a:t>  Professional </a:t>
            </a:r>
            <a:r>
              <a:rPr lang="es-CL" dirty="0" err="1"/>
              <a:t>Development</a:t>
            </a:r>
            <a:r>
              <a:rPr lang="es-CL" dirty="0"/>
              <a:t> </a:t>
            </a:r>
            <a:r>
              <a:rPr lang="es-CL" dirty="0" smtClean="0"/>
              <a:t>and </a:t>
            </a:r>
            <a:r>
              <a:rPr lang="es-CL" dirty="0" err="1" smtClean="0"/>
              <a:t>trainning</a:t>
            </a:r>
            <a:r>
              <a:rPr lang="es-CL" dirty="0" smtClean="0"/>
              <a:t> and </a:t>
            </a:r>
            <a:r>
              <a:rPr lang="es-CL" dirty="0" err="1" smtClean="0"/>
              <a:t>Children’s</a:t>
            </a:r>
            <a:endParaRPr lang="es-CL" dirty="0" smtClean="0"/>
          </a:p>
          <a:p>
            <a:pPr>
              <a:buNone/>
            </a:pPr>
            <a:r>
              <a:rPr lang="es-CL" dirty="0" smtClean="0"/>
              <a:t> </a:t>
            </a:r>
            <a:r>
              <a:rPr lang="es-CL" dirty="0" err="1"/>
              <a:t>Succecessful</a:t>
            </a:r>
            <a:r>
              <a:rPr lang="es-CL" dirty="0"/>
              <a:t> </a:t>
            </a:r>
            <a:r>
              <a:rPr lang="es-CL" dirty="0" err="1" smtClean="0"/>
              <a:t>Transition</a:t>
            </a:r>
            <a:endParaRPr lang="es-CL" dirty="0" smtClean="0"/>
          </a:p>
          <a:p>
            <a:pPr>
              <a:buNone/>
            </a:pPr>
            <a:r>
              <a:rPr lang="es-CL" dirty="0" smtClean="0"/>
              <a:t> </a:t>
            </a:r>
            <a:r>
              <a:rPr lang="es-CL" dirty="0" err="1"/>
              <a:t>to</a:t>
            </a:r>
            <a:r>
              <a:rPr lang="es-CL" dirty="0"/>
              <a:t> </a:t>
            </a:r>
            <a:r>
              <a:rPr lang="es-CL" dirty="0" err="1"/>
              <a:t>Elemenary</a:t>
            </a:r>
            <a:r>
              <a:rPr lang="es-CL" dirty="0"/>
              <a:t> </a:t>
            </a:r>
            <a:r>
              <a:rPr lang="es-CL" dirty="0" err="1"/>
              <a:t>School</a:t>
            </a:r>
            <a:r>
              <a:rPr lang="es-CL" dirty="0"/>
              <a:t>” </a:t>
            </a:r>
            <a:endParaRPr lang="es-CL" dirty="0" smtClean="0"/>
          </a:p>
          <a:p>
            <a:pPr>
              <a:buNone/>
            </a:pPr>
            <a:r>
              <a:rPr lang="es-CL" dirty="0" smtClean="0"/>
              <a:t> </a:t>
            </a:r>
            <a:r>
              <a:rPr lang="es-CL" dirty="0" err="1" smtClean="0"/>
              <a:t>feb</a:t>
            </a:r>
            <a:r>
              <a:rPr lang="es-CL" dirty="0" smtClean="0"/>
              <a:t> 2003</a:t>
            </a:r>
            <a:endParaRPr lang="es-VE" dirty="0"/>
          </a:p>
        </p:txBody>
      </p:sp>
      <p:pic>
        <p:nvPicPr>
          <p:cNvPr id="6" name="Picture 2"/>
          <p:cNvPicPr>
            <a:picLocks noChangeAspect="1" noChangeArrowheads="1"/>
          </p:cNvPicPr>
          <p:nvPr/>
        </p:nvPicPr>
        <p:blipFill>
          <a:blip r:embed="rId2" cstate="print"/>
          <a:srcRect l="11816" t="19724" r="13009" b="3908"/>
          <a:stretch>
            <a:fillRect/>
          </a:stretch>
        </p:blipFill>
        <p:spPr bwMode="auto">
          <a:xfrm>
            <a:off x="4265395" y="2780928"/>
            <a:ext cx="4878605" cy="3717032"/>
          </a:xfrm>
          <a:prstGeom prst="rect">
            <a:avLst/>
          </a:prstGeom>
          <a:noFill/>
          <a:ln w="9525">
            <a:noFill/>
            <a:miter lim="800000"/>
            <a:headEnd/>
            <a:tailEnd/>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pPr lvl="0"/>
            <a:r>
              <a:rPr lang="es-CL" b="1" dirty="0" smtClean="0"/>
              <a:t/>
            </a:r>
            <a:br>
              <a:rPr lang="es-CL" b="1" dirty="0" smtClean="0"/>
            </a:br>
            <a:r>
              <a:rPr lang="es-CL" b="1" dirty="0" smtClean="0">
                <a:solidFill>
                  <a:schemeClr val="tx2">
                    <a:lumMod val="75000"/>
                  </a:schemeClr>
                </a:solidFill>
              </a:rPr>
              <a:t>Resumen </a:t>
            </a:r>
            <a:r>
              <a:rPr lang="es-CL" b="1" dirty="0">
                <a:solidFill>
                  <a:schemeClr val="tx2">
                    <a:lumMod val="75000"/>
                  </a:schemeClr>
                </a:solidFill>
              </a:rPr>
              <a:t>ejecutivo de la publicación</a:t>
            </a:r>
            <a:r>
              <a:rPr lang="es-VE" dirty="0">
                <a:solidFill>
                  <a:schemeClr val="tx2">
                    <a:lumMod val="75000"/>
                  </a:schemeClr>
                </a:solidFill>
              </a:rPr>
              <a:t/>
            </a:r>
            <a:br>
              <a:rPr lang="es-VE" dirty="0">
                <a:solidFill>
                  <a:schemeClr val="tx2">
                    <a:lumMod val="75000"/>
                  </a:schemeClr>
                </a:solidFill>
              </a:rPr>
            </a:br>
            <a:endParaRPr lang="es-VE" dirty="0">
              <a:solidFill>
                <a:schemeClr val="tx2">
                  <a:lumMod val="75000"/>
                </a:schemeClr>
              </a:solidFill>
            </a:endParaRPr>
          </a:p>
        </p:txBody>
      </p:sp>
      <p:sp>
        <p:nvSpPr>
          <p:cNvPr id="3" name="2 Marcador de contenido"/>
          <p:cNvSpPr>
            <a:spLocks noGrp="1"/>
          </p:cNvSpPr>
          <p:nvPr>
            <p:ph idx="1"/>
          </p:nvPr>
        </p:nvSpPr>
        <p:spPr>
          <a:xfrm>
            <a:off x="107504" y="1196752"/>
            <a:ext cx="8964488" cy="5400600"/>
          </a:xfrm>
        </p:spPr>
        <p:txBody>
          <a:bodyPr>
            <a:normAutofit lnSpcReduction="10000"/>
          </a:bodyPr>
          <a:lstStyle/>
          <a:p>
            <a:pPr>
              <a:buNone/>
            </a:pPr>
            <a:endParaRPr lang="es-CL" dirty="0" smtClean="0"/>
          </a:p>
          <a:p>
            <a:pPr>
              <a:buNone/>
            </a:pPr>
            <a:r>
              <a:rPr lang="es-CL" dirty="0" smtClean="0"/>
              <a:t>Se </a:t>
            </a:r>
            <a:r>
              <a:rPr lang="es-CL" dirty="0"/>
              <a:t>parte de la idea que una educación efectiva  conduce a la obtención de buenos logros de aprendizaje en los niños, por tanto la formación profesional del adulto seria un elemento clave para lograr tanto la calidad de la enseñanza como calidad del </a:t>
            </a:r>
            <a:r>
              <a:rPr lang="es-CL" dirty="0" smtClean="0"/>
              <a:t>aprendizaje.</a:t>
            </a:r>
          </a:p>
          <a:p>
            <a:pPr>
              <a:buNone/>
            </a:pPr>
            <a:r>
              <a:rPr lang="es-CL" dirty="0" smtClean="0"/>
              <a:t>EEUU variada formación para atender a la primera infancia </a:t>
            </a:r>
          </a:p>
          <a:p>
            <a:pPr>
              <a:buNone/>
            </a:pPr>
            <a:r>
              <a:rPr lang="es-CL" dirty="0" smtClean="0"/>
              <a:t/>
            </a:r>
            <a:br>
              <a:rPr lang="es-CL" dirty="0" smtClean="0"/>
            </a:br>
            <a:r>
              <a:rPr lang="es-CL" dirty="0" smtClean="0"/>
              <a:t>    </a:t>
            </a:r>
          </a:p>
          <a:p>
            <a:endParaRPr lang="es-VE"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pPr lvl="0"/>
            <a:r>
              <a:rPr lang="es-CL" b="1" dirty="0" smtClean="0"/>
              <a:t/>
            </a:r>
            <a:br>
              <a:rPr lang="es-CL" b="1" dirty="0" smtClean="0"/>
            </a:br>
            <a:r>
              <a:rPr lang="es-CL" b="1" dirty="0" smtClean="0">
                <a:solidFill>
                  <a:schemeClr val="tx2">
                    <a:lumMod val="75000"/>
                  </a:schemeClr>
                </a:solidFill>
              </a:rPr>
              <a:t>Resumen </a:t>
            </a:r>
            <a:r>
              <a:rPr lang="es-CL" b="1" dirty="0">
                <a:solidFill>
                  <a:schemeClr val="tx2">
                    <a:lumMod val="75000"/>
                  </a:schemeClr>
                </a:solidFill>
              </a:rPr>
              <a:t>ejecutivo de la publicación</a:t>
            </a:r>
            <a:r>
              <a:rPr lang="es-VE" dirty="0">
                <a:solidFill>
                  <a:schemeClr val="tx2">
                    <a:lumMod val="75000"/>
                  </a:schemeClr>
                </a:solidFill>
              </a:rPr>
              <a:t/>
            </a:r>
            <a:br>
              <a:rPr lang="es-VE" dirty="0">
                <a:solidFill>
                  <a:schemeClr val="tx2">
                    <a:lumMod val="75000"/>
                  </a:schemeClr>
                </a:solidFill>
              </a:rPr>
            </a:br>
            <a:endParaRPr lang="es-VE" dirty="0">
              <a:solidFill>
                <a:schemeClr val="tx2">
                  <a:lumMod val="75000"/>
                </a:schemeClr>
              </a:solidFill>
            </a:endParaRPr>
          </a:p>
        </p:txBody>
      </p:sp>
      <p:sp>
        <p:nvSpPr>
          <p:cNvPr id="3" name="2 Marcador de contenido"/>
          <p:cNvSpPr>
            <a:spLocks noGrp="1"/>
          </p:cNvSpPr>
          <p:nvPr>
            <p:ph idx="1"/>
          </p:nvPr>
        </p:nvSpPr>
        <p:spPr/>
        <p:txBody>
          <a:bodyPr>
            <a:normAutofit fontScale="55000" lnSpcReduction="20000"/>
          </a:bodyPr>
          <a:lstStyle/>
          <a:p>
            <a:pPr>
              <a:buNone/>
            </a:pPr>
            <a:endParaRPr lang="es-CL" dirty="0" smtClean="0"/>
          </a:p>
          <a:p>
            <a:pPr>
              <a:buNone/>
            </a:pPr>
            <a:r>
              <a:rPr lang="es-CL" dirty="0" smtClean="0"/>
              <a:t>Sección </a:t>
            </a:r>
            <a:r>
              <a:rPr lang="es-CL" dirty="0"/>
              <a:t>I, </a:t>
            </a:r>
            <a:r>
              <a:rPr lang="es-CL" dirty="0" smtClean="0"/>
              <a:t>definición </a:t>
            </a:r>
            <a:r>
              <a:rPr lang="es-CL" dirty="0"/>
              <a:t>y medición del desarrollo profesional, </a:t>
            </a:r>
            <a:r>
              <a:rPr lang="es-CL" dirty="0" smtClean="0"/>
              <a:t>evaluar </a:t>
            </a:r>
            <a:r>
              <a:rPr lang="es-CL" dirty="0"/>
              <a:t>con precisión las necesidades de formación </a:t>
            </a:r>
            <a:r>
              <a:rPr lang="es-CL" dirty="0" smtClean="0"/>
              <a:t>(fuerza </a:t>
            </a:r>
            <a:r>
              <a:rPr lang="es-CL" dirty="0"/>
              <a:t>laboral </a:t>
            </a:r>
            <a:r>
              <a:rPr lang="es-CL" dirty="0" smtClean="0"/>
              <a:t>variedad de Niveles </a:t>
            </a:r>
            <a:r>
              <a:rPr lang="es-CL" dirty="0" err="1" smtClean="0"/>
              <a:t>ed</a:t>
            </a:r>
            <a:r>
              <a:rPr lang="es-CL" dirty="0" smtClean="0"/>
              <a:t> y </a:t>
            </a:r>
            <a:r>
              <a:rPr lang="es-CL" dirty="0"/>
              <a:t>características. </a:t>
            </a:r>
            <a:endParaRPr lang="es-CL" dirty="0" smtClean="0"/>
          </a:p>
          <a:p>
            <a:pPr>
              <a:buNone/>
            </a:pPr>
            <a:r>
              <a:rPr lang="es-CL" dirty="0"/>
              <a:t>Sección II se </a:t>
            </a:r>
            <a:r>
              <a:rPr lang="es-CL" dirty="0" smtClean="0"/>
              <a:t>analizan enfoques </a:t>
            </a:r>
            <a:r>
              <a:rPr lang="es-CL" dirty="0"/>
              <a:t>de desarrollo profesional </a:t>
            </a:r>
            <a:r>
              <a:rPr lang="es-CL" dirty="0" smtClean="0"/>
              <a:t>lectoescritura, matemáticas y autorregulación</a:t>
            </a:r>
            <a:r>
              <a:rPr lang="es-CL" dirty="0"/>
              <a:t>. </a:t>
            </a:r>
            <a:endParaRPr lang="es-CL" dirty="0" smtClean="0"/>
          </a:p>
          <a:p>
            <a:pPr>
              <a:buNone/>
            </a:pPr>
            <a:r>
              <a:rPr lang="es-CL" dirty="0" smtClean="0"/>
              <a:t>Sección III Objetivo programas de calidad: igualdad d oportunidades. Educador pieza calve: se presentan 3 iniciativas: evaluación a partir de la practica pedagógica, realizar alineación curricular utilizando estándares comunes.</a:t>
            </a:r>
          </a:p>
          <a:p>
            <a:pPr>
              <a:buNone/>
            </a:pPr>
            <a:r>
              <a:rPr lang="es-CL" dirty="0" smtClean="0"/>
              <a:t>Sección IV perspectiva económica: Modelo de análisis costo  beneficio de cualquier iniciativa de formación. También se examinan los efectos de proporcionar a los padres información acerca de la calidad de los centros como un medio para lograr la profesionalización del personal</a:t>
            </a:r>
          </a:p>
          <a:p>
            <a:pPr>
              <a:buNone/>
            </a:pPr>
            <a:r>
              <a:rPr lang="es-CL" dirty="0" smtClean="0"/>
              <a:t>Sección V se </a:t>
            </a:r>
            <a:r>
              <a:rPr lang="es-CL" dirty="0"/>
              <a:t>enfoca en la posibilidad de progresar  en la formación profesional  de modo tal que beneficie  a todas las modalidades de atención  destinados a los menores de cinco años y  que responda a las diferentes políticas educativas relacionadas con la primera infancia</a:t>
            </a:r>
            <a:r>
              <a:rPr lang="es-CL" dirty="0" smtClean="0"/>
              <a:t>. Sugiere trabajar  </a:t>
            </a:r>
            <a:r>
              <a:rPr lang="es-CL" dirty="0" err="1" smtClean="0"/>
              <a:t>apartir</a:t>
            </a:r>
            <a:r>
              <a:rPr lang="es-CL" dirty="0" smtClean="0"/>
              <a:t> de los denominadores comunes: </a:t>
            </a:r>
            <a:endParaRPr lang="es-CL" dirty="0"/>
          </a:p>
          <a:p>
            <a:pPr>
              <a:buNone/>
            </a:pPr>
            <a:endParaRPr lang="es-CL" dirty="0" smtClean="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L" b="1" dirty="0">
                <a:solidFill>
                  <a:schemeClr val="tx2">
                    <a:lumMod val="75000"/>
                  </a:schemeClr>
                </a:solidFill>
              </a:rPr>
              <a:t>Análisis de la </a:t>
            </a:r>
            <a:r>
              <a:rPr lang="es-CL" b="1" dirty="0" smtClean="0">
                <a:solidFill>
                  <a:schemeClr val="tx2">
                    <a:lumMod val="75000"/>
                  </a:schemeClr>
                </a:solidFill>
              </a:rPr>
              <a:t>publicación</a:t>
            </a:r>
            <a:endParaRPr lang="es-VE" dirty="0">
              <a:solidFill>
                <a:schemeClr val="tx2">
                  <a:lumMod val="75000"/>
                </a:schemeClr>
              </a:solidFill>
            </a:endParaRPr>
          </a:p>
        </p:txBody>
      </p:sp>
      <p:sp>
        <p:nvSpPr>
          <p:cNvPr id="3" name="2 Marcador de contenido"/>
          <p:cNvSpPr>
            <a:spLocks noGrp="1"/>
          </p:cNvSpPr>
          <p:nvPr>
            <p:ph idx="1"/>
          </p:nvPr>
        </p:nvSpPr>
        <p:spPr/>
        <p:txBody>
          <a:bodyPr>
            <a:normAutofit fontScale="92500" lnSpcReduction="10000"/>
          </a:bodyPr>
          <a:lstStyle/>
          <a:p>
            <a:pPr lvl="0"/>
            <a:r>
              <a:rPr lang="es-CL" dirty="0"/>
              <a:t>Rol de los estándares desde que se </a:t>
            </a:r>
            <a:r>
              <a:rPr lang="es-CL" dirty="0" smtClean="0"/>
              <a:t>iniciaron </a:t>
            </a:r>
            <a:r>
              <a:rPr lang="es-CL" dirty="0"/>
              <a:t>como incentivo y evaluación. </a:t>
            </a:r>
            <a:r>
              <a:rPr lang="es-CL" dirty="0" smtClean="0"/>
              <a:t>Inicialmente </a:t>
            </a:r>
            <a:r>
              <a:rPr lang="es-CL" dirty="0"/>
              <a:t>estándares centrados en el niños y esto se traslada a estándares necesario de </a:t>
            </a:r>
            <a:r>
              <a:rPr lang="es-CL" dirty="0" err="1"/>
              <a:t>acomplir</a:t>
            </a:r>
            <a:r>
              <a:rPr lang="es-CL" dirty="0"/>
              <a:t> en la formación docente o en la practica pedagógica.  pp257</a:t>
            </a:r>
          </a:p>
          <a:p>
            <a:pPr lvl="0"/>
            <a:r>
              <a:rPr lang="es-CL" dirty="0"/>
              <a:t>Comentario de </a:t>
            </a:r>
            <a:r>
              <a:rPr lang="es-CL" dirty="0" err="1"/>
              <a:t>Kyle</a:t>
            </a:r>
            <a:r>
              <a:rPr lang="es-CL" dirty="0"/>
              <a:t>  </a:t>
            </a:r>
            <a:r>
              <a:rPr lang="es-CL" dirty="0" err="1"/>
              <a:t>snow</a:t>
            </a:r>
            <a:r>
              <a:rPr lang="es-CL" dirty="0"/>
              <a:t> “sobre Position </a:t>
            </a:r>
            <a:r>
              <a:rPr lang="es-CL" dirty="0" err="1"/>
              <a:t>statement</a:t>
            </a:r>
            <a:r>
              <a:rPr lang="es-CL" dirty="0"/>
              <a:t> la NAEYC (1993)  definió 9 principios de efectividad profesional y ninguno se refería a la influencia en el </a:t>
            </a:r>
            <a:r>
              <a:rPr lang="es-CL" dirty="0" err="1"/>
              <a:t>dllo</a:t>
            </a:r>
            <a:r>
              <a:rPr lang="es-CL" dirty="0"/>
              <a:t> de los niños. </a:t>
            </a:r>
          </a:p>
          <a:p>
            <a:endParaRPr lang="es-VE"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251520" y="360040"/>
            <a:ext cx="8373616" cy="1268760"/>
          </a:xfrm>
        </p:spPr>
        <p:txBody>
          <a:bodyPr>
            <a:normAutofit fontScale="90000"/>
          </a:bodyPr>
          <a:lstStyle/>
          <a:p>
            <a:pPr lvl="0"/>
            <a:r>
              <a:rPr lang="es-CL" sz="3100" b="1" dirty="0">
                <a:solidFill>
                  <a:schemeClr val="tx2">
                    <a:lumMod val="75000"/>
                  </a:schemeClr>
                </a:solidFill>
              </a:rPr>
              <a:t>Análisis de la </a:t>
            </a:r>
            <a:r>
              <a:rPr lang="es-CL" sz="3100" b="1" dirty="0" smtClean="0">
                <a:solidFill>
                  <a:schemeClr val="tx2">
                    <a:lumMod val="75000"/>
                  </a:schemeClr>
                </a:solidFill>
              </a:rPr>
              <a:t>publicación</a:t>
            </a:r>
            <a:br>
              <a:rPr lang="es-CL" sz="3100" b="1" dirty="0" smtClean="0">
                <a:solidFill>
                  <a:schemeClr val="tx2">
                    <a:lumMod val="75000"/>
                  </a:schemeClr>
                </a:solidFill>
              </a:rPr>
            </a:br>
            <a:r>
              <a:rPr lang="es-CL" sz="3100" dirty="0" smtClean="0"/>
              <a:t>Conocimientos </a:t>
            </a:r>
            <a:r>
              <a:rPr lang="es-CL" sz="3100" u="sng" dirty="0" smtClean="0"/>
              <a:t>disciplinarios </a:t>
            </a:r>
            <a:r>
              <a:rPr lang="es-CL" sz="3100" dirty="0" smtClean="0"/>
              <a:t>relevantes en la formación inicial de educadoras/es de párvulos, </a:t>
            </a:r>
            <a:r>
              <a:rPr lang="es-CL" dirty="0" smtClean="0"/>
              <a:t/>
            </a:r>
            <a:br>
              <a:rPr lang="es-CL" dirty="0" smtClean="0"/>
            </a:br>
            <a:endParaRPr lang="es-VE" dirty="0">
              <a:solidFill>
                <a:schemeClr val="tx2">
                  <a:lumMod val="75000"/>
                </a:schemeClr>
              </a:solidFill>
            </a:endParaRPr>
          </a:p>
        </p:txBody>
      </p:sp>
      <p:sp>
        <p:nvSpPr>
          <p:cNvPr id="3" name="2 Marcador de contenido"/>
          <p:cNvSpPr>
            <a:spLocks noGrp="1"/>
          </p:cNvSpPr>
          <p:nvPr>
            <p:ph idx="1"/>
          </p:nvPr>
        </p:nvSpPr>
        <p:spPr>
          <a:xfrm>
            <a:off x="457200" y="1600200"/>
            <a:ext cx="8507288" cy="5069160"/>
          </a:xfrm>
        </p:spPr>
        <p:txBody>
          <a:bodyPr>
            <a:normAutofit fontScale="70000" lnSpcReduction="20000"/>
          </a:bodyPr>
          <a:lstStyle/>
          <a:p>
            <a:pPr lvl="0"/>
            <a:r>
              <a:rPr lang="es-CL" dirty="0" smtClean="0"/>
              <a:t>Desarrollo </a:t>
            </a:r>
            <a:r>
              <a:rPr lang="es-CL" dirty="0"/>
              <a:t>profesional en educación matemáticas para la educación temprana. Se describen los objetivos de los cursos y los comportamientos de los alumnos universitarios apara alcanzar dichos objetivos </a:t>
            </a:r>
          </a:p>
          <a:p>
            <a:pPr lvl="0"/>
            <a:r>
              <a:rPr lang="es-CL" dirty="0"/>
              <a:t> En el capítulo 9 (</a:t>
            </a:r>
            <a:r>
              <a:rPr lang="es-CL" dirty="0" err="1"/>
              <a:t>Pianta</a:t>
            </a:r>
            <a:r>
              <a:rPr lang="es-CL" dirty="0"/>
              <a:t>)se propone evaluar la calidad de los programas y del personal a través de la observación de la practica pedagógica en forma </a:t>
            </a:r>
            <a:r>
              <a:rPr lang="es-CL" dirty="0" smtClean="0"/>
              <a:t>sistemática.( </a:t>
            </a:r>
            <a:r>
              <a:rPr lang="es-CL" dirty="0"/>
              <a:t>Cita un programa disponible en internet _My </a:t>
            </a:r>
            <a:r>
              <a:rPr lang="es-CL" dirty="0" err="1"/>
              <a:t>teacher</a:t>
            </a:r>
            <a:r>
              <a:rPr lang="es-CL" dirty="0"/>
              <a:t> </a:t>
            </a:r>
            <a:r>
              <a:rPr lang="es-CL" dirty="0" err="1"/>
              <a:t>partner</a:t>
            </a:r>
            <a:r>
              <a:rPr lang="es-CL" dirty="0"/>
              <a:t>. </a:t>
            </a:r>
          </a:p>
          <a:p>
            <a:pPr lvl="0"/>
            <a:r>
              <a:rPr lang="es-CL" dirty="0"/>
              <a:t>Capitulo 10 </a:t>
            </a:r>
            <a:r>
              <a:rPr lang="es-CL" dirty="0" smtClean="0"/>
              <a:t>Alineación </a:t>
            </a:r>
            <a:r>
              <a:rPr lang="es-CL" dirty="0"/>
              <a:t>curricular. </a:t>
            </a:r>
            <a:r>
              <a:rPr lang="es-CL" dirty="0" smtClean="0"/>
              <a:t>Presentación </a:t>
            </a:r>
            <a:r>
              <a:rPr lang="es-CL" dirty="0"/>
              <a:t>de conceptos precisos, relevancia con la calidad de la educación y relación con la </a:t>
            </a:r>
            <a:r>
              <a:rPr lang="es-CL" dirty="0" smtClean="0"/>
              <a:t>formación </a:t>
            </a:r>
            <a:r>
              <a:rPr lang="es-CL" dirty="0"/>
              <a:t>docente </a:t>
            </a:r>
            <a:r>
              <a:rPr lang="es-CL" dirty="0" smtClean="0"/>
              <a:t>Presenta </a:t>
            </a:r>
            <a:r>
              <a:rPr lang="es-CL" dirty="0"/>
              <a:t>investigación de un </a:t>
            </a:r>
            <a:r>
              <a:rPr lang="es-CL" dirty="0" smtClean="0"/>
              <a:t>currículo </a:t>
            </a:r>
            <a:r>
              <a:rPr lang="es-CL" dirty="0"/>
              <a:t>“oficial “ en </a:t>
            </a:r>
            <a:r>
              <a:rPr lang="es-CL" dirty="0" smtClean="0"/>
              <a:t>formación </a:t>
            </a:r>
            <a:r>
              <a:rPr lang="es-CL" dirty="0"/>
              <a:t>docente en el </a:t>
            </a:r>
            <a:r>
              <a:rPr lang="es-CL" dirty="0" smtClean="0"/>
              <a:t>área </a:t>
            </a:r>
            <a:r>
              <a:rPr lang="es-CL" dirty="0"/>
              <a:t>de la </a:t>
            </a:r>
            <a:r>
              <a:rPr lang="es-CL" dirty="0" smtClean="0"/>
              <a:t>alfabetización </a:t>
            </a:r>
            <a:r>
              <a:rPr lang="es-CL" dirty="0"/>
              <a:t>temprana con notable </a:t>
            </a:r>
            <a:r>
              <a:rPr lang="es-CL" dirty="0" smtClean="0"/>
              <a:t>resultados</a:t>
            </a:r>
          </a:p>
          <a:p>
            <a:r>
              <a:rPr lang="es-CL" dirty="0"/>
              <a:t>Concepto </a:t>
            </a:r>
            <a:r>
              <a:rPr lang="es-CL" dirty="0" smtClean="0"/>
              <a:t>autorregulación,</a:t>
            </a:r>
            <a:r>
              <a:rPr lang="es-CL" dirty="0" smtClean="0"/>
              <a:t>, </a:t>
            </a:r>
            <a:r>
              <a:rPr lang="es-CL" dirty="0"/>
              <a:t>características e influencia en la preparación de la escuela </a:t>
            </a:r>
            <a:r>
              <a:rPr lang="es-CL" dirty="0" smtClean="0"/>
              <a:t>,  vista </a:t>
            </a:r>
            <a:r>
              <a:rPr lang="es-CL" dirty="0"/>
              <a:t>no solamente desde la dimensión socioemocional sino que cognitiva </a:t>
            </a:r>
            <a:r>
              <a:rPr lang="es-CL" dirty="0" smtClean="0"/>
              <a:t>.</a:t>
            </a:r>
            <a:endParaRPr lang="es-CL" dirty="0"/>
          </a:p>
          <a:p>
            <a:pPr lvl="0"/>
            <a:endParaRPr lang="es-CL" dirty="0"/>
          </a:p>
          <a:p>
            <a:endParaRPr lang="es-VE"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pPr lvl="0"/>
            <a:r>
              <a:rPr lang="es-CL" b="1" dirty="0">
                <a:solidFill>
                  <a:schemeClr val="tx2">
                    <a:lumMod val="75000"/>
                  </a:schemeClr>
                </a:solidFill>
              </a:rPr>
              <a:t>Análisis de la </a:t>
            </a:r>
            <a:r>
              <a:rPr lang="es-CL" b="1" dirty="0" smtClean="0">
                <a:solidFill>
                  <a:schemeClr val="tx2">
                    <a:lumMod val="75000"/>
                  </a:schemeClr>
                </a:solidFill>
              </a:rPr>
              <a:t>publicación</a:t>
            </a:r>
            <a:br>
              <a:rPr lang="es-CL" b="1" dirty="0" smtClean="0">
                <a:solidFill>
                  <a:schemeClr val="tx2">
                    <a:lumMod val="75000"/>
                  </a:schemeClr>
                </a:solidFill>
              </a:rPr>
            </a:br>
            <a:r>
              <a:rPr lang="es-CL" sz="3100" dirty="0" smtClean="0"/>
              <a:t>Comentario evaluativo y calificación de la publicación</a:t>
            </a:r>
            <a:r>
              <a:rPr lang="es-CL" dirty="0" smtClean="0"/>
              <a:t/>
            </a:r>
            <a:br>
              <a:rPr lang="es-CL" dirty="0" smtClean="0"/>
            </a:br>
            <a:endParaRPr lang="es-VE" dirty="0">
              <a:solidFill>
                <a:schemeClr val="tx2">
                  <a:lumMod val="75000"/>
                </a:schemeClr>
              </a:solidFill>
            </a:endParaRPr>
          </a:p>
        </p:txBody>
      </p:sp>
      <p:sp>
        <p:nvSpPr>
          <p:cNvPr id="3" name="2 Marcador de contenido"/>
          <p:cNvSpPr>
            <a:spLocks noGrp="1"/>
          </p:cNvSpPr>
          <p:nvPr>
            <p:ph idx="1"/>
          </p:nvPr>
        </p:nvSpPr>
        <p:spPr>
          <a:xfrm>
            <a:off x="395536" y="1124744"/>
            <a:ext cx="8291264" cy="5472608"/>
          </a:xfrm>
        </p:spPr>
        <p:txBody>
          <a:bodyPr>
            <a:normAutofit fontScale="70000" lnSpcReduction="20000"/>
          </a:bodyPr>
          <a:lstStyle/>
          <a:p>
            <a:pPr lvl="0"/>
            <a:endParaRPr lang="es-CL" dirty="0"/>
          </a:p>
          <a:p>
            <a:r>
              <a:rPr lang="es-CL" dirty="0" smtClean="0"/>
              <a:t>Dado </a:t>
            </a:r>
            <a:r>
              <a:rPr lang="es-CL" dirty="0"/>
              <a:t>que el libro </a:t>
            </a:r>
            <a:r>
              <a:rPr lang="es-CL" dirty="0" smtClean="0"/>
              <a:t>surge de la necesidad de dar respuestas a temáticas variada en torno a la formación profesional, el libro se compone de V secciones y 15 </a:t>
            </a:r>
            <a:r>
              <a:rPr lang="es-CL" dirty="0"/>
              <a:t>capítulos de autores </a:t>
            </a:r>
            <a:r>
              <a:rPr lang="es-CL" dirty="0" smtClean="0"/>
              <a:t>diferentes, </a:t>
            </a:r>
            <a:r>
              <a:rPr lang="es-CL" dirty="0"/>
              <a:t>en el cual cada uno intenta responder o aportar  a las diversas problemáticas  en torno </a:t>
            </a:r>
            <a:r>
              <a:rPr lang="es-CL" dirty="0" smtClean="0"/>
              <a:t>al tema, por tanto </a:t>
            </a:r>
            <a:r>
              <a:rPr lang="es-CL" dirty="0"/>
              <a:t>cada capitulo debe ser analizado por separado. </a:t>
            </a:r>
            <a:endParaRPr lang="es-CL" dirty="0" smtClean="0"/>
          </a:p>
          <a:p>
            <a:r>
              <a:rPr lang="es-CL" dirty="0" smtClean="0"/>
              <a:t>La </a:t>
            </a:r>
            <a:r>
              <a:rPr lang="es-CL" dirty="0"/>
              <a:t>secciones 2 y 3 serían las mas pertinentes al proyecto, pues relacionan la formación inicial con la necesidad de desarrollar conocimientos específicos en los educadores, se proponen estrategias de evaluación y formación a través de  observación sistemática y objetiva de la práctica pedagógica y, se plantea la necesidad de alineación curricular y los beneficios de “trabajar” con estándares </a:t>
            </a:r>
          </a:p>
          <a:p>
            <a:pPr lvl="0"/>
            <a:endParaRPr lang="es-CL" dirty="0" smtClean="0"/>
          </a:p>
          <a:p>
            <a:pPr>
              <a:buNone/>
            </a:pPr>
            <a:r>
              <a:rPr lang="es-CL" b="1" dirty="0"/>
              <a:t>1 Innecesaria, </a:t>
            </a:r>
            <a:r>
              <a:rPr lang="es-CL" dirty="0"/>
              <a:t>Capítulos  2,3, 4, 12,13, 14</a:t>
            </a:r>
          </a:p>
          <a:p>
            <a:pPr>
              <a:buNone/>
            </a:pPr>
            <a:r>
              <a:rPr lang="es-CL" b="1" dirty="0" smtClean="0"/>
              <a:t>2 </a:t>
            </a:r>
            <a:r>
              <a:rPr lang="es-CL" b="1" dirty="0"/>
              <a:t>Complementaria; </a:t>
            </a:r>
            <a:r>
              <a:rPr lang="es-CL" dirty="0"/>
              <a:t>Capítulos 1,5, 6, 15</a:t>
            </a:r>
          </a:p>
          <a:p>
            <a:pPr>
              <a:buNone/>
            </a:pPr>
            <a:r>
              <a:rPr lang="es-CL" b="1" dirty="0"/>
              <a:t>3: Fundamental. </a:t>
            </a:r>
            <a:r>
              <a:rPr lang="es-CL" dirty="0"/>
              <a:t>Capítulos    7,8,9,10,11,</a:t>
            </a:r>
            <a:endParaRPr lang="es-VE" dirty="0"/>
          </a:p>
        </p:txBody>
      </p:sp>
    </p:spTree>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109</TotalTime>
  <Words>686</Words>
  <Application>Microsoft Office PowerPoint</Application>
  <PresentationFormat>Presentación en pantalla (4:3)</PresentationFormat>
  <Paragraphs>42</Paragraphs>
  <Slides>8</Slides>
  <Notes>0</Notes>
  <HiddenSlides>0</HiddenSlides>
  <MMClips>0</MMClips>
  <ScaleCrop>false</ScaleCrop>
  <HeadingPairs>
    <vt:vector size="4" baseType="variant">
      <vt:variant>
        <vt:lpstr>Tema</vt:lpstr>
      </vt:variant>
      <vt:variant>
        <vt:i4>1</vt:i4>
      </vt:variant>
      <vt:variant>
        <vt:lpstr>Títulos de diapositiva</vt:lpstr>
      </vt:variant>
      <vt:variant>
        <vt:i4>8</vt:i4>
      </vt:variant>
    </vt:vector>
  </HeadingPairs>
  <TitlesOfParts>
    <vt:vector size="9" baseType="lpstr">
      <vt:lpstr>Tema de Office</vt:lpstr>
      <vt:lpstr>Diapositiva 1</vt:lpstr>
      <vt:lpstr>Ficha de Lectura</vt:lpstr>
      <vt:lpstr> Contexto de la publicación </vt:lpstr>
      <vt:lpstr> Resumen ejecutivo de la publicación </vt:lpstr>
      <vt:lpstr> Resumen ejecutivo de la publicación </vt:lpstr>
      <vt:lpstr>Análisis de la publicación</vt:lpstr>
      <vt:lpstr>Análisis de la publicación Conocimientos disciplinarios relevantes en la formación inicial de educadoras/es de párvulos,  </vt:lpstr>
      <vt:lpstr>Análisis de la publicación Comentario evaluativo y calificación de la publicación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X. Lagos</dc:creator>
  <cp:lastModifiedBy>X. Lagos</cp:lastModifiedBy>
  <cp:revision>13</cp:revision>
  <dcterms:created xsi:type="dcterms:W3CDTF">2010-06-13T17:54:27Z</dcterms:created>
  <dcterms:modified xsi:type="dcterms:W3CDTF">2010-06-13T19:44:16Z</dcterms:modified>
</cp:coreProperties>
</file>