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9" r:id="rId6"/>
    <p:sldId id="266" r:id="rId7"/>
    <p:sldId id="278" r:id="rId8"/>
    <p:sldId id="295" r:id="rId9"/>
    <p:sldId id="261" r:id="rId10"/>
    <p:sldId id="270" r:id="rId11"/>
    <p:sldId id="26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Merchant.App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pl-PL" dirty="0"/>
              <a:t>Paweł Serafin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19" y="5980962"/>
            <a:ext cx="3139440" cy="557950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DB59FBB-67F7-42D5-B9F7-1842EAFB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21" y="610975"/>
            <a:ext cx="7847081" cy="2699080"/>
          </a:xfrm>
          <a:prstGeom prst="rect">
            <a:avLst/>
          </a:prstGeom>
        </p:spPr>
      </p:pic>
      <p:pic>
        <p:nvPicPr>
          <p:cNvPr id="33" name="Picture 2" descr="React – A JavaScript library for building user interfaces">
            <a:extLst>
              <a:ext uri="{FF2B5EF4-FFF2-40B4-BE49-F238E27FC236}">
                <a16:creationId xmlns:a16="http://schemas.microsoft.com/office/drawing/2014/main" id="{2CA1215C-2316-4183-966A-85668858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22" y="1441285"/>
            <a:ext cx="827795" cy="7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E54979D-B3A6-4127-936F-3789FC7930F1}"/>
              </a:ext>
            </a:extLst>
          </p:cNvPr>
          <p:cNvSpPr txBox="1">
            <a:spLocks/>
          </p:cNvSpPr>
          <p:nvPr/>
        </p:nvSpPr>
        <p:spPr>
          <a:xfrm>
            <a:off x="3244024" y="3039120"/>
            <a:ext cx="3917931" cy="2628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 React JS Client</a:t>
            </a:r>
          </a:p>
          <a:p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react-scripts</a:t>
            </a:r>
          </a:p>
          <a:p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react-</a:t>
            </a:r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toastify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sass</a:t>
            </a:r>
          </a:p>
          <a:p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spinners-react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CF9EE02-C9CB-4798-9738-CA6E131E069E}"/>
              </a:ext>
            </a:extLst>
          </p:cNvPr>
          <p:cNvSpPr txBox="1">
            <a:spLocks/>
          </p:cNvSpPr>
          <p:nvPr/>
        </p:nvSpPr>
        <p:spPr>
          <a:xfrm>
            <a:off x="8107650" y="3383284"/>
            <a:ext cx="3917931" cy="2628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 .</a:t>
            </a:r>
            <a:r>
              <a:rPr lang="en-GB" dirty="0"/>
              <a:t>Net CORE 3.1 Server</a:t>
            </a:r>
          </a:p>
          <a:p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AspNetCore.Identity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Swashbuckle</a:t>
            </a:r>
            <a:endParaRPr lang="en-GB" sz="18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xunit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AutoFixture</a:t>
            </a:r>
            <a:endParaRPr lang="en-GB" sz="18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EntityFramework</a:t>
            </a:r>
            <a:endParaRPr lang="en-GB" sz="18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142827A-7B74-4554-B175-408540809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514" y="613538"/>
            <a:ext cx="1000125" cy="691391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E0913C5-6888-49AE-8736-6B8003A6EFF7}"/>
              </a:ext>
            </a:extLst>
          </p:cNvPr>
          <p:cNvCxnSpPr>
            <a:cxnSpLocks/>
          </p:cNvCxnSpPr>
          <p:nvPr/>
        </p:nvCxnSpPr>
        <p:spPr>
          <a:xfrm flipV="1">
            <a:off x="10566737" y="1355352"/>
            <a:ext cx="610165" cy="587483"/>
          </a:xfrm>
          <a:prstGeom prst="bentConnector3">
            <a:avLst>
              <a:gd name="adj1" fmla="val 101515"/>
            </a:avLst>
          </a:prstGeom>
          <a:ln w="412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C4F7E9-49C5-479B-AD91-EF1660CA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44" y="562724"/>
            <a:ext cx="8678956" cy="5692374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35E7897A-D7B7-49B9-870F-58853DD6E836}"/>
              </a:ext>
            </a:extLst>
          </p:cNvPr>
          <p:cNvSpPr/>
          <p:nvPr/>
        </p:nvSpPr>
        <p:spPr>
          <a:xfrm rot="16200000">
            <a:off x="5693149" y="-1460687"/>
            <a:ext cx="245409" cy="4477870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92640-FD96-4E65-8FB1-74BC31FB0CF6}"/>
              </a:ext>
            </a:extLst>
          </p:cNvPr>
          <p:cNvSpPr txBox="1"/>
          <p:nvPr/>
        </p:nvSpPr>
        <p:spPr>
          <a:xfrm>
            <a:off x="5419165" y="30928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https://</a:t>
            </a:r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B5D42CF-F63A-446A-89A5-43440FED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511548"/>
            <a:ext cx="3400425" cy="533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568664F-0077-4BB1-AB8B-43CE7A848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97" y="900953"/>
            <a:ext cx="731520" cy="731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468BEC1-F42F-4019-AB5A-90AD7A0BD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57" y="1799216"/>
            <a:ext cx="914400" cy="7315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29C0EBD-34F9-4D30-ADF3-82CE36CF0B0C}"/>
              </a:ext>
            </a:extLst>
          </p:cNvPr>
          <p:cNvSpPr txBox="1"/>
          <p:nvPr/>
        </p:nvSpPr>
        <p:spPr>
          <a:xfrm>
            <a:off x="1912395" y="655543"/>
            <a:ext cx="164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Admin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9D5A81-6F41-4439-ACCB-5C79DFC4B6BA}"/>
              </a:ext>
            </a:extLst>
          </p:cNvPr>
          <p:cNvSpPr txBox="1"/>
          <p:nvPr/>
        </p:nvSpPr>
        <p:spPr>
          <a:xfrm>
            <a:off x="871827" y="2346070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User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6B83E-E65E-4AB5-B543-8F6C561EA277}"/>
              </a:ext>
            </a:extLst>
          </p:cNvPr>
          <p:cNvCxnSpPr/>
          <p:nvPr/>
        </p:nvCxnSpPr>
        <p:spPr>
          <a:xfrm>
            <a:off x="2180217" y="1398494"/>
            <a:ext cx="555810" cy="2339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FF4691-17E7-4280-875B-805B51831472}"/>
              </a:ext>
            </a:extLst>
          </p:cNvPr>
          <p:cNvCxnSpPr>
            <a:cxnSpLocks/>
          </p:cNvCxnSpPr>
          <p:nvPr/>
        </p:nvCxnSpPr>
        <p:spPr>
          <a:xfrm flipV="1">
            <a:off x="2180217" y="1799216"/>
            <a:ext cx="555138" cy="2068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5FE93808-75A7-4357-9282-BEDA37CF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19" y="5980962"/>
            <a:ext cx="3139440" cy="557950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AUTHORIZATION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6204926-548C-47CF-9338-CAD8FAD3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19" y="5980962"/>
            <a:ext cx="3139440" cy="87703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 Server</a:t>
            </a:r>
            <a:b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22F930B-615C-4CBC-BB68-43586B850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29" y="0"/>
            <a:ext cx="6810418" cy="64545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699C842-29BC-4429-B42C-6325EEBB4DDE}"/>
              </a:ext>
            </a:extLst>
          </p:cNvPr>
          <p:cNvSpPr txBox="1"/>
          <p:nvPr/>
        </p:nvSpPr>
        <p:spPr>
          <a:xfrm>
            <a:off x="558053" y="1559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5C374C9-0152-4BE6-B229-B74321D830E6}"/>
              </a:ext>
            </a:extLst>
          </p:cNvPr>
          <p:cNvSpPr txBox="1">
            <a:spLocks/>
          </p:cNvSpPr>
          <p:nvPr/>
        </p:nvSpPr>
        <p:spPr>
          <a:xfrm>
            <a:off x="387845" y="391468"/>
            <a:ext cx="3283201" cy="522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„IDEALLY CLEAN”</a:t>
            </a:r>
          </a:p>
        </p:txBody>
      </p:sp>
      <p:sp>
        <p:nvSpPr>
          <p:cNvPr id="29" name="Callout: Right Arrow 28">
            <a:extLst>
              <a:ext uri="{FF2B5EF4-FFF2-40B4-BE49-F238E27FC236}">
                <a16:creationId xmlns:a16="http://schemas.microsoft.com/office/drawing/2014/main" id="{1C0DC531-66C7-43C8-A212-D39D17869DF0}"/>
              </a:ext>
            </a:extLst>
          </p:cNvPr>
          <p:cNvSpPr/>
          <p:nvPr/>
        </p:nvSpPr>
        <p:spPr>
          <a:xfrm>
            <a:off x="129664" y="2433917"/>
            <a:ext cx="7494818" cy="1627094"/>
          </a:xfrm>
          <a:prstGeom prst="rightArrowCallout">
            <a:avLst>
              <a:gd name="adj1" fmla="val 0"/>
              <a:gd name="adj2" fmla="val 4771"/>
              <a:gd name="adj3" fmla="val 14313"/>
              <a:gd name="adj4" fmla="val 47856"/>
            </a:avLst>
          </a:prstGeom>
          <a:solidFill>
            <a:schemeClr val="bg1">
              <a:alpha val="32000"/>
            </a:schemeClr>
          </a:solidFill>
          <a:ln w="25400" cap="flat" cmpd="sng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- Domain Entities &amp; Interfaces</a:t>
            </a:r>
          </a:p>
          <a:p>
            <a:r>
              <a:rPr lang="en-GB" dirty="0">
                <a:solidFill>
                  <a:schemeClr val="tx1"/>
                </a:solidFill>
              </a:rPr>
              <a:t>- Enterprise types &amp; logic</a:t>
            </a:r>
          </a:p>
          <a:p>
            <a:r>
              <a:rPr lang="en-GB" dirty="0">
                <a:solidFill>
                  <a:schemeClr val="tx1"/>
                </a:solidFill>
              </a:rPr>
              <a:t>- e.g. EF Models, extensions, type/model helpers, etc.</a:t>
            </a:r>
          </a:p>
        </p:txBody>
      </p:sp>
      <p:sp>
        <p:nvSpPr>
          <p:cNvPr id="33" name="Callout: Right Arrow 32">
            <a:extLst>
              <a:ext uri="{FF2B5EF4-FFF2-40B4-BE49-F238E27FC236}">
                <a16:creationId xmlns:a16="http://schemas.microsoft.com/office/drawing/2014/main" id="{9716B6B0-FE36-451A-AB2C-C81F7E301A6F}"/>
              </a:ext>
            </a:extLst>
          </p:cNvPr>
          <p:cNvSpPr/>
          <p:nvPr/>
        </p:nvSpPr>
        <p:spPr>
          <a:xfrm>
            <a:off x="145299" y="1207257"/>
            <a:ext cx="7183347" cy="1627094"/>
          </a:xfrm>
          <a:prstGeom prst="rightArrowCallout">
            <a:avLst>
              <a:gd name="adj1" fmla="val 0"/>
              <a:gd name="adj2" fmla="val 4771"/>
              <a:gd name="adj3" fmla="val 14313"/>
              <a:gd name="adj4" fmla="val 49819"/>
            </a:avLst>
          </a:prstGeom>
          <a:solidFill>
            <a:schemeClr val="bg1">
              <a:alpha val="32000"/>
            </a:schemeClr>
          </a:solidFill>
          <a:ln w="25400" cap="flat" cmpd="sng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- Application/Business logic</a:t>
            </a:r>
          </a:p>
          <a:p>
            <a:r>
              <a:rPr lang="en-GB" dirty="0">
                <a:solidFill>
                  <a:schemeClr val="tx1"/>
                </a:solidFill>
              </a:rPr>
              <a:t>(interfaces with implementation)</a:t>
            </a:r>
          </a:p>
          <a:p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Dto’s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- Outer layers interfaces</a:t>
            </a:r>
          </a:p>
        </p:txBody>
      </p:sp>
      <p:sp>
        <p:nvSpPr>
          <p:cNvPr id="34" name="Callout: Right Arrow 33">
            <a:extLst>
              <a:ext uri="{FF2B5EF4-FFF2-40B4-BE49-F238E27FC236}">
                <a16:creationId xmlns:a16="http://schemas.microsoft.com/office/drawing/2014/main" id="{F423839C-7149-479C-84D0-F5765B217689}"/>
              </a:ext>
            </a:extLst>
          </p:cNvPr>
          <p:cNvSpPr/>
          <p:nvPr/>
        </p:nvSpPr>
        <p:spPr>
          <a:xfrm>
            <a:off x="129664" y="4339789"/>
            <a:ext cx="6156836" cy="1382929"/>
          </a:xfrm>
          <a:prstGeom prst="rightArrowCallout">
            <a:avLst>
              <a:gd name="adj1" fmla="val 0"/>
              <a:gd name="adj2" fmla="val 4771"/>
              <a:gd name="adj3" fmla="val 14313"/>
              <a:gd name="adj4" fmla="val 60736"/>
            </a:avLst>
          </a:prstGeom>
          <a:solidFill>
            <a:schemeClr val="bg1">
              <a:alpha val="32000"/>
            </a:schemeClr>
          </a:solidFill>
          <a:ln w="25400" cap="flat" cmpd="sng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- External communication logic implementation)</a:t>
            </a:r>
          </a:p>
          <a:p>
            <a:r>
              <a:rPr lang="en-GB" dirty="0">
                <a:solidFill>
                  <a:schemeClr val="tx1"/>
                </a:solidFill>
              </a:rPr>
              <a:t>- e.g. Smtp, Ftp, messaging service</a:t>
            </a:r>
            <a:r>
              <a:rPr lang="pl-PL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5" name="Callout: Right Arrow 34">
            <a:extLst>
              <a:ext uri="{FF2B5EF4-FFF2-40B4-BE49-F238E27FC236}">
                <a16:creationId xmlns:a16="http://schemas.microsoft.com/office/drawing/2014/main" id="{A162B8F2-F05B-4DB8-BBD0-81090878C1D9}"/>
              </a:ext>
            </a:extLst>
          </p:cNvPr>
          <p:cNvSpPr/>
          <p:nvPr/>
        </p:nvSpPr>
        <p:spPr>
          <a:xfrm>
            <a:off x="145300" y="4606676"/>
            <a:ext cx="9234024" cy="1382929"/>
          </a:xfrm>
          <a:prstGeom prst="rightArrowCallout">
            <a:avLst>
              <a:gd name="adj1" fmla="val 0"/>
              <a:gd name="adj2" fmla="val 4771"/>
              <a:gd name="adj3" fmla="val 14313"/>
              <a:gd name="adj4" fmla="val 40182"/>
            </a:avLst>
          </a:prstGeom>
          <a:solidFill>
            <a:schemeClr val="bg1">
              <a:alpha val="32000"/>
            </a:schemeClr>
          </a:solidFill>
          <a:ln w="25400" cap="flat" cmpd="sng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Data persisting</a:t>
            </a:r>
            <a:r>
              <a:rPr lang="pl-PL" dirty="0">
                <a:solidFill>
                  <a:schemeClr val="tx1"/>
                </a:solidFill>
              </a:rPr>
              <a:t>/</a:t>
            </a:r>
            <a:r>
              <a:rPr lang="pl-PL" dirty="0" err="1">
                <a:solidFill>
                  <a:schemeClr val="tx1"/>
                </a:solidFill>
              </a:rPr>
              <a:t>retrieval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E.g. SQL repositories, Azure storage handlers</a:t>
            </a:r>
          </a:p>
        </p:txBody>
      </p:sp>
      <p:sp>
        <p:nvSpPr>
          <p:cNvPr id="36" name="Callout: Right Arrow 35">
            <a:extLst>
              <a:ext uri="{FF2B5EF4-FFF2-40B4-BE49-F238E27FC236}">
                <a16:creationId xmlns:a16="http://schemas.microsoft.com/office/drawing/2014/main" id="{2B7FA420-4ADB-420C-819E-5DDCFB70D4BA}"/>
              </a:ext>
            </a:extLst>
          </p:cNvPr>
          <p:cNvSpPr/>
          <p:nvPr/>
        </p:nvSpPr>
        <p:spPr>
          <a:xfrm>
            <a:off x="289047" y="86691"/>
            <a:ext cx="7113559" cy="1382929"/>
          </a:xfrm>
          <a:prstGeom prst="rightArrowCallout">
            <a:avLst>
              <a:gd name="adj1" fmla="val 0"/>
              <a:gd name="adj2" fmla="val 4771"/>
              <a:gd name="adj3" fmla="val 14313"/>
              <a:gd name="adj4" fmla="val 48150"/>
            </a:avLst>
          </a:prstGeom>
          <a:solidFill>
            <a:srgbClr val="E9E6DF"/>
          </a:solidFill>
          <a:ln w="25400" cap="flat" cmpd="sng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API controllers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View Models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Frontend (e.g. MVC views)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3" grpId="0" animBg="1"/>
      <p:bldP spid="33" grpId="1" animBg="1"/>
      <p:bldP spid="34" grpId="1" animBg="1"/>
      <p:bldP spid="34" grpId="2" animBg="1"/>
      <p:bldP spid="35" grpId="0" animBg="1"/>
      <p:bldP spid="35" grpId="1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6204926-548C-47CF-9338-CAD8FAD3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19" y="5980962"/>
            <a:ext cx="3139440" cy="87703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 Server</a:t>
            </a:r>
            <a:b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AE36C-F4EA-4B51-9DF3-2A1E74FD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781" y="0"/>
            <a:ext cx="7199151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0267E8-D5E0-4913-B495-703CA5E257AD}"/>
              </a:ext>
            </a:extLst>
          </p:cNvPr>
          <p:cNvSpPr txBox="1">
            <a:spLocks/>
          </p:cNvSpPr>
          <p:nvPr/>
        </p:nvSpPr>
        <p:spPr>
          <a:xfrm>
            <a:off x="166419" y="183037"/>
            <a:ext cx="3139440" cy="126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„SIMPLIFIED” 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Clean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ARCHITECTURE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65ABD4-87B2-4745-B603-DE5763A3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45" y="911982"/>
            <a:ext cx="2305050" cy="5210175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0B409F0-C66F-4166-B3B8-CF0C02DD90FB}"/>
              </a:ext>
            </a:extLst>
          </p:cNvPr>
          <p:cNvCxnSpPr>
            <a:cxnSpLocks/>
          </p:cNvCxnSpPr>
          <p:nvPr/>
        </p:nvCxnSpPr>
        <p:spPr>
          <a:xfrm>
            <a:off x="1828800" y="1337982"/>
            <a:ext cx="5405718" cy="4888006"/>
          </a:xfrm>
          <a:prstGeom prst="bentConnector3">
            <a:avLst>
              <a:gd name="adj1" fmla="val -1119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5BEC7F-C2C5-4C47-B1FF-49B4118CCF8B}"/>
              </a:ext>
            </a:extLst>
          </p:cNvPr>
          <p:cNvCxnSpPr>
            <a:cxnSpLocks/>
          </p:cNvCxnSpPr>
          <p:nvPr/>
        </p:nvCxnSpPr>
        <p:spPr>
          <a:xfrm flipV="1">
            <a:off x="2817159" y="3429000"/>
            <a:ext cx="4417359" cy="699247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62A0B0-6451-483C-B433-B1FE54C646BC}"/>
              </a:ext>
            </a:extLst>
          </p:cNvPr>
          <p:cNvCxnSpPr/>
          <p:nvPr/>
        </p:nvCxnSpPr>
        <p:spPr>
          <a:xfrm>
            <a:off x="3718111" y="1755215"/>
            <a:ext cx="18086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0E5BAC2-CF81-461D-B4DE-E8A54EF91EFC}"/>
              </a:ext>
            </a:extLst>
          </p:cNvPr>
          <p:cNvSpPr/>
          <p:nvPr/>
        </p:nvSpPr>
        <p:spPr>
          <a:xfrm>
            <a:off x="3455894" y="1613647"/>
            <a:ext cx="316006" cy="283879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50E04F-E8D7-4848-BAA4-8AF00ACB05AC}"/>
              </a:ext>
            </a:extLst>
          </p:cNvPr>
          <p:cNvCxnSpPr/>
          <p:nvPr/>
        </p:nvCxnSpPr>
        <p:spPr>
          <a:xfrm>
            <a:off x="2904565" y="2043953"/>
            <a:ext cx="70395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BD34BFE-67D7-4F31-B191-F2E08228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18" y="5883088"/>
            <a:ext cx="3188623" cy="92112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 HANDLING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F30616-3DAB-4AB6-A842-F03AF2D61FF0}"/>
              </a:ext>
            </a:extLst>
          </p:cNvPr>
          <p:cNvSpPr txBox="1"/>
          <p:nvPr/>
        </p:nvSpPr>
        <p:spPr>
          <a:xfrm>
            <a:off x="4262717" y="1573306"/>
            <a:ext cx="68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Used custom error handling middleware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E87A35-7696-4CB3-8DE2-385D698301C0}"/>
              </a:ext>
            </a:extLst>
          </p:cNvPr>
          <p:cNvSpPr txBox="1"/>
          <p:nvPr/>
        </p:nvSpPr>
        <p:spPr>
          <a:xfrm>
            <a:off x="4798358" y="2653554"/>
            <a:ext cx="689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Why? </a:t>
            </a:r>
            <a:r>
              <a:rPr lang="pl-PL" dirty="0" err="1"/>
              <a:t>Identify</a:t>
            </a:r>
            <a:r>
              <a:rPr lang="pl-PL" dirty="0"/>
              <a:t> </a:t>
            </a:r>
            <a:r>
              <a:rPr lang="en-GB" dirty="0"/>
              <a:t>business value of error and assign it into on of the groups</a:t>
            </a:r>
            <a:r>
              <a:rPr lang="pl-PL" dirty="0"/>
              <a:t>: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A8D477-C49F-4126-87CB-43C8BFF937F7}"/>
              </a:ext>
            </a:extLst>
          </p:cNvPr>
          <p:cNvSpPr txBox="1"/>
          <p:nvPr/>
        </p:nvSpPr>
        <p:spPr>
          <a:xfrm>
            <a:off x="5293660" y="3299885"/>
            <a:ext cx="6741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GB" dirty="0"/>
              <a:t>„Technical” errors: </a:t>
            </a:r>
          </a:p>
          <a:p>
            <a:pPr marL="180975" indent="-180975"/>
            <a:r>
              <a:rPr lang="en-GB" dirty="0"/>
              <a:t> - unhandled </a:t>
            </a:r>
          </a:p>
          <a:p>
            <a:pPr marL="180975" indent="-180975"/>
            <a:r>
              <a:rPr lang="en-GB" dirty="0"/>
              <a:t> - lower priority</a:t>
            </a:r>
          </a:p>
          <a:p>
            <a:pPr marL="180975" indent="-180975"/>
            <a:r>
              <a:rPr lang="en-GB" dirty="0"/>
              <a:t> - … , in general: errors which message won’t be presented to user   or message will be set on UI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72B87C-5A32-4FFF-B56C-167783A38B39}"/>
              </a:ext>
            </a:extLst>
          </p:cNvPr>
          <p:cNvSpPr txBox="1"/>
          <p:nvPr/>
        </p:nvSpPr>
        <p:spPr>
          <a:xfrm>
            <a:off x="5862919" y="4777213"/>
            <a:ext cx="5970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GB" dirty="0"/>
              <a:t>„Business” errors: </a:t>
            </a:r>
          </a:p>
          <a:p>
            <a:pPr marL="180975" indent="-180975"/>
            <a:r>
              <a:rPr lang="en-GB" dirty="0"/>
              <a:t> - critical </a:t>
            </a:r>
          </a:p>
          <a:p>
            <a:pPr marL="180975" indent="-180975"/>
            <a:r>
              <a:rPr lang="en-GB" dirty="0"/>
              <a:t> - handled in code</a:t>
            </a:r>
          </a:p>
          <a:p>
            <a:pPr marL="180975" indent="-180975"/>
            <a:r>
              <a:rPr lang="en-GB" dirty="0"/>
              <a:t> - … , in general: errors which message is well formatted and will be presented to user. </a:t>
            </a:r>
          </a:p>
          <a:p>
            <a:pPr marL="180975" indent="-180975"/>
            <a:r>
              <a:rPr lang="en-GB" dirty="0"/>
              <a:t> - User has to understand the message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1FD06D-4174-4745-9F92-7A29602229C4}"/>
              </a:ext>
            </a:extLst>
          </p:cNvPr>
          <p:cNvSpPr/>
          <p:nvPr/>
        </p:nvSpPr>
        <p:spPr>
          <a:xfrm>
            <a:off x="679076" y="914400"/>
            <a:ext cx="11346506" cy="555363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039FBB9-C19D-4390-8501-BB4B3728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27" y="1281953"/>
            <a:ext cx="1914525" cy="381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82225C5-8335-44A6-BC22-6D278021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149681"/>
            <a:ext cx="8305800" cy="1981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41B33DE-C73C-4B5D-9D39-95382382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545" y="4882963"/>
            <a:ext cx="49434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CAE60C2-0F07-4CEB-B0BF-C73DBF7A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18" y="5883088"/>
            <a:ext cx="3188623" cy="92112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Model &amp;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6C763E-782F-41F4-BDBE-F28DAA4F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387" y="136525"/>
            <a:ext cx="6038850" cy="45434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1626B9D-43FA-4900-9B15-46DDA773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5334191"/>
            <a:ext cx="2366690" cy="6466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D74621-E4DD-405A-966E-CA95155FBCCD}"/>
              </a:ext>
            </a:extLst>
          </p:cNvPr>
          <p:cNvSpPr txBox="1"/>
          <p:nvPr/>
        </p:nvSpPr>
        <p:spPr>
          <a:xfrm>
            <a:off x="4769182" y="4495284"/>
            <a:ext cx="15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Order Status: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3F5B61-3B05-4C5E-B433-4548FD8419DC}"/>
              </a:ext>
            </a:extLst>
          </p:cNvPr>
          <p:cNvSpPr txBox="1"/>
          <p:nvPr/>
        </p:nvSpPr>
        <p:spPr>
          <a:xfrm>
            <a:off x="8196521" y="4958705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User Role:</a:t>
            </a:r>
            <a:endParaRPr lang="en-GB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DC4F9E-81B7-4580-BB76-1F4C11A90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999" y="4824332"/>
            <a:ext cx="2286971" cy="15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45B9B-C644-4C69-9CEA-E7BC196E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18" y="5883088"/>
            <a:ext cx="3188623" cy="92112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PUBLISHED ENDPOINTS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BCEA53-B5CE-429E-83AA-6BB6FF63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5" y="137660"/>
            <a:ext cx="2639266" cy="9410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73602B-7989-41FD-911A-865DF16E8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82" y="1215557"/>
            <a:ext cx="5486400" cy="2638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AD6B68-60FE-41AF-9A92-0F89DCC3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566" y="1772769"/>
            <a:ext cx="5543550" cy="4162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06B3B2-F407-4D07-B029-7B0F27C28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155" y="2253781"/>
            <a:ext cx="5476875" cy="3200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803257-F828-4623-A0AE-B822010B1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857" y="2815756"/>
            <a:ext cx="54292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pl-PL" dirty="0"/>
              <a:t>FRONTEND APP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GB" sz="2400" dirty="0"/>
              <a:t>Its working…. I guess</a:t>
            </a:r>
            <a:endParaRPr lang="pl-PL" sz="2400" dirty="0"/>
          </a:p>
          <a:p>
            <a:endParaRPr lang="pl-PL" sz="2400" dirty="0"/>
          </a:p>
          <a:p>
            <a:r>
              <a:rPr lang="pl-PL" sz="2400"/>
              <a:t>              DEMO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539</TotalTime>
  <Words>267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Tenorite</vt:lpstr>
      <vt:lpstr>Monoline</vt:lpstr>
      <vt:lpstr>Merchant.App</vt:lpstr>
      <vt:lpstr>ARCHITECTURE</vt:lpstr>
      <vt:lpstr>AUTHORIZATION</vt:lpstr>
      <vt:lpstr>APP Server ARCHITECTURE</vt:lpstr>
      <vt:lpstr>APP Server ARCHITECTURE</vt:lpstr>
      <vt:lpstr>Error HANDLING</vt:lpstr>
      <vt:lpstr>Data Model &amp; ReLATIONS</vt:lpstr>
      <vt:lpstr>PUBLISHED ENDPOINTS</vt:lpstr>
      <vt:lpstr>FRONTEND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Merchant App</dc:title>
  <dc:creator>Paweł Serafin</dc:creator>
  <cp:lastModifiedBy>Paweł Serafin</cp:lastModifiedBy>
  <cp:revision>26</cp:revision>
  <dcterms:created xsi:type="dcterms:W3CDTF">2021-10-21T09:16:02Z</dcterms:created>
  <dcterms:modified xsi:type="dcterms:W3CDTF">2021-10-25T07:14:35Z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