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9" r:id="rId6"/>
    <p:sldId id="27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93983" autoAdjust="0"/>
  </p:normalViewPr>
  <p:slideViewPr>
    <p:cSldViewPr>
      <p:cViewPr>
        <p:scale>
          <a:sx n="100" d="100"/>
          <a:sy n="100" d="100"/>
        </p:scale>
        <p:origin x="-25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244D6-B11C-4E9E-9EEA-F7AF7A508ACE}" type="datetimeFigureOut">
              <a:rPr lang="fr-FR" smtClean="0"/>
              <a:t>19/03/2012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E770A-631E-4118-BB1E-23FC8BE91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8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770A-631E-4118-BB1E-23FC8BE91B8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3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FC3A-1498-4A0E-9B89-1A3936A0BDAF}" type="datetime1">
              <a:rPr lang="fr-FR" smtClean="0"/>
              <a:t>19/03/2012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64FB-20C9-43F3-A30E-CC1A8150E906}" type="datetime1">
              <a:rPr lang="fr-FR" smtClean="0"/>
              <a:t>19/03/2012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C3DF-53A2-4C56-A535-2CFF25397EC3}" type="datetime1">
              <a:rPr lang="fr-FR" smtClean="0"/>
              <a:t>19/03/2012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7248-51A3-4F3C-8D6C-8FFEF3A37310}" type="datetime1">
              <a:rPr lang="fr-FR" smtClean="0"/>
              <a:t>19/03/2012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F798-D959-4E96-9DCF-4EBF677A852C}" type="datetime1">
              <a:rPr lang="fr-FR" smtClean="0"/>
              <a:t>19/03/2012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8440-9BB0-4F61-9F92-FF96D7744612}" type="datetime1">
              <a:rPr lang="fr-FR" smtClean="0"/>
              <a:t>19/03/2012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ADF0-5787-46F0-83E2-33BD798EEBD5}" type="datetime1">
              <a:rPr lang="fr-FR" smtClean="0"/>
              <a:t>19/03/2012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2CBA-CA13-497E-92A1-D1700E97E8F2}" type="datetime1">
              <a:rPr lang="fr-FR" smtClean="0"/>
              <a:t>19/03/2012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E0DE-EDA4-4BDE-A4DB-54299AB71229}" type="datetime1">
              <a:rPr lang="fr-FR" smtClean="0"/>
              <a:t>19/03/2012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AC5D-442C-4E83-9AA9-D1BED82ED7D7}" type="datetime1">
              <a:rPr lang="fr-FR" smtClean="0"/>
              <a:t>19/03/2012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E5C9-F626-4FB3-BC46-1885772E4A23}" type="datetime1">
              <a:rPr lang="fr-FR" smtClean="0"/>
              <a:t>19/03/2012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E6E14-D255-4C30-8CF1-4B2BB49C8DF4}" type="datetime1">
              <a:rPr lang="fr-FR" smtClean="0"/>
              <a:t>19/03/2012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4" t="27418" r="17430" b="25470"/>
          <a:stretch/>
        </p:blipFill>
        <p:spPr>
          <a:xfrm>
            <a:off x="3144982" y="2564903"/>
            <a:ext cx="2795170" cy="2096379"/>
          </a:xfrm>
          <a:prstGeom prst="rect">
            <a:avLst/>
          </a:prstGeom>
        </p:spPr>
      </p:pic>
      <p:pic>
        <p:nvPicPr>
          <p:cNvPr id="4" name="Imag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3" y="241970"/>
            <a:ext cx="1914525" cy="66675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115" y="7855"/>
            <a:ext cx="1111885" cy="10502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79712" y="141938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DETECTEUR </a:t>
            </a:r>
            <a:r>
              <a:rPr lang="fr-FR" sz="2800" b="1" dirty="0">
                <a:solidFill>
                  <a:srgbClr val="FF0000"/>
                </a:solidFill>
              </a:rPr>
              <a:t>DE </a:t>
            </a:r>
            <a:r>
              <a:rPr lang="fr-FR" sz="2800" b="1" dirty="0" smtClean="0">
                <a:solidFill>
                  <a:srgbClr val="FF0000"/>
                </a:solidFill>
              </a:rPr>
              <a:t>COULEUR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Pré-soutenance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237" y="501317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Présenté par :</a:t>
            </a:r>
            <a:r>
              <a:rPr lang="fr-FR" dirty="0">
                <a:solidFill>
                  <a:srgbClr val="FF0000"/>
                </a:solidFill>
              </a:rPr>
              <a:t>			</a:t>
            </a:r>
            <a:r>
              <a:rPr lang="fr-FR" dirty="0" smtClean="0">
                <a:solidFill>
                  <a:srgbClr val="FF0000"/>
                </a:solidFill>
              </a:rPr>
              <a:t>		 </a:t>
            </a:r>
            <a:r>
              <a:rPr lang="fr-FR" u="sng" dirty="0" smtClean="0">
                <a:solidFill>
                  <a:srgbClr val="FF0000"/>
                </a:solidFill>
              </a:rPr>
              <a:t>Encadré </a:t>
            </a:r>
            <a:r>
              <a:rPr lang="fr-FR" u="sng" dirty="0">
                <a:solidFill>
                  <a:srgbClr val="FF0000"/>
                </a:solidFill>
              </a:rPr>
              <a:t>par :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- Ramdani Mehdi					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- Feruglio Sylvain </a:t>
            </a:r>
          </a:p>
          <a:p>
            <a:r>
              <a:rPr lang="fr-FR" dirty="0">
                <a:solidFill>
                  <a:srgbClr val="FF0000"/>
                </a:solidFill>
              </a:rPr>
              <a:t>- Pardessy Avinash					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- Denoulet Julien </a:t>
            </a:r>
          </a:p>
          <a:p>
            <a:r>
              <a:rPr lang="fr-FR" dirty="0">
                <a:solidFill>
                  <a:srgbClr val="FF0000"/>
                </a:solidFill>
              </a:rPr>
              <a:t>						 </a:t>
            </a:r>
            <a:r>
              <a:rPr lang="fr-FR" dirty="0" smtClean="0">
                <a:solidFill>
                  <a:srgbClr val="FF0000"/>
                </a:solidFill>
              </a:rPr>
              <a:t>- </a:t>
            </a:r>
            <a:r>
              <a:rPr lang="fr-FR" dirty="0">
                <a:solidFill>
                  <a:srgbClr val="FF0000"/>
                </a:solidFill>
              </a:rPr>
              <a:t>Viateur  Sylvain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560" y="644404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22 mars 2012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96" y="2142723"/>
            <a:ext cx="892899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lphaLcParenR"/>
            </a:pPr>
            <a:r>
              <a:rPr lang="fr-FR" dirty="0" smtClean="0"/>
              <a:t>Contrôleur I2C</a:t>
            </a:r>
            <a:endParaRPr lang="fr-FR" sz="1600" dirty="0" smtClean="0"/>
          </a:p>
          <a:p>
            <a:pPr marL="1200150" lvl="2" indent="-285750">
              <a:buFont typeface="Wingdings" pitchFamily="2" charset="2"/>
              <a:buChar char="ü"/>
            </a:pPr>
            <a:r>
              <a:rPr lang="fr-FR" sz="1600" dirty="0" smtClean="0"/>
              <a:t>Protocole I2C			</a:t>
            </a:r>
            <a:r>
              <a:rPr lang="fr-FR" sz="1600" dirty="0" smtClean="0">
                <a:sym typeface="Wingdings" pitchFamily="2" charset="2"/>
              </a:rPr>
              <a:t>	Simulation de la trame</a:t>
            </a:r>
            <a:endParaRPr lang="fr-FR" sz="1600" dirty="0">
              <a:sym typeface="Wingdings" pitchFamily="2" charset="2"/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fr-FR" sz="1600" dirty="0">
                <a:sym typeface="Wingdings" pitchFamily="2" charset="2"/>
              </a:rPr>
              <a:t>B</a:t>
            </a:r>
            <a:r>
              <a:rPr lang="fr-FR" sz="1600" dirty="0" smtClean="0">
                <a:sym typeface="Wingdings" pitchFamily="2" charset="2"/>
              </a:rPr>
              <a:t>us I2C					Ports E/S</a:t>
            </a:r>
            <a:r>
              <a:rPr lang="fr-FR" sz="1600" dirty="0">
                <a:sym typeface="Wingdings" pitchFamily="2" charset="2"/>
              </a:rPr>
              <a:t> </a:t>
            </a:r>
            <a:r>
              <a:rPr lang="fr-FR" sz="1600" dirty="0" smtClean="0">
                <a:sym typeface="Wingdings" pitchFamily="2" charset="2"/>
              </a:rPr>
              <a:t>du microcontrôleur</a:t>
            </a:r>
          </a:p>
          <a:p>
            <a:pPr marL="1200150" lvl="2" indent="-285750">
              <a:buFont typeface="Wingdings" pitchFamily="2" charset="2"/>
              <a:buChar char="ü"/>
            </a:pPr>
            <a:endParaRPr lang="fr-FR" sz="1600" dirty="0">
              <a:sym typeface="Wingdings" pitchFamily="2" charset="2"/>
            </a:endParaRPr>
          </a:p>
          <a:p>
            <a:pPr lvl="2"/>
            <a:endParaRPr lang="fr-FR" sz="1600" dirty="0" smtClean="0"/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 b)   </a:t>
            </a:r>
            <a:r>
              <a:rPr lang="fr-FR" dirty="0"/>
              <a:t>Initialisation du </a:t>
            </a:r>
            <a:r>
              <a:rPr lang="fr-FR" dirty="0" smtClean="0"/>
              <a:t>capteur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fr-FR" sz="1600" dirty="0" smtClean="0"/>
              <a:t>Communiquer avec le capteur	</a:t>
            </a:r>
            <a:r>
              <a:rPr lang="fr-FR" sz="1600" dirty="0" smtClean="0">
                <a:sym typeface="Wingdings" pitchFamily="2" charset="2"/>
              </a:rPr>
              <a:t>	LED </a:t>
            </a:r>
            <a:r>
              <a:rPr lang="fr-FR" sz="1600" dirty="0">
                <a:sym typeface="Wingdings" pitchFamily="2" charset="2"/>
              </a:rPr>
              <a:t>ON/OFF 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fr-FR" sz="1600" dirty="0" smtClean="0"/>
              <a:t>Récupérer le </a:t>
            </a:r>
            <a:r>
              <a:rPr lang="fr-FR" sz="1600" dirty="0"/>
              <a:t>flux </a:t>
            </a:r>
            <a:r>
              <a:rPr lang="fr-FR" sz="1600" dirty="0" smtClean="0"/>
              <a:t>d’information	</a:t>
            </a:r>
            <a:r>
              <a:rPr lang="fr-FR" sz="1600" dirty="0" smtClean="0">
                <a:sym typeface="Wingdings" pitchFamily="2" charset="2"/>
              </a:rPr>
              <a:t>	Observation d’un retour sur écran LCD</a:t>
            </a:r>
            <a:r>
              <a:rPr lang="fr-FR" sz="1600" dirty="0">
                <a:sym typeface="Wingdings" pitchFamily="2" charset="2"/>
              </a:rPr>
              <a:t>	</a:t>
            </a:r>
            <a:endParaRPr lang="fr-FR" sz="1600" dirty="0" smtClean="0">
              <a:sym typeface="Wingdings" pitchFamily="2" charset="2"/>
            </a:endParaRPr>
          </a:p>
          <a:p>
            <a:pPr lvl="1"/>
            <a:endParaRPr lang="fr-FR" sz="1600" dirty="0">
              <a:sym typeface="Wingdings" pitchFamily="2" charset="2"/>
            </a:endParaRPr>
          </a:p>
          <a:p>
            <a:pPr lvl="1"/>
            <a:endParaRPr lang="fr-FR" sz="1600" dirty="0" smtClean="0">
              <a:sym typeface="Wingdings" pitchFamily="2" charset="2"/>
            </a:endParaRPr>
          </a:p>
          <a:p>
            <a:pPr lvl="1"/>
            <a:endParaRPr lang="fr-FR" sz="1600" dirty="0"/>
          </a:p>
          <a:p>
            <a:pPr lvl="1"/>
            <a:endParaRPr lang="fr-FR" sz="1600" dirty="0"/>
          </a:p>
        </p:txBody>
      </p:sp>
      <p:sp>
        <p:nvSpPr>
          <p:cNvPr id="3" name="Rectangle 2"/>
          <p:cNvSpPr/>
          <p:nvPr/>
        </p:nvSpPr>
        <p:spPr>
          <a:xfrm>
            <a:off x="611560" y="859939"/>
            <a:ext cx="7915693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II.     Interfaçage entre les deux cartes</a:t>
            </a:r>
          </a:p>
          <a:p>
            <a:pPr lv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107504" y="128826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4000" b="1" dirty="0">
                <a:solidFill>
                  <a:srgbClr val="FF0000"/>
                </a:solidFill>
              </a:rPr>
              <a:t>Tâches </a:t>
            </a:r>
            <a:r>
              <a:rPr lang="fr-FR" sz="4000" b="1" dirty="0" smtClean="0">
                <a:solidFill>
                  <a:srgbClr val="FF0000"/>
                </a:solidFill>
              </a:rPr>
              <a:t>et </a:t>
            </a:r>
            <a:r>
              <a:rPr lang="fr-FR" sz="4000" b="1" dirty="0">
                <a:solidFill>
                  <a:srgbClr val="FF0000"/>
                </a:solidFill>
              </a:rPr>
              <a:t>procédure de recette</a:t>
            </a:r>
          </a:p>
        </p:txBody>
      </p:sp>
    </p:spTree>
    <p:extLst>
      <p:ext uri="{BB962C8B-B14F-4D97-AF65-F5344CB8AC3E}">
        <p14:creationId xmlns:p14="http://schemas.microsoft.com/office/powerpoint/2010/main" val="96553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032" y="3861048"/>
            <a:ext cx="882047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B.  Base </a:t>
            </a:r>
            <a:r>
              <a:rPr lang="fr-FR" sz="2400" dirty="0"/>
              <a:t>de données </a:t>
            </a:r>
            <a:r>
              <a:rPr lang="fr-FR" sz="2400" dirty="0" smtClean="0"/>
              <a:t>couleurs</a:t>
            </a:r>
          </a:p>
          <a:p>
            <a:pPr lvl="0"/>
            <a:endParaRPr lang="fr-FR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fr-FR" sz="1600" dirty="0" smtClean="0"/>
              <a:t>Définir les extrema 			</a:t>
            </a:r>
            <a:r>
              <a:rPr lang="fr-FR" sz="1600" dirty="0" smtClean="0">
                <a:sym typeface="Wingdings" pitchFamily="2" charset="2"/>
              </a:rPr>
              <a:t>	LED éteinte/exposition feuille blanche</a:t>
            </a:r>
            <a:endParaRPr lang="fr-FR" sz="16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fr-FR" sz="1600" dirty="0" smtClean="0">
                <a:sym typeface="Wingdings" pitchFamily="2" charset="2"/>
              </a:rPr>
              <a:t>Récupération des 3 couleurs primaires		Valeur observer ≈ Valeur attendue</a:t>
            </a:r>
            <a:endParaRPr lang="fr-FR" sz="1600" dirty="0" smtClean="0"/>
          </a:p>
          <a:p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1619672" y="848906"/>
            <a:ext cx="49203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III.  Réglage </a:t>
            </a:r>
            <a:r>
              <a:rPr lang="fr-FR" sz="4000" dirty="0">
                <a:solidFill>
                  <a:srgbClr val="FF0000"/>
                </a:solidFill>
              </a:rPr>
              <a:t>du capteur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2053878"/>
            <a:ext cx="741682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fr-FR" sz="2400" dirty="0"/>
              <a:t>Calibration des canaux</a:t>
            </a:r>
          </a:p>
          <a:p>
            <a:endParaRPr lang="fr-FR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fr-FR" sz="1600" dirty="0"/>
              <a:t>Capacités </a:t>
            </a:r>
            <a:r>
              <a:rPr lang="fr-FR" sz="1600" dirty="0" smtClean="0"/>
              <a:t>		</a:t>
            </a:r>
            <a:r>
              <a:rPr lang="fr-FR" sz="1600" dirty="0" smtClean="0">
                <a:sym typeface="Wingdings" pitchFamily="2" charset="2"/>
              </a:rPr>
              <a:t>	Ajuster : Eviter la saturation</a:t>
            </a:r>
            <a:endParaRPr lang="fr-FR" sz="1600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fr-FR" sz="1600" dirty="0"/>
              <a:t>Temps </a:t>
            </a:r>
            <a:r>
              <a:rPr lang="fr-FR" sz="1600" dirty="0" smtClean="0"/>
              <a:t>d’intégration	</a:t>
            </a:r>
            <a:r>
              <a:rPr lang="fr-FR" sz="1600" dirty="0" smtClean="0">
                <a:sym typeface="Wingdings" pitchFamily="2" charset="2"/>
              </a:rPr>
              <a:t>	limiter le temps : Améliorer le gain</a:t>
            </a:r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107504" y="128826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4000" b="1" dirty="0">
                <a:solidFill>
                  <a:srgbClr val="FF0000"/>
                </a:solidFill>
              </a:rPr>
              <a:t>Tâches </a:t>
            </a:r>
            <a:r>
              <a:rPr lang="fr-FR" sz="4000" b="1" dirty="0" smtClean="0">
                <a:solidFill>
                  <a:srgbClr val="FF0000"/>
                </a:solidFill>
              </a:rPr>
              <a:t>et </a:t>
            </a:r>
            <a:r>
              <a:rPr lang="fr-FR" sz="4000" b="1" dirty="0">
                <a:solidFill>
                  <a:srgbClr val="FF0000"/>
                </a:solidFill>
              </a:rPr>
              <a:t>procédure de recette</a:t>
            </a:r>
          </a:p>
        </p:txBody>
      </p:sp>
    </p:spTree>
    <p:extLst>
      <p:ext uri="{BB962C8B-B14F-4D97-AF65-F5344CB8AC3E}">
        <p14:creationId xmlns:p14="http://schemas.microsoft.com/office/powerpoint/2010/main" val="293024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856" y="-2501"/>
            <a:ext cx="22156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2625" y="908720"/>
            <a:ext cx="215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u="sng" dirty="0"/>
              <a:t>Diagramme de Gantt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2048" y="40788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dirty="0" smtClean="0"/>
              <a:t>Quatre taches réalisées</a:t>
            </a:r>
            <a:endParaRPr lang="fr-FR" dirty="0"/>
          </a:p>
          <a:p>
            <a:pPr marL="285750" indent="-285750">
              <a:buFont typeface="Wingdings" pitchFamily="2" charset="2"/>
              <a:buChar char="§"/>
            </a:pPr>
            <a:r>
              <a:rPr lang="fr-FR" dirty="0"/>
              <a:t>T</a:t>
            </a:r>
            <a:r>
              <a:rPr lang="fr-FR" dirty="0" smtClean="0"/>
              <a:t>âches en </a:t>
            </a:r>
            <a:r>
              <a:rPr lang="fr-FR" dirty="0"/>
              <a:t>parallèle </a:t>
            </a:r>
            <a:r>
              <a:rPr lang="fr-FR" dirty="0" smtClean="0">
                <a:sym typeface="Wingdings" pitchFamily="2" charset="2"/>
              </a:rPr>
              <a:t> Travail </a:t>
            </a:r>
            <a:r>
              <a:rPr lang="fr-FR" dirty="0" smtClean="0"/>
              <a:t>partager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328395" y="5120024"/>
            <a:ext cx="2731437" cy="1477328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fr-FR" u="sng" dirty="0"/>
              <a:t>PARTIES COMMUNES</a:t>
            </a:r>
            <a:r>
              <a:rPr lang="fr-FR" dirty="0"/>
              <a:t> </a:t>
            </a:r>
            <a:r>
              <a:rPr lang="fr-FR" dirty="0" smtClean="0"/>
              <a:t>:</a:t>
            </a:r>
          </a:p>
          <a:p>
            <a:r>
              <a:rPr lang="fr-FR" dirty="0"/>
              <a:t>Compréhension du </a:t>
            </a:r>
            <a:r>
              <a:rPr lang="fr-FR" dirty="0" smtClean="0"/>
              <a:t>sujet</a:t>
            </a:r>
          </a:p>
          <a:p>
            <a:r>
              <a:rPr lang="fr-FR" dirty="0"/>
              <a:t>Rapport de </a:t>
            </a:r>
            <a:r>
              <a:rPr lang="fr-FR" dirty="0" smtClean="0"/>
              <a:t>spécifications</a:t>
            </a:r>
            <a:endParaRPr lang="fr-FR" dirty="0"/>
          </a:p>
          <a:p>
            <a:r>
              <a:rPr lang="fr-FR" dirty="0"/>
              <a:t>Communication des cartes</a:t>
            </a:r>
            <a:endParaRPr lang="fr-FR" dirty="0" smtClean="0"/>
          </a:p>
          <a:p>
            <a:r>
              <a:rPr lang="fr-FR" dirty="0"/>
              <a:t>Rapport final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656" y="5097958"/>
            <a:ext cx="2664512" cy="92333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fr-FR" u="sng" dirty="0"/>
              <a:t>M RAMDANI</a:t>
            </a:r>
            <a:r>
              <a:rPr lang="fr-FR" dirty="0"/>
              <a:t> </a:t>
            </a:r>
            <a:r>
              <a:rPr lang="fr-FR" dirty="0" smtClean="0"/>
              <a:t>:</a:t>
            </a:r>
          </a:p>
          <a:p>
            <a:r>
              <a:rPr lang="fr-FR" dirty="0"/>
              <a:t>Prise en main du LPC </a:t>
            </a:r>
            <a:r>
              <a:rPr lang="fr-FR" dirty="0" smtClean="0"/>
              <a:t>2378</a:t>
            </a:r>
          </a:p>
          <a:p>
            <a:r>
              <a:rPr lang="fr-FR" dirty="0"/>
              <a:t>Base de données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62431" y="5108991"/>
            <a:ext cx="2430049" cy="12003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/>
            <a:r>
              <a:rPr lang="fr-FR" u="sng" dirty="0"/>
              <a:t>M PARDESSY</a:t>
            </a:r>
            <a:r>
              <a:rPr lang="fr-FR" dirty="0"/>
              <a:t> </a:t>
            </a:r>
            <a:r>
              <a:rPr lang="fr-FR" dirty="0" smtClean="0"/>
              <a:t>:</a:t>
            </a:r>
          </a:p>
          <a:p>
            <a:pPr lvl="0"/>
            <a:r>
              <a:rPr lang="fr-FR" dirty="0" smtClean="0"/>
              <a:t>Etude bibliographique</a:t>
            </a:r>
          </a:p>
          <a:p>
            <a:r>
              <a:rPr lang="fr-FR" dirty="0"/>
              <a:t>Synthèse vocal</a:t>
            </a:r>
          </a:p>
          <a:p>
            <a:r>
              <a:rPr lang="fr-FR" dirty="0"/>
              <a:t>Réglage du </a:t>
            </a:r>
            <a:r>
              <a:rPr lang="fr-FR" dirty="0" smtClean="0"/>
              <a:t>capteur</a:t>
            </a: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5" y="1435981"/>
            <a:ext cx="8564085" cy="257082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28395" y="1435982"/>
            <a:ext cx="8564085" cy="2570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3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453" y="1988840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fr-FR" sz="2400" dirty="0" smtClean="0"/>
              <a:t>Définition des tâches et temps de travail partagé</a:t>
            </a:r>
          </a:p>
          <a:p>
            <a:pPr marL="342900" indent="-342900">
              <a:buFont typeface="Wingdings" pitchFamily="2" charset="2"/>
              <a:buChar char="Ø"/>
            </a:pPr>
            <a:endParaRPr lang="fr-FR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fr-FR" sz="2400" dirty="0" smtClean="0"/>
              <a:t>Amélioration des bases de données </a:t>
            </a:r>
            <a:r>
              <a:rPr lang="fr-FR" sz="2400" dirty="0" smtClean="0">
                <a:sym typeface="Wingdings" pitchFamily="2" charset="2"/>
              </a:rPr>
              <a:t> 9 couleurs</a:t>
            </a:r>
          </a:p>
          <a:p>
            <a:pPr marL="342900" indent="-342900">
              <a:buFont typeface="Wingdings" pitchFamily="2" charset="2"/>
              <a:buChar char="Ø"/>
            </a:pPr>
            <a:endParaRPr lang="fr-FR" sz="2400" dirty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fr-FR" sz="2400" dirty="0" smtClean="0"/>
              <a:t>Projet </a:t>
            </a:r>
            <a:r>
              <a:rPr lang="fr-FR" sz="2400" dirty="0"/>
              <a:t>enrichissant </a:t>
            </a:r>
            <a:r>
              <a:rPr lang="fr-FR" sz="2400" dirty="0">
                <a:sym typeface="Wingdings" pitchFamily="2" charset="2"/>
              </a:rPr>
              <a:t> C</a:t>
            </a:r>
            <a:r>
              <a:rPr lang="fr-FR" sz="2400" dirty="0"/>
              <a:t>onnaissance </a:t>
            </a:r>
            <a:r>
              <a:rPr lang="fr-FR" sz="2400" dirty="0" smtClean="0"/>
              <a:t>électronique/informatique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2771800" y="12059"/>
            <a:ext cx="27334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09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2060848"/>
            <a:ext cx="73448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Wingdings" pitchFamily="2" charset="2"/>
              <a:buChar char="Ø"/>
            </a:pPr>
            <a:r>
              <a:rPr lang="fr-FR" sz="3200" dirty="0" smtClean="0"/>
              <a:t>Introduction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3200" dirty="0" smtClean="0"/>
              <a:t> Système à concevoir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3200" dirty="0" smtClean="0"/>
              <a:t> Tâches et </a:t>
            </a:r>
            <a:r>
              <a:rPr lang="fr-FR" sz="3200" dirty="0"/>
              <a:t>procédure de </a:t>
            </a:r>
            <a:r>
              <a:rPr lang="fr-FR" sz="3200" dirty="0" smtClean="0"/>
              <a:t>recette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3200" dirty="0" smtClean="0"/>
              <a:t> Planning</a:t>
            </a:r>
            <a:r>
              <a:rPr lang="fr-FR" sz="3200" dirty="0"/>
              <a:t>	</a:t>
            </a:r>
            <a:endParaRPr lang="fr-FR" sz="3200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fr-FR" sz="3200" dirty="0" smtClean="0"/>
              <a:t> Conclusion</a:t>
            </a:r>
            <a:r>
              <a:rPr lang="fr-FR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3093069" y="260648"/>
            <a:ext cx="25651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 smtClean="0">
                <a:solidFill>
                  <a:srgbClr val="FF0000"/>
                </a:solidFill>
              </a:rPr>
              <a:t>Sommaire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99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17" y="3211519"/>
            <a:ext cx="1948106" cy="28097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083" y="3573016"/>
            <a:ext cx="1055277" cy="117384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12467" y="2873008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 malvoyant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804755" y="2924944"/>
            <a:ext cx="217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Détecteur de couleur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83027" y="1268760"/>
            <a:ext cx="6364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Conception d’un détecteur de couleur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7504" y="67271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FF0000"/>
                </a:solidFill>
              </a:rPr>
              <a:t>Introduction</a:t>
            </a:r>
            <a:endParaRPr lang="fr-FR" sz="4400" b="1" dirty="0">
              <a:solidFill>
                <a:srgbClr val="FF0000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4" t="27418" r="17430" b="25470"/>
          <a:stretch/>
        </p:blipFill>
        <p:spPr>
          <a:xfrm>
            <a:off x="3958051" y="3635396"/>
            <a:ext cx="1867272" cy="14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5 L -0.65886 -0.2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886 -0.25 L -0.65886 -0.06458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6" y="1124744"/>
            <a:ext cx="3962503" cy="227794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0" y="4341507"/>
            <a:ext cx="1456907" cy="21013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55" y="4653758"/>
            <a:ext cx="1533525" cy="76200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>
            <a:off x="1475656" y="2402337"/>
            <a:ext cx="0" cy="10986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1475656" y="3501008"/>
            <a:ext cx="374441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538919" y="313167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BUS I2C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82149" y="1412776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Capteur Avago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300192" y="114898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LPC 2378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28" name="Connecteur droit 27"/>
          <p:cNvCxnSpPr/>
          <p:nvPr/>
        </p:nvCxnSpPr>
        <p:spPr>
          <a:xfrm flipH="1">
            <a:off x="5045262" y="4941168"/>
            <a:ext cx="118292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9" idx="1"/>
          </p:cNvCxnSpPr>
          <p:nvPr/>
        </p:nvCxnSpPr>
        <p:spPr>
          <a:xfrm flipH="1">
            <a:off x="2500579" y="5034758"/>
            <a:ext cx="110527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468815" y="5034758"/>
            <a:ext cx="20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Périphérique Audio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371285" y="434150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Haut parleur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23528" y="4355503"/>
            <a:ext cx="117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Malvoyant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7504" y="67271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FF0000"/>
                </a:solidFill>
              </a:rPr>
              <a:t>Système à concevoir</a:t>
            </a:r>
            <a:endParaRPr lang="fr-FR" sz="4400" b="1" dirty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495018"/>
            <a:ext cx="2286000" cy="1828800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 flipH="1" flipV="1">
            <a:off x="5220072" y="2402337"/>
            <a:ext cx="1250075" cy="708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5220072" y="2402337"/>
            <a:ext cx="0" cy="10986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228184" y="3131676"/>
            <a:ext cx="0" cy="180949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15804" r="9468" b="17054"/>
          <a:stretch/>
        </p:blipFill>
        <p:spPr>
          <a:xfrm>
            <a:off x="5622835" y="1268760"/>
            <a:ext cx="2844116" cy="16757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11914" y="3749394"/>
            <a:ext cx="360040" cy="14401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389532" y="3749394"/>
            <a:ext cx="360040" cy="14401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749572" y="3749394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308058" y="3749394"/>
            <a:ext cx="360040" cy="1440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182219" y="3305248"/>
            <a:ext cx="45719" cy="4265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542259" y="3305248"/>
            <a:ext cx="45719" cy="43301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902299" y="3305248"/>
            <a:ext cx="45719" cy="4330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363631" y="4722903"/>
            <a:ext cx="86409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734768" y="3305248"/>
            <a:ext cx="2160240" cy="6819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907988" y="4768622"/>
            <a:ext cx="1800200" cy="78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5048065" y="4109434"/>
            <a:ext cx="259994" cy="469453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orthographicFront">
              <a:rot lat="0" lon="0" rev="194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e bas 15"/>
          <p:cNvSpPr/>
          <p:nvPr/>
        </p:nvSpPr>
        <p:spPr>
          <a:xfrm>
            <a:off x="4354505" y="4109434"/>
            <a:ext cx="233473" cy="469453"/>
          </a:xfrm>
          <a:prstGeom prst="downArrow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648616" y="3494020"/>
            <a:ext cx="2332544" cy="543406"/>
          </a:xfrm>
          <a:prstGeom prst="ellipse">
            <a:avLst/>
          </a:prstGeom>
          <a:noFill/>
          <a:ln w="444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405950" y="3190261"/>
            <a:ext cx="20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Capteur de couleurs</a:t>
            </a:r>
            <a:endParaRPr lang="fr-FR" dirty="0"/>
          </a:p>
        </p:txBody>
      </p:sp>
      <p:cxnSp>
        <p:nvCxnSpPr>
          <p:cNvPr id="20" name="Connecteur droit avec flèche 19"/>
          <p:cNvCxnSpPr>
            <a:endCxn id="17" idx="1"/>
          </p:cNvCxnSpPr>
          <p:nvPr/>
        </p:nvCxnSpPr>
        <p:spPr>
          <a:xfrm>
            <a:off x="3475940" y="3336244"/>
            <a:ext cx="514269" cy="23735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335928" y="326943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LED blanche</a:t>
            </a:r>
            <a:endParaRPr lang="fr-FR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5631099" y="3540436"/>
            <a:ext cx="720853" cy="191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88837" y="5157192"/>
            <a:ext cx="3118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4 degrés de liberté :</a:t>
            </a:r>
            <a:endParaRPr lang="fr-FR" dirty="0"/>
          </a:p>
          <a:p>
            <a:pPr marL="285750" lvl="0" indent="-285750">
              <a:buFont typeface="Wingdings" pitchFamily="2" charset="2"/>
              <a:buChar char="§"/>
            </a:pPr>
            <a:r>
              <a:rPr lang="fr-FR" dirty="0" smtClean="0"/>
              <a:t>Le temps d’intégration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fr-FR" dirty="0" smtClean="0"/>
              <a:t>Le gain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fr-FR" dirty="0" smtClean="0"/>
              <a:t>L’offset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fr-FR" dirty="0" smtClean="0"/>
              <a:t>LED on/off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sp>
        <p:nvSpPr>
          <p:cNvPr id="28" name="Rectangle 27"/>
          <p:cNvSpPr/>
          <p:nvPr/>
        </p:nvSpPr>
        <p:spPr>
          <a:xfrm>
            <a:off x="107504" y="67271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FF0000"/>
                </a:solidFill>
              </a:rPr>
              <a:t>Système à concevoir</a:t>
            </a:r>
            <a:endParaRPr lang="fr-FR" sz="44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06538" y="1149712"/>
            <a:ext cx="50895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fr-FR" sz="2000" dirty="0"/>
              <a:t>Une carte AVAGO ADJD </a:t>
            </a:r>
            <a:r>
              <a:rPr lang="fr-FR" sz="2000" dirty="0" smtClean="0"/>
              <a:t>S311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LED 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Photodiodes 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 amplification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Convertisseur 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analogique-numérique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 de communication I2C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1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/>
      <p:bldP spid="21" grpId="0"/>
      <p:bldP spid="33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107504" y="-4737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Système à concevoir</a:t>
            </a:r>
            <a:endParaRPr lang="fr-FR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44263" y="1098192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Algorithme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7984" y="980728"/>
            <a:ext cx="1618554" cy="65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Initialisation Capteur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11960" y="836712"/>
            <a:ext cx="4608512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4" y="3486722"/>
            <a:ext cx="2808168" cy="2246534"/>
          </a:xfrm>
          <a:prstGeom prst="rect">
            <a:avLst/>
          </a:prstGeom>
        </p:spPr>
      </p:pic>
      <p:sp>
        <p:nvSpPr>
          <p:cNvPr id="35" name="Flèche gauche 34"/>
          <p:cNvSpPr/>
          <p:nvPr/>
        </p:nvSpPr>
        <p:spPr>
          <a:xfrm>
            <a:off x="2915816" y="3789040"/>
            <a:ext cx="1296144" cy="344042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JTAG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089" y="1098339"/>
            <a:ext cx="4145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fr-FR" dirty="0" smtClean="0"/>
              <a:t> 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microcontrôleur LPC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2378 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 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de communication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Mémoire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Affichage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Audio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osange 36"/>
          <p:cNvSpPr/>
          <p:nvPr/>
        </p:nvSpPr>
        <p:spPr>
          <a:xfrm>
            <a:off x="6228184" y="2636912"/>
            <a:ext cx="2448272" cy="20463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Calibration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27984" y="2121064"/>
            <a:ext cx="1618554" cy="65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Capture de  lumière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27984" y="5392266"/>
            <a:ext cx="1618554" cy="65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Synthèse vocale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27984" y="4365104"/>
            <a:ext cx="1618554" cy="65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Comparaison base de données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H="1">
            <a:off x="6012160" y="2420888"/>
            <a:ext cx="144016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29" idx="2"/>
            <a:endCxn id="38" idx="0"/>
          </p:cNvCxnSpPr>
          <p:nvPr/>
        </p:nvCxnSpPr>
        <p:spPr>
          <a:xfrm>
            <a:off x="5237261" y="1640592"/>
            <a:ext cx="0" cy="48047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38" idx="2"/>
          </p:cNvCxnSpPr>
          <p:nvPr/>
        </p:nvCxnSpPr>
        <p:spPr>
          <a:xfrm>
            <a:off x="5237261" y="2780928"/>
            <a:ext cx="0" cy="158417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5237261" y="5032226"/>
            <a:ext cx="0" cy="36912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6046538" y="4869160"/>
            <a:ext cx="140578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7441434" y="2420888"/>
            <a:ext cx="0" cy="21602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7461845" y="4696569"/>
            <a:ext cx="0" cy="14401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5284049" y="501317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OUI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6169138" y="486916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NON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7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 animBg="1"/>
      <p:bldP spid="33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325076" y="889556"/>
            <a:ext cx="17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BUS  I2C</a:t>
            </a:r>
            <a:endParaRPr lang="fr-FR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Imag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46" y="3355088"/>
            <a:ext cx="57626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avec flèche 31"/>
          <p:cNvCxnSpPr/>
          <p:nvPr/>
        </p:nvCxnSpPr>
        <p:spPr>
          <a:xfrm>
            <a:off x="1736804" y="3041081"/>
            <a:ext cx="0" cy="28575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 de texte 18"/>
          <p:cNvSpPr txBox="1"/>
          <p:nvPr/>
        </p:nvSpPr>
        <p:spPr>
          <a:xfrm>
            <a:off x="1247219" y="2748981"/>
            <a:ext cx="1241425" cy="29400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ea typeface="Calibri"/>
                <a:cs typeface="Times New Roman"/>
              </a:rPr>
              <a:t>Condition de </a:t>
            </a:r>
            <a:r>
              <a:rPr lang="fr-FR" sz="1100" b="1" dirty="0" smtClean="0">
                <a:effectLst/>
                <a:ea typeface="Calibri"/>
                <a:cs typeface="Times New Roman"/>
              </a:rPr>
              <a:t>Start</a:t>
            </a:r>
            <a:endParaRPr lang="fr-FR" sz="1100" b="1" dirty="0">
              <a:effectLst/>
              <a:ea typeface="Calibri"/>
              <a:cs typeface="Times New Roman"/>
            </a:endParaRPr>
          </a:p>
        </p:txBody>
      </p:sp>
      <p:cxnSp>
        <p:nvCxnSpPr>
          <p:cNvPr id="34" name="Connecteur droit 33"/>
          <p:cNvCxnSpPr/>
          <p:nvPr/>
        </p:nvCxnSpPr>
        <p:spPr>
          <a:xfrm>
            <a:off x="1851739" y="3264601"/>
            <a:ext cx="16192" cy="182058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237938" y="3274308"/>
            <a:ext cx="3635" cy="181087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 de texte 24"/>
          <p:cNvSpPr txBox="1"/>
          <p:nvPr/>
        </p:nvSpPr>
        <p:spPr>
          <a:xfrm>
            <a:off x="1912699" y="3696401"/>
            <a:ext cx="1228090" cy="45021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ea typeface="Calibri"/>
                <a:cs typeface="Times New Roman"/>
              </a:rPr>
              <a:t>Maître envoi adresse esclave</a:t>
            </a: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3320494" y="2559751"/>
            <a:ext cx="0" cy="76327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 de texte 26"/>
          <p:cNvSpPr txBox="1"/>
          <p:nvPr/>
        </p:nvSpPr>
        <p:spPr>
          <a:xfrm>
            <a:off x="2733119" y="2043496"/>
            <a:ext cx="1118870" cy="51879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ea typeface="Calibri"/>
                <a:cs typeface="Times New Roman"/>
              </a:rPr>
              <a:t>Maître écrit données</a:t>
            </a:r>
          </a:p>
        </p:txBody>
      </p:sp>
      <p:sp>
        <p:nvSpPr>
          <p:cNvPr id="39" name="Zone de texte 30"/>
          <p:cNvSpPr txBox="1"/>
          <p:nvPr/>
        </p:nvSpPr>
        <p:spPr>
          <a:xfrm>
            <a:off x="3415744" y="2642936"/>
            <a:ext cx="436245" cy="24955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ea typeface="Calibri"/>
                <a:cs typeface="Times New Roman"/>
              </a:rPr>
              <a:t>ACK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7253684" y="2450531"/>
            <a:ext cx="5080" cy="87249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 de texte 36"/>
          <p:cNvSpPr txBox="1"/>
          <p:nvPr/>
        </p:nvSpPr>
        <p:spPr>
          <a:xfrm>
            <a:off x="6786959" y="2122871"/>
            <a:ext cx="1241425" cy="32702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ea typeface="Calibri"/>
                <a:cs typeface="Times New Roman"/>
              </a:rPr>
              <a:t>Condition</a:t>
            </a:r>
            <a:r>
              <a:rPr lang="fr-FR" sz="1100" dirty="0">
                <a:effectLst/>
                <a:ea typeface="Calibri"/>
                <a:cs typeface="Times New Roman"/>
              </a:rPr>
              <a:t> </a:t>
            </a:r>
            <a:r>
              <a:rPr lang="fr-FR" sz="1100" b="1" dirty="0">
                <a:effectLst/>
                <a:ea typeface="Calibri"/>
                <a:cs typeface="Times New Roman"/>
              </a:rPr>
              <a:t>de stop</a:t>
            </a:r>
          </a:p>
        </p:txBody>
      </p:sp>
      <p:sp>
        <p:nvSpPr>
          <p:cNvPr id="42" name="Zone de texte 39"/>
          <p:cNvSpPr txBox="1"/>
          <p:nvPr/>
        </p:nvSpPr>
        <p:spPr>
          <a:xfrm>
            <a:off x="3852624" y="3711641"/>
            <a:ext cx="1228090" cy="45021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ea typeface="Calibri"/>
                <a:cs typeface="Times New Roman"/>
              </a:rPr>
              <a:t>Maître écrit adresse registre</a:t>
            </a:r>
          </a:p>
        </p:txBody>
      </p:sp>
      <p:sp>
        <p:nvSpPr>
          <p:cNvPr id="43" name="Zone de texte 40"/>
          <p:cNvSpPr txBox="1"/>
          <p:nvPr/>
        </p:nvSpPr>
        <p:spPr>
          <a:xfrm>
            <a:off x="5560774" y="3673541"/>
            <a:ext cx="1228090" cy="45021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ea typeface="Calibri"/>
                <a:cs typeface="Times New Roman"/>
              </a:rPr>
              <a:t>Maître écrit donnée registre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3505279" y="2888681"/>
            <a:ext cx="0" cy="43624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630374" y="3284984"/>
            <a:ext cx="0" cy="1800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5213429" y="3256409"/>
            <a:ext cx="1905" cy="1800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414089" y="3284984"/>
            <a:ext cx="13848" cy="177162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6982172" y="3284984"/>
            <a:ext cx="18724" cy="177162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 de texte 46"/>
          <p:cNvSpPr txBox="1"/>
          <p:nvPr/>
        </p:nvSpPr>
        <p:spPr>
          <a:xfrm>
            <a:off x="5205809" y="2685481"/>
            <a:ext cx="436245" cy="24955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ea typeface="Calibri"/>
                <a:cs typeface="Times New Roman"/>
              </a:rPr>
              <a:t>ACK</a:t>
            </a: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5295344" y="2931861"/>
            <a:ext cx="0" cy="43624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 de texte 48"/>
          <p:cNvSpPr txBox="1"/>
          <p:nvPr/>
        </p:nvSpPr>
        <p:spPr>
          <a:xfrm>
            <a:off x="6654879" y="2674051"/>
            <a:ext cx="436245" cy="24955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effectLst/>
                <a:ea typeface="Calibri"/>
                <a:cs typeface="Times New Roman"/>
              </a:rPr>
              <a:t>ACK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7044769" y="2933766"/>
            <a:ext cx="0" cy="43624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Rectangle 2047"/>
          <p:cNvSpPr/>
          <p:nvPr/>
        </p:nvSpPr>
        <p:spPr>
          <a:xfrm>
            <a:off x="1105368" y="1412776"/>
            <a:ext cx="6722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/>
              <a:t>T</a:t>
            </a:r>
            <a:r>
              <a:rPr lang="fr-FR" i="1" dirty="0" smtClean="0"/>
              <a:t>rame </a:t>
            </a:r>
            <a:r>
              <a:rPr lang="fr-FR" i="1" dirty="0"/>
              <a:t>d’émission d’une donnée du maître vers l’esclave via le bus </a:t>
            </a:r>
            <a:r>
              <a:rPr lang="fr-FR" i="1" dirty="0" smtClean="0"/>
              <a:t>I2C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sp>
        <p:nvSpPr>
          <p:cNvPr id="29" name="Rectangle 28"/>
          <p:cNvSpPr/>
          <p:nvPr/>
        </p:nvSpPr>
        <p:spPr>
          <a:xfrm>
            <a:off x="107504" y="67271"/>
            <a:ext cx="8856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FF0000"/>
                </a:solidFill>
              </a:rPr>
              <a:t>Système à concevoir</a:t>
            </a:r>
            <a:endParaRPr lang="fr-FR" sz="4400" b="1" dirty="0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1259632" y="3183956"/>
            <a:ext cx="0" cy="175721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1187624" y="4797152"/>
            <a:ext cx="6696744" cy="367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854124" y="4499372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 flipV="1">
            <a:off x="1753466" y="4524845"/>
            <a:ext cx="4100" cy="26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652994" y="4510305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753652" y="4789789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2052846" y="4502179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1956288" y="4502059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855816" y="4504684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952374" y="4792596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V="1">
            <a:off x="2247857" y="4498826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151299" y="4498706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2050827" y="4501331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2147385" y="4789243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2446579" y="4501633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2350021" y="4501513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2249549" y="4504138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2346107" y="4792050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2645301" y="4501753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2548743" y="4501633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2448271" y="4504258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2544829" y="4792170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844023" y="4504560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2747465" y="4504440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2646993" y="4507065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2743551" y="4794977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3039034" y="4501207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2942476" y="4501087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2842004" y="4503712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938562" y="4791624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3237756" y="4504014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3141198" y="4503894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3040726" y="4506519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3137284" y="4794431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3438300" y="4507065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V="1">
            <a:off x="3341742" y="4506945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3241270" y="4509570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337828" y="4797482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3637022" y="4509872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540464" y="4519277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3439992" y="4512377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3536550" y="4800289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3832033" y="4506519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3735475" y="4506399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635003" y="4509024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3731561" y="4796936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4030755" y="4509326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3934197" y="4509206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3833725" y="4511831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3930283" y="4799743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229477" y="4509446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4132919" y="4509326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4032447" y="4511951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4129005" y="4799863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4428199" y="4512253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4331641" y="4512133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4231169" y="4514758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V="1">
            <a:off x="4623210" y="4508900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V="1">
            <a:off x="4526652" y="4508780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4426180" y="4511405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4522738" y="4799317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V="1">
            <a:off x="4821932" y="4511707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4725374" y="4511587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4624902" y="4514212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4721460" y="4802124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V="1">
            <a:off x="1654640" y="4512302"/>
            <a:ext cx="0" cy="267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4830360" y="4515619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V="1">
            <a:off x="5032512" y="4513673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V="1">
            <a:off x="4935954" y="4513553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4932040" y="4804090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5231234" y="4516480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V="1">
            <a:off x="5134676" y="4516360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5034204" y="4518985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>
            <a:off x="5130762" y="4806897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 flipV="1">
            <a:off x="5426245" y="4513127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flipV="1">
            <a:off x="5329687" y="4513007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>
            <a:off x="5229215" y="4515632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5325773" y="4803544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5624967" y="4515934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5528409" y="4515814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>
            <a:off x="5427937" y="4518439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>
            <a:off x="5524495" y="4806351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5823689" y="4516054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 flipV="1">
            <a:off x="5727131" y="4515934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>
            <a:off x="5626659" y="4518559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5723217" y="4806471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V="1">
            <a:off x="6022411" y="4518861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V="1">
            <a:off x="5925853" y="4518741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5825381" y="4521366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5921939" y="4809278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 flipV="1">
            <a:off x="6217422" y="4515508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 flipV="1">
            <a:off x="6120864" y="4515388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>
            <a:off x="6020392" y="4518013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>
            <a:off x="6116950" y="4805925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V="1">
            <a:off x="6416144" y="4518315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6319586" y="4518195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6219114" y="4520820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>
            <a:off x="6315672" y="4808732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 flipV="1">
            <a:off x="6616688" y="4521366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 flipV="1">
            <a:off x="6520130" y="4521246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>
            <a:off x="6419658" y="4519657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>
            <a:off x="6516216" y="4811783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/>
          <p:nvPr/>
        </p:nvCxnSpPr>
        <p:spPr>
          <a:xfrm flipV="1">
            <a:off x="6815410" y="4519959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V="1">
            <a:off x="6718852" y="4519839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6618380" y="4526678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>
            <a:off x="6714938" y="4806162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 flipV="1">
            <a:off x="7010421" y="4520820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V="1">
            <a:off x="6913863" y="4520700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>
            <a:off x="6813391" y="4523325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>
            <a:off x="6909949" y="4811237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 flipV="1">
            <a:off x="7209143" y="4515199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V="1">
            <a:off x="7112585" y="4523507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>
            <a:off x="7012113" y="4526132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>
            <a:off x="7108671" y="4814044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V="1">
            <a:off x="7407865" y="4515319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 flipV="1">
            <a:off x="7311307" y="4515199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>
            <a:off x="7210835" y="4522038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>
            <a:off x="7307393" y="4814164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7510029" y="4518006"/>
            <a:ext cx="0" cy="29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/>
          <p:nvPr/>
        </p:nvCxnSpPr>
        <p:spPr>
          <a:xfrm>
            <a:off x="7409557" y="4515320"/>
            <a:ext cx="100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avec flèche 251"/>
          <p:cNvCxnSpPr/>
          <p:nvPr/>
        </p:nvCxnSpPr>
        <p:spPr>
          <a:xfrm>
            <a:off x="1187624" y="3569345"/>
            <a:ext cx="6696744" cy="367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7188997" y="3284984"/>
            <a:ext cx="18724" cy="177162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3438922" y="3284984"/>
            <a:ext cx="0" cy="18002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2585" y="3355088"/>
            <a:ext cx="56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SDA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3046" y="461615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SCL 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7911752" y="47158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257" name="ZoneTexte 256"/>
          <p:cNvSpPr txBox="1"/>
          <p:nvPr/>
        </p:nvSpPr>
        <p:spPr>
          <a:xfrm>
            <a:off x="7884368" y="347298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255" name="Rectangle 254"/>
          <p:cNvSpPr/>
          <p:nvPr/>
        </p:nvSpPr>
        <p:spPr>
          <a:xfrm>
            <a:off x="1259632" y="5692700"/>
            <a:ext cx="1584391" cy="104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Times New Roman" pitchFamily="18" charset="0"/>
                <a:cs typeface="Times New Roman" pitchFamily="18" charset="0"/>
              </a:rPr>
              <a:t>µC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128430" y="5692700"/>
            <a:ext cx="1584391" cy="104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CAPTEUR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Flèche droite 255"/>
          <p:cNvSpPr/>
          <p:nvPr/>
        </p:nvSpPr>
        <p:spPr>
          <a:xfrm>
            <a:off x="2844023" y="5805264"/>
            <a:ext cx="32729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SCL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Double flèche horizontale 257"/>
          <p:cNvSpPr/>
          <p:nvPr/>
        </p:nvSpPr>
        <p:spPr>
          <a:xfrm>
            <a:off x="2844023" y="6217034"/>
            <a:ext cx="3276841" cy="3803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SDA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ZoneTexte 259"/>
          <p:cNvSpPr txBox="1"/>
          <p:nvPr/>
        </p:nvSpPr>
        <p:spPr>
          <a:xfrm>
            <a:off x="1668930" y="5651956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Maître</a:t>
            </a:r>
            <a:endParaRPr lang="fr-FR" dirty="0"/>
          </a:p>
        </p:txBody>
      </p:sp>
      <p:sp>
        <p:nvSpPr>
          <p:cNvPr id="263" name="ZoneTexte 262"/>
          <p:cNvSpPr txBox="1"/>
          <p:nvPr/>
        </p:nvSpPr>
        <p:spPr>
          <a:xfrm>
            <a:off x="6528360" y="5692700"/>
            <a:ext cx="86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Esclave</a:t>
            </a:r>
            <a:endParaRPr lang="fr-FR" dirty="0"/>
          </a:p>
        </p:txBody>
      </p:sp>
      <p:cxnSp>
        <p:nvCxnSpPr>
          <p:cNvPr id="262" name="Connecteur droit 261"/>
          <p:cNvCxnSpPr/>
          <p:nvPr/>
        </p:nvCxnSpPr>
        <p:spPr>
          <a:xfrm>
            <a:off x="4229477" y="4293096"/>
            <a:ext cx="1692" cy="98169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>
            <a:off x="4441150" y="4302621"/>
            <a:ext cx="1692" cy="98169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ZoneTexte 263"/>
          <p:cNvSpPr txBox="1"/>
          <p:nvPr/>
        </p:nvSpPr>
        <p:spPr>
          <a:xfrm>
            <a:off x="4002231" y="5274786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1/100kHz</a:t>
            </a:r>
            <a:endParaRPr lang="fr-FR" sz="1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7" name="Connecteur droit avec flèche 266"/>
          <p:cNvCxnSpPr/>
          <p:nvPr/>
        </p:nvCxnSpPr>
        <p:spPr>
          <a:xfrm>
            <a:off x="3781797" y="5157192"/>
            <a:ext cx="449372" cy="0"/>
          </a:xfrm>
          <a:prstGeom prst="straightConnector1">
            <a:avLst/>
          </a:prstGeom>
          <a:ln w="15875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avec flèche 268"/>
          <p:cNvCxnSpPr/>
          <p:nvPr/>
        </p:nvCxnSpPr>
        <p:spPr>
          <a:xfrm flipH="1">
            <a:off x="4428199" y="5157192"/>
            <a:ext cx="452397" cy="0"/>
          </a:xfrm>
          <a:prstGeom prst="straightConnector1">
            <a:avLst/>
          </a:prstGeom>
          <a:ln w="15875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/>
          <p:cNvCxnSpPr/>
          <p:nvPr/>
        </p:nvCxnSpPr>
        <p:spPr>
          <a:xfrm>
            <a:off x="3980519" y="5157192"/>
            <a:ext cx="673878" cy="0"/>
          </a:xfrm>
          <a:prstGeom prst="line">
            <a:avLst/>
          </a:prstGeom>
          <a:ln w="158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6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6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2" name="Rectangle 70"/>
          <p:cNvSpPr>
            <a:spLocks noChangeArrowheads="1"/>
          </p:cNvSpPr>
          <p:nvPr/>
        </p:nvSpPr>
        <p:spPr bwMode="auto">
          <a:xfrm>
            <a:off x="152400" y="82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04" y="128826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4000" b="1" dirty="0">
                <a:solidFill>
                  <a:srgbClr val="FF0000"/>
                </a:solidFill>
              </a:rPr>
              <a:t>Tâches </a:t>
            </a:r>
            <a:r>
              <a:rPr lang="fr-FR" sz="4000" b="1" dirty="0" smtClean="0">
                <a:solidFill>
                  <a:srgbClr val="FF0000"/>
                </a:solidFill>
              </a:rPr>
              <a:t>et </a:t>
            </a:r>
            <a:r>
              <a:rPr lang="fr-FR" sz="4000" b="1" dirty="0">
                <a:solidFill>
                  <a:srgbClr val="FF0000"/>
                </a:solidFill>
              </a:rPr>
              <a:t>procédure de recette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55576" y="1340768"/>
            <a:ext cx="820891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smtClean="0"/>
              <a:t>3 sections principales :</a:t>
            </a:r>
          </a:p>
          <a:p>
            <a:endParaRPr lang="fr-FR" sz="4000" b="1" dirty="0"/>
          </a:p>
          <a:p>
            <a:pPr marL="571500" lvl="0" indent="-571500">
              <a:buFont typeface="+mj-lt"/>
              <a:buAutoNum type="romanUcPeriod"/>
            </a:pPr>
            <a:r>
              <a:rPr lang="fr-FR" sz="4000" dirty="0"/>
              <a:t>Etude préliminaire </a:t>
            </a:r>
            <a:endParaRPr lang="fr-FR" sz="4000" dirty="0" smtClean="0"/>
          </a:p>
          <a:p>
            <a:pPr marL="571500" lvl="0" indent="-571500">
              <a:buFont typeface="+mj-lt"/>
              <a:buAutoNum type="romanUcPeriod"/>
            </a:pPr>
            <a:r>
              <a:rPr lang="fr-FR" sz="4000" dirty="0" smtClean="0"/>
              <a:t>Interfaçage des 2 cartes</a:t>
            </a:r>
          </a:p>
          <a:p>
            <a:pPr marL="571500" lvl="0" indent="-571500">
              <a:buFont typeface="+mj-lt"/>
              <a:buAutoNum type="romanUcPeriod"/>
            </a:pPr>
            <a:r>
              <a:rPr lang="fr-FR" sz="4000" dirty="0" smtClean="0"/>
              <a:t>Réglage </a:t>
            </a:r>
            <a:r>
              <a:rPr lang="fr-FR" sz="4000" dirty="0"/>
              <a:t>du capteur  </a:t>
            </a:r>
          </a:p>
          <a:p>
            <a:endParaRPr lang="fr-FR" sz="32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73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1720" y="920914"/>
            <a:ext cx="4603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4000" dirty="0">
                <a:solidFill>
                  <a:srgbClr val="FF0000"/>
                </a:solidFill>
              </a:rPr>
              <a:t>Etude préliminaire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551723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/>
              <a:t>D.  Base de données des couleurs</a:t>
            </a:r>
            <a:endParaRPr lang="fr-FR" sz="2800" dirty="0"/>
          </a:p>
          <a:p>
            <a:pPr lvl="1"/>
            <a:r>
              <a:rPr lang="fr-FR" sz="1600" dirty="0" smtClean="0"/>
              <a:t>	</a:t>
            </a:r>
            <a:r>
              <a:rPr lang="fr-FR" dirty="0"/>
              <a:t>Sauvegarde des </a:t>
            </a:r>
            <a:r>
              <a:rPr lang="fr-FR" dirty="0" smtClean="0"/>
              <a:t>enregistrements</a:t>
            </a:r>
            <a:r>
              <a:rPr lang="fr-FR" dirty="0"/>
              <a:t>	</a:t>
            </a:r>
            <a:r>
              <a:rPr lang="fr-FR" dirty="0">
                <a:sym typeface="Wingdings" pitchFamily="2" charset="2"/>
              </a:rPr>
              <a:t>	</a:t>
            </a:r>
            <a:r>
              <a:rPr lang="fr-FR" dirty="0" smtClean="0">
                <a:sym typeface="Wingdings" pitchFamily="2" charset="2"/>
              </a:rPr>
              <a:t>Sans saturé la mémoire flash</a:t>
            </a:r>
            <a:endParaRPr lang="fr-FR" dirty="0" smtClean="0"/>
          </a:p>
          <a:p>
            <a:pPr lvl="1"/>
            <a:r>
              <a:rPr lang="fr-FR" dirty="0" smtClean="0"/>
              <a:t>	Synthèse vocale</a:t>
            </a:r>
            <a:r>
              <a:rPr lang="fr-FR" dirty="0"/>
              <a:t>	</a:t>
            </a:r>
            <a:r>
              <a:rPr lang="fr-FR" dirty="0" smtClean="0"/>
              <a:t>		</a:t>
            </a:r>
            <a:r>
              <a:rPr lang="fr-FR" dirty="0" smtClean="0">
                <a:sym typeface="Wingdings" pitchFamily="2" charset="2"/>
              </a:rPr>
              <a:t></a:t>
            </a: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Son de 3 sec. 3 couleur (RGB)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40432" y="1700808"/>
            <a:ext cx="6778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fr-FR" sz="2400" dirty="0" smtClean="0"/>
              <a:t>Compréhension</a:t>
            </a:r>
            <a:endParaRPr lang="fr-FR" sz="2400" dirty="0"/>
          </a:p>
        </p:txBody>
      </p:sp>
      <p:sp>
        <p:nvSpPr>
          <p:cNvPr id="6" name="Rectangle 5"/>
          <p:cNvSpPr/>
          <p:nvPr/>
        </p:nvSpPr>
        <p:spPr>
          <a:xfrm>
            <a:off x="227312" y="2276872"/>
            <a:ext cx="74083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400" dirty="0" smtClean="0"/>
              <a:t>B.  Etude bibliographique</a:t>
            </a:r>
            <a:endParaRPr lang="fr-FR" sz="2800" dirty="0"/>
          </a:p>
          <a:p>
            <a:pPr lvl="1"/>
            <a:r>
              <a:rPr lang="fr-FR" dirty="0"/>
              <a:t>Documentation technique du capteur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fr-FR" dirty="0"/>
              <a:t>Caractéristiques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fr-FR" dirty="0"/>
              <a:t>Modes de fonctionnements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fr-FR" dirty="0"/>
              <a:t>Compatibilités avec le système (LPC 2378 + capteur)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432" y="4005064"/>
            <a:ext cx="61744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lphaUcPeriod" startAt="3"/>
            </a:pPr>
            <a:r>
              <a:rPr lang="fr-FR" sz="2400" dirty="0"/>
              <a:t>Prise en main </a:t>
            </a:r>
            <a:r>
              <a:rPr lang="fr-FR" sz="2400" dirty="0" smtClean="0"/>
              <a:t>de la carte LPC 2378</a:t>
            </a:r>
            <a:endParaRPr lang="fr-FR" sz="2400" dirty="0"/>
          </a:p>
          <a:p>
            <a:pPr marL="800100" lvl="1" indent="-342900">
              <a:buFont typeface="+mj-lt"/>
              <a:buAutoNum type="alphaLcParenR"/>
            </a:pPr>
            <a:r>
              <a:rPr lang="fr-FR" dirty="0" smtClean="0"/>
              <a:t>Ports </a:t>
            </a:r>
            <a:r>
              <a:rPr lang="fr-FR" dirty="0"/>
              <a:t>externes	</a:t>
            </a:r>
            <a:r>
              <a:rPr lang="fr-FR" dirty="0">
                <a:sym typeface="Wingdings" pitchFamily="2" charset="2"/>
              </a:rPr>
              <a:t>	</a:t>
            </a:r>
            <a:r>
              <a:rPr lang="fr-FR" dirty="0"/>
              <a:t>Allumage des LEDs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dirty="0" smtClean="0"/>
              <a:t>Ecran </a:t>
            </a:r>
            <a:r>
              <a:rPr lang="fr-FR" dirty="0"/>
              <a:t>LCD		</a:t>
            </a:r>
            <a:r>
              <a:rPr lang="fr-FR" dirty="0">
                <a:sym typeface="Wingdings" pitchFamily="2" charset="2"/>
              </a:rPr>
              <a:t>	Affichage de caractères</a:t>
            </a:r>
            <a:endParaRPr lang="fr-FR" dirty="0"/>
          </a:p>
          <a:p>
            <a:pPr marL="800100" lvl="1" indent="-342900">
              <a:buFont typeface="+mj-lt"/>
              <a:buAutoNum type="alphaLcParenR"/>
            </a:pPr>
            <a:r>
              <a:rPr lang="fr-FR" dirty="0" smtClean="0"/>
              <a:t>Matériels </a:t>
            </a:r>
            <a:r>
              <a:rPr lang="fr-FR" dirty="0"/>
              <a:t>audio	</a:t>
            </a:r>
            <a:r>
              <a:rPr lang="fr-FR" dirty="0">
                <a:sym typeface="Wingdings" pitchFamily="2" charset="2"/>
              </a:rPr>
              <a:t>	</a:t>
            </a:r>
            <a:r>
              <a:rPr lang="fr-FR" dirty="0" smtClean="0"/>
              <a:t>Note </a:t>
            </a:r>
            <a:r>
              <a:rPr lang="fr-FR" dirty="0"/>
              <a:t>(le LA 440, sinus)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107504" y="128826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4000" b="1" dirty="0">
                <a:solidFill>
                  <a:srgbClr val="FF0000"/>
                </a:solidFill>
              </a:rPr>
              <a:t>Tâches </a:t>
            </a:r>
            <a:r>
              <a:rPr lang="fr-FR" sz="4000" b="1" dirty="0" smtClean="0">
                <a:solidFill>
                  <a:srgbClr val="FF0000"/>
                </a:solidFill>
              </a:rPr>
              <a:t>et </a:t>
            </a:r>
            <a:r>
              <a:rPr lang="fr-FR" sz="4000" b="1" dirty="0">
                <a:solidFill>
                  <a:srgbClr val="FF0000"/>
                </a:solidFill>
              </a:rPr>
              <a:t>procédure de recette</a:t>
            </a:r>
          </a:p>
        </p:txBody>
      </p:sp>
    </p:spTree>
    <p:extLst>
      <p:ext uri="{BB962C8B-B14F-4D97-AF65-F5344CB8AC3E}">
        <p14:creationId xmlns:p14="http://schemas.microsoft.com/office/powerpoint/2010/main" val="124562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306</Words>
  <Application>Microsoft Office PowerPoint</Application>
  <PresentationFormat>Affichage à l'écran (4:3)</PresentationFormat>
  <Paragraphs>155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avithiva</dc:creator>
  <cp:lastModifiedBy>avithiva</cp:lastModifiedBy>
  <cp:revision>76</cp:revision>
  <dcterms:created xsi:type="dcterms:W3CDTF">2012-03-17T21:41:06Z</dcterms:created>
  <dcterms:modified xsi:type="dcterms:W3CDTF">2012-03-19T21:08:16Z</dcterms:modified>
</cp:coreProperties>
</file>