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287" r:id="rId4"/>
    <p:sldId id="264" r:id="rId5"/>
    <p:sldId id="283" r:id="rId6"/>
    <p:sldId id="282" r:id="rId7"/>
    <p:sldId id="257" r:id="rId8"/>
    <p:sldId id="265" r:id="rId9"/>
    <p:sldId id="258" r:id="rId10"/>
    <p:sldId id="293" r:id="rId11"/>
    <p:sldId id="266" r:id="rId12"/>
    <p:sldId id="294" r:id="rId13"/>
    <p:sldId id="279" r:id="rId14"/>
    <p:sldId id="280" r:id="rId15"/>
    <p:sldId id="290" r:id="rId16"/>
    <p:sldId id="269" r:id="rId17"/>
    <p:sldId id="267" r:id="rId18"/>
    <p:sldId id="295" r:id="rId19"/>
    <p:sldId id="289" r:id="rId20"/>
    <p:sldId id="270" r:id="rId21"/>
    <p:sldId id="268" r:id="rId22"/>
    <p:sldId id="296" r:id="rId23"/>
    <p:sldId id="271" r:id="rId24"/>
    <p:sldId id="272" r:id="rId25"/>
    <p:sldId id="273" r:id="rId26"/>
    <p:sldId id="274" r:id="rId27"/>
    <p:sldId id="276" r:id="rId28"/>
    <p:sldId id="297" r:id="rId29"/>
    <p:sldId id="277" r:id="rId30"/>
    <p:sldId id="275" r:id="rId31"/>
    <p:sldId id="278" r:id="rId32"/>
    <p:sldId id="298" r:id="rId33"/>
    <p:sldId id="299" r:id="rId34"/>
    <p:sldId id="301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2905" autoAdjust="0"/>
  </p:normalViewPr>
  <p:slideViewPr>
    <p:cSldViewPr>
      <p:cViewPr>
        <p:scale>
          <a:sx n="57" d="100"/>
          <a:sy n="57" d="100"/>
        </p:scale>
        <p:origin x="-1932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F55E-565A-4007-BA46-E0352D299516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A8A8F-97F8-4E0B-92B4-25205716C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A8A8F-97F8-4E0B-92B4-25205716C0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1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6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5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9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2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6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1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87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7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2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9C58-2911-41AF-809B-6A1C5B924831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148C-25C6-4E0A-9725-13D9644AAA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33782" b="38189"/>
          <a:stretch/>
        </p:blipFill>
        <p:spPr>
          <a:xfrm>
            <a:off x="7467600" y="6345599"/>
            <a:ext cx="1556316" cy="4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45B8F5DB-D00D-4D23-AC55-C3C446C49B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BA59FC90-B1BF-4E71-8B77-3001C0DC38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Pietro Sette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Greer &amp; Dr. Scheuermann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44899" y="2814918"/>
            <a:ext cx="7162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ViPR / IRD</a:t>
            </a:r>
          </a:p>
          <a:p>
            <a:pPr algn="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31JUL2015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09699"/>
            <a:ext cx="8855299" cy="124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2875" y="1409699"/>
            <a:ext cx="8855299" cy="124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Modeling</a:t>
            </a:r>
            <a:r>
              <a:rPr kumimoji="0" lang="en-US" sz="3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Evolutionary History of Influenza</a:t>
            </a:r>
            <a:endParaRPr kumimoji="0" 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EvolTraj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Includes Algorithm 1 (psAlgo)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the successor, Algorithm 2 (psAlgo2)</a:t>
            </a:r>
          </a:p>
          <a:p>
            <a:r>
              <a:rPr lang="en-US" dirty="0" smtClean="0"/>
              <a:t>Reads in a user-specified directory of BLAST results in Fasta format</a:t>
            </a:r>
          </a:p>
          <a:p>
            <a:r>
              <a:rPr lang="en-US" dirty="0" smtClean="0"/>
              <a:t>Reads in the header and determines key information</a:t>
            </a:r>
          </a:p>
          <a:p>
            <a:endParaRPr lang="en-US" dirty="0" smtClean="0"/>
          </a:p>
          <a:p>
            <a:r>
              <a:rPr lang="en-US" dirty="0" smtClean="0"/>
              <a:t>Reads </a:t>
            </a:r>
            <a:r>
              <a:rPr lang="en-US" dirty="0" smtClean="0"/>
              <a:t>the </a:t>
            </a:r>
            <a:r>
              <a:rPr lang="en-US" dirty="0" smtClean="0"/>
              <a:t>Nucleotide </a:t>
            </a:r>
            <a:r>
              <a:rPr lang="en-US" dirty="0" smtClean="0"/>
              <a:t>sequence</a:t>
            </a:r>
          </a:p>
          <a:p>
            <a:pPr lvl="1"/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6934200" cy="28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514314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35232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Difference for</a:t>
            </a:r>
            <a:br>
              <a:rPr lang="en-US" dirty="0" smtClean="0"/>
            </a:br>
            <a:r>
              <a:rPr lang="en-US" dirty="0" smtClean="0"/>
              <a:t> Segments 1,4, </a:t>
            </a:r>
            <a:r>
              <a:rPr lang="en-US" dirty="0" smtClean="0"/>
              <a:t>&amp;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38400" y="3781425"/>
            <a:ext cx="4914900" cy="303904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015" r="11170" b="9436"/>
          <a:stretch/>
        </p:blipFill>
        <p:spPr>
          <a:xfrm>
            <a:off x="304800" y="1371600"/>
            <a:ext cx="4042962" cy="263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4819" r="10666" b="10858"/>
          <a:stretch/>
        </p:blipFill>
        <p:spPr>
          <a:xfrm>
            <a:off x="5100205" y="1518166"/>
            <a:ext cx="3586595" cy="2492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0598" y="18837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7580" y="19166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9300" y="44196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7997" y="3803479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62484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7201" y="3825879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82286" y="2593680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72781" y="2763582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48685" y="5190314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Difference for</a:t>
            </a:r>
            <a:br>
              <a:rPr lang="en-US" dirty="0" smtClean="0"/>
            </a:br>
            <a:r>
              <a:rPr lang="en-US" dirty="0" smtClean="0"/>
              <a:t> Segments 6,7, </a:t>
            </a:r>
            <a:r>
              <a:rPr lang="en-US" dirty="0" smtClean="0"/>
              <a:t>&amp;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" b="2527"/>
          <a:stretch/>
        </p:blipFill>
        <p:spPr>
          <a:xfrm>
            <a:off x="4572000" y="3918712"/>
            <a:ext cx="4572000" cy="2939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b="12668"/>
          <a:stretch/>
        </p:blipFill>
        <p:spPr>
          <a:xfrm>
            <a:off x="424733" y="3886200"/>
            <a:ext cx="4375867" cy="268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8"/>
          <a:stretch/>
        </p:blipFill>
        <p:spPr>
          <a:xfrm>
            <a:off x="2209800" y="1447800"/>
            <a:ext cx="4498317" cy="2452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1992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150" y="4594164"/>
            <a:ext cx="800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4495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6515100"/>
            <a:ext cx="1696571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7799" y="64008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42114" y="5374538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199" y="6412468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82286" y="5300347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5564" y="3835521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667100" y="2599514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en-US" dirty="0"/>
          </a:p>
        </p:txBody>
      </p:sp>
      <p:pic>
        <p:nvPicPr>
          <p:cNvPr id="4" name="220px-Animation_depicting_the_Monotone_algorithm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1447800"/>
            <a:ext cx="3581400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52646"/>
            <a:ext cx="3634342" cy="2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psAlgo function on fabricated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428197" cy="5181601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183682" y="3548149"/>
            <a:ext cx="24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5867400"/>
            <a:ext cx="2057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019800"/>
            <a:ext cx="17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72246" y="1523999"/>
            <a:ext cx="3666554" cy="761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1, psAlgo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Calculates the genetic distance and chronological between each strain in regards to the reference strain</a:t>
                </a:r>
              </a:p>
              <a:p>
                <a:r>
                  <a:rPr lang="en-US" dirty="0" smtClean="0"/>
                  <a:t>Creates a lower bounded Convex Hull</a:t>
                </a:r>
              </a:p>
              <a:p>
                <a:pPr lvl="1"/>
                <a:r>
                  <a:rPr lang="en-US" dirty="0" smtClean="0"/>
                  <a:t>Uses slope</a:t>
                </a:r>
              </a:p>
              <a:p>
                <a:pPr lvl="1"/>
                <a:r>
                  <a:rPr lang="en-US" dirty="0" smtClean="0"/>
                  <a:t>Re-centers </a:t>
                </a:r>
              </a:p>
              <a:p>
                <a:r>
                  <a:rPr lang="en-US" dirty="0" smtClean="0"/>
                  <a:t>Sums the resulting line segments of the Convex hull</a:t>
                </a:r>
              </a:p>
              <a:p>
                <a:r>
                  <a:rPr lang="en-US" dirty="0" smtClean="0"/>
                  <a:t>Uses Chebyshev’s Theorem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1" smtClean="0">
                        <a:latin typeface="Cambria Math"/>
                      </a:rPr>
                      <m:t>⁡(|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|≥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5 Standard Deviations (</a:t>
                </a:r>
                <a:r>
                  <a:rPr lang="en-US" dirty="0" smtClean="0"/>
                  <a:t>96%)</a:t>
                </a:r>
                <a:endParaRPr lang="en-US" dirty="0" smtClean="0"/>
              </a:p>
              <a:p>
                <a:r>
                  <a:rPr lang="en-US" dirty="0" smtClean="0"/>
                  <a:t>Returns an estimated mutation rate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956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3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514314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35232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Re-centering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/>
          <a:lstStyle/>
          <a:p>
            <a:r>
              <a:rPr lang="en-US" dirty="0" smtClean="0"/>
              <a:t>Re-computes the genetic difference and the </a:t>
            </a:r>
            <a:r>
              <a:rPr lang="en-US" dirty="0" smtClean="0"/>
              <a:t>change in year at </a:t>
            </a:r>
            <a:r>
              <a:rPr lang="en-US" dirty="0" smtClean="0"/>
              <a:t>every point in Convex Hull</a:t>
            </a:r>
          </a:p>
          <a:p>
            <a:r>
              <a:rPr lang="en-US" dirty="0" smtClean="0"/>
              <a:t>Re-quantifies the BLAST score of every point to the right of the previous Convex Hull point and re-computes the year</a:t>
            </a:r>
            <a:endParaRPr lang="en-US" dirty="0"/>
          </a:p>
          <a:p>
            <a:r>
              <a:rPr lang="en-US" dirty="0" smtClean="0"/>
              <a:t>Follows the logic </a:t>
            </a:r>
            <a:r>
              <a:rPr lang="en-US" dirty="0" smtClean="0"/>
              <a:t>if </a:t>
            </a:r>
            <a:r>
              <a:rPr lang="en-US" dirty="0" smtClean="0"/>
              <a:t>A evolved from B and B evolved from C, A evolved from C</a:t>
            </a:r>
          </a:p>
        </p:txBody>
      </p:sp>
    </p:spTree>
    <p:extLst>
      <p:ext uri="{BB962C8B-B14F-4D97-AF65-F5344CB8AC3E}">
        <p14:creationId xmlns:p14="http://schemas.microsoft.com/office/powerpoint/2010/main" val="31518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psAlgo2 function on fabricated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9" y="1524000"/>
            <a:ext cx="7668691" cy="4800601"/>
          </a:xfrm>
        </p:spPr>
      </p:pic>
      <p:sp>
        <p:nvSpPr>
          <p:cNvPr id="7" name="Flowchart: Connector 6"/>
          <p:cNvSpPr/>
          <p:nvPr/>
        </p:nvSpPr>
        <p:spPr>
          <a:xfrm>
            <a:off x="4267200" y="4724400"/>
            <a:ext cx="45719" cy="5715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105400" y="4495800"/>
            <a:ext cx="45719" cy="45719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352800" y="4972050"/>
            <a:ext cx="45719" cy="5715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648200" y="4572000"/>
            <a:ext cx="45719" cy="5715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23949" y="3395749"/>
            <a:ext cx="24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5715000"/>
            <a:ext cx="2057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78201" y="5867400"/>
            <a:ext cx="17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00846" y="1447800"/>
            <a:ext cx="3666554" cy="761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678363"/>
          </a:xfrm>
        </p:spPr>
        <p:txBody>
          <a:bodyPr/>
          <a:lstStyle/>
          <a:p>
            <a:pPr fontAlgn="base"/>
            <a:r>
              <a:rPr lang="en-US" dirty="0"/>
              <a:t>Find the Evolutionary Trajectory of Influenza, leading to the 2009 H1N1 </a:t>
            </a:r>
            <a:r>
              <a:rPr lang="en-US" dirty="0" smtClean="0"/>
              <a:t>pandemic</a:t>
            </a:r>
          </a:p>
          <a:p>
            <a:pPr lvl="1" fontAlgn="base"/>
            <a:r>
              <a:rPr lang="en-US" dirty="0" smtClean="0"/>
              <a:t>Evolutionary Trajectory is the ancestral path to the reference strain</a:t>
            </a:r>
          </a:p>
          <a:p>
            <a:pPr lvl="1" fontAlgn="base"/>
            <a:r>
              <a:rPr lang="en-US" dirty="0" smtClean="0"/>
              <a:t>Vital in determining the origin of the virus</a:t>
            </a:r>
            <a:endParaRPr lang="en-US" dirty="0"/>
          </a:p>
          <a:p>
            <a:pPr fontAlgn="base"/>
            <a:r>
              <a:rPr lang="en-US" dirty="0"/>
              <a:t>Identify probable ancestors of a given virus in any given dataset</a:t>
            </a:r>
          </a:p>
        </p:txBody>
      </p:sp>
    </p:spTree>
    <p:extLst>
      <p:ext uri="{BB962C8B-B14F-4D97-AF65-F5344CB8AC3E}">
        <p14:creationId xmlns:p14="http://schemas.microsoft.com/office/powerpoint/2010/main" val="30595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psAlgo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Uses the estimated mutation rate psAlgo </a:t>
            </a:r>
          </a:p>
          <a:p>
            <a:r>
              <a:rPr lang="en-US" dirty="0" smtClean="0"/>
              <a:t>Creates a Ancestral Candidate Region bounded by this mutation rate and the </a:t>
            </a:r>
            <a:r>
              <a:rPr lang="en-US" dirty="0" smtClean="0"/>
              <a:t>x-axis</a:t>
            </a:r>
          </a:p>
          <a:p>
            <a:pPr lvl="1"/>
            <a:r>
              <a:rPr lang="en-US" dirty="0" smtClean="0"/>
              <a:t>Ancestral Candidate Region is a phrase that means a region where all points that lay in it are strains of interest in terms of ancestry</a:t>
            </a:r>
            <a:endParaRPr lang="en-US" dirty="0" smtClean="0"/>
          </a:p>
          <a:p>
            <a:r>
              <a:rPr lang="en-US" dirty="0" smtClean="0"/>
              <a:t>Sums </a:t>
            </a:r>
            <a:r>
              <a:rPr lang="en-US" dirty="0" smtClean="0"/>
              <a:t>all the X and Y values of all of the points that fall in the region</a:t>
            </a:r>
          </a:p>
          <a:p>
            <a:r>
              <a:rPr lang="en-US" dirty="0" smtClean="0"/>
              <a:t>Computes the average slope, returning another estimation for the mutation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514314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1736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psAlgo3 function on fabricated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7" y="1447800"/>
            <a:ext cx="8032306" cy="4953000"/>
          </a:xfrm>
        </p:spPr>
      </p:pic>
      <p:sp>
        <p:nvSpPr>
          <p:cNvPr id="5" name="Flowchart: Connector 4"/>
          <p:cNvSpPr/>
          <p:nvPr/>
        </p:nvSpPr>
        <p:spPr>
          <a:xfrm>
            <a:off x="4038600" y="4191000"/>
            <a:ext cx="45719" cy="5715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422496" y="3338945"/>
            <a:ext cx="24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Genetic Diff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5715000"/>
            <a:ext cx="2057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0601" y="5627900"/>
            <a:ext cx="17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Years  from 2009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99393" y="1390996"/>
            <a:ext cx="3666554" cy="761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psAlgo3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the last point in the lower bound Convex Hull (the rightmost point)</a:t>
            </a:r>
          </a:p>
          <a:p>
            <a:r>
              <a:rPr lang="en-US" dirty="0" smtClean="0"/>
              <a:t>Creates another Ancestral Candidate Region, bounded by the line extending to the aforementioned point and the Convex Hull</a:t>
            </a:r>
          </a:p>
          <a:p>
            <a:r>
              <a:rPr lang="en-US" dirty="0" smtClean="0"/>
              <a:t>Sums all the points in this region and computes an average slope</a:t>
            </a:r>
          </a:p>
          <a:p>
            <a:r>
              <a:rPr lang="en-US" dirty="0" smtClean="0"/>
              <a:t>Returns this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Representative </a:t>
            </a:r>
            <a:r>
              <a:rPr lang="en-US" smtClean="0"/>
              <a:t>Results From </a:t>
            </a:r>
            <a:r>
              <a:rPr lang="en-US" dirty="0" smtClean="0"/>
              <a:t>two of the eight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Segment 4	 </a:t>
            </a:r>
            <a:r>
              <a:rPr lang="en-US" sz="2400" u="sng" dirty="0" smtClean="0"/>
              <a:t>(Accepted= </a:t>
            </a:r>
            <a:r>
              <a:rPr lang="en-US" sz="2400" u="sng" dirty="0" smtClean="0"/>
              <a:t>5.70)	</a:t>
            </a:r>
            <a:r>
              <a:rPr lang="en-US" sz="2400" u="sng" dirty="0" smtClean="0"/>
              <a:t>% </a:t>
            </a:r>
            <a:r>
              <a:rPr lang="en-US" sz="2400" u="sng" dirty="0" smtClean="0"/>
              <a:t>Error		# of Points</a:t>
            </a:r>
          </a:p>
          <a:p>
            <a:pPr marL="0" indent="0">
              <a:buNone/>
            </a:pPr>
            <a:r>
              <a:rPr lang="en-US" sz="2400" dirty="0" smtClean="0"/>
              <a:t>psAlgo: 5.74			</a:t>
            </a:r>
            <a:r>
              <a:rPr lang="en-US" sz="2400" dirty="0" smtClean="0"/>
              <a:t>	(</a:t>
            </a:r>
            <a:r>
              <a:rPr lang="en-US" sz="2400" dirty="0" smtClean="0"/>
              <a:t>00.70)    	4 </a:t>
            </a:r>
          </a:p>
          <a:p>
            <a:pPr marL="0" indent="0">
              <a:buNone/>
            </a:pPr>
            <a:r>
              <a:rPr lang="en-US" sz="2400" dirty="0" smtClean="0"/>
              <a:t>psAlgo2: </a:t>
            </a:r>
            <a:r>
              <a:rPr lang="en-US" sz="2400" dirty="0" smtClean="0"/>
              <a:t>4.98</a:t>
            </a:r>
            <a:r>
              <a:rPr lang="en-US" sz="2400" dirty="0" smtClean="0"/>
              <a:t>			</a:t>
            </a:r>
            <a:r>
              <a:rPr lang="en-US" sz="2400" dirty="0" smtClean="0"/>
              <a:t>	(12.63)    </a:t>
            </a:r>
            <a:r>
              <a:rPr lang="en-US" sz="2400" dirty="0" smtClean="0"/>
              <a:t>	111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sAlgo3: 12.79			</a:t>
            </a:r>
            <a:r>
              <a:rPr lang="en-US" sz="2400" dirty="0" smtClean="0"/>
              <a:t>	(</a:t>
            </a:r>
            <a:r>
              <a:rPr lang="en-US" sz="2400" dirty="0" smtClean="0"/>
              <a:t>124.4)    	6 </a:t>
            </a:r>
          </a:p>
          <a:p>
            <a:pPr marL="0" indent="0">
              <a:buNone/>
            </a:pPr>
            <a:r>
              <a:rPr lang="en-US" sz="2400" dirty="0" smtClean="0"/>
              <a:t>Mean: </a:t>
            </a:r>
            <a:r>
              <a:rPr lang="en-US" sz="2400" dirty="0" smtClean="0"/>
              <a:t>5.36</a:t>
            </a:r>
            <a:r>
              <a:rPr lang="en-US" sz="2400" dirty="0" smtClean="0"/>
              <a:t>			</a:t>
            </a:r>
            <a:r>
              <a:rPr lang="en-US" sz="2400" dirty="0" smtClean="0"/>
              <a:t>	(05.96)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Geometric: </a:t>
            </a:r>
            <a:r>
              <a:rPr lang="en-US" sz="2400" dirty="0" smtClean="0"/>
              <a:t>5.35	</a:t>
            </a:r>
            <a:r>
              <a:rPr lang="en-US" sz="2400" dirty="0" smtClean="0"/>
              <a:t>		</a:t>
            </a:r>
            <a:r>
              <a:rPr lang="en-US" sz="2400" dirty="0" smtClean="0"/>
              <a:t>	(06.14)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Segment 7 	</a:t>
            </a:r>
            <a:r>
              <a:rPr lang="en-US" sz="2400" u="sng" dirty="0" smtClean="0"/>
              <a:t>(</a:t>
            </a:r>
            <a:r>
              <a:rPr lang="en-US" sz="2400" u="sng" dirty="0" smtClean="0"/>
              <a:t>Accepted=5.70</a:t>
            </a:r>
            <a:r>
              <a:rPr lang="en-US" sz="2400" u="sng" dirty="0" smtClean="0"/>
              <a:t>)                                                          </a:t>
            </a:r>
            <a:r>
              <a:rPr lang="en-US" sz="2400" u="sng" dirty="0" smtClean="0">
                <a:solidFill>
                  <a:schemeClr val="bg1"/>
                </a:solidFill>
              </a:rPr>
              <a:t>_</a:t>
            </a:r>
            <a:r>
              <a:rPr lang="en-US" sz="2400" u="sng" dirty="0" smtClean="0"/>
              <a:t>                            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psAlgo: 2.36			</a:t>
            </a:r>
            <a:r>
              <a:rPr lang="en-US" sz="2400" dirty="0" smtClean="0"/>
              <a:t>	(</a:t>
            </a:r>
            <a:r>
              <a:rPr lang="en-US" sz="2400" dirty="0" smtClean="0"/>
              <a:t>57.33)     	4</a:t>
            </a:r>
          </a:p>
          <a:p>
            <a:pPr marL="0" indent="0">
              <a:buNone/>
            </a:pPr>
            <a:r>
              <a:rPr lang="en-US" sz="2400" dirty="0" smtClean="0"/>
              <a:t>psAlgo2: 1.51			</a:t>
            </a:r>
            <a:r>
              <a:rPr lang="en-US" sz="2400" dirty="0" smtClean="0"/>
              <a:t>	(00.66</a:t>
            </a:r>
            <a:r>
              <a:rPr lang="en-US" sz="2400" dirty="0" smtClean="0"/>
              <a:t>)     	30</a:t>
            </a:r>
          </a:p>
          <a:p>
            <a:pPr marL="0" indent="0">
              <a:buNone/>
            </a:pPr>
            <a:r>
              <a:rPr lang="en-US" sz="2400" dirty="0" smtClean="0"/>
              <a:t>psAlgo3: 2.64			</a:t>
            </a:r>
            <a:r>
              <a:rPr lang="en-US" sz="2400" dirty="0" smtClean="0"/>
              <a:t>	(</a:t>
            </a:r>
            <a:r>
              <a:rPr lang="en-US" sz="2400" dirty="0" smtClean="0"/>
              <a:t>76.00)     	3 </a:t>
            </a:r>
          </a:p>
          <a:p>
            <a:pPr marL="0" indent="0">
              <a:buNone/>
            </a:pPr>
            <a:r>
              <a:rPr lang="en-US" sz="2400" dirty="0" smtClean="0"/>
              <a:t>Mean: 1.93			</a:t>
            </a:r>
            <a:r>
              <a:rPr lang="en-US" sz="2400" dirty="0" smtClean="0"/>
              <a:t>	(</a:t>
            </a:r>
            <a:r>
              <a:rPr lang="en-US" sz="2400" dirty="0" smtClean="0"/>
              <a:t>28.70)         </a:t>
            </a:r>
          </a:p>
          <a:p>
            <a:pPr marL="0" indent="0">
              <a:buNone/>
            </a:pPr>
            <a:r>
              <a:rPr lang="en-US" sz="2400" dirty="0" smtClean="0"/>
              <a:t>Geometric:1.89			</a:t>
            </a:r>
            <a:r>
              <a:rPr lang="en-US" sz="2400" dirty="0" smtClean="0"/>
              <a:t>	(</a:t>
            </a:r>
            <a:r>
              <a:rPr lang="en-US" sz="2400" dirty="0" smtClean="0"/>
              <a:t>25.70)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1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419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Percent Error  </a:t>
                </a:r>
                <a:r>
                  <a:rPr lang="en-US" b="1" dirty="0" smtClean="0"/>
                  <a:t>calculated by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latin typeface="Cambria Math"/>
                          </a:rPr>
                          <m:t>𝑪𝒐𝒎𝒑𝒖𝒕𝒆𝒅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a:rPr lang="en-US" b="1" i="1" smtClean="0">
                            <a:latin typeface="Cambria Math"/>
                          </a:rPr>
                          <m:t>𝑨𝒄𝒄𝒆𝒑𝒕𝒆𝒅</m:t>
                        </m:r>
                        <m:r>
                          <a:rPr lang="en-US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𝑨𝒄𝒄𝒆𝒑𝒕𝒆𝒅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𝟏𝟎𝟎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% </a:t>
                </a:r>
                <a:r>
                  <a:rPr lang="en-US" u="sng" dirty="0" smtClean="0"/>
                  <a:t>Errors of</a:t>
                </a:r>
                <a:r>
                  <a:rPr lang="en-US" u="sng" dirty="0"/>
                  <a:t>	</a:t>
                </a:r>
                <a:r>
                  <a:rPr lang="en-US" u="sng" dirty="0" smtClean="0"/>
                  <a:t>Summation	Mean		Stnd Dev</a:t>
                </a:r>
              </a:p>
              <a:p>
                <a:pPr marL="0" indent="0">
                  <a:buNone/>
                </a:pPr>
                <a:r>
                  <a:rPr lang="en-US" dirty="0" smtClean="0"/>
                  <a:t>psAlgo :	136.93		22.82		23.55</a:t>
                </a:r>
              </a:p>
              <a:p>
                <a:pPr marL="0" indent="0">
                  <a:buNone/>
                </a:pPr>
                <a:r>
                  <a:rPr lang="en-US" dirty="0"/>
                  <a:t>psAlgo2:	</a:t>
                </a:r>
                <a:r>
                  <a:rPr lang="en-US" dirty="0" smtClean="0"/>
                  <a:t>71.640	</a:t>
                </a:r>
                <a:r>
                  <a:rPr lang="en-US" dirty="0"/>
                  <a:t>	11.94		9.06</a:t>
                </a:r>
              </a:p>
              <a:p>
                <a:pPr marL="0" indent="0">
                  <a:buNone/>
                </a:pPr>
                <a:r>
                  <a:rPr lang="en-US" dirty="0" smtClean="0"/>
                  <a:t>psAlgo3</a:t>
                </a:r>
                <a:r>
                  <a:rPr lang="en-US" dirty="0" smtClean="0"/>
                  <a:t>:	1950.0		325.0		342.08</a:t>
                </a:r>
              </a:p>
              <a:p>
                <a:pPr marL="0" indent="0">
                  <a:buNone/>
                </a:pPr>
                <a:r>
                  <a:rPr lang="en-US" dirty="0" smtClean="0"/>
                  <a:t>Mean:		101.75		16.96		14.29</a:t>
                </a:r>
              </a:p>
              <a:p>
                <a:pPr marL="0" indent="0">
                  <a:buNone/>
                </a:pPr>
                <a:r>
                  <a:rPr lang="en-US" dirty="0" smtClean="0"/>
                  <a:t>Geometric:	97.584		16.26		13.49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Points </a:t>
                </a:r>
                <a:r>
                  <a:rPr lang="en-US" u="sng" dirty="0" smtClean="0"/>
                  <a:t>used                                                                            </a:t>
                </a:r>
                <a:r>
                  <a:rPr lang="en-US" u="sng" dirty="0" smtClean="0">
                    <a:solidFill>
                      <a:schemeClr val="bg1"/>
                    </a:solidFill>
                  </a:rPr>
                  <a:t>_</a:t>
                </a:r>
                <a:endParaRPr lang="en-US" u="sng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psAlgo	:</a:t>
                </a:r>
                <a:r>
                  <a:rPr lang="en-US" dirty="0" smtClean="0"/>
                  <a:t>	23		03.83		0.408</a:t>
                </a:r>
              </a:p>
              <a:p>
                <a:pPr marL="0" indent="0">
                  <a:buNone/>
                </a:pPr>
                <a:r>
                  <a:rPr lang="en-US" dirty="0"/>
                  <a:t>p</a:t>
                </a:r>
                <a:r>
                  <a:rPr lang="en-US" dirty="0" smtClean="0"/>
                  <a:t>sAlgo2:	184	 	30.67		40.40</a:t>
                </a:r>
              </a:p>
              <a:p>
                <a:pPr marL="0" indent="0">
                  <a:buNone/>
                </a:pPr>
                <a:r>
                  <a:rPr lang="en-US" dirty="0" smtClean="0"/>
                  <a:t>psAlgo3:	225		37.50		56.76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419600"/>
              </a:xfrm>
              <a:blipFill rotWithShape="1">
                <a:blip r:embed="rId2"/>
                <a:stretch>
                  <a:fillRect l="-889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6019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psAlgo2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TrajectoryCost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and Initializes an Array of Data Structures of type ETstrain</a:t>
            </a:r>
            <a:endParaRPr lang="en-US" dirty="0"/>
          </a:p>
          <a:p>
            <a:r>
              <a:rPr lang="en-US" dirty="0" smtClean="0"/>
              <a:t>Computes the vertical distance of a point from the line generated by psAlgo2</a:t>
            </a:r>
          </a:p>
          <a:p>
            <a:r>
              <a:rPr lang="en-US" dirty="0" smtClean="0"/>
              <a:t>Creates a multiple sequence alignment </a:t>
            </a:r>
          </a:p>
          <a:p>
            <a:pPr lvl="1"/>
            <a:r>
              <a:rPr lang="en-US" dirty="0" smtClean="0"/>
              <a:t>Starts with just two sequences then grows by adding one sequence (the next closest to the line)</a:t>
            </a:r>
          </a:p>
          <a:p>
            <a:r>
              <a:rPr lang="en-US" dirty="0" smtClean="0"/>
              <a:t>Computes a penalty</a:t>
            </a:r>
          </a:p>
          <a:p>
            <a:r>
              <a:rPr lang="en-US" dirty="0" smtClean="0"/>
              <a:t>Finds the lowest penalty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514314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1736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Computation</a:t>
            </a:r>
            <a:endParaRPr lang="en-US" dirty="0"/>
          </a:p>
        </p:txBody>
      </p:sp>
      <p:pic>
        <p:nvPicPr>
          <p:cNvPr id="6" name="Content Placeholder 5" descr="Evolutionary Trajectory slides_APR2013.pptx [Read-Only] - Microsoft PowerPoin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8" t="58236" r="28140" b="29079"/>
          <a:stretch/>
        </p:blipFill>
        <p:spPr>
          <a:xfrm>
            <a:off x="1600200" y="2583442"/>
            <a:ext cx="6553200" cy="1988558"/>
          </a:xfrm>
        </p:spPr>
      </p:pic>
      <p:sp>
        <p:nvSpPr>
          <p:cNvPr id="16" name="TextBox 15"/>
          <p:cNvSpPr txBox="1"/>
          <p:nvPr/>
        </p:nvSpPr>
        <p:spPr>
          <a:xfrm>
            <a:off x="1359160" y="14427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P</a:t>
            </a:r>
            <a:r>
              <a:rPr lang="en-US" dirty="0" smtClean="0"/>
              <a:t>enalty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1600200" y="1828800"/>
            <a:ext cx="990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71597" y="1393772"/>
            <a:ext cx="18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P</a:t>
            </a:r>
            <a:r>
              <a:rPr lang="en-US" dirty="0" smtClean="0"/>
              <a:t>enalty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3187960" y="1779819"/>
            <a:ext cx="237464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53200" y="1361506"/>
            <a:ext cx="18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P</a:t>
            </a:r>
            <a:r>
              <a:rPr lang="en-US" dirty="0" smtClean="0"/>
              <a:t>enalty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069563" y="1747553"/>
            <a:ext cx="237464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90800" y="45720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943600" y="4572000"/>
            <a:ext cx="1259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0" y="5410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penalty because this shows evolution from Isoleucine to Serine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10200" y="5410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penalty because the two strains with Asparagine are less  likely to be Ancestors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504" y="4343400"/>
            <a:ext cx="80069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514600"/>
            <a:ext cx="110549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918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7" y="1642856"/>
            <a:ext cx="5228553" cy="234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Strain Data Structure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95800" y="3260379"/>
            <a:ext cx="1600200" cy="2216698"/>
            <a:chOff x="3124200" y="3182908"/>
            <a:chExt cx="1600200" cy="2216698"/>
          </a:xfrm>
        </p:grpSpPr>
        <p:sp>
          <p:nvSpPr>
            <p:cNvPr id="4" name="TextBox 3"/>
            <p:cNvSpPr txBox="1"/>
            <p:nvPr/>
          </p:nvSpPr>
          <p:spPr>
            <a:xfrm>
              <a:off x="3124200" y="3182908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4200" y="3552240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Country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3922278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200" y="4291610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5030274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Strain Name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4660942"/>
              <a:ext cx="1600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Distance From</a:t>
              </a:r>
              <a:endParaRPr lang="en-US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6096000" y="1514139"/>
            <a:ext cx="1088144" cy="396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96000" y="1514138"/>
            <a:ext cx="1066800" cy="174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184144" y="1440828"/>
            <a:ext cx="381000" cy="167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340101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1709433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43800" y="2084836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43799" y="2462292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3799" y="2831624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5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9317" y="3200956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39317" y="3570288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5126" y="5553670"/>
            <a:ext cx="695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Ordering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5871" y="3939620"/>
            <a:ext cx="93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r>
              <a:rPr lang="en-US" sz="2600" dirty="0"/>
              <a:t>Squires, R. Burke, Brett E. Pickett, </a:t>
            </a:r>
            <a:r>
              <a:rPr lang="en-US" sz="2600" dirty="0" err="1"/>
              <a:t>Sajal</a:t>
            </a:r>
            <a:r>
              <a:rPr lang="en-US" sz="2600" dirty="0"/>
              <a:t> Das, and Richard H. Scheuermann. "Toward a Method for Tracking Virus Evolutionary Trajectory Applied to the Pandemic H1N1 2009 Influenza Virus." Infection, Genetics and Evolution 28 (December, 2014): 351-57.</a:t>
            </a:r>
          </a:p>
          <a:p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 b="4885"/>
          <a:stretch/>
        </p:blipFill>
        <p:spPr bwMode="auto">
          <a:xfrm>
            <a:off x="2133600" y="3413390"/>
            <a:ext cx="4953000" cy="329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1560" y="6387963"/>
            <a:ext cx="249964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Years from 2009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95897" y="4453497"/>
            <a:ext cx="2149209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Nucleotide Differences</a:t>
            </a:r>
          </a:p>
        </p:txBody>
      </p:sp>
    </p:spTree>
    <p:extLst>
      <p:ext uri="{BB962C8B-B14F-4D97-AF65-F5344CB8AC3E}">
        <p14:creationId xmlns:p14="http://schemas.microsoft.com/office/powerpoint/2010/main" val="30321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Segments 7/8 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4876800" cy="30154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29" y="3788467"/>
            <a:ext cx="4953000" cy="30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4876800"/>
            <a:ext cx="137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Confidence Interval and ancestors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1736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psAlgo5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46237"/>
            <a:ext cx="8229600" cy="4678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Takes the earliest strain included before the lowest error point</a:t>
            </a:r>
          </a:p>
          <a:p>
            <a:pPr fontAlgn="base"/>
            <a:r>
              <a:rPr lang="en-US" dirty="0" smtClean="0"/>
              <a:t>Creates a line connecting this point and the original reference strain</a:t>
            </a:r>
          </a:p>
          <a:p>
            <a:r>
              <a:rPr lang="en-US" dirty="0" smtClean="0"/>
              <a:t>Computes another multiple sequence alignment with the order of sequence inclusion being a function of the distance from the new line</a:t>
            </a:r>
          </a:p>
          <a:p>
            <a:r>
              <a:rPr lang="en-US" dirty="0" smtClean="0"/>
              <a:t>Diminishes the value of the penalty if there are many years between 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4876800"/>
            <a:ext cx="137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Confidence Interval and ancestors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13282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improvement and further implementing of psAlgo5</a:t>
            </a:r>
            <a:endParaRPr lang="en-US" dirty="0" smtClean="0"/>
          </a:p>
          <a:p>
            <a:r>
              <a:rPr lang="en-US" dirty="0" smtClean="0"/>
              <a:t>Biologically explain the “random” scattering and “hump” of data in the first few strains of the penalty score calculations or update the algorithm to rid of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J. Craig Venter Institute</a:t>
            </a:r>
          </a:p>
          <a:p>
            <a:r>
              <a:rPr lang="en-US" dirty="0" smtClean="0"/>
              <a:t>Dr. Richard Scheuermann</a:t>
            </a:r>
          </a:p>
          <a:p>
            <a:r>
              <a:rPr lang="en-US" dirty="0" smtClean="0"/>
              <a:t>Dr. Douglas </a:t>
            </a:r>
            <a:r>
              <a:rPr lang="en-US" dirty="0" smtClean="0"/>
              <a:t>Greer</a:t>
            </a:r>
            <a:endParaRPr lang="en-US" dirty="0" smtClean="0"/>
          </a:p>
          <a:p>
            <a:r>
              <a:rPr lang="en-US" dirty="0"/>
              <a:t>"Influenza Research Database - </a:t>
            </a:r>
            <a:r>
              <a:rPr lang="en-US" dirty="0" smtClean="0"/>
              <a:t>Influenza </a:t>
            </a:r>
            <a:r>
              <a:rPr lang="en-US" dirty="0"/>
              <a:t>Genome Database with Visualization and Analysis Tools."</a:t>
            </a:r>
            <a:endParaRPr lang="en-US" dirty="0" smtClean="0"/>
          </a:p>
          <a:p>
            <a:r>
              <a:rPr lang="en-US" dirty="0"/>
              <a:t>Squires, R. Burke, Brett E. Pickett, </a:t>
            </a:r>
            <a:r>
              <a:rPr lang="en-US" dirty="0" err="1"/>
              <a:t>Sajal</a:t>
            </a:r>
            <a:r>
              <a:rPr lang="en-US" dirty="0"/>
              <a:t> Das, and Richard H. Scheuermann. "Toward a Method for Tracking Virus Evolutionary Trajectory Applied to the Pandemic H1N1 2009 Influenza Virus." </a:t>
            </a:r>
            <a:r>
              <a:rPr lang="en-US" i="1" dirty="0"/>
              <a:t>Infection, Genetics and Evolution</a:t>
            </a:r>
            <a:r>
              <a:rPr lang="en-US" dirty="0"/>
              <a:t> 28 </a:t>
            </a:r>
            <a:r>
              <a:rPr lang="en-US" dirty="0" smtClean="0"/>
              <a:t>(December, 2014</a:t>
            </a:r>
            <a:r>
              <a:rPr lang="en-US" dirty="0"/>
              <a:t>): 351-57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Foo Fighters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4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Primary </a:t>
            </a:r>
            <a:r>
              <a:rPr lang="en-US" dirty="0"/>
              <a:t>G</a:t>
            </a:r>
            <a:r>
              <a:rPr lang="en-US" dirty="0" smtClean="0"/>
              <a:t>roups of Strains</a:t>
            </a:r>
            <a:endParaRPr lang="en-US" dirty="0"/>
          </a:p>
        </p:txBody>
      </p:sp>
      <p:pic>
        <p:nvPicPr>
          <p:cNvPr id="4" name="Content Placeholder 3" descr="NS Cluster Chart.pdf"/>
          <p:cNvPicPr>
            <a:picLocks noChangeAspect="1"/>
          </p:cNvPicPr>
          <p:nvPr/>
        </p:nvPicPr>
        <p:blipFill>
          <a:blip r:embed="rId2"/>
          <a:srcRect l="7440" t="12390" r="8270" b="14746"/>
          <a:stretch>
            <a:fillRect/>
          </a:stretch>
        </p:blipFill>
        <p:spPr>
          <a:xfrm>
            <a:off x="1143000" y="1447800"/>
            <a:ext cx="6704214" cy="5028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447275" y="4165386"/>
            <a:ext cx="15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052935"/>
            <a:ext cx="153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0718" y="3177431"/>
            <a:ext cx="257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560" y="6331803"/>
            <a:ext cx="288064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Years from 2009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36870" y="3625864"/>
            <a:ext cx="3411807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Nucleotide Differences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2904" y="6096000"/>
            <a:ext cx="80069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6096000"/>
            <a:ext cx="110549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918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a trendline"/>
          <p:cNvPicPr>
            <a:picLocks noChangeAspect="1" noChangeArrowheads="1"/>
          </p:cNvPicPr>
          <p:nvPr/>
        </p:nvPicPr>
        <p:blipFill>
          <a:blip r:embed="rId2"/>
          <a:srcRect l="8139" t="8131" r="8139" b="8131"/>
          <a:stretch>
            <a:fillRect/>
          </a:stretch>
        </p:blipFill>
        <p:spPr>
          <a:xfrm>
            <a:off x="914400" y="1336774"/>
            <a:ext cx="7162800" cy="544502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Mutation Rate Computation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869936" y="3702064"/>
            <a:ext cx="3411807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Nucleotide Differences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6243935"/>
            <a:ext cx="288064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Years from 2009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089" y="6072139"/>
            <a:ext cx="80069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6096000"/>
            <a:ext cx="11430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1918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Write original code to automate this method</a:t>
            </a:r>
          </a:p>
          <a:p>
            <a:pPr fontAlgn="base"/>
            <a:r>
              <a:rPr lang="en-US" dirty="0"/>
              <a:t>Approach:</a:t>
            </a:r>
          </a:p>
          <a:p>
            <a:pPr lvl="1" fontAlgn="base"/>
            <a:r>
              <a:rPr lang="en-US" dirty="0"/>
              <a:t>Estimate a mutation rate</a:t>
            </a:r>
          </a:p>
          <a:p>
            <a:pPr lvl="1" fontAlgn="base"/>
            <a:r>
              <a:rPr lang="en-US" dirty="0"/>
              <a:t>Identify the most probable ancestral candidates from a given dataset</a:t>
            </a:r>
          </a:p>
          <a:p>
            <a:pPr lvl="1" fontAlgn="base"/>
            <a:r>
              <a:rPr lang="en-US" dirty="0"/>
              <a:t>Estimate a data driven confidence interval and associated tiers of </a:t>
            </a:r>
            <a:r>
              <a:rPr lang="en-US" dirty="0" smtClean="0"/>
              <a:t>probability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Written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Written </a:t>
            </a:r>
            <a:r>
              <a:rPr lang="en-US" dirty="0" smtClean="0"/>
              <a:t>in Eclipse, a java IDE</a:t>
            </a:r>
          </a:p>
          <a:p>
            <a:pPr lvl="1"/>
            <a:r>
              <a:rPr lang="en-US" dirty="0" smtClean="0"/>
              <a:t>IDE stands for Integrated Development Environment</a:t>
            </a:r>
          </a:p>
          <a:p>
            <a:pPr lvl="1"/>
            <a:r>
              <a:rPr lang="en-US" dirty="0" smtClean="0"/>
              <a:t>Source code editor, compiler, debugger, etc.</a:t>
            </a:r>
          </a:p>
          <a:p>
            <a:r>
              <a:rPr lang="en-US" dirty="0" smtClean="0"/>
              <a:t>Comprised of 2 classes ( along with 2 comparators and 2 data structures)</a:t>
            </a:r>
          </a:p>
          <a:p>
            <a:pPr lvl="1"/>
            <a:r>
              <a:rPr lang="en-US" dirty="0" smtClean="0"/>
              <a:t>Classes are called EvolTraj and TrajectoryCost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Gathering data</a:t>
            </a:r>
          </a:p>
          <a:p>
            <a:pPr lvl="1"/>
            <a:r>
              <a:rPr lang="en-US" dirty="0" smtClean="0"/>
              <a:t>Use a representative sequence of 2009 </a:t>
            </a:r>
            <a:r>
              <a:rPr lang="en-US" dirty="0" smtClean="0"/>
              <a:t>H1N1 </a:t>
            </a:r>
            <a:r>
              <a:rPr lang="en-US" dirty="0" smtClean="0"/>
              <a:t>pandemic through </a:t>
            </a:r>
            <a:r>
              <a:rPr lang="en-US" dirty="0" smtClean="0"/>
              <a:t>fludb.org (IRD) (A/California/04/2009)</a:t>
            </a:r>
          </a:p>
          <a:p>
            <a:pPr lvl="2"/>
            <a:r>
              <a:rPr lang="en-US" dirty="0" smtClean="0"/>
              <a:t>Chosen because it is the strain in the vaccine</a:t>
            </a:r>
            <a:endParaRPr lang="en-US" dirty="0" smtClean="0"/>
          </a:p>
          <a:p>
            <a:pPr lvl="1"/>
            <a:r>
              <a:rPr lang="en-US" dirty="0" smtClean="0"/>
              <a:t>BLAST this sequence, returning the top 1000 non-pandemic sequences</a:t>
            </a:r>
          </a:p>
          <a:p>
            <a:pPr lvl="2"/>
            <a:r>
              <a:rPr lang="en-US" dirty="0" smtClean="0"/>
              <a:t>Insuring non-pandemic by using the option in IRD and excluding all results after 2007</a:t>
            </a:r>
          </a:p>
          <a:p>
            <a:pPr lvl="1"/>
            <a:r>
              <a:rPr lang="en-US" dirty="0" smtClean="0"/>
              <a:t>Repeat for each of Segment (1-8)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971800" y="4343400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34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Cost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3700" y="1358083"/>
            <a:ext cx="4648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1377142" cy="1179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758142" y="2570711"/>
            <a:ext cx="1366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495800" y="25707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1203" y="2247545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19812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705600" y="3160222"/>
            <a:ext cx="0" cy="171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1371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EvolTraj Class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Mutation Rate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98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2" idx="1"/>
            <a:endCxn id="46" idx="3"/>
          </p:cNvCxnSpPr>
          <p:nvPr/>
        </p:nvCxnSpPr>
        <p:spPr>
          <a:xfrm flipH="1">
            <a:off x="4495800" y="5466311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242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psAlgo5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514314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cxnSp>
        <p:nvCxnSpPr>
          <p:cNvPr id="57" name="Straight Arrow Connector 56"/>
          <p:cNvCxnSpPr>
            <a:stCxn id="46" idx="1"/>
            <a:endCxn id="60" idx="3"/>
          </p:cNvCxnSpPr>
          <p:nvPr/>
        </p:nvCxnSpPr>
        <p:spPr>
          <a:xfrm flipH="1">
            <a:off x="1752600" y="546631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" y="4876800"/>
            <a:ext cx="1371600" cy="117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0913" y="2247544"/>
            <a:ext cx="1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 File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2600" y="4876800"/>
            <a:ext cx="130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interval and ancestors</a:t>
            </a:r>
          </a:p>
        </p:txBody>
      </p:sp>
    </p:spTree>
    <p:extLst>
      <p:ext uri="{BB962C8B-B14F-4D97-AF65-F5344CB8AC3E}">
        <p14:creationId xmlns:p14="http://schemas.microsoft.com/office/powerpoint/2010/main" val="16859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12595</TotalTime>
  <Words>1225</Words>
  <Application>Microsoft Office PowerPoint</Application>
  <PresentationFormat>On-screen Show (4:3)</PresentationFormat>
  <Paragraphs>285</Paragraphs>
  <Slides>35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Theme1</vt:lpstr>
      <vt:lpstr>3_Office Theme</vt:lpstr>
      <vt:lpstr>PowerPoint Presentation</vt:lpstr>
      <vt:lpstr>Objective</vt:lpstr>
      <vt:lpstr>Prior Work</vt:lpstr>
      <vt:lpstr>Three Primary Groups of Strains</vt:lpstr>
      <vt:lpstr>PowerPoint Presentation</vt:lpstr>
      <vt:lpstr>Algorithms Goals</vt:lpstr>
      <vt:lpstr>Program Outline</vt:lpstr>
      <vt:lpstr>Data Acquisition</vt:lpstr>
      <vt:lpstr>PowerPoint Presentation</vt:lpstr>
      <vt:lpstr>The EvolTraj Java Class</vt:lpstr>
      <vt:lpstr>PowerPoint Presentation</vt:lpstr>
      <vt:lpstr>Genetic Difference for  Segments 1,4, &amp; 5</vt:lpstr>
      <vt:lpstr>Genetic Difference for  Segments 6,7, &amp; 8</vt:lpstr>
      <vt:lpstr>Convex Hull</vt:lpstr>
      <vt:lpstr>psAlgo function on fabricated dataset</vt:lpstr>
      <vt:lpstr>Algorithm 1, psAlgo</vt:lpstr>
      <vt:lpstr>PowerPoint Presentation</vt:lpstr>
      <vt:lpstr>Re-centering</vt:lpstr>
      <vt:lpstr>psAlgo2 function on fabricated dataset</vt:lpstr>
      <vt:lpstr>psAlgo 2</vt:lpstr>
      <vt:lpstr>PowerPoint Presentation</vt:lpstr>
      <vt:lpstr>psAlgo3 function on fabricated dataset</vt:lpstr>
      <vt:lpstr>psAlgo3</vt:lpstr>
      <vt:lpstr>Representative Results From two of the eight segments</vt:lpstr>
      <vt:lpstr>Result Summary</vt:lpstr>
      <vt:lpstr>The TrajectoryCost Java Class</vt:lpstr>
      <vt:lpstr>PowerPoint Presentation</vt:lpstr>
      <vt:lpstr>Penalty Computation</vt:lpstr>
      <vt:lpstr>The Strain Data Structure</vt:lpstr>
      <vt:lpstr>Segments 7/8 Error</vt:lpstr>
      <vt:lpstr>PowerPoint Presentation</vt:lpstr>
      <vt:lpstr>PowerPoint Presentation</vt:lpstr>
      <vt:lpstr>PowerPoint Presentation</vt:lpstr>
      <vt:lpstr>Future Plans</vt:lpstr>
      <vt:lpstr>Acknowledgements</vt:lpstr>
    </vt:vector>
  </TitlesOfParts>
  <Company>J. Craig Venter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method to model Evolutionary Trajectory</dc:title>
  <dc:creator>Sette, Pietro</dc:creator>
  <cp:lastModifiedBy>Sette, Pietro</cp:lastModifiedBy>
  <cp:revision>61</cp:revision>
  <dcterms:created xsi:type="dcterms:W3CDTF">2015-07-21T18:30:28Z</dcterms:created>
  <dcterms:modified xsi:type="dcterms:W3CDTF">2015-07-31T20:14:58Z</dcterms:modified>
</cp:coreProperties>
</file>