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8"/>
  </p:notesMasterIdLst>
  <p:sldIdLst>
    <p:sldId id="257" r:id="rId2"/>
    <p:sldId id="381" r:id="rId3"/>
    <p:sldId id="258" r:id="rId4"/>
    <p:sldId id="284" r:id="rId5"/>
    <p:sldId id="346" r:id="rId6"/>
    <p:sldId id="355" r:id="rId7"/>
    <p:sldId id="356" r:id="rId8"/>
    <p:sldId id="357" r:id="rId9"/>
    <p:sldId id="358" r:id="rId10"/>
    <p:sldId id="360" r:id="rId11"/>
    <p:sldId id="359" r:id="rId12"/>
    <p:sldId id="361" r:id="rId13"/>
    <p:sldId id="362" r:id="rId14"/>
    <p:sldId id="368" r:id="rId15"/>
    <p:sldId id="364" r:id="rId16"/>
    <p:sldId id="365" r:id="rId17"/>
    <p:sldId id="369" r:id="rId18"/>
    <p:sldId id="370" r:id="rId19"/>
    <p:sldId id="374" r:id="rId20"/>
    <p:sldId id="371" r:id="rId21"/>
    <p:sldId id="372" r:id="rId22"/>
    <p:sldId id="375" r:id="rId23"/>
    <p:sldId id="376" r:id="rId24"/>
    <p:sldId id="377" r:id="rId25"/>
    <p:sldId id="379" r:id="rId26"/>
    <p:sldId id="380" r:id="rId27"/>
  </p:sldIdLst>
  <p:sldSz cx="12192000" cy="6858000"/>
  <p:notesSz cx="6858000" cy="9144000"/>
  <p:embeddedFontLst>
    <p:embeddedFont>
      <p:font typeface="HY강M" panose="020B0600000101010101" charset="-127"/>
      <p:regular r:id="rId29"/>
    </p:embeddedFont>
    <p:embeddedFont>
      <p:font typeface="Calibri" panose="020F0502020204030204" pitchFamily="34" charset="0"/>
      <p:regular r:id="rId30"/>
      <p:bold r:id="rId31"/>
      <p:italic r:id="rId32"/>
      <p:boldItalic r:id="rId33"/>
    </p:embeddedFont>
    <p:embeddedFont>
      <p:font typeface="Cambria Math" panose="02040503050406030204" pitchFamily="18" charset="0"/>
      <p:regular r:id="rId34"/>
    </p:embeddedFont>
    <p:embeddedFont>
      <p:font typeface="맑은 고딕" panose="020B0503020000020004" pitchFamily="50" charset="-127"/>
      <p:regular r:id="rId35"/>
      <p:bold r:id="rId3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C8C2"/>
    <a:srgbClr val="C4DBF0"/>
    <a:srgbClr val="9DC3E6"/>
    <a:srgbClr val="73A4D1"/>
    <a:srgbClr val="2EA29C"/>
    <a:srgbClr val="C0D8EF"/>
    <a:srgbClr val="FCDFC1"/>
    <a:srgbClr val="FBD8A9"/>
    <a:srgbClr val="FFE8A3"/>
    <a:srgbClr val="5890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697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298" y="62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x-none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75DDE7-4BBA-774A-801D-8917B703E4DC}" type="datetimeFigureOut">
              <a:rPr kumimoji="1" lang="x-none" altLang="en-US" smtClean="0"/>
              <a:pPr/>
              <a:t>2021-05-04</a:t>
            </a:fld>
            <a:endParaRPr kumimoji="1" lang="x-none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x-none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x-none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x-none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8B3067-F1BA-FB44-8BDE-30B6168E2415}" type="slidenum">
              <a:rPr kumimoji="1" lang="x-none" altLang="en-US" smtClean="0"/>
              <a:pPr/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24381664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FB3E9F-713C-463B-B056-757F74E5C9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0" i="0">
                <a:latin typeface="AppleGothic" pitchFamily="2" charset="-127"/>
                <a:ea typeface="AppleGothic" pitchFamily="2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D9C9A52-9CC2-432D-B66C-4BAD946806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="0" i="0">
                <a:latin typeface="AppleGothic" pitchFamily="2" charset="-127"/>
                <a:ea typeface="AppleGothic" pitchFamily="2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D68579-BEFF-4546-8276-2D7F32F6B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>
                <a:latin typeface="AppleGothic" pitchFamily="2" charset="-127"/>
                <a:ea typeface="AppleGothic" pitchFamily="2" charset="-127"/>
              </a:defRPr>
            </a:lvl1pPr>
          </a:lstStyle>
          <a:p>
            <a:fld id="{AE518FF3-88F5-EA4D-A393-A974E4A9B52D}" type="datetime1">
              <a:rPr lang="ko-KR" altLang="en-US" smtClean="0"/>
              <a:pPr/>
              <a:t>2021-05-04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59FB84-75CF-4AAF-9016-312B27151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AppleGothic" pitchFamily="2" charset="-127"/>
                <a:ea typeface="AppleGothic" pitchFamily="2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F1D2C0-3D29-4275-A4FB-CCDFABCD9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AppleGothic" pitchFamily="2" charset="-127"/>
                <a:ea typeface="AppleGothic" pitchFamily="2" charset="-127"/>
              </a:defRPr>
            </a:lvl1pPr>
          </a:lstStyle>
          <a:p>
            <a:fld id="{430C0AE5-A4E3-48E5-8458-32904AC891C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3378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4957BD-B3CB-4226-8130-C5C58A09B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latin typeface="AppleGothic" pitchFamily="2" charset="-127"/>
                <a:ea typeface="AppleGothic" pitchFamily="2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568B2A2-66F9-43B5-B086-1F1A7A29EC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 b="0" i="0">
                <a:latin typeface="AppleGothic" pitchFamily="2" charset="-127"/>
                <a:ea typeface="AppleGothic" pitchFamily="2" charset="-127"/>
              </a:defRPr>
            </a:lvl1pPr>
            <a:lvl2pPr>
              <a:defRPr b="0" i="0">
                <a:latin typeface="AppleGothic" pitchFamily="2" charset="-127"/>
                <a:ea typeface="AppleGothic" pitchFamily="2" charset="-127"/>
              </a:defRPr>
            </a:lvl2pPr>
            <a:lvl3pPr>
              <a:defRPr b="0" i="0">
                <a:latin typeface="AppleGothic" pitchFamily="2" charset="-127"/>
                <a:ea typeface="AppleGothic" pitchFamily="2" charset="-127"/>
              </a:defRPr>
            </a:lvl3pPr>
            <a:lvl4pPr>
              <a:defRPr b="0" i="0">
                <a:latin typeface="AppleGothic" pitchFamily="2" charset="-127"/>
                <a:ea typeface="AppleGothic" pitchFamily="2" charset="-127"/>
              </a:defRPr>
            </a:lvl4pPr>
            <a:lvl5pPr>
              <a:defRPr b="0" i="0">
                <a:latin typeface="AppleGothic" pitchFamily="2" charset="-127"/>
                <a:ea typeface="AppleGothic" pitchFamily="2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5B7518-CE15-4D82-9F5B-DC1231629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>
                <a:latin typeface="AppleGothic" pitchFamily="2" charset="-127"/>
                <a:ea typeface="AppleGothic" pitchFamily="2" charset="-127"/>
              </a:defRPr>
            </a:lvl1pPr>
          </a:lstStyle>
          <a:p>
            <a:fld id="{43D86A00-0E9B-594D-9148-635A9011D6DF}" type="datetime1">
              <a:rPr lang="ko-KR" altLang="en-US" smtClean="0"/>
              <a:pPr/>
              <a:t>2021-05-04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E94609-322A-4BBC-B4B8-F5979C267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AppleGothic" pitchFamily="2" charset="-127"/>
                <a:ea typeface="AppleGothic" pitchFamily="2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CD2436-94C9-41CD-ADBA-523C22229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AppleGothic" pitchFamily="2" charset="-127"/>
                <a:ea typeface="AppleGothic" pitchFamily="2" charset="-127"/>
              </a:defRPr>
            </a:lvl1pPr>
          </a:lstStyle>
          <a:p>
            <a:fld id="{430C0AE5-A4E3-48E5-8458-32904AC891C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9943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BA79957-C25E-40BA-9DFF-EBFD68B289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 b="0" i="0">
                <a:latin typeface="AppleGothic" pitchFamily="2" charset="-127"/>
                <a:ea typeface="AppleGothic" pitchFamily="2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C865266-A0C7-4BB7-9C4F-7C979A4539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 b="0" i="0">
                <a:latin typeface="AppleGothic" pitchFamily="2" charset="-127"/>
                <a:ea typeface="AppleGothic" pitchFamily="2" charset="-127"/>
              </a:defRPr>
            </a:lvl1pPr>
            <a:lvl2pPr>
              <a:defRPr b="0" i="0">
                <a:latin typeface="AppleGothic" pitchFamily="2" charset="-127"/>
                <a:ea typeface="AppleGothic" pitchFamily="2" charset="-127"/>
              </a:defRPr>
            </a:lvl2pPr>
            <a:lvl3pPr>
              <a:defRPr b="0" i="0">
                <a:latin typeface="AppleGothic" pitchFamily="2" charset="-127"/>
                <a:ea typeface="AppleGothic" pitchFamily="2" charset="-127"/>
              </a:defRPr>
            </a:lvl3pPr>
            <a:lvl4pPr>
              <a:defRPr b="0" i="0">
                <a:latin typeface="AppleGothic" pitchFamily="2" charset="-127"/>
                <a:ea typeface="AppleGothic" pitchFamily="2" charset="-127"/>
              </a:defRPr>
            </a:lvl4pPr>
            <a:lvl5pPr>
              <a:defRPr b="0" i="0">
                <a:latin typeface="AppleGothic" pitchFamily="2" charset="-127"/>
                <a:ea typeface="AppleGothic" pitchFamily="2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1D79AF-7D24-408F-A684-1F22EC904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>
                <a:latin typeface="AppleGothic" pitchFamily="2" charset="-127"/>
                <a:ea typeface="AppleGothic" pitchFamily="2" charset="-127"/>
              </a:defRPr>
            </a:lvl1pPr>
          </a:lstStyle>
          <a:p>
            <a:fld id="{45719CF3-7E99-AC4C-B048-E2A28BF3FC68}" type="datetime1">
              <a:rPr lang="ko-KR" altLang="en-US" smtClean="0"/>
              <a:pPr/>
              <a:t>2021-05-04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5C5D81-2617-454F-BC76-A338D4152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AppleGothic" pitchFamily="2" charset="-127"/>
                <a:ea typeface="AppleGothic" pitchFamily="2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8E73DF-6FB9-4A31-B040-5F573973F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AppleGothic" pitchFamily="2" charset="-127"/>
                <a:ea typeface="AppleGothic" pitchFamily="2" charset="-127"/>
              </a:defRPr>
            </a:lvl1pPr>
          </a:lstStyle>
          <a:p>
            <a:fld id="{430C0AE5-A4E3-48E5-8458-32904AC891C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5441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E0D14B-AB09-4F30-82AA-8E8D5F81E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latin typeface="AppleGothic" pitchFamily="2" charset="-127"/>
                <a:ea typeface="AppleGothic" pitchFamily="2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DAB330-075F-4053-84DC-F35C2D508A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 i="0">
                <a:latin typeface="AppleGothic" pitchFamily="2" charset="-127"/>
                <a:ea typeface="AppleGothic" pitchFamily="2" charset="-127"/>
              </a:defRPr>
            </a:lvl1pPr>
            <a:lvl2pPr>
              <a:defRPr b="0" i="0">
                <a:latin typeface="AppleGothic" pitchFamily="2" charset="-127"/>
                <a:ea typeface="AppleGothic" pitchFamily="2" charset="-127"/>
              </a:defRPr>
            </a:lvl2pPr>
            <a:lvl3pPr>
              <a:defRPr b="0" i="0">
                <a:latin typeface="AppleGothic" pitchFamily="2" charset="-127"/>
                <a:ea typeface="AppleGothic" pitchFamily="2" charset="-127"/>
              </a:defRPr>
            </a:lvl3pPr>
            <a:lvl4pPr>
              <a:defRPr b="0" i="0">
                <a:latin typeface="AppleGothic" pitchFamily="2" charset="-127"/>
                <a:ea typeface="AppleGothic" pitchFamily="2" charset="-127"/>
              </a:defRPr>
            </a:lvl4pPr>
            <a:lvl5pPr>
              <a:defRPr b="0" i="0">
                <a:latin typeface="AppleGothic" pitchFamily="2" charset="-127"/>
                <a:ea typeface="AppleGothic" pitchFamily="2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90FECB-6569-4AFD-A815-E8833620A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>
                <a:latin typeface="AppleGothic" pitchFamily="2" charset="-127"/>
                <a:ea typeface="AppleGothic" pitchFamily="2" charset="-127"/>
              </a:defRPr>
            </a:lvl1pPr>
          </a:lstStyle>
          <a:p>
            <a:fld id="{E6AAD5CE-2C22-934F-8FFB-E720C046C462}" type="datetime1">
              <a:rPr lang="ko-KR" altLang="en-US" smtClean="0"/>
              <a:pPr/>
              <a:t>2021-05-04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79B2B4-97BC-4996-93E0-12757B4FC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AppleGothic" pitchFamily="2" charset="-127"/>
                <a:ea typeface="AppleGothic" pitchFamily="2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64ED54-2BCC-4590-BD0C-307639D2E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AppleGothic" pitchFamily="2" charset="-127"/>
                <a:ea typeface="AppleGothic" pitchFamily="2" charset="-127"/>
              </a:defRPr>
            </a:lvl1pPr>
          </a:lstStyle>
          <a:p>
            <a:fld id="{430C0AE5-A4E3-48E5-8458-32904AC891C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09758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A3AC05-06BF-4F4A-8767-0BD695B88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0" i="0">
                <a:latin typeface="AppleGothic" pitchFamily="2" charset="-127"/>
                <a:ea typeface="AppleGothic" pitchFamily="2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7081E69-B14F-4695-A683-6B7ED63132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 b="0" i="0">
                <a:solidFill>
                  <a:schemeClr val="tx1">
                    <a:tint val="75000"/>
                  </a:schemeClr>
                </a:solidFill>
                <a:latin typeface="AppleGothic" pitchFamily="2" charset="-127"/>
                <a:ea typeface="AppleGothic" pitchFamily="2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2107F8-1A4A-42E3-9F68-19FCE73BE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>
                <a:latin typeface="AppleGothic" pitchFamily="2" charset="-127"/>
                <a:ea typeface="AppleGothic" pitchFamily="2" charset="-127"/>
              </a:defRPr>
            </a:lvl1pPr>
          </a:lstStyle>
          <a:p>
            <a:fld id="{C958F75D-6CE0-FB47-A4A2-2A24BD6C13AF}" type="datetime1">
              <a:rPr lang="ko-KR" altLang="en-US" smtClean="0"/>
              <a:pPr/>
              <a:t>2021-05-04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8A3E41-F73B-481B-90A4-272D4D898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AppleGothic" pitchFamily="2" charset="-127"/>
                <a:ea typeface="AppleGothic" pitchFamily="2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29591D-E002-4078-BA4E-E39AE9A6A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AppleGothic" pitchFamily="2" charset="-127"/>
                <a:ea typeface="AppleGothic" pitchFamily="2" charset="-127"/>
              </a:defRPr>
            </a:lvl1pPr>
          </a:lstStyle>
          <a:p>
            <a:fld id="{430C0AE5-A4E3-48E5-8458-32904AC891C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79915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2D2181-6776-4322-B70B-904C6433B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latin typeface="AppleGothic" pitchFamily="2" charset="-127"/>
                <a:ea typeface="AppleGothic" pitchFamily="2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0ED5E6-0026-45F4-B838-879A8C4082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b="0" i="0">
                <a:latin typeface="AppleGothic" pitchFamily="2" charset="-127"/>
                <a:ea typeface="AppleGothic" pitchFamily="2" charset="-127"/>
              </a:defRPr>
            </a:lvl1pPr>
            <a:lvl2pPr>
              <a:defRPr b="0" i="0">
                <a:latin typeface="AppleGothic" pitchFamily="2" charset="-127"/>
                <a:ea typeface="AppleGothic" pitchFamily="2" charset="-127"/>
              </a:defRPr>
            </a:lvl2pPr>
            <a:lvl3pPr>
              <a:defRPr b="0" i="0">
                <a:latin typeface="AppleGothic" pitchFamily="2" charset="-127"/>
                <a:ea typeface="AppleGothic" pitchFamily="2" charset="-127"/>
              </a:defRPr>
            </a:lvl3pPr>
            <a:lvl4pPr>
              <a:defRPr b="0" i="0">
                <a:latin typeface="AppleGothic" pitchFamily="2" charset="-127"/>
                <a:ea typeface="AppleGothic" pitchFamily="2" charset="-127"/>
              </a:defRPr>
            </a:lvl4pPr>
            <a:lvl5pPr>
              <a:defRPr b="0" i="0">
                <a:latin typeface="AppleGothic" pitchFamily="2" charset="-127"/>
                <a:ea typeface="AppleGothic" pitchFamily="2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C856E64-BBBB-4659-BA4D-A8D3B0B119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b="0" i="0">
                <a:latin typeface="AppleGothic" pitchFamily="2" charset="-127"/>
                <a:ea typeface="AppleGothic" pitchFamily="2" charset="-127"/>
              </a:defRPr>
            </a:lvl1pPr>
            <a:lvl2pPr>
              <a:defRPr b="0" i="0">
                <a:latin typeface="AppleGothic" pitchFamily="2" charset="-127"/>
                <a:ea typeface="AppleGothic" pitchFamily="2" charset="-127"/>
              </a:defRPr>
            </a:lvl2pPr>
            <a:lvl3pPr>
              <a:defRPr b="0" i="0">
                <a:latin typeface="AppleGothic" pitchFamily="2" charset="-127"/>
                <a:ea typeface="AppleGothic" pitchFamily="2" charset="-127"/>
              </a:defRPr>
            </a:lvl3pPr>
            <a:lvl4pPr>
              <a:defRPr b="0" i="0">
                <a:latin typeface="AppleGothic" pitchFamily="2" charset="-127"/>
                <a:ea typeface="AppleGothic" pitchFamily="2" charset="-127"/>
              </a:defRPr>
            </a:lvl4pPr>
            <a:lvl5pPr>
              <a:defRPr b="0" i="0">
                <a:latin typeface="AppleGothic" pitchFamily="2" charset="-127"/>
                <a:ea typeface="AppleGothic" pitchFamily="2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F9BE872-95DA-4BFB-A1B5-C02E00DB9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>
                <a:latin typeface="AppleGothic" pitchFamily="2" charset="-127"/>
                <a:ea typeface="AppleGothic" pitchFamily="2" charset="-127"/>
              </a:defRPr>
            </a:lvl1pPr>
          </a:lstStyle>
          <a:p>
            <a:fld id="{83AC135C-0A85-0540-847A-E8138B062FEF}" type="datetime1">
              <a:rPr lang="ko-KR" altLang="en-US" smtClean="0"/>
              <a:pPr/>
              <a:t>2021-05-04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E29850C-F5DC-469F-AB96-32D60390C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AppleGothic" pitchFamily="2" charset="-127"/>
                <a:ea typeface="AppleGothic" pitchFamily="2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235AACA-67D5-4E2A-9726-755AA7653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AppleGothic" pitchFamily="2" charset="-127"/>
                <a:ea typeface="AppleGothic" pitchFamily="2" charset="-127"/>
              </a:defRPr>
            </a:lvl1pPr>
          </a:lstStyle>
          <a:p>
            <a:fld id="{430C0AE5-A4E3-48E5-8458-32904AC891C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2604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C58E65-9D2F-44CD-9201-AF7C7C182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b="0" i="0">
                <a:latin typeface="AppleGothic" pitchFamily="2" charset="-127"/>
                <a:ea typeface="AppleGothic" pitchFamily="2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111AAE0-A389-4405-BC87-E1732048E4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0" i="0">
                <a:latin typeface="AppleGothic" pitchFamily="2" charset="-127"/>
                <a:ea typeface="AppleGothic" pitchFamily="2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F926F9C-C953-4B80-8675-C3933FA29B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 b="0" i="0">
                <a:latin typeface="AppleGothic" pitchFamily="2" charset="-127"/>
                <a:ea typeface="AppleGothic" pitchFamily="2" charset="-127"/>
              </a:defRPr>
            </a:lvl1pPr>
            <a:lvl2pPr>
              <a:defRPr b="0" i="0">
                <a:latin typeface="AppleGothic" pitchFamily="2" charset="-127"/>
                <a:ea typeface="AppleGothic" pitchFamily="2" charset="-127"/>
              </a:defRPr>
            </a:lvl2pPr>
            <a:lvl3pPr>
              <a:defRPr b="0" i="0">
                <a:latin typeface="AppleGothic" pitchFamily="2" charset="-127"/>
                <a:ea typeface="AppleGothic" pitchFamily="2" charset="-127"/>
              </a:defRPr>
            </a:lvl3pPr>
            <a:lvl4pPr>
              <a:defRPr b="0" i="0">
                <a:latin typeface="AppleGothic" pitchFamily="2" charset="-127"/>
                <a:ea typeface="AppleGothic" pitchFamily="2" charset="-127"/>
              </a:defRPr>
            </a:lvl4pPr>
            <a:lvl5pPr>
              <a:defRPr b="0" i="0">
                <a:latin typeface="AppleGothic" pitchFamily="2" charset="-127"/>
                <a:ea typeface="AppleGothic" pitchFamily="2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60B788-E396-45FA-A880-C456108ABE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0" i="0">
                <a:latin typeface="AppleGothic" pitchFamily="2" charset="-127"/>
                <a:ea typeface="AppleGothic" pitchFamily="2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E893AA8-D2E8-47BD-9B59-33487CEBC0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 b="0" i="0">
                <a:latin typeface="AppleGothic" pitchFamily="2" charset="-127"/>
                <a:ea typeface="AppleGothic" pitchFamily="2" charset="-127"/>
              </a:defRPr>
            </a:lvl1pPr>
            <a:lvl2pPr>
              <a:defRPr b="0" i="0">
                <a:latin typeface="AppleGothic" pitchFamily="2" charset="-127"/>
                <a:ea typeface="AppleGothic" pitchFamily="2" charset="-127"/>
              </a:defRPr>
            </a:lvl2pPr>
            <a:lvl3pPr>
              <a:defRPr b="0" i="0">
                <a:latin typeface="AppleGothic" pitchFamily="2" charset="-127"/>
                <a:ea typeface="AppleGothic" pitchFamily="2" charset="-127"/>
              </a:defRPr>
            </a:lvl3pPr>
            <a:lvl4pPr>
              <a:defRPr b="0" i="0">
                <a:latin typeface="AppleGothic" pitchFamily="2" charset="-127"/>
                <a:ea typeface="AppleGothic" pitchFamily="2" charset="-127"/>
              </a:defRPr>
            </a:lvl4pPr>
            <a:lvl5pPr>
              <a:defRPr b="0" i="0">
                <a:latin typeface="AppleGothic" pitchFamily="2" charset="-127"/>
                <a:ea typeface="AppleGothic" pitchFamily="2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090F9EF-E975-458F-A96A-CA2E714A0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>
                <a:latin typeface="AppleGothic" pitchFamily="2" charset="-127"/>
                <a:ea typeface="AppleGothic" pitchFamily="2" charset="-127"/>
              </a:defRPr>
            </a:lvl1pPr>
          </a:lstStyle>
          <a:p>
            <a:fld id="{680A19F5-C052-7141-98BF-4C42A5EF6890}" type="datetime1">
              <a:rPr lang="ko-KR" altLang="en-US" smtClean="0"/>
              <a:pPr/>
              <a:t>2021-05-04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B559024-60D8-4856-AC5C-C5A1EAF84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AppleGothic" pitchFamily="2" charset="-127"/>
                <a:ea typeface="AppleGothic" pitchFamily="2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E271259-BE5E-4CFD-8B0A-60C3E4862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AppleGothic" pitchFamily="2" charset="-127"/>
                <a:ea typeface="AppleGothic" pitchFamily="2" charset="-127"/>
              </a:defRPr>
            </a:lvl1pPr>
          </a:lstStyle>
          <a:p>
            <a:fld id="{430C0AE5-A4E3-48E5-8458-32904AC891C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1312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73D1FA-DA62-4F63-A74A-B543BEFE1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latin typeface="AppleGothic" pitchFamily="2" charset="-127"/>
                <a:ea typeface="AppleGothic" pitchFamily="2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3459D21-0548-4163-A623-8546DEFEC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>
                <a:latin typeface="AppleGothic" pitchFamily="2" charset="-127"/>
                <a:ea typeface="AppleGothic" pitchFamily="2" charset="-127"/>
              </a:defRPr>
            </a:lvl1pPr>
          </a:lstStyle>
          <a:p>
            <a:fld id="{D7A63DA7-4FDC-454A-A4C6-86ED1459C5B5}" type="datetime1">
              <a:rPr lang="ko-KR" altLang="en-US" smtClean="0"/>
              <a:pPr/>
              <a:t>2021-05-04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E8910BC-AA8F-438B-A907-54A3E3885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AppleGothic" pitchFamily="2" charset="-127"/>
                <a:ea typeface="AppleGothic" pitchFamily="2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1981FBD-AD42-4E48-A528-F3AC8136A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AppleGothic" pitchFamily="2" charset="-127"/>
                <a:ea typeface="AppleGothic" pitchFamily="2" charset="-127"/>
              </a:defRPr>
            </a:lvl1pPr>
          </a:lstStyle>
          <a:p>
            <a:fld id="{430C0AE5-A4E3-48E5-8458-32904AC891C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80852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1CD9D36-890C-4D00-A5D9-83C4B9002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>
                <a:latin typeface="AppleGothic" pitchFamily="2" charset="-127"/>
                <a:ea typeface="AppleGothic" pitchFamily="2" charset="-127"/>
              </a:defRPr>
            </a:lvl1pPr>
          </a:lstStyle>
          <a:p>
            <a:fld id="{D97417DC-A765-F649-A7DE-1D4789186F55}" type="datetime1">
              <a:rPr lang="ko-KR" altLang="en-US" smtClean="0"/>
              <a:pPr/>
              <a:t>2021-05-04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3C6A25C-8EBC-4A26-A8E2-FE42F50C6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AppleGothic" pitchFamily="2" charset="-127"/>
                <a:ea typeface="AppleGothic" pitchFamily="2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1A4B437-205A-4774-9EC6-14494368A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AppleGothic" pitchFamily="2" charset="-127"/>
                <a:ea typeface="AppleGothic" pitchFamily="2" charset="-127"/>
              </a:defRPr>
            </a:lvl1pPr>
          </a:lstStyle>
          <a:p>
            <a:fld id="{430C0AE5-A4E3-48E5-8458-32904AC891C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12067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C61190-7EC4-4F5A-A797-991594AFF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 b="0" i="0">
                <a:latin typeface="AppleGothic" pitchFamily="2" charset="-127"/>
                <a:ea typeface="AppleGothic" pitchFamily="2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CA2795-324A-4A68-98A0-68E9E0C645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 b="0" i="0">
                <a:latin typeface="AppleGothic" pitchFamily="2" charset="-127"/>
                <a:ea typeface="AppleGothic" pitchFamily="2" charset="-127"/>
              </a:defRPr>
            </a:lvl1pPr>
            <a:lvl2pPr>
              <a:defRPr sz="2800" b="0" i="0">
                <a:latin typeface="AppleGothic" pitchFamily="2" charset="-127"/>
                <a:ea typeface="AppleGothic" pitchFamily="2" charset="-127"/>
              </a:defRPr>
            </a:lvl2pPr>
            <a:lvl3pPr>
              <a:defRPr sz="2400" b="0" i="0">
                <a:latin typeface="AppleGothic" pitchFamily="2" charset="-127"/>
                <a:ea typeface="AppleGothic" pitchFamily="2" charset="-127"/>
              </a:defRPr>
            </a:lvl3pPr>
            <a:lvl4pPr>
              <a:defRPr sz="2000" b="0" i="0">
                <a:latin typeface="AppleGothic" pitchFamily="2" charset="-127"/>
                <a:ea typeface="AppleGothic" pitchFamily="2" charset="-127"/>
              </a:defRPr>
            </a:lvl4pPr>
            <a:lvl5pPr>
              <a:defRPr sz="2000" b="0" i="0">
                <a:latin typeface="AppleGothic" pitchFamily="2" charset="-127"/>
                <a:ea typeface="AppleGothic" pitchFamily="2" charset="-127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BFADD81-F1E0-429E-95D2-D84217BC4C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 b="0" i="0">
                <a:latin typeface="AppleGothic" pitchFamily="2" charset="-127"/>
                <a:ea typeface="AppleGothic" pitchFamily="2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529D148-8455-44D9-B7E8-A6C5EA719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>
                <a:latin typeface="AppleGothic" pitchFamily="2" charset="-127"/>
                <a:ea typeface="AppleGothic" pitchFamily="2" charset="-127"/>
              </a:defRPr>
            </a:lvl1pPr>
          </a:lstStyle>
          <a:p>
            <a:fld id="{7E5A780C-A5AB-594F-A75D-41F986931163}" type="datetime1">
              <a:rPr lang="ko-KR" altLang="en-US" smtClean="0"/>
              <a:pPr/>
              <a:t>2021-05-04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3E1BD9B-6A9A-4E22-8326-6CFAFA76A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AppleGothic" pitchFamily="2" charset="-127"/>
                <a:ea typeface="AppleGothic" pitchFamily="2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A51E946-04DD-47A6-8049-98EFDB3AB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AppleGothic" pitchFamily="2" charset="-127"/>
                <a:ea typeface="AppleGothic" pitchFamily="2" charset="-127"/>
              </a:defRPr>
            </a:lvl1pPr>
          </a:lstStyle>
          <a:p>
            <a:fld id="{430C0AE5-A4E3-48E5-8458-32904AC891C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6356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638E9C-F967-4E01-90DB-B6A064D6B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 b="0" i="0">
                <a:latin typeface="AppleGothic" pitchFamily="2" charset="-127"/>
                <a:ea typeface="AppleGothic" pitchFamily="2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5912405-AC52-43C7-99A0-D53D127AE7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 b="0" i="0">
                <a:latin typeface="AppleGothic" pitchFamily="2" charset="-127"/>
                <a:ea typeface="AppleGothic" pitchFamily="2" charset="-127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1091BE8-8FB9-4A6C-B5DB-7716956C90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 b="0" i="0">
                <a:latin typeface="AppleGothic" pitchFamily="2" charset="-127"/>
                <a:ea typeface="AppleGothic" pitchFamily="2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A3448A-0E9D-4279-9823-124A86BF0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>
                <a:latin typeface="AppleGothic" pitchFamily="2" charset="-127"/>
                <a:ea typeface="AppleGothic" pitchFamily="2" charset="-127"/>
              </a:defRPr>
            </a:lvl1pPr>
          </a:lstStyle>
          <a:p>
            <a:fld id="{AD6A9598-4DB8-444C-BF68-C98DC38E8B2B}" type="datetime1">
              <a:rPr lang="ko-KR" altLang="en-US" smtClean="0"/>
              <a:pPr/>
              <a:t>2021-05-04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D0655CD-4350-473E-8EFA-E370FAAA1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AppleGothic" pitchFamily="2" charset="-127"/>
                <a:ea typeface="AppleGothic" pitchFamily="2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9DE1A9-8B5D-49FF-930D-FEE0ED50B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AppleGothic" pitchFamily="2" charset="-127"/>
                <a:ea typeface="AppleGothic" pitchFamily="2" charset="-127"/>
              </a:defRPr>
            </a:lvl1pPr>
          </a:lstStyle>
          <a:p>
            <a:fld id="{430C0AE5-A4E3-48E5-8458-32904AC891C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8906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DFA3DA9-0805-4DD1-9A86-96F7F5376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6F90819-D7FD-4380-9AFC-416E838B24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88E22C-4C1B-4F03-BCE2-D84DEDF32B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AppleGothic" pitchFamily="2" charset="-127"/>
                <a:ea typeface="AppleGothic" pitchFamily="2" charset="-127"/>
              </a:defRPr>
            </a:lvl1pPr>
          </a:lstStyle>
          <a:p>
            <a:fld id="{4C2B159F-38C1-B44D-BDA8-A59C7478EA63}" type="datetime1">
              <a:rPr lang="ko-KR" altLang="en-US" smtClean="0"/>
              <a:pPr/>
              <a:t>2021-05-04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BE7E69-2B77-4EBB-841B-AD8B3121C7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AppleGothic" pitchFamily="2" charset="-127"/>
                <a:ea typeface="AppleGothic" pitchFamily="2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01DC11-222F-469C-947C-DE97D0EF2E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AppleGothic" pitchFamily="2" charset="-127"/>
                <a:ea typeface="AppleGothic" pitchFamily="2" charset="-127"/>
              </a:defRPr>
            </a:lvl1pPr>
          </a:lstStyle>
          <a:p>
            <a:fld id="{430C0AE5-A4E3-48E5-8458-32904AC891C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18758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tx1"/>
          </a:solidFill>
          <a:latin typeface="AppleGothic" pitchFamily="2" charset="-127"/>
          <a:ea typeface="AppleGothic" pitchFamily="2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AppleGothic" pitchFamily="2" charset="-127"/>
          <a:ea typeface="AppleGothic" pitchFamily="2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AppleGothic" pitchFamily="2" charset="-127"/>
          <a:ea typeface="AppleGothic" pitchFamily="2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AppleGothic" pitchFamily="2" charset="-127"/>
          <a:ea typeface="AppleGothic" pitchFamily="2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ppleGothic" pitchFamily="2" charset="-127"/>
          <a:ea typeface="AppleGothic" pitchFamily="2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ppleGothic" pitchFamily="2" charset="-127"/>
          <a:ea typeface="AppleGothic" pitchFamily="2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gparrot/sgparrot2021Lv1-1/blob/main/MNIST/MNIST_%EB%B0%9C%ED%91%9C%EC%9E%90%EB%A3%8C_3.ipynb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6461069A-BC41-480B-95E1-DEBE87E634B8}"/>
              </a:ext>
            </a:extLst>
          </p:cNvPr>
          <p:cNvSpPr txBox="1">
            <a:spLocks/>
          </p:cNvSpPr>
          <p:nvPr/>
        </p:nvSpPr>
        <p:spPr>
          <a:xfrm>
            <a:off x="1524000" y="2826410"/>
            <a:ext cx="9144000" cy="1429523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8800" spc="300" dirty="0">
                <a:ln w="31750">
                  <a:noFill/>
                </a:ln>
                <a:solidFill>
                  <a:srgbClr val="010939"/>
                </a:solidFill>
                <a:latin typeface="Harabara" panose="020B0803050302020204" pitchFamily="34" charset="0"/>
                <a:ea typeface="경기천년바탕OTF Bold" panose="02020803020101020101" pitchFamily="18" charset="-127"/>
                <a:cs typeface="Arial" panose="020B0604020202020204" pitchFamily="34" charset="0"/>
              </a:rPr>
              <a:t>Data Science</a:t>
            </a:r>
            <a:endParaRPr lang="ko-KR" altLang="en-US" sz="6000" spc="300" dirty="0">
              <a:ln w="31750">
                <a:noFill/>
              </a:ln>
              <a:solidFill>
                <a:srgbClr val="010939"/>
              </a:solidFill>
              <a:latin typeface="Harabara" panose="020B0803050302020204" pitchFamily="34" charset="0"/>
              <a:ea typeface="경기천년바탕OTF Bold" panose="02020803020101020101" pitchFamily="18" charset="-127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342096-2266-4D9C-A92A-EEDF1243C3A2}"/>
              </a:ext>
            </a:extLst>
          </p:cNvPr>
          <p:cNvSpPr txBox="1"/>
          <p:nvPr/>
        </p:nvSpPr>
        <p:spPr>
          <a:xfrm>
            <a:off x="2494456" y="2226422"/>
            <a:ext cx="22368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>
                <a:ln w="22225">
                  <a:noFill/>
                </a:ln>
                <a:solidFill>
                  <a:srgbClr val="010939"/>
                </a:solidFill>
                <a:latin typeface="Harabara" panose="020B0803050302020204" pitchFamily="34" charset="0"/>
                <a:ea typeface="AppleGothic" pitchFamily="2" charset="-127"/>
              </a:rPr>
              <a:t>parrot</a:t>
            </a:r>
            <a:endParaRPr lang="ko-KR" altLang="en-US" sz="5400" dirty="0">
              <a:ln w="22225">
                <a:noFill/>
              </a:ln>
              <a:solidFill>
                <a:srgbClr val="010939"/>
              </a:solidFill>
              <a:latin typeface="Harabara" panose="020B0803050302020204" pitchFamily="34" charset="0"/>
              <a:ea typeface="AppleGothic" pitchFamily="2" charset="-127"/>
            </a:endParaRPr>
          </a:p>
        </p:txBody>
      </p:sp>
      <p:pic>
        <p:nvPicPr>
          <p:cNvPr id="9" name="그림 8" descr="그리기이(가) 표시된 사진&#10;&#10;자동 생성된 설명">
            <a:extLst>
              <a:ext uri="{FF2B5EF4-FFF2-40B4-BE49-F238E27FC236}">
                <a16:creationId xmlns:a16="http://schemas.microsoft.com/office/drawing/2014/main" id="{54D4A02E-1B63-4D1C-8E2A-B0A29A1273F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88681" y1="24630" x2="83611" y2="27037"/>
                        <a14:foregroundMark x1="83611" y1="27037" x2="87639" y2="23333"/>
                        <a14:backgroundMark x1="22986" y1="27685" x2="28333" y2="33704"/>
                        <a14:backgroundMark x1="27500" y1="35370" x2="23958" y2="41852"/>
                        <a14:backgroundMark x1="23958" y1="41852" x2="17222" y2="46111"/>
                        <a14:backgroundMark x1="17222" y1="46111" x2="15417" y2="52778"/>
                        <a14:backgroundMark x1="15417" y1="52778" x2="14514" y2="41667"/>
                        <a14:backgroundMark x1="14514" y1="41667" x2="16111" y2="29907"/>
                        <a14:backgroundMark x1="16111" y1="29907" x2="15139" y2="38056"/>
                        <a14:backgroundMark x1="15139" y1="38056" x2="19514" y2="17870"/>
                        <a14:backgroundMark x1="19514" y1="17870" x2="15556" y2="26574"/>
                        <a14:backgroundMark x1="15556" y1="26574" x2="21736" y2="23889"/>
                        <a14:backgroundMark x1="21736" y1="23889" x2="17500" y2="29352"/>
                        <a14:backgroundMark x1="17500" y1="29352" x2="22431" y2="25463"/>
                        <a14:backgroundMark x1="22431" y1="25463" x2="18611" y2="32407"/>
                        <a14:backgroundMark x1="18611" y1="32407" x2="27153" y2="27315"/>
                        <a14:backgroundMark x1="27153" y1="27315" x2="20486" y2="35463"/>
                        <a14:backgroundMark x1="20486" y1="35463" x2="25000" y2="39815"/>
                        <a14:backgroundMark x1="25000" y1="39815" x2="27500" y2="37222"/>
                        <a14:backgroundMark x1="83333" y1="23704" x2="81736" y2="23796"/>
                        <a14:backgroundMark x1="81528" y1="18889" x2="83056" y2="3824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1917" t="21445" r="9916" b="68222"/>
          <a:stretch/>
        </p:blipFill>
        <p:spPr>
          <a:xfrm>
            <a:off x="4310222" y="2477678"/>
            <a:ext cx="217181" cy="206102"/>
          </a:xfrm>
          <a:prstGeom prst="rect">
            <a:avLst/>
          </a:prstGeom>
        </p:spPr>
      </p:pic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FA8C1462-7E16-41A3-B490-513B71592128}"/>
              </a:ext>
            </a:extLst>
          </p:cNvPr>
          <p:cNvSpPr/>
          <p:nvPr/>
        </p:nvSpPr>
        <p:spPr>
          <a:xfrm>
            <a:off x="162560" y="127000"/>
            <a:ext cx="11866880" cy="6604000"/>
          </a:xfrm>
          <a:prstGeom prst="roundRect">
            <a:avLst/>
          </a:prstGeom>
          <a:noFill/>
          <a:ln w="57150">
            <a:solidFill>
              <a:srgbClr val="40C8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ppleGothic" pitchFamily="2" charset="-127"/>
              <a:ea typeface="AppleGothic" pitchFamily="2" charset="-127"/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38C020CF-B518-40F7-88F3-2F07B64188F5}"/>
              </a:ext>
            </a:extLst>
          </p:cNvPr>
          <p:cNvSpPr/>
          <p:nvPr/>
        </p:nvSpPr>
        <p:spPr>
          <a:xfrm>
            <a:off x="4789972" y="4124407"/>
            <a:ext cx="2612057" cy="478627"/>
          </a:xfrm>
          <a:prstGeom prst="roundRect">
            <a:avLst/>
          </a:prstGeom>
          <a:solidFill>
            <a:srgbClr val="40C8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latin typeface="Cambria Math" pitchFamily="18" charset="0"/>
                <a:ea typeface="Cambria Math" pitchFamily="18" charset="0"/>
              </a:rPr>
              <a:t>MNIST Dataset</a:t>
            </a:r>
            <a:endParaRPr lang="ko-KR" altLang="en-US" sz="2400" b="1" dirty="0">
              <a:latin typeface="Cambria Math" pitchFamily="18" charset="0"/>
              <a:ea typeface="AppleGothic" pitchFamily="2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F04DA45-D042-0E44-96B0-52BDA35DC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C0AE5-A4E3-48E5-8458-32904AC891C2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368727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16D5B9E4-27D3-46C7-86C7-B166CBDEFF6D}"/>
              </a:ext>
            </a:extLst>
          </p:cNvPr>
          <p:cNvSpPr/>
          <p:nvPr/>
        </p:nvSpPr>
        <p:spPr>
          <a:xfrm>
            <a:off x="162560" y="127000"/>
            <a:ext cx="11866880" cy="6604000"/>
          </a:xfrm>
          <a:prstGeom prst="roundRect">
            <a:avLst/>
          </a:prstGeom>
          <a:noFill/>
          <a:ln w="57150">
            <a:solidFill>
              <a:srgbClr val="40C8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ppleGothic" pitchFamily="2" charset="-127"/>
              <a:ea typeface="AppleGothic" pitchFamily="2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DDBF555-FD4A-5245-B291-270E5913C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C0AE5-A4E3-48E5-8458-32904AC891C2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DCFB63-129F-414B-9E08-CED1155C173E}"/>
              </a:ext>
            </a:extLst>
          </p:cNvPr>
          <p:cNvSpPr txBox="1"/>
          <p:nvPr/>
        </p:nvSpPr>
        <p:spPr>
          <a:xfrm>
            <a:off x="1003738" y="2918510"/>
            <a:ext cx="101845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en-US" sz="3600" dirty="0">
                <a:latin typeface="+mj-lt"/>
                <a:ea typeface="HY강M" pitchFamily="18" charset="-127"/>
              </a:rPr>
              <a:t>1.</a:t>
            </a:r>
            <a:r>
              <a:rPr kumimoji="1" lang="ko-KR" altLang="en-US" sz="3600" dirty="0">
                <a:latin typeface="+mj-lt"/>
                <a:ea typeface="HY강M" pitchFamily="18" charset="-127"/>
              </a:rPr>
              <a:t> </a:t>
            </a:r>
            <a:r>
              <a:rPr kumimoji="1" lang="en-US" altLang="ko-KR" sz="3600" dirty="0">
                <a:latin typeface="+mj-lt"/>
                <a:ea typeface="HY강M" pitchFamily="18" charset="-127"/>
              </a:rPr>
              <a:t>CNN Modeling / Experiment</a:t>
            </a:r>
            <a:endParaRPr kumimoji="1" lang="x-none" altLang="en-US" sz="3600" dirty="0">
              <a:latin typeface="+mj-lt"/>
              <a:ea typeface="HY강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207161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HY강M" pitchFamily="18" charset="-127"/>
                <a:ea typeface="HY강M" pitchFamily="18" charset="-127"/>
              </a:rPr>
              <a:t>1. CNN Modeling / Experiment</a:t>
            </a:r>
            <a:endParaRPr lang="ko-KR" altLang="en-US" dirty="0">
              <a:latin typeface="HY강M" pitchFamily="18" charset="-127"/>
              <a:ea typeface="HY강M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C0AE5-A4E3-48E5-8458-32904AC891C2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78302507-F830-436A-96B0-B42081FC55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10607934" cy="3733568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B0D4583-303B-42AC-BD95-569E785A5DE8}"/>
              </a:ext>
            </a:extLst>
          </p:cNvPr>
          <p:cNvSpPr txBox="1"/>
          <p:nvPr/>
        </p:nvSpPr>
        <p:spPr>
          <a:xfrm>
            <a:off x="5960474" y="2108310"/>
            <a:ext cx="54856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CNN modeling function</a:t>
            </a:r>
            <a:r>
              <a:rPr lang="ko-KR" altLang="en-US" sz="1600" dirty="0"/>
              <a:t>을 정의</a:t>
            </a:r>
            <a:r>
              <a:rPr lang="en-US" altLang="ko-KR" sz="16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activation function, initializer, dropout </a:t>
            </a:r>
            <a:r>
              <a:rPr lang="ko-KR" altLang="en-US" sz="1600" dirty="0"/>
              <a:t>비율</a:t>
            </a:r>
            <a:r>
              <a:rPr lang="en-US" altLang="ko-KR" sz="1600" dirty="0"/>
              <a:t>,</a:t>
            </a:r>
          </a:p>
          <a:p>
            <a:r>
              <a:rPr lang="en-US" altLang="ko-KR" sz="1600" dirty="0"/>
              <a:t>    </a:t>
            </a:r>
            <a:r>
              <a:rPr lang="en-US" altLang="ko-KR" sz="1600" dirty="0" err="1"/>
              <a:t>batchnormalization</a:t>
            </a:r>
            <a:r>
              <a:rPr lang="en-US" altLang="ko-KR" sz="1600" dirty="0"/>
              <a:t> </a:t>
            </a:r>
            <a:r>
              <a:rPr lang="ko-KR" altLang="en-US" sz="1600" dirty="0"/>
              <a:t>사용 여부</a:t>
            </a:r>
            <a:r>
              <a:rPr lang="en-US" altLang="ko-KR" sz="1600" dirty="0"/>
              <a:t>(</a:t>
            </a:r>
            <a:r>
              <a:rPr lang="en-US" altLang="ko-KR" sz="1600" dirty="0" err="1"/>
              <a:t>boolean</a:t>
            </a:r>
            <a:r>
              <a:rPr lang="en-US" altLang="ko-KR" sz="1600" dirty="0"/>
              <a:t>)</a:t>
            </a:r>
            <a:r>
              <a:rPr lang="ko-KR" altLang="en-US" sz="1600" dirty="0"/>
              <a:t>를 인자로 받음</a:t>
            </a:r>
            <a:r>
              <a:rPr lang="en-US" altLang="ko-KR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690149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HY강M" pitchFamily="18" charset="-127"/>
                <a:ea typeface="HY강M" pitchFamily="18" charset="-127"/>
              </a:rPr>
              <a:t>1. CNN Modeling / Experiment</a:t>
            </a:r>
            <a:endParaRPr lang="ko-KR" altLang="en-US" dirty="0">
              <a:latin typeface="HY강M" pitchFamily="18" charset="-127"/>
              <a:ea typeface="HY강M" pitchFamily="18" charset="-127"/>
            </a:endParaRPr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110A5BC8-4211-484F-AC62-6926B01696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293" y="70081"/>
            <a:ext cx="9854214" cy="6787919"/>
          </a:xfr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C0AE5-A4E3-48E5-8458-32904AC891C2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D2E8A65C-07EC-4EE4-8466-F504C761A1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5266" y="278960"/>
            <a:ext cx="4069080" cy="6393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7556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AFCFBAF5-A987-4C32-83DA-2E08DF14FA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584960"/>
            <a:ext cx="10610683" cy="4265424"/>
          </a:xfr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HY강M" pitchFamily="18" charset="-127"/>
                <a:ea typeface="HY강M" pitchFamily="18" charset="-127"/>
              </a:rPr>
              <a:t>1. CNN Modeling / Experiment</a:t>
            </a:r>
            <a:endParaRPr lang="ko-KR" altLang="en-US" dirty="0">
              <a:latin typeface="HY강M" pitchFamily="18" charset="-127"/>
              <a:ea typeface="HY강M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C0AE5-A4E3-48E5-8458-32904AC891C2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B0D4583-303B-42AC-BD95-569E785A5DE8}"/>
              </a:ext>
            </a:extLst>
          </p:cNvPr>
          <p:cNvSpPr txBox="1"/>
          <p:nvPr/>
        </p:nvSpPr>
        <p:spPr>
          <a:xfrm>
            <a:off x="6560598" y="2108310"/>
            <a:ext cx="488553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err="1"/>
              <a:t>argparse</a:t>
            </a:r>
            <a:r>
              <a:rPr lang="ko-KR" altLang="en-US" sz="1600" dirty="0"/>
              <a:t>를 통해 인자를 받으면 이를 바탕으로 </a:t>
            </a:r>
            <a:r>
              <a:rPr lang="en-US" altLang="ko-KR" sz="1600" dirty="0"/>
              <a:t>model</a:t>
            </a:r>
            <a:r>
              <a:rPr lang="ko-KR" altLang="en-US" sz="1600" dirty="0"/>
              <a:t>을 </a:t>
            </a:r>
            <a:r>
              <a:rPr lang="en-US" altLang="ko-KR" sz="1600" dirty="0"/>
              <a:t>training</a:t>
            </a:r>
            <a:r>
              <a:rPr lang="ko-KR" altLang="en-US" sz="1600" dirty="0"/>
              <a:t>하는 </a:t>
            </a:r>
            <a:r>
              <a:rPr lang="en-US" altLang="ko-KR" sz="1600" dirty="0"/>
              <a:t>function</a:t>
            </a:r>
            <a:r>
              <a:rPr lang="ko-KR" altLang="en-US" sz="1600" dirty="0"/>
              <a:t>을 정의</a:t>
            </a:r>
            <a:r>
              <a:rPr lang="en-US" altLang="ko-KR" sz="16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이 부분을 통해서 앞서 정의한 </a:t>
            </a:r>
            <a:r>
              <a:rPr lang="en-US" altLang="ko-KR" sz="1600" dirty="0"/>
              <a:t>CNN()</a:t>
            </a:r>
            <a:r>
              <a:rPr lang="ko-KR" altLang="en-US" sz="1600" dirty="0"/>
              <a:t>에</a:t>
            </a:r>
            <a:endParaRPr lang="en-US" altLang="ko-KR" sz="1600" dirty="0"/>
          </a:p>
          <a:p>
            <a:r>
              <a:rPr lang="en-US" altLang="ko-KR" sz="1600" dirty="0"/>
              <a:t>    </a:t>
            </a:r>
            <a:r>
              <a:rPr lang="en-US" altLang="ko-KR" sz="1600" dirty="0" err="1"/>
              <a:t>argparser</a:t>
            </a:r>
            <a:r>
              <a:rPr lang="ko-KR" altLang="en-US" sz="1600" dirty="0"/>
              <a:t>의</a:t>
            </a:r>
            <a:r>
              <a:rPr lang="en-US" altLang="ko-KR" sz="1600" dirty="0"/>
              <a:t> </a:t>
            </a:r>
            <a:r>
              <a:rPr lang="ko-KR" altLang="en-US" sz="1600" dirty="0"/>
              <a:t>인자들이 자동으로 할당됨</a:t>
            </a:r>
            <a:r>
              <a:rPr lang="en-US" altLang="ko-KR" sz="16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추가적으로 </a:t>
            </a:r>
            <a:r>
              <a:rPr lang="en-US" altLang="ko-KR" sz="1600" dirty="0"/>
              <a:t>optimizer, </a:t>
            </a:r>
            <a:r>
              <a:rPr lang="en-US" altLang="ko-KR" sz="1600" dirty="0" err="1"/>
              <a:t>batch_size</a:t>
            </a:r>
            <a:r>
              <a:rPr lang="en-US" altLang="ko-KR" sz="1600" dirty="0"/>
              <a:t>, epoch </a:t>
            </a:r>
            <a:r>
              <a:rPr lang="ko-KR" altLang="en-US" sz="1600" dirty="0"/>
              <a:t>수</a:t>
            </a:r>
            <a:r>
              <a:rPr lang="en-US" altLang="ko-KR" sz="1600" dirty="0"/>
              <a:t>,</a:t>
            </a:r>
          </a:p>
          <a:p>
            <a:r>
              <a:rPr lang="en-US" altLang="ko-KR" sz="1600" dirty="0"/>
              <a:t>    callback function </a:t>
            </a:r>
            <a:r>
              <a:rPr lang="ko-KR" altLang="en-US" sz="1600" dirty="0"/>
              <a:t>등을 </a:t>
            </a:r>
            <a:r>
              <a:rPr lang="en-US" altLang="ko-KR" sz="1600" dirty="0" err="1"/>
              <a:t>argparser</a:t>
            </a:r>
            <a:r>
              <a:rPr lang="ko-KR" altLang="en-US" sz="1600" dirty="0"/>
              <a:t>를 통해서 받음</a:t>
            </a:r>
            <a:r>
              <a:rPr lang="en-US" altLang="ko-KR" sz="16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model</a:t>
            </a:r>
            <a:r>
              <a:rPr lang="ko-KR" altLang="en-US" sz="1600" dirty="0"/>
              <a:t> 자체와 </a:t>
            </a:r>
            <a:r>
              <a:rPr lang="en-US" altLang="ko-KR" sz="1600" dirty="0"/>
              <a:t>model</a:t>
            </a:r>
            <a:r>
              <a:rPr lang="ko-KR" altLang="en-US" sz="1600" dirty="0"/>
              <a:t>의 </a:t>
            </a:r>
            <a:r>
              <a:rPr lang="en-US" altLang="ko-KR" sz="1600" dirty="0"/>
              <a:t>history</a:t>
            </a:r>
            <a:r>
              <a:rPr lang="ko-KR" altLang="en-US" sz="1600" dirty="0"/>
              <a:t>를 반환함</a:t>
            </a:r>
            <a:r>
              <a:rPr lang="en-US" altLang="ko-KR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077896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16D5B9E4-27D3-46C7-86C7-B166CBDEFF6D}"/>
              </a:ext>
            </a:extLst>
          </p:cNvPr>
          <p:cNvSpPr/>
          <p:nvPr/>
        </p:nvSpPr>
        <p:spPr>
          <a:xfrm>
            <a:off x="162560" y="127000"/>
            <a:ext cx="11866880" cy="6604000"/>
          </a:xfrm>
          <a:prstGeom prst="roundRect">
            <a:avLst/>
          </a:prstGeom>
          <a:noFill/>
          <a:ln w="57150">
            <a:solidFill>
              <a:srgbClr val="40C8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ppleGothic" pitchFamily="2" charset="-127"/>
              <a:ea typeface="AppleGothic" pitchFamily="2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DDBF555-FD4A-5245-B291-270E5913C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C0AE5-A4E3-48E5-8458-32904AC891C2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DCFB63-129F-414B-9E08-CED1155C173E}"/>
              </a:ext>
            </a:extLst>
          </p:cNvPr>
          <p:cNvSpPr txBox="1"/>
          <p:nvPr/>
        </p:nvSpPr>
        <p:spPr>
          <a:xfrm>
            <a:off x="1003738" y="2918510"/>
            <a:ext cx="101845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en-US" sz="3600" dirty="0">
                <a:latin typeface="+mj-lt"/>
                <a:ea typeface="HY강M" pitchFamily="18" charset="-127"/>
              </a:rPr>
              <a:t>2.</a:t>
            </a:r>
            <a:r>
              <a:rPr kumimoji="1" lang="ko-KR" altLang="en-US" sz="3600" dirty="0">
                <a:latin typeface="+mj-lt"/>
                <a:ea typeface="HY강M" pitchFamily="18" charset="-127"/>
              </a:rPr>
              <a:t> </a:t>
            </a:r>
            <a:r>
              <a:rPr kumimoji="1" lang="en-US" altLang="ko-KR" sz="3600" dirty="0" err="1">
                <a:latin typeface="+mj-lt"/>
                <a:ea typeface="HY강M" pitchFamily="18" charset="-127"/>
              </a:rPr>
              <a:t>Hyperparametrization</a:t>
            </a:r>
            <a:endParaRPr kumimoji="1" lang="x-none" altLang="en-US" sz="3600" dirty="0">
              <a:latin typeface="+mj-lt"/>
              <a:ea typeface="HY강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626913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HY강M" pitchFamily="18" charset="-127"/>
                <a:ea typeface="HY강M" pitchFamily="18" charset="-127"/>
              </a:rPr>
              <a:t>2. </a:t>
            </a:r>
            <a:r>
              <a:rPr lang="en-US" altLang="ko-KR" dirty="0" err="1">
                <a:latin typeface="HY강M" pitchFamily="18" charset="-127"/>
                <a:ea typeface="HY강M" pitchFamily="18" charset="-127"/>
              </a:rPr>
              <a:t>Hyperparametrization</a:t>
            </a:r>
            <a:endParaRPr lang="ko-KR" altLang="en-US" dirty="0">
              <a:latin typeface="HY강M" pitchFamily="18" charset="-127"/>
              <a:ea typeface="HY강M" pitchFamily="18" charset="-127"/>
            </a:endParaRPr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5A60FB13-748C-4113-9CE7-43E4A944D3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866" y="365124"/>
            <a:ext cx="10607934" cy="6099343"/>
          </a:xfr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C0AE5-A4E3-48E5-8458-32904AC891C2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B0D4583-303B-42AC-BD95-569E785A5DE8}"/>
              </a:ext>
            </a:extLst>
          </p:cNvPr>
          <p:cNvSpPr txBox="1"/>
          <p:nvPr/>
        </p:nvSpPr>
        <p:spPr>
          <a:xfrm>
            <a:off x="6400059" y="5234152"/>
            <a:ext cx="495374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Hyperparameter tuning</a:t>
            </a:r>
            <a:r>
              <a:rPr lang="ko-KR" altLang="en-US" sz="1600" dirty="0"/>
              <a:t>은 결과를 도출하는 데에 있어</a:t>
            </a:r>
            <a:r>
              <a:rPr lang="en-US" altLang="ko-KR" sz="1600" dirty="0"/>
              <a:t> </a:t>
            </a:r>
            <a:r>
              <a:rPr lang="ko-KR" altLang="en-US" sz="1600" dirty="0"/>
              <a:t>필수적인 과정이나</a:t>
            </a:r>
            <a:r>
              <a:rPr lang="en-US" altLang="ko-KR" sz="1600" dirty="0"/>
              <a:t>, </a:t>
            </a:r>
            <a:r>
              <a:rPr lang="ko-KR" altLang="en-US" sz="1600" dirty="0"/>
              <a:t>최종적으로 </a:t>
            </a:r>
            <a:r>
              <a:rPr lang="en-US" altLang="ko-KR" sz="1600" dirty="0"/>
              <a:t>reporting</a:t>
            </a:r>
            <a:r>
              <a:rPr lang="ko-KR" altLang="en-US" sz="1600" dirty="0"/>
              <a:t>할 때에는 빠지게 되는 부분</a:t>
            </a:r>
            <a:r>
              <a:rPr lang="en-US" altLang="ko-KR" sz="1600" dirty="0"/>
              <a:t>. </a:t>
            </a:r>
            <a:r>
              <a:rPr lang="ko-KR" altLang="en-US" sz="1600" dirty="0"/>
              <a:t>따라서 현대 제일 아래에 있는 </a:t>
            </a:r>
            <a:r>
              <a:rPr lang="en-US" altLang="ko-KR" sz="1600" dirty="0"/>
              <a:t>Experiment Variable</a:t>
            </a:r>
            <a:r>
              <a:rPr lang="ko-KR" altLang="en-US" sz="1600" dirty="0"/>
              <a:t>은 비워져 있는 상태</a:t>
            </a:r>
            <a:r>
              <a:rPr lang="en-US" altLang="ko-KR" sz="1600" dirty="0"/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B8860FC-9432-48DD-A5C0-F46F16D2E12C}"/>
              </a:ext>
            </a:extLst>
          </p:cNvPr>
          <p:cNvSpPr txBox="1"/>
          <p:nvPr/>
        </p:nvSpPr>
        <p:spPr>
          <a:xfrm>
            <a:off x="6400058" y="741974"/>
            <a:ext cx="495374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앞서 언급한 </a:t>
            </a:r>
            <a:r>
              <a:rPr lang="en-US" altLang="ko-KR" sz="1600" dirty="0" err="1"/>
              <a:t>argparse</a:t>
            </a:r>
            <a:r>
              <a:rPr lang="ko-KR" altLang="en-US" sz="1600" dirty="0"/>
              <a:t>가 여기에서 사용됨</a:t>
            </a:r>
            <a:r>
              <a:rPr lang="en-US" altLang="ko-KR" sz="16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err="1"/>
              <a:t>ArgumentParser</a:t>
            </a:r>
            <a:r>
              <a:rPr lang="ko-KR" altLang="en-US" sz="1600" dirty="0"/>
              <a:t>의 이름을 </a:t>
            </a:r>
            <a:r>
              <a:rPr lang="en-US" altLang="ko-KR" sz="1600" dirty="0" err="1"/>
              <a:t>args</a:t>
            </a:r>
            <a:r>
              <a:rPr lang="ko-KR" altLang="en-US" sz="1600" dirty="0"/>
              <a:t>라고 저장하면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args</a:t>
            </a:r>
            <a:r>
              <a:rPr lang="ko-KR" altLang="en-US" sz="1600" dirty="0"/>
              <a:t>라는 </a:t>
            </a:r>
            <a:r>
              <a:rPr lang="en-US" altLang="ko-KR" sz="1600" dirty="0"/>
              <a:t>namespace </a:t>
            </a:r>
            <a:r>
              <a:rPr lang="ko-KR" altLang="en-US" sz="1600" dirty="0"/>
              <a:t>안에 변수들이 담기는 형태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    (list</a:t>
            </a:r>
            <a:r>
              <a:rPr lang="ko-KR" altLang="en-US" sz="1600" dirty="0"/>
              <a:t>의</a:t>
            </a:r>
            <a:r>
              <a:rPr lang="en-US" altLang="ko-KR" sz="1600" dirty="0"/>
              <a:t> .append()</a:t>
            </a:r>
            <a:r>
              <a:rPr lang="ko-KR" altLang="en-US" sz="1600" dirty="0"/>
              <a:t>와 유사하나</a:t>
            </a:r>
            <a:r>
              <a:rPr lang="en-US" altLang="ko-KR" sz="1600" dirty="0"/>
              <a:t>,</a:t>
            </a:r>
            <a:r>
              <a:rPr lang="ko-KR" altLang="en-US" sz="1600" dirty="0"/>
              <a:t> 그 깊이가 다름</a:t>
            </a:r>
            <a:r>
              <a:rPr lang="en-US" altLang="ko-KR" sz="16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038068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HY강M" pitchFamily="18" charset="-127"/>
                <a:ea typeface="HY강M" pitchFamily="18" charset="-127"/>
              </a:rPr>
              <a:t>2. </a:t>
            </a:r>
            <a:r>
              <a:rPr lang="en-US" altLang="ko-KR" dirty="0" err="1">
                <a:latin typeface="HY강M" pitchFamily="18" charset="-127"/>
                <a:ea typeface="HY강M" pitchFamily="18" charset="-127"/>
              </a:rPr>
              <a:t>Hyperparametrization</a:t>
            </a:r>
            <a:endParaRPr lang="ko-KR" altLang="en-US" dirty="0">
              <a:latin typeface="HY강M" pitchFamily="18" charset="-127"/>
              <a:ea typeface="HY강M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C0AE5-A4E3-48E5-8458-32904AC891C2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8BB6870C-A4AB-46FF-B0C5-304CDDBC89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485899"/>
            <a:ext cx="10515599" cy="2227141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B0D4583-303B-42AC-BD95-569E785A5DE8}"/>
              </a:ext>
            </a:extLst>
          </p:cNvPr>
          <p:cNvSpPr txBox="1"/>
          <p:nvPr/>
        </p:nvSpPr>
        <p:spPr>
          <a:xfrm>
            <a:off x="6009815" y="1870866"/>
            <a:ext cx="54856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callback function</a:t>
            </a:r>
            <a:r>
              <a:rPr lang="ko-KR" altLang="en-US" sz="1600" dirty="0"/>
              <a:t>으로 </a:t>
            </a:r>
            <a:r>
              <a:rPr lang="en-US" altLang="ko-KR" sz="1600" dirty="0" err="1"/>
              <a:t>LearningRateScheduler</a:t>
            </a:r>
            <a:r>
              <a:rPr lang="ko-KR" altLang="en-US" sz="1600" dirty="0"/>
              <a:t>와 </a:t>
            </a:r>
            <a:r>
              <a:rPr lang="en-US" altLang="ko-KR" sz="1600" dirty="0" err="1"/>
              <a:t>EarlyStopping</a:t>
            </a:r>
            <a:r>
              <a:rPr lang="ko-KR" altLang="en-US" sz="1600" dirty="0"/>
              <a:t>을 사용하기로 결정</a:t>
            </a:r>
            <a:r>
              <a:rPr lang="en-US" altLang="ko-KR" sz="1600" dirty="0"/>
              <a:t>. list</a:t>
            </a:r>
            <a:r>
              <a:rPr lang="ko-KR" altLang="en-US" sz="1600" dirty="0"/>
              <a:t>로 묶어서 저장</a:t>
            </a:r>
            <a:r>
              <a:rPr lang="en-US" altLang="ko-KR" sz="16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monitor</a:t>
            </a:r>
            <a:r>
              <a:rPr lang="ko-KR" altLang="en-US" sz="1600" dirty="0"/>
              <a:t>와 </a:t>
            </a:r>
            <a:r>
              <a:rPr lang="en-US" altLang="ko-KR" sz="1600" dirty="0"/>
              <a:t>patience</a:t>
            </a:r>
            <a:r>
              <a:rPr lang="ko-KR" altLang="en-US" sz="1600" dirty="0"/>
              <a:t>를 </a:t>
            </a:r>
            <a:r>
              <a:rPr lang="ko-KR" altLang="en-US" sz="1600" dirty="0" err="1"/>
              <a:t>변수화하여</a:t>
            </a:r>
            <a:r>
              <a:rPr lang="ko-KR" altLang="en-US" sz="1600" dirty="0"/>
              <a:t> </a:t>
            </a:r>
            <a:r>
              <a:rPr lang="en-US" altLang="ko-KR" sz="1600" dirty="0" err="1"/>
              <a:t>args</a:t>
            </a:r>
            <a:r>
              <a:rPr lang="ko-KR" altLang="en-US" sz="1600" dirty="0"/>
              <a:t>에 추가하였음</a:t>
            </a:r>
            <a:r>
              <a:rPr lang="en-US" altLang="ko-KR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700921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762E851B-9665-4E33-A8B2-567098A927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10514604" cy="3431728"/>
          </a:xfr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HY강M" pitchFamily="18" charset="-127"/>
                <a:ea typeface="HY강M" pitchFamily="18" charset="-127"/>
              </a:rPr>
              <a:t>2. </a:t>
            </a:r>
            <a:r>
              <a:rPr lang="en-US" altLang="ko-KR" dirty="0" err="1">
                <a:latin typeface="HY강M" pitchFamily="18" charset="-127"/>
                <a:ea typeface="HY강M" pitchFamily="18" charset="-127"/>
              </a:rPr>
              <a:t>Hyperparametrization</a:t>
            </a:r>
            <a:endParaRPr lang="ko-KR" altLang="en-US" dirty="0">
              <a:latin typeface="HY강M" pitchFamily="18" charset="-127"/>
              <a:ea typeface="HY강M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C0AE5-A4E3-48E5-8458-32904AC891C2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B0D4583-303B-42AC-BD95-569E785A5DE8}"/>
              </a:ext>
            </a:extLst>
          </p:cNvPr>
          <p:cNvSpPr txBox="1"/>
          <p:nvPr/>
        </p:nvSpPr>
        <p:spPr>
          <a:xfrm>
            <a:off x="6009445" y="2093625"/>
            <a:ext cx="54856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위에서 어쩌고 저쩌고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0007458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16D5B9E4-27D3-46C7-86C7-B166CBDEFF6D}"/>
              </a:ext>
            </a:extLst>
          </p:cNvPr>
          <p:cNvSpPr/>
          <p:nvPr/>
        </p:nvSpPr>
        <p:spPr>
          <a:xfrm>
            <a:off x="162560" y="127000"/>
            <a:ext cx="11866880" cy="6604000"/>
          </a:xfrm>
          <a:prstGeom prst="roundRect">
            <a:avLst/>
          </a:prstGeom>
          <a:noFill/>
          <a:ln w="57150">
            <a:solidFill>
              <a:srgbClr val="40C8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ppleGothic" pitchFamily="2" charset="-127"/>
              <a:ea typeface="AppleGothic" pitchFamily="2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DDBF555-FD4A-5245-B291-270E5913C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C0AE5-A4E3-48E5-8458-32904AC891C2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DCFB63-129F-414B-9E08-CED1155C173E}"/>
              </a:ext>
            </a:extLst>
          </p:cNvPr>
          <p:cNvSpPr txBox="1"/>
          <p:nvPr/>
        </p:nvSpPr>
        <p:spPr>
          <a:xfrm>
            <a:off x="1003738" y="2918510"/>
            <a:ext cx="101845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en-US" sz="3600" dirty="0">
                <a:latin typeface="+mj-lt"/>
                <a:ea typeface="HY강M" pitchFamily="18" charset="-127"/>
              </a:rPr>
              <a:t>3.</a:t>
            </a:r>
            <a:r>
              <a:rPr kumimoji="1" lang="ko-KR" altLang="en-US" sz="3600" dirty="0">
                <a:latin typeface="+mj-lt"/>
                <a:ea typeface="HY강M" pitchFamily="18" charset="-127"/>
              </a:rPr>
              <a:t> </a:t>
            </a:r>
            <a:r>
              <a:rPr kumimoji="1" lang="en-US" altLang="ko-KR" sz="3600" dirty="0">
                <a:latin typeface="+mj-lt"/>
                <a:ea typeface="HY강M" pitchFamily="18" charset="-127"/>
              </a:rPr>
              <a:t>Evaluation &amp; Test</a:t>
            </a:r>
            <a:endParaRPr kumimoji="1" lang="x-none" altLang="en-US" sz="3600" dirty="0">
              <a:latin typeface="+mj-lt"/>
              <a:ea typeface="HY강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564394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HY강M" pitchFamily="18" charset="-127"/>
                <a:ea typeface="HY강M" pitchFamily="18" charset="-127"/>
              </a:rPr>
              <a:t>2. </a:t>
            </a:r>
            <a:r>
              <a:rPr lang="en-US" altLang="ko-KR" dirty="0" err="1">
                <a:latin typeface="HY강M" pitchFamily="18" charset="-127"/>
                <a:ea typeface="HY강M" pitchFamily="18" charset="-127"/>
              </a:rPr>
              <a:t>Hyperparametrization</a:t>
            </a:r>
            <a:endParaRPr lang="ko-KR" altLang="en-US" dirty="0">
              <a:latin typeface="HY강M" pitchFamily="18" charset="-127"/>
              <a:ea typeface="HY강M" pitchFamily="18" charset="-127"/>
            </a:endParaRPr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5A60FB13-748C-4113-9CE7-43E4A944D3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866" y="365124"/>
            <a:ext cx="10607934" cy="6099343"/>
          </a:xfr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C0AE5-A4E3-48E5-8458-32904AC891C2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B8860FC-9432-48DD-A5C0-F46F16D2E12C}"/>
              </a:ext>
            </a:extLst>
          </p:cNvPr>
          <p:cNvSpPr txBox="1"/>
          <p:nvPr/>
        </p:nvSpPr>
        <p:spPr>
          <a:xfrm>
            <a:off x="6400058" y="741974"/>
            <a:ext cx="49537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이번 </a:t>
            </a:r>
            <a:r>
              <a:rPr lang="en-US" altLang="ko-KR" sz="1600" dirty="0"/>
              <a:t>training</a:t>
            </a:r>
            <a:r>
              <a:rPr lang="ko-KR" altLang="en-US" sz="1600" dirty="0"/>
              <a:t>에 사용하기로 한 </a:t>
            </a:r>
            <a:r>
              <a:rPr lang="en-US" altLang="ko-KR" sz="1600" dirty="0"/>
              <a:t>hyperparameter.</a:t>
            </a:r>
          </a:p>
        </p:txBody>
      </p:sp>
    </p:spTree>
    <p:extLst>
      <p:ext uri="{BB962C8B-B14F-4D97-AF65-F5344CB8AC3E}">
        <p14:creationId xmlns:p14="http://schemas.microsoft.com/office/powerpoint/2010/main" val="1070751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16D5B9E4-27D3-46C7-86C7-B166CBDEFF6D}"/>
              </a:ext>
            </a:extLst>
          </p:cNvPr>
          <p:cNvSpPr/>
          <p:nvPr/>
        </p:nvSpPr>
        <p:spPr>
          <a:xfrm>
            <a:off x="162560" y="127000"/>
            <a:ext cx="11866880" cy="6604000"/>
          </a:xfrm>
          <a:prstGeom prst="roundRect">
            <a:avLst/>
          </a:prstGeom>
          <a:noFill/>
          <a:ln w="57150">
            <a:solidFill>
              <a:srgbClr val="40C8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ppleGothic" pitchFamily="2" charset="-127"/>
              <a:ea typeface="AppleGothic" pitchFamily="2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DDBF555-FD4A-5245-B291-270E5913C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C0AE5-A4E3-48E5-8458-32904AC891C2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DCFB63-129F-414B-9E08-CED1155C173E}"/>
              </a:ext>
            </a:extLst>
          </p:cNvPr>
          <p:cNvSpPr txBox="1"/>
          <p:nvPr/>
        </p:nvSpPr>
        <p:spPr>
          <a:xfrm>
            <a:off x="1003738" y="2551837"/>
            <a:ext cx="1018452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dirty="0">
                <a:latin typeface="+mn-ea"/>
              </a:rPr>
              <a:t>4</a:t>
            </a:r>
            <a:r>
              <a:rPr kumimoji="1" lang="ko-KR" altLang="en-US" sz="2800" dirty="0">
                <a:latin typeface="+mn-ea"/>
              </a:rPr>
              <a:t>기 </a:t>
            </a:r>
            <a:r>
              <a:rPr kumimoji="1" lang="en-US" altLang="ko-KR" sz="2800" dirty="0">
                <a:latin typeface="+mn-ea"/>
              </a:rPr>
              <a:t>1</a:t>
            </a:r>
            <a:r>
              <a:rPr kumimoji="1" lang="ko-KR" altLang="en-US" sz="2800" dirty="0">
                <a:latin typeface="+mn-ea"/>
              </a:rPr>
              <a:t>조 발표자</a:t>
            </a:r>
            <a:r>
              <a:rPr kumimoji="1" lang="en-US" altLang="ko-KR" sz="2800" dirty="0">
                <a:latin typeface="+mn-ea"/>
              </a:rPr>
              <a:t>: </a:t>
            </a:r>
            <a:r>
              <a:rPr kumimoji="1" lang="ko-KR" altLang="en-US" sz="2800" dirty="0">
                <a:latin typeface="+mn-ea"/>
              </a:rPr>
              <a:t>장민우</a:t>
            </a:r>
            <a:endParaRPr kumimoji="1" lang="en-US" altLang="ko-KR" sz="2800" dirty="0">
              <a:latin typeface="+mn-ea"/>
            </a:endParaRPr>
          </a:p>
          <a:p>
            <a:pPr algn="ctr"/>
            <a:endParaRPr kumimoji="1" lang="en-US" altLang="en-US" sz="2800" dirty="0">
              <a:latin typeface="+mn-ea"/>
            </a:endParaRPr>
          </a:p>
          <a:p>
            <a:pPr algn="ctr"/>
            <a:r>
              <a:rPr kumimoji="1" lang="ko-KR" altLang="en-US" sz="2800" dirty="0">
                <a:latin typeface="+mn-ea"/>
              </a:rPr>
              <a:t>조원</a:t>
            </a:r>
            <a:r>
              <a:rPr kumimoji="1" lang="en-US" altLang="ko-KR" sz="2800" dirty="0">
                <a:latin typeface="+mn-ea"/>
              </a:rPr>
              <a:t>: </a:t>
            </a:r>
            <a:r>
              <a:rPr kumimoji="1" lang="ko-KR" altLang="en-US" sz="2800" dirty="0" err="1">
                <a:latin typeface="+mn-ea"/>
              </a:rPr>
              <a:t>김민강</a:t>
            </a:r>
            <a:r>
              <a:rPr kumimoji="1" lang="en-US" altLang="ko-KR" sz="2800" dirty="0">
                <a:latin typeface="+mn-ea"/>
              </a:rPr>
              <a:t>, </a:t>
            </a:r>
            <a:r>
              <a:rPr kumimoji="1" lang="ko-KR" altLang="en-US" sz="2800" dirty="0">
                <a:latin typeface="+mn-ea"/>
              </a:rPr>
              <a:t>노지연</a:t>
            </a:r>
            <a:r>
              <a:rPr kumimoji="1" lang="en-US" altLang="ko-KR" sz="2800" dirty="0">
                <a:latin typeface="+mn-ea"/>
              </a:rPr>
              <a:t>, </a:t>
            </a:r>
            <a:r>
              <a:rPr kumimoji="1" lang="ko-KR" altLang="en-US" sz="2800" dirty="0">
                <a:latin typeface="+mn-ea"/>
              </a:rPr>
              <a:t>신용진</a:t>
            </a:r>
            <a:r>
              <a:rPr kumimoji="1" lang="en-US" altLang="ko-KR" sz="2800" dirty="0">
                <a:latin typeface="+mn-ea"/>
              </a:rPr>
              <a:t>, </a:t>
            </a:r>
            <a:r>
              <a:rPr kumimoji="1" lang="ko-KR" altLang="en-US" sz="2800" dirty="0">
                <a:latin typeface="+mn-ea"/>
              </a:rPr>
              <a:t>장민우</a:t>
            </a:r>
            <a:endParaRPr kumimoji="1" lang="x-none" altLang="en-US" sz="2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191376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HY강M" pitchFamily="18" charset="-127"/>
                <a:ea typeface="HY강M" pitchFamily="18" charset="-127"/>
              </a:rPr>
              <a:t>3. Evaluation &amp; Test</a:t>
            </a:r>
            <a:endParaRPr lang="ko-KR" altLang="en-US" dirty="0">
              <a:latin typeface="HY강M" pitchFamily="18" charset="-127"/>
              <a:ea typeface="HY강M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C0AE5-A4E3-48E5-8458-32904AC891C2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BDF07537-035A-4C16-87E0-4FB594D575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58" y="138867"/>
            <a:ext cx="8420129" cy="6582608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A080564-7498-48FD-85C1-2677C615D340}"/>
              </a:ext>
            </a:extLst>
          </p:cNvPr>
          <p:cNvSpPr txBox="1"/>
          <p:nvPr/>
        </p:nvSpPr>
        <p:spPr>
          <a:xfrm>
            <a:off x="4318222" y="612407"/>
            <a:ext cx="444403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err="1"/>
              <a:t>deepcopy</a:t>
            </a:r>
            <a:r>
              <a:rPr lang="ko-KR" altLang="en-US" sz="1600" dirty="0"/>
              <a:t>로 </a:t>
            </a:r>
            <a:r>
              <a:rPr lang="en-US" altLang="ko-KR" sz="1600" dirty="0" err="1"/>
              <a:t>args</a:t>
            </a:r>
            <a:r>
              <a:rPr lang="ko-KR" altLang="en-US" sz="1600" dirty="0"/>
              <a:t>를 불러온 뒤</a:t>
            </a:r>
            <a:r>
              <a:rPr lang="en-US" altLang="ko-KR" sz="1600" dirty="0"/>
              <a:t>, </a:t>
            </a:r>
            <a:r>
              <a:rPr lang="ko-KR" altLang="en-US" sz="1600" dirty="0"/>
              <a:t>앞서 정의한 </a:t>
            </a:r>
            <a:r>
              <a:rPr lang="en-US" altLang="ko-KR" sz="1600" dirty="0"/>
              <a:t>experiment function</a:t>
            </a:r>
            <a:r>
              <a:rPr lang="ko-KR" altLang="en-US" sz="1600" dirty="0"/>
              <a:t>을 실행</a:t>
            </a:r>
            <a:r>
              <a:rPr lang="en-US" altLang="ko-KR" sz="16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model</a:t>
            </a:r>
            <a:r>
              <a:rPr lang="ko-KR" altLang="en-US" sz="1600" dirty="0"/>
              <a:t>의 </a:t>
            </a:r>
            <a:r>
              <a:rPr lang="en-US" altLang="ko-KR" sz="1600" dirty="0"/>
              <a:t>information</a:t>
            </a:r>
            <a:r>
              <a:rPr lang="ko-KR" altLang="en-US" sz="1600" dirty="0"/>
              <a:t>을 보여준 뒤</a:t>
            </a:r>
            <a:r>
              <a:rPr lang="en-US" altLang="ko-KR" sz="1600" dirty="0"/>
              <a:t>, fitting</a:t>
            </a:r>
            <a:r>
              <a:rPr lang="ko-KR" altLang="en-US" sz="1600" dirty="0"/>
              <a:t>을 진행</a:t>
            </a:r>
            <a:r>
              <a:rPr lang="en-US" altLang="ko-KR" sz="1600" dirty="0"/>
              <a:t>. fitting </a:t>
            </a:r>
            <a:r>
              <a:rPr lang="ko-KR" altLang="en-US" sz="1600" dirty="0"/>
              <a:t>결과와 </a:t>
            </a:r>
            <a:r>
              <a:rPr lang="en-US" altLang="ko-KR" sz="1600" dirty="0"/>
              <a:t>model</a:t>
            </a:r>
            <a:r>
              <a:rPr lang="ko-KR" altLang="en-US" sz="1600" dirty="0"/>
              <a:t>을 반환</a:t>
            </a:r>
            <a:r>
              <a:rPr lang="en-US" altLang="ko-KR" sz="1600" dirty="0"/>
              <a:t>.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F597BC0D-AA86-4C3F-A749-CE689EA753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221" y="1689625"/>
            <a:ext cx="7752927" cy="132556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3F3CA36-9544-44B3-B6DE-1FF53EAC8F43}"/>
              </a:ext>
            </a:extLst>
          </p:cNvPr>
          <p:cNvSpPr txBox="1"/>
          <p:nvPr/>
        </p:nvSpPr>
        <p:spPr>
          <a:xfrm>
            <a:off x="4318220" y="3236076"/>
            <a:ext cx="5154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err="1"/>
              <a:t>Earlystopping</a:t>
            </a:r>
            <a:r>
              <a:rPr lang="en-US" altLang="ko-KR" sz="1600" dirty="0"/>
              <a:t>(patience=1)</a:t>
            </a:r>
            <a:r>
              <a:rPr lang="ko-KR" altLang="en-US" sz="1600" dirty="0"/>
              <a:t>에 의해 </a:t>
            </a:r>
            <a:r>
              <a:rPr lang="en-US" altLang="ko-KR" sz="1600" dirty="0"/>
              <a:t>Epoch 4/20</a:t>
            </a:r>
            <a:r>
              <a:rPr lang="ko-KR" altLang="en-US" sz="1600" dirty="0"/>
              <a:t>에서 </a:t>
            </a:r>
            <a:r>
              <a:rPr lang="en-US" altLang="ko-KR" sz="1600" dirty="0"/>
              <a:t>training</a:t>
            </a:r>
            <a:r>
              <a:rPr lang="ko-KR" altLang="en-US" sz="1600" dirty="0"/>
              <a:t>을 중단하고 결과를 반환</a:t>
            </a:r>
            <a:r>
              <a:rPr lang="en-US" altLang="ko-KR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94085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HY강M" pitchFamily="18" charset="-127"/>
                <a:ea typeface="HY강M" pitchFamily="18" charset="-127"/>
              </a:rPr>
              <a:t>3. Evaluation</a:t>
            </a:r>
            <a:r>
              <a:rPr lang="ko-KR" altLang="en-US" dirty="0">
                <a:latin typeface="HY강M" pitchFamily="18" charset="-127"/>
                <a:ea typeface="HY강M" pitchFamily="18" charset="-127"/>
              </a:rPr>
              <a:t> </a:t>
            </a:r>
            <a:r>
              <a:rPr lang="en-US" altLang="ko-KR" dirty="0">
                <a:latin typeface="HY강M" pitchFamily="18" charset="-127"/>
                <a:ea typeface="HY강M" pitchFamily="18" charset="-127"/>
              </a:rPr>
              <a:t>&amp; Test</a:t>
            </a:r>
            <a:endParaRPr lang="ko-KR" altLang="en-US" dirty="0">
              <a:latin typeface="HY강M" pitchFamily="18" charset="-127"/>
              <a:ea typeface="HY강M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C0AE5-A4E3-48E5-8458-32904AC891C2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B4D7919E-816D-4B6F-9F77-276E296252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7"/>
            <a:ext cx="10661788" cy="3387339"/>
          </a:xfr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F483D6C-C8D7-46CC-8E9D-1A9D9FFFC8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3971"/>
          <a:stretch/>
        </p:blipFill>
        <p:spPr>
          <a:xfrm>
            <a:off x="838200" y="5078026"/>
            <a:ext cx="10661788" cy="54671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C5A4204A-80CE-4ED1-829C-46D76298900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801" r="56875"/>
          <a:stretch/>
        </p:blipFill>
        <p:spPr>
          <a:xfrm>
            <a:off x="6096000" y="2159785"/>
            <a:ext cx="5257800" cy="328404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471FC5B-9EFD-4D0B-8A4F-5634FB79C4E1}"/>
              </a:ext>
            </a:extLst>
          </p:cNvPr>
          <p:cNvSpPr txBox="1"/>
          <p:nvPr/>
        </p:nvSpPr>
        <p:spPr>
          <a:xfrm>
            <a:off x="6755907" y="6175438"/>
            <a:ext cx="3719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Loss</a:t>
            </a:r>
            <a:r>
              <a:rPr lang="ko-KR" altLang="en-US" dirty="0"/>
              <a:t> </a:t>
            </a:r>
            <a:r>
              <a:rPr lang="en-US" altLang="ko-KR" dirty="0"/>
              <a:t>accuracy</a:t>
            </a:r>
            <a:r>
              <a:rPr lang="ko-KR" altLang="en-US" dirty="0"/>
              <a:t>로 수정해야 함</a:t>
            </a:r>
          </a:p>
        </p:txBody>
      </p:sp>
    </p:spTree>
    <p:extLst>
      <p:ext uri="{BB962C8B-B14F-4D97-AF65-F5344CB8AC3E}">
        <p14:creationId xmlns:p14="http://schemas.microsoft.com/office/powerpoint/2010/main" val="38087345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31F65638-9D07-4505-82D3-9AF0F8CDC9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10475282" cy="1043634"/>
          </a:xfr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HY강M" pitchFamily="18" charset="-127"/>
                <a:ea typeface="HY강M" pitchFamily="18" charset="-127"/>
              </a:rPr>
              <a:t>3. Evaluation</a:t>
            </a:r>
            <a:r>
              <a:rPr lang="ko-KR" altLang="en-US" dirty="0">
                <a:latin typeface="HY강M" pitchFamily="18" charset="-127"/>
                <a:ea typeface="HY강M" pitchFamily="18" charset="-127"/>
              </a:rPr>
              <a:t> </a:t>
            </a:r>
            <a:r>
              <a:rPr lang="en-US" altLang="ko-KR" dirty="0">
                <a:latin typeface="HY강M" pitchFamily="18" charset="-127"/>
                <a:ea typeface="HY강M" pitchFamily="18" charset="-127"/>
              </a:rPr>
              <a:t>&amp; Test</a:t>
            </a:r>
            <a:endParaRPr lang="ko-KR" altLang="en-US" dirty="0">
              <a:latin typeface="HY강M" pitchFamily="18" charset="-127"/>
              <a:ea typeface="HY강M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C0AE5-A4E3-48E5-8458-32904AC891C2}" type="slidenum">
              <a:rPr lang="ko-KR" altLang="en-US" smtClean="0"/>
              <a:pPr/>
              <a:t>22</a:t>
            </a:fld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2FE8575-816A-43C3-AA23-CFD7D4BEA086}"/>
              </a:ext>
            </a:extLst>
          </p:cNvPr>
          <p:cNvSpPr txBox="1"/>
          <p:nvPr/>
        </p:nvSpPr>
        <p:spPr>
          <a:xfrm>
            <a:off x="7716153" y="1704674"/>
            <a:ext cx="35174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약 </a:t>
            </a:r>
            <a:r>
              <a:rPr lang="en-US" altLang="ko-KR" sz="1600" dirty="0"/>
              <a:t>99.6%</a:t>
            </a:r>
            <a:r>
              <a:rPr lang="ko-KR" altLang="en-US" sz="1600" dirty="0"/>
              <a:t>의 </a:t>
            </a:r>
            <a:r>
              <a:rPr lang="en-US" altLang="ko-KR" sz="1600" dirty="0"/>
              <a:t>Test Accuracy</a:t>
            </a:r>
            <a:r>
              <a:rPr lang="ko-KR" altLang="en-US" sz="1600" dirty="0"/>
              <a:t>를 반환</a:t>
            </a:r>
            <a:r>
              <a:rPr lang="en-US" altLang="ko-KR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454585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ECCB0865-BC3F-4A77-B646-6436487E8F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59714"/>
            <a:ext cx="10515600" cy="4949894"/>
          </a:xfr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HY강M" pitchFamily="18" charset="-127"/>
                <a:ea typeface="HY강M" pitchFamily="18" charset="-127"/>
              </a:rPr>
              <a:t>3. Evaluation</a:t>
            </a:r>
            <a:r>
              <a:rPr lang="ko-KR" altLang="en-US" dirty="0">
                <a:latin typeface="HY강M" pitchFamily="18" charset="-127"/>
                <a:ea typeface="HY강M" pitchFamily="18" charset="-127"/>
              </a:rPr>
              <a:t> </a:t>
            </a:r>
            <a:r>
              <a:rPr lang="en-US" altLang="ko-KR" dirty="0">
                <a:latin typeface="HY강M" pitchFamily="18" charset="-127"/>
                <a:ea typeface="HY강M" pitchFamily="18" charset="-127"/>
              </a:rPr>
              <a:t>&amp; Test</a:t>
            </a:r>
            <a:endParaRPr lang="ko-KR" altLang="en-US" dirty="0">
              <a:latin typeface="HY강M" pitchFamily="18" charset="-127"/>
              <a:ea typeface="HY강M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C0AE5-A4E3-48E5-8458-32904AC891C2}" type="slidenum">
              <a:rPr lang="ko-KR" altLang="en-US" smtClean="0"/>
              <a:pPr/>
              <a:t>23</a:t>
            </a:fld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2FE8575-816A-43C3-AA23-CFD7D4BEA086}"/>
              </a:ext>
            </a:extLst>
          </p:cNvPr>
          <p:cNvSpPr txBox="1"/>
          <p:nvPr/>
        </p:nvSpPr>
        <p:spPr>
          <a:xfrm>
            <a:off x="4998128" y="1704674"/>
            <a:ext cx="62354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Test set</a:t>
            </a:r>
            <a:r>
              <a:rPr lang="ko-KR" altLang="en-US" sz="1600" dirty="0"/>
              <a:t>의 </a:t>
            </a:r>
            <a:r>
              <a:rPr lang="en-US" altLang="ko-KR" sz="1600" dirty="0"/>
              <a:t>data </a:t>
            </a:r>
            <a:r>
              <a:rPr lang="ko-KR" altLang="en-US" sz="1600" dirty="0"/>
              <a:t>중 </a:t>
            </a:r>
            <a:r>
              <a:rPr lang="en-US" altLang="ko-KR" sz="1600" dirty="0"/>
              <a:t>forecasting</a:t>
            </a:r>
            <a:r>
              <a:rPr lang="ko-KR" altLang="en-US" sz="1600" dirty="0"/>
              <a:t>하는 데에 실패한 것이 몇 개이고</a:t>
            </a:r>
            <a:r>
              <a:rPr lang="en-US" altLang="ko-KR" sz="1600" dirty="0"/>
              <a:t>, </a:t>
            </a:r>
            <a:r>
              <a:rPr lang="ko-KR" altLang="en-US" sz="1600" dirty="0"/>
              <a:t>어떠한 것인지에 관해 알고 싶은 사람들을 위한 </a:t>
            </a:r>
            <a:r>
              <a:rPr lang="en-US" altLang="ko-KR" sz="1600" dirty="0"/>
              <a:t>code.</a:t>
            </a:r>
          </a:p>
        </p:txBody>
      </p:sp>
    </p:spTree>
    <p:extLst>
      <p:ext uri="{BB962C8B-B14F-4D97-AF65-F5344CB8AC3E}">
        <p14:creationId xmlns:p14="http://schemas.microsoft.com/office/powerpoint/2010/main" val="23837521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HY강M" pitchFamily="18" charset="-127"/>
                <a:ea typeface="HY강M" pitchFamily="18" charset="-127"/>
              </a:rPr>
              <a:t>3. Evaluation</a:t>
            </a:r>
            <a:r>
              <a:rPr lang="ko-KR" altLang="en-US" dirty="0">
                <a:latin typeface="HY강M" pitchFamily="18" charset="-127"/>
                <a:ea typeface="HY강M" pitchFamily="18" charset="-127"/>
              </a:rPr>
              <a:t> </a:t>
            </a:r>
            <a:r>
              <a:rPr lang="en-US" altLang="ko-KR" dirty="0">
                <a:latin typeface="HY강M" pitchFamily="18" charset="-127"/>
                <a:ea typeface="HY강M" pitchFamily="18" charset="-127"/>
              </a:rPr>
              <a:t>&amp; Test</a:t>
            </a:r>
            <a:endParaRPr lang="ko-KR" altLang="en-US" dirty="0">
              <a:latin typeface="HY강M" pitchFamily="18" charset="-127"/>
              <a:ea typeface="HY강M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C0AE5-A4E3-48E5-8458-32904AC891C2}" type="slidenum">
              <a:rPr lang="ko-KR" altLang="en-US" smtClean="0"/>
              <a:pPr/>
              <a:t>24</a:t>
            </a:fld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2FE8575-816A-43C3-AA23-CFD7D4BEA086}"/>
              </a:ext>
            </a:extLst>
          </p:cNvPr>
          <p:cNvSpPr txBox="1"/>
          <p:nvPr/>
        </p:nvSpPr>
        <p:spPr>
          <a:xfrm>
            <a:off x="6851884" y="1685741"/>
            <a:ext cx="36326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예측에 실패한 </a:t>
            </a:r>
            <a:r>
              <a:rPr lang="en-US" altLang="ko-KR" sz="1600" dirty="0"/>
              <a:t>41</a:t>
            </a:r>
            <a:r>
              <a:rPr lang="ko-KR" altLang="en-US" sz="1600" dirty="0"/>
              <a:t>개의 </a:t>
            </a:r>
            <a:r>
              <a:rPr lang="en-US" altLang="ko-KR" sz="1600" dirty="0"/>
              <a:t>data</a:t>
            </a:r>
            <a:r>
              <a:rPr lang="ko-KR" altLang="en-US" sz="1600" dirty="0"/>
              <a:t>를</a:t>
            </a:r>
            <a:r>
              <a:rPr lang="en-US" altLang="ko-KR" sz="1600" dirty="0"/>
              <a:t> target</a:t>
            </a:r>
            <a:r>
              <a:rPr lang="ko-KR" altLang="en-US" sz="1600" dirty="0"/>
              <a:t>값</a:t>
            </a:r>
            <a:r>
              <a:rPr lang="en-US" altLang="ko-KR" sz="1600" dirty="0"/>
              <a:t>, predict</a:t>
            </a:r>
            <a:r>
              <a:rPr lang="ko-KR" altLang="en-US" sz="1600" dirty="0"/>
              <a:t>값과 함께 시각화</a:t>
            </a:r>
            <a:r>
              <a:rPr lang="en-US" altLang="ko-KR" sz="1600" dirty="0"/>
              <a:t>.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E61B9F00-2B8F-486F-9C4C-534E33A9EC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5615866" cy="4803866"/>
          </a:xfrm>
        </p:spPr>
      </p:pic>
    </p:spTree>
    <p:extLst>
      <p:ext uri="{BB962C8B-B14F-4D97-AF65-F5344CB8AC3E}">
        <p14:creationId xmlns:p14="http://schemas.microsoft.com/office/powerpoint/2010/main" val="41948469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latin typeface="HY강M" pitchFamily="18" charset="-127"/>
                <a:ea typeface="HY강M" pitchFamily="18" charset="-127"/>
              </a:rPr>
              <a:t>Jupyter</a:t>
            </a:r>
            <a:r>
              <a:rPr lang="en-US" altLang="ko-KR" dirty="0">
                <a:latin typeface="HY강M" pitchFamily="18" charset="-127"/>
                <a:ea typeface="HY강M" pitchFamily="18" charset="-127"/>
              </a:rPr>
              <a:t> notebook in </a:t>
            </a:r>
            <a:r>
              <a:rPr lang="en-US" altLang="ko-KR" dirty="0" err="1">
                <a:latin typeface="HY강M" pitchFamily="18" charset="-127"/>
                <a:ea typeface="HY강M" pitchFamily="18" charset="-127"/>
              </a:rPr>
              <a:t>Github</a:t>
            </a:r>
            <a:r>
              <a:rPr lang="en-US" altLang="ko-KR" dirty="0">
                <a:latin typeface="HY강M" pitchFamily="18" charset="-127"/>
                <a:ea typeface="HY강M" pitchFamily="18" charset="-127"/>
              </a:rPr>
              <a:t> / </a:t>
            </a:r>
            <a:r>
              <a:rPr lang="en-US" altLang="ko-KR" dirty="0" err="1">
                <a:latin typeface="HY강M" pitchFamily="18" charset="-127"/>
                <a:ea typeface="HY강M" pitchFamily="18" charset="-127"/>
              </a:rPr>
              <a:t>Colab</a:t>
            </a:r>
            <a:endParaRPr lang="ko-KR" altLang="en-US" dirty="0">
              <a:latin typeface="HY강M" pitchFamily="18" charset="-127"/>
              <a:ea typeface="HY강M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C0AE5-A4E3-48E5-8458-32904AC891C2}" type="slidenum">
              <a:rPr lang="ko-KR" altLang="en-US" smtClean="0"/>
              <a:pPr/>
              <a:t>25</a:t>
            </a:fld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CD56C6C1-776E-4ABC-90CB-240ACE3066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200" dirty="0">
                <a:hlinkClick r:id="rId2"/>
              </a:rPr>
              <a:t>https://github.com/sgparrot/sgparrot2021Lv1-1/blob/main/MNIST/MNIST_%EB%B0%9C%ED%91%9C%EC%9E%90%EB%A3%8C_3.ipynb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6734241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16D5B9E4-27D3-46C7-86C7-B166CBDEFF6D}"/>
              </a:ext>
            </a:extLst>
          </p:cNvPr>
          <p:cNvSpPr/>
          <p:nvPr/>
        </p:nvSpPr>
        <p:spPr>
          <a:xfrm>
            <a:off x="162560" y="127000"/>
            <a:ext cx="11866880" cy="6604000"/>
          </a:xfrm>
          <a:prstGeom prst="roundRect">
            <a:avLst/>
          </a:prstGeom>
          <a:noFill/>
          <a:ln w="57150">
            <a:solidFill>
              <a:srgbClr val="40C8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ppleGothic" pitchFamily="2" charset="-127"/>
              <a:ea typeface="AppleGothic" pitchFamily="2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DDBF555-FD4A-5245-B291-270E5913C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C0AE5-A4E3-48E5-8458-32904AC891C2}" type="slidenum">
              <a:rPr lang="ko-KR" altLang="en-US" smtClean="0"/>
              <a:pPr/>
              <a:t>26</a:t>
            </a:fld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DCFB63-129F-414B-9E08-CED1155C173E}"/>
              </a:ext>
            </a:extLst>
          </p:cNvPr>
          <p:cNvSpPr txBox="1"/>
          <p:nvPr/>
        </p:nvSpPr>
        <p:spPr>
          <a:xfrm>
            <a:off x="1003738" y="2918510"/>
            <a:ext cx="101845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3600" dirty="0">
                <a:latin typeface="+mj-ea"/>
                <a:ea typeface="+mj-ea"/>
              </a:rPr>
              <a:t>감사합니다</a:t>
            </a:r>
            <a:r>
              <a:rPr kumimoji="1" lang="en-US" altLang="ko-KR" sz="3600" dirty="0">
                <a:latin typeface="+mj-ea"/>
                <a:ea typeface="+mj-ea"/>
              </a:rPr>
              <a:t>.</a:t>
            </a:r>
            <a:endParaRPr kumimoji="1" lang="x-none" altLang="en-US" sz="36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65024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16D5B9E4-27D3-46C7-86C7-B166CBDEFF6D}"/>
              </a:ext>
            </a:extLst>
          </p:cNvPr>
          <p:cNvSpPr/>
          <p:nvPr/>
        </p:nvSpPr>
        <p:spPr>
          <a:xfrm>
            <a:off x="162560" y="127000"/>
            <a:ext cx="11866880" cy="6604000"/>
          </a:xfrm>
          <a:prstGeom prst="roundRect">
            <a:avLst/>
          </a:prstGeom>
          <a:noFill/>
          <a:ln w="57150">
            <a:solidFill>
              <a:srgbClr val="40C8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ppleGothic" pitchFamily="2" charset="-127"/>
              <a:ea typeface="AppleGothic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A95B25-3627-48A7-899F-5C136F8E97EB}"/>
              </a:ext>
            </a:extLst>
          </p:cNvPr>
          <p:cNvSpPr txBox="1"/>
          <p:nvPr/>
        </p:nvSpPr>
        <p:spPr>
          <a:xfrm>
            <a:off x="3286760" y="548005"/>
            <a:ext cx="5618480" cy="821182"/>
          </a:xfrm>
          <a:prstGeom prst="rect">
            <a:avLst/>
          </a:prstGeom>
          <a:noFill/>
        </p:spPr>
        <p:txBody>
          <a:bodyPr wrap="square" tIns="36000" rtlCol="0">
            <a:spAutoFit/>
          </a:bodyPr>
          <a:lstStyle/>
          <a:p>
            <a:pPr algn="ctr"/>
            <a:r>
              <a:rPr lang="en-US" altLang="ko-KR" sz="4800" dirty="0">
                <a:latin typeface="Harabara Mais Demo" panose="020B0603050302020204" pitchFamily="34" charset="0"/>
                <a:ea typeface="AppleGothic" pitchFamily="2" charset="-127"/>
                <a:cs typeface="Arial" panose="020B0604020202020204" pitchFamily="34" charset="0"/>
              </a:rPr>
              <a:t>Contents</a:t>
            </a:r>
            <a:endParaRPr lang="en-US" altLang="ko-KR" sz="4000" dirty="0">
              <a:latin typeface="Harabara Mais Demo" panose="020B0603050302020204" pitchFamily="34" charset="0"/>
              <a:ea typeface="AppleGothic" pitchFamily="2" charset="-127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6D76DF-A171-4F1D-BEC9-74C7F0B35EC5}"/>
              </a:ext>
            </a:extLst>
          </p:cNvPr>
          <p:cNvSpPr txBox="1"/>
          <p:nvPr/>
        </p:nvSpPr>
        <p:spPr>
          <a:xfrm>
            <a:off x="5146758" y="1596616"/>
            <a:ext cx="60388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+mn-ea"/>
              </a:rPr>
              <a:t>0. Preprocessing &amp; Inspecting</a:t>
            </a:r>
            <a:endParaRPr lang="ko-KR" altLang="en-US" sz="3200" dirty="0">
              <a:latin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F63B47-8A90-4C2B-BCA6-5EBCCCDE9FEE}"/>
              </a:ext>
            </a:extLst>
          </p:cNvPr>
          <p:cNvSpPr txBox="1"/>
          <p:nvPr/>
        </p:nvSpPr>
        <p:spPr>
          <a:xfrm>
            <a:off x="5388156" y="3874528"/>
            <a:ext cx="60388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ea typeface="Apple SD Gothic Neo" panose="02000300000000000000" pitchFamily="2" charset="-127"/>
              </a:rPr>
              <a:t>2. </a:t>
            </a:r>
            <a:r>
              <a:rPr lang="en-US" altLang="ko-KR" sz="3200" dirty="0" err="1">
                <a:ea typeface="Apple SD Gothic Neo" panose="02000300000000000000" pitchFamily="2" charset="-127"/>
              </a:rPr>
              <a:t>Hyperparametrization</a:t>
            </a:r>
            <a:endParaRPr lang="ko-KR" altLang="en-US" sz="3200" dirty="0">
              <a:ea typeface="Apple SD Gothic Neo" panose="02000300000000000000" pitchFamily="2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628B544-7A42-4DEC-B7D1-DFD764ECC1C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alphaModFix amt="6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3283" y="1871928"/>
            <a:ext cx="2122536" cy="2701716"/>
          </a:xfrm>
          <a:prstGeom prst="rect">
            <a:avLst/>
          </a:prstGeom>
        </p:spPr>
      </p:pic>
      <p:sp>
        <p:nvSpPr>
          <p:cNvPr id="11" name="막힌 원호 10">
            <a:extLst>
              <a:ext uri="{FF2B5EF4-FFF2-40B4-BE49-F238E27FC236}">
                <a16:creationId xmlns:a16="http://schemas.microsoft.com/office/drawing/2014/main" id="{C7B9EBCB-F032-4751-AC51-666A36CEF6B8}"/>
              </a:ext>
            </a:extLst>
          </p:cNvPr>
          <p:cNvSpPr/>
          <p:nvPr/>
        </p:nvSpPr>
        <p:spPr>
          <a:xfrm rot="7418738">
            <a:off x="869993" y="1070018"/>
            <a:ext cx="4501497" cy="4501497"/>
          </a:xfrm>
          <a:prstGeom prst="blockArc">
            <a:avLst>
              <a:gd name="adj1" fmla="val 8308255"/>
              <a:gd name="adj2" fmla="val 1"/>
              <a:gd name="adj3" fmla="val 6772"/>
            </a:avLst>
          </a:prstGeom>
          <a:solidFill>
            <a:srgbClr val="FFC000">
              <a:alpha val="21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AppleGothic" pitchFamily="2" charset="-127"/>
              <a:ea typeface="AppleGothic" pitchFamily="2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26F81BA-62F4-AC41-8372-D78187C45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C0AE5-A4E3-48E5-8458-32904AC891C2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781B78A-8054-694C-8793-5B17866AF09F}"/>
              </a:ext>
            </a:extLst>
          </p:cNvPr>
          <p:cNvSpPr txBox="1"/>
          <p:nvPr/>
        </p:nvSpPr>
        <p:spPr>
          <a:xfrm>
            <a:off x="4553937" y="5017647"/>
            <a:ext cx="60388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ea typeface="Cambria Math" pitchFamily="18" charset="0"/>
              </a:rPr>
              <a:t>3. Evaluation &amp; Test</a:t>
            </a:r>
            <a:endParaRPr lang="ko-KR" altLang="en-US" sz="3200" dirty="0">
              <a:ea typeface="Apple SD Gothic Neo" panose="02000300000000000000" pitchFamily="2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EF63B47-8A90-4C2B-BCA6-5EBCCCDE9FEE}"/>
              </a:ext>
            </a:extLst>
          </p:cNvPr>
          <p:cNvSpPr txBox="1"/>
          <p:nvPr/>
        </p:nvSpPr>
        <p:spPr>
          <a:xfrm>
            <a:off x="5591175" y="2731409"/>
            <a:ext cx="60388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+mj-ea"/>
                <a:ea typeface="+mj-ea"/>
              </a:rPr>
              <a:t>1.</a:t>
            </a:r>
            <a:r>
              <a:rPr lang="ko-KR" altLang="en-US" sz="3200" dirty="0">
                <a:latin typeface="+mj-ea"/>
                <a:ea typeface="+mj-ea"/>
              </a:rPr>
              <a:t> </a:t>
            </a:r>
            <a:r>
              <a:rPr lang="en-US" altLang="ko-KR" sz="3200" dirty="0">
                <a:latin typeface="+mj-ea"/>
                <a:ea typeface="+mj-ea"/>
              </a:rPr>
              <a:t>CNN Modeling / Experiment</a:t>
            </a:r>
            <a:endParaRPr lang="ko-KR" altLang="en-US" sz="32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07525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16D5B9E4-27D3-46C7-86C7-B166CBDEFF6D}"/>
              </a:ext>
            </a:extLst>
          </p:cNvPr>
          <p:cNvSpPr/>
          <p:nvPr/>
        </p:nvSpPr>
        <p:spPr>
          <a:xfrm>
            <a:off x="162560" y="127000"/>
            <a:ext cx="11866880" cy="6604000"/>
          </a:xfrm>
          <a:prstGeom prst="roundRect">
            <a:avLst/>
          </a:prstGeom>
          <a:noFill/>
          <a:ln w="57150">
            <a:solidFill>
              <a:srgbClr val="40C8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ppleGothic" pitchFamily="2" charset="-127"/>
              <a:ea typeface="AppleGothic" pitchFamily="2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DDBF555-FD4A-5245-B291-270E5913C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C0AE5-A4E3-48E5-8458-32904AC891C2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DCFB63-129F-414B-9E08-CED1155C173E}"/>
              </a:ext>
            </a:extLst>
          </p:cNvPr>
          <p:cNvSpPr txBox="1"/>
          <p:nvPr/>
        </p:nvSpPr>
        <p:spPr>
          <a:xfrm>
            <a:off x="1003738" y="2918510"/>
            <a:ext cx="101845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en-US" sz="3600" dirty="0">
                <a:latin typeface="+mj-lt"/>
                <a:ea typeface="HY강M" pitchFamily="18" charset="-127"/>
              </a:rPr>
              <a:t>0.</a:t>
            </a:r>
            <a:r>
              <a:rPr kumimoji="1" lang="ko-KR" altLang="en-US" sz="3600" dirty="0">
                <a:latin typeface="+mj-lt"/>
                <a:ea typeface="HY강M" pitchFamily="18" charset="-127"/>
              </a:rPr>
              <a:t> </a:t>
            </a:r>
            <a:r>
              <a:rPr kumimoji="1" lang="en-US" altLang="ko-KR" sz="3600" dirty="0">
                <a:latin typeface="+mj-lt"/>
                <a:ea typeface="HY강M" pitchFamily="18" charset="-127"/>
              </a:rPr>
              <a:t>Preprocessing</a:t>
            </a:r>
            <a:r>
              <a:rPr kumimoji="1" lang="ko-KR" altLang="en-US" sz="3600" dirty="0">
                <a:latin typeface="+mj-lt"/>
                <a:ea typeface="HY강M" pitchFamily="18" charset="-127"/>
              </a:rPr>
              <a:t> </a:t>
            </a:r>
            <a:r>
              <a:rPr kumimoji="1" lang="en-US" altLang="ko-KR" sz="3600" dirty="0">
                <a:latin typeface="+mj-lt"/>
                <a:ea typeface="HY강M" pitchFamily="18" charset="-127"/>
              </a:rPr>
              <a:t>&amp;</a:t>
            </a:r>
            <a:r>
              <a:rPr kumimoji="1" lang="ko-KR" altLang="en-US" sz="3600" dirty="0">
                <a:latin typeface="+mj-lt"/>
                <a:ea typeface="HY강M" pitchFamily="18" charset="-127"/>
              </a:rPr>
              <a:t> </a:t>
            </a:r>
            <a:r>
              <a:rPr kumimoji="1" lang="en-US" altLang="ko-KR" sz="3600" dirty="0">
                <a:latin typeface="+mj-lt"/>
                <a:ea typeface="HY강M" pitchFamily="18" charset="-127"/>
              </a:rPr>
              <a:t>Inspecting</a:t>
            </a:r>
            <a:endParaRPr kumimoji="1" lang="x-none" altLang="en-US" sz="3600" dirty="0">
              <a:latin typeface="+mj-lt"/>
              <a:ea typeface="HY강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99738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HY강M" pitchFamily="18" charset="-127"/>
                <a:ea typeface="HY강M" pitchFamily="18" charset="-127"/>
              </a:rPr>
              <a:t>0. Preprocessing &amp; Inspecting</a:t>
            </a:r>
            <a:endParaRPr lang="ko-KR" altLang="en-US" dirty="0">
              <a:latin typeface="HY강M" pitchFamily="18" charset="-127"/>
              <a:ea typeface="HY강M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C0AE5-A4E3-48E5-8458-32904AC891C2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pic>
        <p:nvPicPr>
          <p:cNvPr id="10" name="내용 개체 틀 9">
            <a:extLst>
              <a:ext uri="{FF2B5EF4-FFF2-40B4-BE49-F238E27FC236}">
                <a16:creationId xmlns:a16="http://schemas.microsoft.com/office/drawing/2014/main" id="{AB146EC3-72AB-47AC-BC3B-C8FE7C3553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10774303" cy="3979859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268E434-3AF2-4890-81AB-4B1465AEE9D2}"/>
              </a:ext>
            </a:extLst>
          </p:cNvPr>
          <p:cNvSpPr txBox="1"/>
          <p:nvPr/>
        </p:nvSpPr>
        <p:spPr>
          <a:xfrm>
            <a:off x="5868140" y="1926454"/>
            <a:ext cx="54856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err="1"/>
              <a:t>argparse</a:t>
            </a:r>
            <a:r>
              <a:rPr lang="en-US" altLang="ko-KR" sz="1600" dirty="0"/>
              <a:t>: </a:t>
            </a:r>
            <a:r>
              <a:rPr lang="en-US" altLang="ko-KR" sz="1600" dirty="0" err="1"/>
              <a:t>argumentparser</a:t>
            </a:r>
            <a:r>
              <a:rPr lang="en-US" altLang="ko-KR" sz="1600" dirty="0"/>
              <a:t> </a:t>
            </a:r>
            <a:r>
              <a:rPr lang="ko-KR" altLang="en-US" sz="1600" dirty="0"/>
              <a:t>관련 </a:t>
            </a:r>
            <a:r>
              <a:rPr lang="en-US" altLang="ko-KR" sz="1600" dirty="0"/>
              <a:t>python </a:t>
            </a:r>
            <a:r>
              <a:rPr lang="ko-KR" altLang="en-US" sz="1600" dirty="0"/>
              <a:t>내장 </a:t>
            </a:r>
            <a:r>
              <a:rPr lang="en-US" altLang="ko-KR" sz="1600" dirty="0"/>
              <a:t>package.</a:t>
            </a:r>
          </a:p>
          <a:p>
            <a:r>
              <a:rPr lang="en-US" altLang="ko-KR" sz="1600" dirty="0"/>
              <a:t>                 </a:t>
            </a:r>
            <a:r>
              <a:rPr lang="en-US" altLang="ko-KR" sz="1600" dirty="0" err="1"/>
              <a:t>hyperparametrization</a:t>
            </a:r>
            <a:r>
              <a:rPr lang="ko-KR" altLang="en-US" sz="1600" dirty="0"/>
              <a:t>할 때에 사용됨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err="1"/>
              <a:t>deepcopy</a:t>
            </a:r>
            <a:r>
              <a:rPr lang="en-US" altLang="ko-KR" sz="1600" dirty="0"/>
              <a:t>:</a:t>
            </a:r>
            <a:r>
              <a:rPr lang="ko-KR" altLang="en-US" sz="1600" dirty="0"/>
              <a:t> </a:t>
            </a:r>
            <a:r>
              <a:rPr lang="en-US" altLang="ko-KR" sz="1600" dirty="0"/>
              <a:t>copy</a:t>
            </a:r>
            <a:r>
              <a:rPr lang="ko-KR" altLang="en-US" sz="1600" dirty="0"/>
              <a:t>를 할 때에 원래의 객체와 다른 </a:t>
            </a:r>
            <a:r>
              <a:rPr lang="en-US" altLang="ko-KR" sz="1600" dirty="0"/>
              <a:t>id</a:t>
            </a:r>
            <a:r>
              <a:rPr lang="ko-KR" altLang="en-US" sz="1600" dirty="0"/>
              <a:t>를</a:t>
            </a:r>
            <a:endParaRPr lang="en-US" altLang="ko-KR" sz="1600" dirty="0"/>
          </a:p>
          <a:p>
            <a:r>
              <a:rPr lang="en-US" altLang="ko-KR" sz="1600" dirty="0"/>
              <a:t>                  </a:t>
            </a:r>
            <a:r>
              <a:rPr lang="ko-KR" altLang="en-US" sz="1600" dirty="0"/>
              <a:t>할당하는 </a:t>
            </a:r>
            <a:r>
              <a:rPr lang="en-US" altLang="ko-KR" sz="1600" dirty="0"/>
              <a:t>function.</a:t>
            </a:r>
            <a:r>
              <a:rPr lang="ko-KR" altLang="en-US" sz="1600" dirty="0"/>
              <a:t> 수정된 결과가 의도치 </a:t>
            </a:r>
            <a:endParaRPr lang="en-US" altLang="ko-KR" sz="1600" dirty="0"/>
          </a:p>
          <a:p>
            <a:r>
              <a:rPr lang="ko-KR" altLang="en-US" sz="1600" dirty="0"/>
              <a:t>                  않은 영향을 주는 것을 방지하는 역할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HY강M" pitchFamily="18" charset="-127"/>
                <a:ea typeface="HY강M" pitchFamily="18" charset="-127"/>
              </a:rPr>
              <a:t>0. Preprocessing &amp; Inspecting</a:t>
            </a:r>
            <a:endParaRPr lang="ko-KR" altLang="en-US" dirty="0">
              <a:latin typeface="HY강M" pitchFamily="18" charset="-127"/>
              <a:ea typeface="HY강M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C0AE5-A4E3-48E5-8458-32904AC891C2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6590986A-13D5-49B9-BF2F-30E82A2D59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690687"/>
            <a:ext cx="10001435" cy="4665127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DA50A15-C427-4881-A32C-41F30EE1B07D}"/>
              </a:ext>
            </a:extLst>
          </p:cNvPr>
          <p:cNvSpPr txBox="1"/>
          <p:nvPr/>
        </p:nvSpPr>
        <p:spPr>
          <a:xfrm>
            <a:off x="5353975" y="2453590"/>
            <a:ext cx="548566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batch</a:t>
            </a:r>
            <a:r>
              <a:rPr lang="ko-KR" altLang="en-US" sz="1600" dirty="0"/>
              <a:t>마다 나누어서 보관하는 방식</a:t>
            </a:r>
            <a:r>
              <a:rPr lang="en-US" altLang="ko-KR" sz="1600" dirty="0"/>
              <a:t>. enumerating</a:t>
            </a:r>
            <a:r>
              <a:rPr lang="ko-KR" altLang="en-US" sz="1600" dirty="0"/>
              <a:t>하면</a:t>
            </a:r>
            <a:endParaRPr lang="en-US" altLang="ko-KR" sz="1600" dirty="0"/>
          </a:p>
          <a:p>
            <a:r>
              <a:rPr lang="en-US" altLang="ko-KR" sz="1600" dirty="0"/>
              <a:t>   </a:t>
            </a:r>
            <a:r>
              <a:rPr lang="ko-KR" altLang="en-US" sz="1600" dirty="0"/>
              <a:t>한 </a:t>
            </a:r>
            <a:r>
              <a:rPr lang="en-US" altLang="ko-KR" sz="1600" dirty="0" err="1"/>
              <a:t>batch_size</a:t>
            </a:r>
            <a:r>
              <a:rPr lang="ko-KR" altLang="en-US" sz="1600" dirty="0"/>
              <a:t>만큼만 불러오기 때문에 메모리 관리에</a:t>
            </a:r>
            <a:endParaRPr lang="en-US" altLang="ko-KR" sz="1600" dirty="0"/>
          </a:p>
          <a:p>
            <a:r>
              <a:rPr lang="en-US" altLang="ko-KR" sz="1600" dirty="0"/>
              <a:t>   </a:t>
            </a:r>
            <a:r>
              <a:rPr lang="ko-KR" altLang="en-US" sz="1600" dirty="0"/>
              <a:t>이점이 있음</a:t>
            </a:r>
            <a:r>
              <a:rPr lang="en-US" altLang="ko-KR" sz="1600" dirty="0"/>
              <a:t>. </a:t>
            </a:r>
            <a:r>
              <a:rPr lang="ko-KR" altLang="en-US" sz="1600" dirty="0"/>
              <a:t>또한</a:t>
            </a:r>
            <a:r>
              <a:rPr lang="en-US" altLang="ko-KR" sz="1600" dirty="0"/>
              <a:t>, GPU </a:t>
            </a:r>
            <a:r>
              <a:rPr lang="ko-KR" altLang="en-US" sz="1600" dirty="0"/>
              <a:t>사용 시에 </a:t>
            </a:r>
            <a:r>
              <a:rPr lang="en-US" altLang="ko-KR" sz="1600" dirty="0"/>
              <a:t>thread</a:t>
            </a:r>
            <a:r>
              <a:rPr lang="ko-KR" altLang="en-US" sz="1600" dirty="0"/>
              <a:t>별로 </a:t>
            </a:r>
            <a:r>
              <a:rPr lang="en-US" altLang="ko-KR" sz="1600" dirty="0"/>
              <a:t>batch</a:t>
            </a:r>
            <a:r>
              <a:rPr lang="ko-KR" altLang="en-US" sz="1600" dirty="0"/>
              <a:t>를</a:t>
            </a:r>
            <a:endParaRPr lang="en-US" altLang="ko-KR" sz="1600" dirty="0"/>
          </a:p>
          <a:p>
            <a:r>
              <a:rPr lang="en-US" altLang="ko-KR" sz="1600" dirty="0"/>
              <a:t>   </a:t>
            </a:r>
            <a:r>
              <a:rPr lang="ko-KR" altLang="en-US" sz="1600" dirty="0"/>
              <a:t>보낼 수 있어 연산 속도에도 영향을 줌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err="1"/>
              <a:t>Dataloader</a:t>
            </a:r>
            <a:r>
              <a:rPr lang="en-US" altLang="ko-KR" sz="1600" dirty="0"/>
              <a:t> class</a:t>
            </a:r>
            <a:r>
              <a:rPr lang="ko-KR" altLang="en-US" sz="1600" dirty="0"/>
              <a:t>에 </a:t>
            </a:r>
            <a:r>
              <a:rPr lang="en-US" altLang="ko-KR" sz="1600" dirty="0"/>
              <a:t>overfitting </a:t>
            </a:r>
            <a:r>
              <a:rPr lang="ko-KR" altLang="en-US" sz="1600" dirty="0"/>
              <a:t>방지 차원에서 </a:t>
            </a:r>
            <a:r>
              <a:rPr lang="en-US" altLang="ko-KR" sz="1600" dirty="0"/>
              <a:t>shuffle</a:t>
            </a:r>
          </a:p>
          <a:p>
            <a:r>
              <a:rPr lang="en-US" altLang="ko-KR" sz="1600" dirty="0"/>
              <a:t>   </a:t>
            </a:r>
            <a:r>
              <a:rPr lang="ko-KR" altLang="en-US" sz="1600" dirty="0"/>
              <a:t>기능을 추가하였음</a:t>
            </a:r>
            <a:r>
              <a:rPr lang="en-US" altLang="ko-KR" sz="1600" dirty="0"/>
              <a:t>. (</a:t>
            </a:r>
            <a:r>
              <a:rPr lang="en-US" altLang="ko-KR" sz="1600" dirty="0" err="1"/>
              <a:t>boolean</a:t>
            </a:r>
            <a:r>
              <a:rPr lang="en-US" altLang="ko-KR" sz="1600" dirty="0"/>
              <a:t> </a:t>
            </a:r>
            <a:r>
              <a:rPr lang="ko-KR" altLang="en-US" sz="1600" dirty="0"/>
              <a:t>값을 인자로 받음</a:t>
            </a:r>
            <a:r>
              <a:rPr lang="en-US" altLang="ko-KR" sz="16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842449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HY강M" pitchFamily="18" charset="-127"/>
                <a:ea typeface="HY강M" pitchFamily="18" charset="-127"/>
              </a:rPr>
              <a:t>0. Preprocessing &amp; Inspecting</a:t>
            </a:r>
            <a:endParaRPr lang="ko-KR" altLang="en-US" dirty="0">
              <a:latin typeface="HY강M" pitchFamily="18" charset="-127"/>
              <a:ea typeface="HY강M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C0AE5-A4E3-48E5-8458-32904AC891C2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3161BC55-24DB-4FD9-A4FF-08A428CAB5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9965924" cy="4800558"/>
          </a:xfrm>
        </p:spPr>
      </p:pic>
    </p:spTree>
    <p:extLst>
      <p:ext uri="{BB962C8B-B14F-4D97-AF65-F5344CB8AC3E}">
        <p14:creationId xmlns:p14="http://schemas.microsoft.com/office/powerpoint/2010/main" val="25328198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HY강M" pitchFamily="18" charset="-127"/>
                <a:ea typeface="HY강M" pitchFamily="18" charset="-127"/>
              </a:rPr>
              <a:t>0. Preprocessing &amp; Inspecting</a:t>
            </a:r>
            <a:endParaRPr lang="ko-KR" altLang="en-US" dirty="0">
              <a:latin typeface="HY강M" pitchFamily="18" charset="-127"/>
              <a:ea typeface="HY강M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C0AE5-A4E3-48E5-8458-32904AC891C2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7C178D33-76AD-47CD-B4E1-C5A62B4BF8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10104616" cy="3848978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CA525C9-5DCC-494B-B865-B735288A9971}"/>
              </a:ext>
            </a:extLst>
          </p:cNvPr>
          <p:cNvSpPr txBox="1"/>
          <p:nvPr/>
        </p:nvSpPr>
        <p:spPr>
          <a:xfrm>
            <a:off x="5086905" y="2108310"/>
            <a:ext cx="58559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Enumerating</a:t>
            </a:r>
            <a:r>
              <a:rPr lang="ko-KR" altLang="en-US" sz="1600" dirty="0"/>
              <a:t> 결과 </a:t>
            </a:r>
            <a:r>
              <a:rPr lang="en-US" altLang="ko-KR" sz="1600" dirty="0"/>
              <a:t>128</a:t>
            </a:r>
            <a:r>
              <a:rPr lang="ko-KR" altLang="en-US" sz="1600" dirty="0"/>
              <a:t>개의 </a:t>
            </a:r>
            <a:r>
              <a:rPr lang="en-US" altLang="ko-KR" sz="1600" dirty="0"/>
              <a:t>data</a:t>
            </a:r>
            <a:r>
              <a:rPr lang="ko-KR" altLang="en-US" sz="1600" dirty="0"/>
              <a:t>만 불러온 것을 알 수 있음</a:t>
            </a:r>
            <a:r>
              <a:rPr lang="en-US" altLang="ko-KR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777249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HY강M" pitchFamily="18" charset="-127"/>
                <a:ea typeface="HY강M" pitchFamily="18" charset="-127"/>
              </a:rPr>
              <a:t>0. Preprocessing &amp; Inspecting</a:t>
            </a:r>
            <a:endParaRPr lang="ko-KR" altLang="en-US" dirty="0">
              <a:latin typeface="HY강M" pitchFamily="18" charset="-127"/>
              <a:ea typeface="HY강M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C0AE5-A4E3-48E5-8458-32904AC891C2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EFFF5C79-B754-4366-963F-B9341FFF10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4559" y="1690688"/>
            <a:ext cx="4542881" cy="4665662"/>
          </a:xfrm>
        </p:spPr>
      </p:pic>
    </p:spTree>
    <p:extLst>
      <p:ext uri="{BB962C8B-B14F-4D97-AF65-F5344CB8AC3E}">
        <p14:creationId xmlns:p14="http://schemas.microsoft.com/office/powerpoint/2010/main" val="2259471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{F5139D28-5720-5A47-8949-4557BB51B75D}tf16401369</Template>
  <TotalTime>6253</TotalTime>
  <Words>602</Words>
  <Application>Microsoft Office PowerPoint</Application>
  <PresentationFormat>와이드스크린</PresentationFormat>
  <Paragraphs>99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5" baseType="lpstr">
      <vt:lpstr>Harabara</vt:lpstr>
      <vt:lpstr>Arial</vt:lpstr>
      <vt:lpstr>AppleGothic</vt:lpstr>
      <vt:lpstr>Cambria Math</vt:lpstr>
      <vt:lpstr>Calibri</vt:lpstr>
      <vt:lpstr>HY강M</vt:lpstr>
      <vt:lpstr>Harabara Mais Demo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0. Preprocessing &amp; Inspecting</vt:lpstr>
      <vt:lpstr>0. Preprocessing &amp; Inspecting</vt:lpstr>
      <vt:lpstr>0. Preprocessing &amp; Inspecting</vt:lpstr>
      <vt:lpstr>0. Preprocessing &amp; Inspecting</vt:lpstr>
      <vt:lpstr>0. Preprocessing &amp; Inspecting</vt:lpstr>
      <vt:lpstr>PowerPoint 프레젠테이션</vt:lpstr>
      <vt:lpstr>1. CNN Modeling / Experiment</vt:lpstr>
      <vt:lpstr>1. CNN Modeling / Experiment</vt:lpstr>
      <vt:lpstr>1. CNN Modeling / Experiment</vt:lpstr>
      <vt:lpstr>PowerPoint 프레젠테이션</vt:lpstr>
      <vt:lpstr>2. Hyperparametrization</vt:lpstr>
      <vt:lpstr>2. Hyperparametrization</vt:lpstr>
      <vt:lpstr>2. Hyperparametrization</vt:lpstr>
      <vt:lpstr>PowerPoint 프레젠테이션</vt:lpstr>
      <vt:lpstr>2. Hyperparametrization</vt:lpstr>
      <vt:lpstr>3. Evaluation &amp; Test</vt:lpstr>
      <vt:lpstr>3. Evaluation &amp; Test</vt:lpstr>
      <vt:lpstr>3. Evaluation &amp; Test</vt:lpstr>
      <vt:lpstr>3. Evaluation &amp; Test</vt:lpstr>
      <vt:lpstr>3. Evaluation &amp; Test</vt:lpstr>
      <vt:lpstr>Jupyter notebook in Github / Colab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</dc:title>
  <dc:creator>liruien3430@naver.com</dc:creator>
  <cp:lastModifiedBy>민우 장</cp:lastModifiedBy>
  <cp:revision>127</cp:revision>
  <dcterms:created xsi:type="dcterms:W3CDTF">2020-03-02T09:16:56Z</dcterms:created>
  <dcterms:modified xsi:type="dcterms:W3CDTF">2021-05-03T18:40:23Z</dcterms:modified>
</cp:coreProperties>
</file>