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0" r:id="rId10"/>
    <p:sldId id="269" r:id="rId11"/>
    <p:sldId id="270" r:id="rId12"/>
    <p:sldId id="271" r:id="rId13"/>
    <p:sldId id="272" r:id="rId14"/>
    <p:sldId id="261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 panose="020B0906030804020204"/>
                <a:ea typeface="Open Sans ExtraBold" panose="020B0906030804020204"/>
                <a:cs typeface="Open Sans ExtraBold" panose="020B0906030804020204"/>
                <a:sym typeface="Open Sans ExtraBold" panose="020B0906030804020204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 panose="020B0306030504020204"/>
                <a:ea typeface="Open Sans Light" panose="020B0306030504020204"/>
                <a:cs typeface="Open Sans Light" panose="020B0306030504020204"/>
                <a:sym typeface="Open Sans Light" panose="020B0306030504020204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 panose="020B0306030504020204"/>
                <a:ea typeface="Open Sans Light" panose="020B0306030504020204"/>
                <a:cs typeface="Open Sans Light" panose="020B0306030504020204"/>
                <a:sym typeface="Open Sans Light" panose="020B0306030504020204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>
                <a:sym typeface="+mn-ea"/>
              </a:rPr>
              <a:t>Iterative Process</a:t>
            </a:r>
            <a:endParaRPr lang="en-US">
              <a:sym typeface="+mn-ea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105" y="1949450"/>
            <a:ext cx="8565515" cy="166687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sz="1200"/>
              <a:t>The data quality issues in the "state" column of the Customer_ Address sheet have been resolved by addressing the</a:t>
            </a:r>
            <a:endParaRPr sz="1200"/>
          </a:p>
          <a:p>
            <a:r>
              <a:rPr sz="1200"/>
              <a:t>inconsistencies.</a:t>
            </a:r>
            <a:endParaRPr sz="1200"/>
          </a:p>
          <a:p>
            <a:r>
              <a:rPr sz="1200"/>
              <a:t>In the CustomerDemographic dataset, the 125 blank rows in the "last name" column, 87 blank rows in the "DOB"</a:t>
            </a:r>
            <a:endParaRPr sz="1200"/>
          </a:p>
          <a:p>
            <a:r>
              <a:rPr sz="1200"/>
              <a:t>column, 506 blank rows in the "job title" column, and 87 blank rows in the "tenure" column have all been</a:t>
            </a:r>
            <a:endParaRPr sz="1200"/>
          </a:p>
          <a:p>
            <a:r>
              <a:rPr sz="1200"/>
              <a:t>removed.</a:t>
            </a:r>
            <a:endParaRPr sz="1200"/>
          </a:p>
          <a:p>
            <a:r>
              <a:rPr sz="1200"/>
              <a:t>Furthermore, the inconsistencies in the gender and deceased indicator columns have been addressed and</a:t>
            </a:r>
            <a:endParaRPr sz="1200"/>
          </a:p>
          <a:p>
            <a:r>
              <a:rPr sz="1200"/>
              <a:t>rectified.</a:t>
            </a:r>
            <a:endParaRPr sz="120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sz="1400"/>
              <a:t>       Note: </a:t>
            </a:r>
            <a:r>
              <a:rPr sz="1400" b="0"/>
              <a:t>The data and information in this document is reflective of a hypothetical situation and client. This document is to be used for KPMG Virtual Internship purposes only. </a:t>
            </a:r>
            <a:endParaRPr sz="1400" b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105" y="1131570"/>
            <a:ext cx="8565515" cy="3937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sz="1200"/>
              <a:t>In the Transaction sheet, I derive the profit by subtracting the Standard_cost from the list _price.</a:t>
            </a:r>
            <a:endParaRPr sz="120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152" name="Rectangle"/>
          <p:cNvSpPr/>
          <p:nvPr/>
        </p:nvSpPr>
        <p:spPr>
          <a:xfrm>
            <a:off x="3275965" y="1525270"/>
            <a:ext cx="2294255" cy="34036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179705" y="987425"/>
            <a:ext cx="8565515" cy="6057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sz="1200"/>
              <a:t>By utilizing VLOOKUP, the fields for DOB, state, and postcode were extracted and merged into the</a:t>
            </a:r>
            <a:endParaRPr sz="1200"/>
          </a:p>
          <a:p>
            <a:r>
              <a:rPr sz="1200"/>
              <a:t>transaction dataset</a:t>
            </a:r>
            <a:endParaRPr sz="120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152" name="Rectangle"/>
          <p:cNvSpPr/>
          <p:nvPr/>
        </p:nvSpPr>
        <p:spPr>
          <a:xfrm>
            <a:off x="1043940" y="1563370"/>
            <a:ext cx="7479030" cy="34036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124333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IN" dirty="0">
                <a:solidFill>
                  <a:srgbClr val="1E2F42"/>
                </a:solidFill>
                <a:latin typeface="Open Sans" panose="020B0606030504020204" charset="0"/>
                <a:cs typeface="Open Sans" panose="020B0606030504020204" charset="0"/>
                <a:sym typeface="+mn-ea"/>
              </a:rPr>
              <a:t>Data interpretation is the final step of data analysis where we turn results into a presentable format to gain clear and useful insights for business strategies.</a:t>
            </a:r>
            <a:endParaRPr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2308234"/>
            <a:ext cx="4134600" cy="251587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+mn-lt"/>
                <a:sym typeface="+mn-ea"/>
              </a:rPr>
              <a:t>Quantitative and qualitative methods are distinct types of data analyses both offering different type of data interpretation &amp; decision making abilities.</a:t>
            </a:r>
            <a:endParaRPr lang="en-IN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+mn-lt"/>
                <a:sym typeface="+mn-ea"/>
              </a:rPr>
              <a:t>Data dashboards decentralize data without compromising on the necessary speed of thought while blending both quantitative and qualitative data.</a:t>
            </a:r>
            <a:endParaRPr lang="en-IN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+mn-lt"/>
                <a:sym typeface="+mn-ea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sz="1200"/>
          </a:p>
        </p:txBody>
      </p:sp>
      <p:sp>
        <p:nvSpPr>
          <p:cNvPr id="152" name="Rectangle"/>
          <p:cNvSpPr/>
          <p:nvPr/>
        </p:nvSpPr>
        <p:spPr>
          <a:xfrm>
            <a:off x="4970145" y="2164715"/>
            <a:ext cx="3800475" cy="264922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/>
              <a:t>Analysis for Sprocket Central Pty Ltd(a bikes sales company)</a:t>
            </a:r>
            <a:endParaRPr lang="en-US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03962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>
                <a:solidFill>
                  <a:schemeClr val="accent5">
                    <a:lumMod val="75000"/>
                  </a:schemeClr>
                </a:solidFill>
              </a:rPr>
              <a:t>Sprocket Central Pty Ltd</a:t>
            </a:r>
            <a:r>
              <a:t>, a medium size</a:t>
            </a:r>
          </a:p>
          <a:p>
            <a:r>
              <a:t>bikes &amp; cycling accessories organization, has</a:t>
            </a:r>
          </a:p>
          <a:p>
            <a:r>
              <a:t>approached Tony Smith (Partner) in KPMG's</a:t>
            </a:r>
          </a:p>
          <a:p>
            <a:r>
              <a:t>Lighthouse &amp; Innovation Team. Sprocket</a:t>
            </a:r>
          </a:p>
          <a:p>
            <a:r>
              <a:t>Central Pty Ltd is keen to learn more about</a:t>
            </a:r>
          </a:p>
          <a:p>
            <a:r>
              <a:t>KPMG's expertise in its Analytics,</a:t>
            </a:r>
          </a:p>
          <a:p>
            <a:r>
              <a:t>Information &amp; Modelling team..</a:t>
            </a:r>
          </a:p>
        </p:txBody>
      </p:sp>
      <p:sp>
        <p:nvSpPr>
          <p:cNvPr id="125" name="Rectangle"/>
          <p:cNvSpPr/>
          <p:nvPr/>
        </p:nvSpPr>
        <p:spPr>
          <a:xfrm>
            <a:off x="4931410" y="2164715"/>
            <a:ext cx="3839210" cy="262826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t>Data Quality Assessment and Data Cleaning.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3050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t>During module 1, we addressed the data</a:t>
            </a:r>
          </a:p>
          <a:p>
            <a:r>
              <a:t>quality issues present in the given dataset,</a:t>
            </a:r>
          </a:p>
          <a:p>
            <a:r>
              <a:t>specifically focusing on columns that lacked</a:t>
            </a:r>
          </a:p>
          <a:p>
            <a:r>
              <a:t>the following attributes: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t>Accuracy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t>Completeness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t>Relevancy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t>Consistency</a:t>
            </a:r>
          </a:p>
        </p:txBody>
      </p:sp>
      <p:sp>
        <p:nvSpPr>
          <p:cNvPr id="134" name="Rectangle"/>
          <p:cNvSpPr/>
          <p:nvPr/>
        </p:nvSpPr>
        <p:spPr>
          <a:xfrm>
            <a:off x="4970145" y="2164715"/>
            <a:ext cx="3800475" cy="264922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t>Data Quality Assessment and Data Cleaning.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31838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sz="1100"/>
              <a:t>The Transaction sheet revealed the following</a:t>
            </a:r>
            <a:endParaRPr sz="1100"/>
          </a:p>
          <a:p>
            <a:r>
              <a:rPr sz="1100"/>
              <a:t>issues:</a:t>
            </a:r>
            <a:endParaRPr sz="1100"/>
          </a:p>
          <a:p>
            <a:r>
              <a:rPr sz="1100"/>
              <a:t>- A customer_id of 5034 was identified, which</a:t>
            </a:r>
            <a:endParaRPr sz="1100"/>
          </a:p>
          <a:p>
            <a:r>
              <a:rPr sz="1100"/>
              <a:t>exceeds the range of customer_ids (1-4000) from</a:t>
            </a:r>
            <a:endParaRPr sz="1100"/>
          </a:p>
          <a:p>
            <a:r>
              <a:rPr sz="1100"/>
              <a:t>the demographic sheet. This entry can be excludeo</a:t>
            </a:r>
            <a:endParaRPr sz="1100"/>
          </a:p>
          <a:p>
            <a:r>
              <a:rPr sz="1100"/>
              <a:t>from our training model.</a:t>
            </a:r>
            <a:endParaRPr sz="1100"/>
          </a:p>
          <a:p>
            <a:r>
              <a:rPr sz="1100"/>
              <a:t>From the Demographic sheet, the following</a:t>
            </a:r>
            <a:endParaRPr sz="1100"/>
          </a:p>
          <a:p>
            <a:r>
              <a:rPr sz="1100"/>
              <a:t>observations were made:</a:t>
            </a:r>
            <a:endParaRPr sz="1100"/>
          </a:p>
          <a:p>
            <a:r>
              <a:rPr sz="1100"/>
              <a:t>- Customers with IDs 753 and 3790 are deceased.</a:t>
            </a:r>
            <a:endParaRPr sz="1100"/>
          </a:p>
          <a:p>
            <a:r>
              <a:rPr sz="1100"/>
              <a:t>Since our campaign targets only living customers,</a:t>
            </a:r>
            <a:endParaRPr sz="1100"/>
          </a:p>
          <a:p>
            <a:r>
              <a:rPr sz="1100"/>
              <a:t>these entries can be removed from our model.</a:t>
            </a:r>
            <a:endParaRPr sz="1100"/>
          </a:p>
        </p:txBody>
      </p:sp>
      <p:sp>
        <p:nvSpPr>
          <p:cNvPr id="134" name="Rectangle"/>
          <p:cNvSpPr/>
          <p:nvPr/>
        </p:nvSpPr>
        <p:spPr>
          <a:xfrm>
            <a:off x="4970145" y="2164715"/>
            <a:ext cx="3800475" cy="264922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t>Data Quality Assessment and Data Cleaning.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6662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sz="1400"/>
              <a:t>Based on the Demographic sheet analysis,</a:t>
            </a:r>
            <a:endParaRPr sz="1400"/>
          </a:p>
          <a:p>
            <a:r>
              <a:rPr sz="1400"/>
              <a:t>two issues have been identified. Customers</a:t>
            </a:r>
            <a:endParaRPr sz="1400"/>
          </a:p>
          <a:p>
            <a:r>
              <a:rPr sz="1400"/>
              <a:t>with IDs 753 and 3790 are marked as</a:t>
            </a:r>
            <a:endParaRPr sz="1400"/>
          </a:p>
          <a:p>
            <a:r>
              <a:rPr sz="1400"/>
              <a:t>deceased. Since our campaign targets only</a:t>
            </a:r>
            <a:endParaRPr sz="1400"/>
          </a:p>
          <a:p>
            <a:r>
              <a:rPr sz="1400"/>
              <a:t>living customers, we recommend excluding</a:t>
            </a:r>
            <a:endParaRPr sz="1400"/>
          </a:p>
          <a:p>
            <a:r>
              <a:rPr sz="1400"/>
              <a:t>them from our model.</a:t>
            </a:r>
            <a:endParaRPr sz="1400"/>
          </a:p>
        </p:txBody>
      </p:sp>
      <p:sp>
        <p:nvSpPr>
          <p:cNvPr id="134" name="Rectangle"/>
          <p:cNvSpPr/>
          <p:nvPr/>
        </p:nvSpPr>
        <p:spPr>
          <a:xfrm>
            <a:off x="4970145" y="2164715"/>
            <a:ext cx="3800475" cy="264922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t>Data Quality Assessment and Data Cleaning.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971049"/>
            <a:ext cx="4134600" cy="290131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sz="1100"/>
              <a:t>CustomerAddress sheet</a:t>
            </a:r>
            <a:endParaRPr sz="1100"/>
          </a:p>
          <a:p>
            <a:endParaRPr sz="1100"/>
          </a:p>
          <a:p>
            <a:r>
              <a:rPr sz="1100"/>
              <a:t>We have identified the following outliers in the dataset:</a:t>
            </a:r>
            <a:endParaRPr sz="1100"/>
          </a:p>
          <a:p>
            <a:r>
              <a:rPr sz="1100"/>
              <a:t>- Customer_id 34 is recorded as being over 180 years old,</a:t>
            </a:r>
            <a:endParaRPr sz="1100"/>
          </a:p>
          <a:p>
            <a:r>
              <a:rPr sz="1100"/>
              <a:t>which is highly improbable in contemporary times.</a:t>
            </a:r>
            <a:endParaRPr sz="1100"/>
          </a:p>
          <a:p>
            <a:r>
              <a:rPr sz="1100"/>
              <a:t>Consequently, it is recommended to remove this entry</a:t>
            </a:r>
            <a:endParaRPr sz="1100"/>
          </a:p>
          <a:p>
            <a:r>
              <a:rPr sz="1100"/>
              <a:t>from our model.</a:t>
            </a:r>
            <a:endParaRPr sz="1100"/>
          </a:p>
          <a:p>
            <a:r>
              <a:rPr sz="1100"/>
              <a:t>- Customer _ids 753 and 3790 can be safely excluded from</a:t>
            </a:r>
            <a:endParaRPr sz="1100"/>
          </a:p>
          <a:p>
            <a:r>
              <a:rPr sz="1100"/>
              <a:t>the dataset since their details indicate that they have</a:t>
            </a:r>
            <a:endParaRPr sz="1100"/>
          </a:p>
          <a:p>
            <a:r>
              <a:rPr sz="1100"/>
              <a:t>passed away.</a:t>
            </a:r>
            <a:endParaRPr sz="1100"/>
          </a:p>
          <a:p>
            <a:r>
              <a:rPr sz="1100"/>
              <a:t>- Additionally, the demographic sheet does not provide any</a:t>
            </a:r>
            <a:endParaRPr sz="1100"/>
          </a:p>
          <a:p>
            <a:r>
              <a:rPr sz="1100"/>
              <a:t>information for customer ids 4001, 4002, and 4003.</a:t>
            </a:r>
            <a:endParaRPr sz="1100"/>
          </a:p>
          <a:p>
            <a:r>
              <a:rPr sz="1100"/>
              <a:t>Therefore, it is advisable to exclude these entries from the</a:t>
            </a:r>
            <a:endParaRPr sz="1100"/>
          </a:p>
          <a:p>
            <a:r>
              <a:rPr sz="1100"/>
              <a:t>training model as well.</a:t>
            </a:r>
            <a:endParaRPr sz="1100"/>
          </a:p>
        </p:txBody>
      </p:sp>
      <p:sp>
        <p:nvSpPr>
          <p:cNvPr id="134" name="Rectangle"/>
          <p:cNvSpPr/>
          <p:nvPr/>
        </p:nvSpPr>
        <p:spPr>
          <a:xfrm>
            <a:off x="4970145" y="2164715"/>
            <a:ext cx="3800475" cy="264922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>
                <a:sym typeface="+mn-ea"/>
              </a:rPr>
              <a:t>Iterative Process</a:t>
            </a:r>
            <a:endParaRPr lang="en-US">
              <a:sym typeface="+mn-ea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916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sz="1200"/>
              <a:t>The transaction sheet exhibits missing data in various columns. Specifically, there are 197 blank rows in the</a:t>
            </a:r>
            <a:endParaRPr sz="1200"/>
          </a:p>
          <a:p>
            <a:r>
              <a:rPr sz="1200"/>
              <a:t>"brand," "product line," "product _class," "product _size," "standard _cost," and "product _first sold _date" columns.</a:t>
            </a:r>
            <a:endParaRPr sz="1200"/>
          </a:p>
          <a:p>
            <a:r>
              <a:rPr sz="1200"/>
              <a:t>Additionally, there are 360 blank rows in the "online _order" column. These blank rows can be safely removed from</a:t>
            </a:r>
            <a:endParaRPr sz="1200"/>
          </a:p>
          <a:p>
            <a:r>
              <a:rPr sz="1200"/>
              <a:t>the transaction sheet.</a:t>
            </a:r>
            <a:endParaRPr sz="1200"/>
          </a:p>
        </p:txBody>
      </p:sp>
      <p:sp>
        <p:nvSpPr>
          <p:cNvPr id="143" name="Rectangle"/>
          <p:cNvSpPr/>
          <p:nvPr/>
        </p:nvSpPr>
        <p:spPr>
          <a:xfrm>
            <a:off x="4211955" y="2164715"/>
            <a:ext cx="4690745" cy="199072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>
                <a:sym typeface="+mn-ea"/>
              </a:rPr>
              <a:t>Iterative Process</a:t>
            </a:r>
            <a:endParaRPr lang="en-US">
              <a:sym typeface="+mn-ea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105" y="1949450"/>
            <a:ext cx="8565515" cy="166687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sz="1200"/>
              <a:t>The data quality issues in the "state" column of the Customer_ Address sheet have been resolved by addressing the</a:t>
            </a:r>
            <a:endParaRPr sz="1200"/>
          </a:p>
          <a:p>
            <a:r>
              <a:rPr sz="1200"/>
              <a:t>inconsistencies.</a:t>
            </a:r>
            <a:endParaRPr sz="1200"/>
          </a:p>
          <a:p>
            <a:r>
              <a:rPr sz="1200"/>
              <a:t>In the CustomerDemographic dataset, the 125 blank rows in the "last name" column, 87 blank rows in the "DOB"</a:t>
            </a:r>
            <a:endParaRPr sz="1200"/>
          </a:p>
          <a:p>
            <a:r>
              <a:rPr sz="1200"/>
              <a:t>column, 506 blank rows in the "job title" column, and 87 blank rows in the "tenure" column have all been</a:t>
            </a:r>
            <a:endParaRPr sz="1200"/>
          </a:p>
          <a:p>
            <a:r>
              <a:rPr sz="1200"/>
              <a:t>removed.</a:t>
            </a:r>
            <a:endParaRPr sz="1200"/>
          </a:p>
          <a:p>
            <a:r>
              <a:rPr sz="1200"/>
              <a:t>Furthermore, the inconsistencies in the gender and deceased indicator columns have been addressed and</a:t>
            </a:r>
            <a:endParaRPr sz="1200"/>
          </a:p>
          <a:p>
            <a:r>
              <a:rPr sz="1200"/>
              <a:t>rectified.</a:t>
            </a:r>
            <a:endParaRPr sz="120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6823</Words>
  <Application>WPS Presentation</Application>
  <PresentationFormat/>
  <Paragraphs>160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Arial</vt:lpstr>
      <vt:lpstr>Open Sans ExtraBold</vt:lpstr>
      <vt:lpstr>Open Sans Light</vt:lpstr>
      <vt:lpstr>Calibri</vt:lpstr>
      <vt:lpstr>Open Sans</vt:lpstr>
      <vt:lpstr>Microsoft YaHei</vt:lpstr>
      <vt:lpstr>Arial Unicode MS</vt:lpstr>
      <vt:lpstr>Wingdings</vt:lpstr>
      <vt:lpstr>wg-font-regular</vt:lpstr>
      <vt:lpstr>Segoe Print</vt:lpstr>
      <vt:lpstr>Open Sans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vkggs</cp:lastModifiedBy>
  <cp:revision>1</cp:revision>
  <dcterms:created xsi:type="dcterms:W3CDTF">2023-11-07T09:19:59Z</dcterms:created>
  <dcterms:modified xsi:type="dcterms:W3CDTF">2023-11-07T09:19:59Z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3DB454AE1AF74FE2B26422EC531895DF_12</vt:lpwstr>
  </property>
  <property fmtid="{D5CDD505-2E9C-101B-9397-08002B2CF9AE}" pid="3" name="KSOProductBuildVer">
    <vt:lpwstr>1033-12.2.0.13266</vt:lpwstr>
  </property>
</Properties>
</file>