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aleway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bold.fntdata"/><Relationship Id="rId21" Type="http://schemas.openxmlformats.org/officeDocument/2006/relationships/font" Target="fonts/Raleway-regular.fntdata"/><Relationship Id="rId24" Type="http://schemas.openxmlformats.org/officeDocument/2006/relationships/font" Target="fonts/Raleway-boldItalic.fntdata"/><Relationship Id="rId23" Type="http://schemas.openxmlformats.org/officeDocument/2006/relationships/font" Target="fonts/Raleway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a3a1a7b502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a3a1a7b50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9d1dba3a9a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9d1dba3a9a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a3a1a7b502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a3a1a7b50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9d1dba3a9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9d1dba3a9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cb9a0b07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cb9a0b07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8f85df23fb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8f85df23fb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f85df23f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8f85df23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a0a7ab29bc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a0a7ab29b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a0a7ab29bc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a0a7ab29b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8f85df23fb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8f85df23fb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9d1dba3a9a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9d1dba3a9a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a3a1a7b502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a3a1a7b50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Relationship Id="rId4" Type="http://schemas.openxmlformats.org/officeDocument/2006/relationships/image" Target="../media/image12.png"/><Relationship Id="rId5" Type="http://schemas.openxmlformats.org/officeDocument/2006/relationships/image" Target="../media/image15.png"/><Relationship Id="rId6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2.png"/><Relationship Id="rId4" Type="http://schemas.openxmlformats.org/officeDocument/2006/relationships/image" Target="../media/image2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drive.google.com/file/d/1HlUX2iJeuqyc5Nu3KwY7PNHrmaTBTgx_/view" TargetMode="External"/><Relationship Id="rId4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567275" y="1488850"/>
            <a:ext cx="5727300" cy="134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Driver para generador de frecuencia SI5351A</a:t>
            </a:r>
            <a:endParaRPr sz="3400"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567275" y="2831050"/>
            <a:ext cx="6331500" cy="193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CESE 2020 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Alumno: </a:t>
            </a:r>
            <a:br>
              <a:rPr lang="en" sz="1700"/>
            </a:br>
            <a:r>
              <a:rPr lang="en" sz="1700"/>
              <a:t>Pablo Severini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Docentes:</a:t>
            </a:r>
            <a:br>
              <a:rPr lang="en" sz="1700"/>
            </a:br>
            <a:r>
              <a:rPr lang="en" sz="1700"/>
              <a:t>Eric Pernia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700"/>
              <a:t>Pablo Gomez</a:t>
            </a:r>
            <a:endParaRPr sz="1700"/>
          </a:p>
        </p:txBody>
      </p:sp>
      <p:sp>
        <p:nvSpPr>
          <p:cNvPr id="74" name="Google Shape;74;p1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" name="Google Shape;75;p13"/>
          <p:cNvSpPr txBox="1"/>
          <p:nvPr/>
        </p:nvSpPr>
        <p:spPr>
          <a:xfrm>
            <a:off x="2627000" y="535600"/>
            <a:ext cx="6002100" cy="9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Lato"/>
                <a:ea typeface="Lato"/>
                <a:cs typeface="Lato"/>
                <a:sym typeface="Lato"/>
              </a:rPr>
              <a:t>Presentación de trabajo final para la materia </a:t>
            </a:r>
            <a:r>
              <a:rPr lang="en" sz="2100">
                <a:latin typeface="Lato"/>
                <a:ea typeface="Lato"/>
                <a:cs typeface="Lato"/>
                <a:sym typeface="Lato"/>
              </a:rPr>
              <a:t>protocolos</a:t>
            </a:r>
            <a:r>
              <a:rPr lang="en" sz="2100">
                <a:latin typeface="Lato"/>
                <a:ea typeface="Lato"/>
                <a:cs typeface="Lato"/>
                <a:sym typeface="Lato"/>
              </a:rPr>
              <a:t> de </a:t>
            </a:r>
            <a:r>
              <a:rPr lang="en" sz="2100">
                <a:latin typeface="Lato"/>
                <a:ea typeface="Lato"/>
                <a:cs typeface="Lato"/>
                <a:sym typeface="Lato"/>
              </a:rPr>
              <a:t>comunicación</a:t>
            </a:r>
            <a:r>
              <a:rPr lang="en" sz="2100">
                <a:latin typeface="Lato"/>
                <a:ea typeface="Lato"/>
                <a:cs typeface="Lato"/>
                <a:sym typeface="Lato"/>
              </a:rPr>
              <a:t> en sistemas embebidos</a:t>
            </a:r>
            <a:endParaRPr sz="21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6" name="Google Shape;7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025" y="399622"/>
            <a:ext cx="1670625" cy="309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9" name="Google Shape;14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00" y="549200"/>
            <a:ext cx="9037400" cy="1791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8517" y="2687625"/>
            <a:ext cx="8546977" cy="179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6" name="Google Shape;156;p23"/>
          <p:cNvSpPr txBox="1"/>
          <p:nvPr>
            <p:ph idx="4294967295" type="title"/>
          </p:nvPr>
        </p:nvSpPr>
        <p:spPr>
          <a:xfrm>
            <a:off x="435700" y="331250"/>
            <a:ext cx="82365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Etapa 2: Parametros del multisynth</a:t>
            </a:r>
            <a:endParaRPr sz="2400"/>
          </a:p>
        </p:txBody>
      </p:sp>
      <p:pic>
        <p:nvPicPr>
          <p:cNvPr id="157" name="Google Shape;15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425" y="2877750"/>
            <a:ext cx="3973250" cy="164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35525" y="1793925"/>
            <a:ext cx="548700" cy="41152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3"/>
          <p:cNvSpPr txBox="1"/>
          <p:nvPr/>
        </p:nvSpPr>
        <p:spPr>
          <a:xfrm>
            <a:off x="302850" y="1793925"/>
            <a:ext cx="23310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Ratio fraccional: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0" name="Google Shape;160;p23"/>
          <p:cNvSpPr txBox="1"/>
          <p:nvPr/>
        </p:nvSpPr>
        <p:spPr>
          <a:xfrm>
            <a:off x="446075" y="2120950"/>
            <a:ext cx="2331000" cy="6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Valores entre: 8+1/1048575 y 2048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1" name="Google Shape;161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9925" y="991800"/>
            <a:ext cx="2276850" cy="90055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3"/>
          <p:cNvSpPr txBox="1"/>
          <p:nvPr/>
        </p:nvSpPr>
        <p:spPr>
          <a:xfrm>
            <a:off x="4076675" y="2810525"/>
            <a:ext cx="5125800" cy="19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P1 = (uint32_t)(128 * (uint32_t)(a) + (uint32_t)(128 * ((float)b / (float)c)) - 512);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P2 = (uint32_t)(128 * b - c * uint32_t)(128 * ((float)b / (float)c)));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P3 = c;</a:t>
            </a:r>
            <a:endParaRPr/>
          </a:p>
        </p:txBody>
      </p:sp>
      <p:pic>
        <p:nvPicPr>
          <p:cNvPr id="163" name="Google Shape;163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59700" y="1508325"/>
            <a:ext cx="5857875" cy="57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9" name="Google Shape;16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" y="718850"/>
            <a:ext cx="9046700" cy="17182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5013" y="2860063"/>
            <a:ext cx="8155685" cy="171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6" name="Google Shape;176;p25"/>
          <p:cNvSpPr txBox="1"/>
          <p:nvPr>
            <p:ph idx="4294967295" type="title"/>
          </p:nvPr>
        </p:nvSpPr>
        <p:spPr>
          <a:xfrm>
            <a:off x="370600" y="148950"/>
            <a:ext cx="72567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Funcionamiento</a:t>
            </a:r>
            <a:endParaRPr sz="2400"/>
          </a:p>
        </p:txBody>
      </p:sp>
      <p:pic>
        <p:nvPicPr>
          <p:cNvPr id="177" name="Google Shape;177;p25" title="WhatsApp Video 2020-10-16 at 19.05.47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5413" y="1010225"/>
            <a:ext cx="7913174" cy="391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6"/>
          <p:cNvSpPr/>
          <p:nvPr/>
        </p:nvSpPr>
        <p:spPr>
          <a:xfrm>
            <a:off x="6347898" y="2654825"/>
            <a:ext cx="2086200" cy="1011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¿Consultas?</a:t>
            </a:r>
            <a:endParaRPr sz="2600"/>
          </a:p>
        </p:txBody>
      </p:sp>
      <p:sp>
        <p:nvSpPr>
          <p:cNvPr id="183" name="Google Shape;183;p26"/>
          <p:cNvSpPr/>
          <p:nvPr/>
        </p:nvSpPr>
        <p:spPr>
          <a:xfrm>
            <a:off x="6411798" y="834400"/>
            <a:ext cx="2086200" cy="1011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¿Dudas?</a:t>
            </a:r>
            <a:endParaRPr sz="2600"/>
          </a:p>
        </p:txBody>
      </p:sp>
      <p:sp>
        <p:nvSpPr>
          <p:cNvPr id="184" name="Google Shape;184;p2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5" name="Google Shape;18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100" y="834400"/>
            <a:ext cx="5349899" cy="300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/>
          <p:nvPr/>
        </p:nvSpPr>
        <p:spPr>
          <a:xfrm>
            <a:off x="3375125" y="2218150"/>
            <a:ext cx="4896900" cy="5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Gracias.</a:t>
            </a:r>
            <a:endParaRPr sz="2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1" name="Google Shape;191;p2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/>
          <p:nvPr>
            <p:ph idx="4294967295" type="title"/>
          </p:nvPr>
        </p:nvSpPr>
        <p:spPr>
          <a:xfrm>
            <a:off x="535775" y="412675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Necesidad</a:t>
            </a:r>
            <a:endParaRPr sz="2400"/>
          </a:p>
        </p:txBody>
      </p:sp>
      <p:sp>
        <p:nvSpPr>
          <p:cNvPr id="82" name="Google Shape;82;p14"/>
          <p:cNvSpPr txBox="1"/>
          <p:nvPr>
            <p:ph idx="4294967295" type="title"/>
          </p:nvPr>
        </p:nvSpPr>
        <p:spPr>
          <a:xfrm>
            <a:off x="535775" y="1180675"/>
            <a:ext cx="6022800" cy="154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ato"/>
              <a:buChar char="●"/>
            </a:pPr>
            <a:r>
              <a:rPr b="0" lang="en" sz="2200">
                <a:latin typeface="Lato"/>
                <a:ea typeface="Lato"/>
                <a:cs typeface="Lato"/>
                <a:sym typeface="Lato"/>
              </a:rPr>
              <a:t>Adquisiciones </a:t>
            </a:r>
            <a:r>
              <a:rPr b="0" lang="en" sz="2200">
                <a:latin typeface="Lato"/>
                <a:ea typeface="Lato"/>
                <a:cs typeface="Lato"/>
                <a:sym typeface="Lato"/>
              </a:rPr>
              <a:t>analogicas</a:t>
            </a:r>
            <a:r>
              <a:rPr b="0" lang="en" sz="2200">
                <a:latin typeface="Lato"/>
                <a:ea typeface="Lato"/>
                <a:cs typeface="Lato"/>
                <a:sym typeface="Lato"/>
              </a:rPr>
              <a:t> de alta frecuencia 50 Mhz </a:t>
            </a:r>
            <a:r>
              <a:rPr b="0" lang="en" sz="2200">
                <a:latin typeface="Lato"/>
                <a:ea typeface="Lato"/>
                <a:cs typeface="Lato"/>
                <a:sym typeface="Lato"/>
              </a:rPr>
              <a:t> (100MSPS).</a:t>
            </a:r>
            <a:endParaRPr b="0" sz="2200">
              <a:latin typeface="Lato"/>
              <a:ea typeface="Lato"/>
              <a:cs typeface="Lato"/>
              <a:sym typeface="Lato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ato"/>
              <a:buChar char="●"/>
            </a:pPr>
            <a:r>
              <a:rPr b="0" lang="en" sz="2200">
                <a:latin typeface="Lato"/>
                <a:ea typeface="Lato"/>
                <a:cs typeface="Lato"/>
                <a:sym typeface="Lato"/>
              </a:rPr>
              <a:t>Bajo jitter.</a:t>
            </a:r>
            <a:endParaRPr b="0" sz="2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0" sz="22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br>
              <a:rPr b="0" lang="en" sz="2200">
                <a:latin typeface="Lato"/>
                <a:ea typeface="Lato"/>
                <a:cs typeface="Lato"/>
                <a:sym typeface="Lato"/>
              </a:rPr>
            </a:br>
            <a:endParaRPr b="0" sz="2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3" name="Google Shape;83;p1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4" name="Google Shape;8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775" y="2870975"/>
            <a:ext cx="7923700" cy="167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0" name="Google Shape;90;p15"/>
          <p:cNvSpPr txBox="1"/>
          <p:nvPr>
            <p:ph idx="4294967295" type="title"/>
          </p:nvPr>
        </p:nvSpPr>
        <p:spPr>
          <a:xfrm>
            <a:off x="600875" y="3475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Hardware</a:t>
            </a:r>
            <a:endParaRPr sz="2400"/>
          </a:p>
        </p:txBody>
      </p:sp>
      <p:pic>
        <p:nvPicPr>
          <p:cNvPr id="91" name="Google Shape;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875" y="915181"/>
            <a:ext cx="7798001" cy="416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7" name="Google Shape;9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2800" y="1467237"/>
            <a:ext cx="5641200" cy="27396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6"/>
          <p:cNvSpPr txBox="1"/>
          <p:nvPr>
            <p:ph idx="4294967295" type="title"/>
          </p:nvPr>
        </p:nvSpPr>
        <p:spPr>
          <a:xfrm>
            <a:off x="535775" y="425675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SI5351A</a:t>
            </a:r>
            <a:endParaRPr sz="2400"/>
          </a:p>
        </p:txBody>
      </p:sp>
      <p:sp>
        <p:nvSpPr>
          <p:cNvPr id="99" name="Google Shape;99;p16"/>
          <p:cNvSpPr txBox="1"/>
          <p:nvPr>
            <p:ph idx="4294967295" type="title"/>
          </p:nvPr>
        </p:nvSpPr>
        <p:spPr>
          <a:xfrm>
            <a:off x="167975" y="2040075"/>
            <a:ext cx="5932800" cy="20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Configurable clock generator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Phase locked loop (PLL)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.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Up to 200Mhz 0 ppm error.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2000"/>
              <a:buFont typeface="Lato"/>
              <a:buChar char="●"/>
            </a:pPr>
            <a:r>
              <a:rPr b="0" lang="en" sz="2000">
                <a:latin typeface="Lato"/>
                <a:ea typeface="Lato"/>
                <a:cs typeface="Lato"/>
                <a:sym typeface="Lato"/>
              </a:rPr>
              <a:t>I2C - 400kbps</a:t>
            </a:r>
            <a:br>
              <a:rPr b="0" lang="en" sz="2000">
                <a:latin typeface="Lato"/>
                <a:ea typeface="Lato"/>
                <a:cs typeface="Lato"/>
                <a:sym typeface="Lato"/>
              </a:rPr>
            </a:br>
            <a:endParaRPr b="0" sz="2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5" name="Google Shape;10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725" y="1649825"/>
            <a:ext cx="3571875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01238" y="1694013"/>
            <a:ext cx="1457325" cy="18573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7"/>
          <p:cNvSpPr txBox="1"/>
          <p:nvPr>
            <p:ph idx="4294967295" type="title"/>
          </p:nvPr>
        </p:nvSpPr>
        <p:spPr>
          <a:xfrm>
            <a:off x="496725" y="4000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Configuracion - I2C</a:t>
            </a:r>
            <a:endParaRPr sz="2400"/>
          </a:p>
        </p:txBody>
      </p:sp>
      <p:pic>
        <p:nvPicPr>
          <p:cNvPr id="108" name="Google Shape;10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9600" y="2893600"/>
            <a:ext cx="3962400" cy="7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4" name="Google Shape;11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9250" y="65125"/>
            <a:ext cx="4152000" cy="496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0212" y="162725"/>
            <a:ext cx="6083575" cy="4818049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9"/>
          <p:cNvSpPr txBox="1"/>
          <p:nvPr/>
        </p:nvSpPr>
        <p:spPr>
          <a:xfrm>
            <a:off x="3569088" y="459700"/>
            <a:ext cx="20058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Etapas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1" name="Google Shape;121;p19"/>
          <p:cNvSpPr txBox="1"/>
          <p:nvPr>
            <p:ph idx="4294967295" type="body"/>
          </p:nvPr>
        </p:nvSpPr>
        <p:spPr>
          <a:xfrm>
            <a:off x="2253925" y="1222300"/>
            <a:ext cx="47583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Raleway"/>
                <a:ea typeface="Raleway"/>
                <a:cs typeface="Raleway"/>
                <a:sym typeface="Raleway"/>
              </a:rPr>
              <a:t>Primero se generarla frecuencia VCO y luego dividirla para obtener la frecuencia de salida. </a:t>
            </a:r>
            <a:endParaRPr sz="17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655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aleway"/>
              <a:buChar char="➔"/>
            </a:pPr>
            <a:r>
              <a:rPr b="1" lang="en" sz="17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Fin = 25Mhz</a:t>
            </a:r>
            <a:r>
              <a:rPr b="1" lang="en" sz="17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  <a:endParaRPr b="1" sz="17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aleway"/>
              <a:buChar char="➔"/>
            </a:pPr>
            <a:r>
              <a:rPr b="1" lang="en" sz="17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Max fvco = 900Mhz</a:t>
            </a:r>
            <a:endParaRPr b="1" sz="17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aleway"/>
              <a:buChar char="➔"/>
            </a:pPr>
            <a:r>
              <a:rPr b="1" lang="en" sz="17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Divisores: 4, 6, 8 y todas los fraccionales de 1/1,048,575 entre 8 y 2048.</a:t>
            </a:r>
            <a:endParaRPr b="1" sz="17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aleway"/>
              <a:buChar char="➔"/>
            </a:pPr>
            <a:r>
              <a:rPr b="1" lang="en" sz="17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Buscar comunes divisores para tener el menor corrimiento.</a:t>
            </a:r>
            <a:endParaRPr b="1" sz="17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2" name="Google Shape;122;p1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8" name="Google Shape;12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4899" y="1099250"/>
            <a:ext cx="3123450" cy="147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0"/>
          <p:cNvSpPr txBox="1"/>
          <p:nvPr>
            <p:ph idx="4294967295" type="title"/>
          </p:nvPr>
        </p:nvSpPr>
        <p:spPr>
          <a:xfrm>
            <a:off x="435700" y="331250"/>
            <a:ext cx="72567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3600">
                <a:solidFill>
                  <a:schemeClr val="dk1"/>
                </a:solidFill>
              </a:rPr>
              <a:t>Fout</a:t>
            </a:r>
            <a:endParaRPr sz="2400"/>
          </a:p>
        </p:txBody>
      </p:sp>
      <p:pic>
        <p:nvPicPr>
          <p:cNvPr id="130" name="Google Shape;13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8826" y="2773576"/>
            <a:ext cx="6498550" cy="209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6" name="Google Shape;136;p21"/>
          <p:cNvSpPr txBox="1"/>
          <p:nvPr>
            <p:ph idx="4294967295" type="title"/>
          </p:nvPr>
        </p:nvSpPr>
        <p:spPr>
          <a:xfrm>
            <a:off x="435700" y="331250"/>
            <a:ext cx="72567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3600">
                <a:solidFill>
                  <a:schemeClr val="dk1"/>
                </a:solidFill>
              </a:rPr>
              <a:t>Etapa 1: Parametros del PLL</a:t>
            </a:r>
            <a:endParaRPr sz="3600">
              <a:solidFill>
                <a:schemeClr val="dk1"/>
              </a:solidFill>
            </a:endParaRPr>
          </a:p>
        </p:txBody>
      </p:sp>
      <p:pic>
        <p:nvPicPr>
          <p:cNvPr id="137" name="Google Shape;13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8375" y="1908075"/>
            <a:ext cx="548700" cy="411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1"/>
          <p:cNvSpPr txBox="1"/>
          <p:nvPr/>
        </p:nvSpPr>
        <p:spPr>
          <a:xfrm>
            <a:off x="435700" y="1908075"/>
            <a:ext cx="23310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Ratio fraccional: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9" name="Google Shape;139;p21"/>
          <p:cNvSpPr txBox="1"/>
          <p:nvPr/>
        </p:nvSpPr>
        <p:spPr>
          <a:xfrm>
            <a:off x="578925" y="2235100"/>
            <a:ext cx="1836000" cy="6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Valores entre: 15+0/1048575 y 90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0" name="Google Shape;14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1300" y="3157725"/>
            <a:ext cx="3233675" cy="172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8500" y="1023925"/>
            <a:ext cx="2276850" cy="90055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1"/>
          <p:cNvSpPr txBox="1"/>
          <p:nvPr/>
        </p:nvSpPr>
        <p:spPr>
          <a:xfrm>
            <a:off x="3746250" y="2953750"/>
            <a:ext cx="5177400" cy="19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P1 = (uint32_t)(128 * (uint32_t)(a) + (uint32_t)(128 * ((float)b / (float)c)) - 512);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P2 = (uint32_t)(128 * b - c * uint32_t)(128 * ((float)b / (float)c)));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P3 = c;</a:t>
            </a:r>
            <a:endParaRPr/>
          </a:p>
        </p:txBody>
      </p:sp>
      <p:pic>
        <p:nvPicPr>
          <p:cNvPr id="143" name="Google Shape;143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84813" y="1673700"/>
            <a:ext cx="5838825" cy="56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