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7" r:id="rId2"/>
    <p:sldId id="319" r:id="rId3"/>
    <p:sldId id="264" r:id="rId4"/>
    <p:sldId id="316" r:id="rId5"/>
    <p:sldId id="318" r:id="rId6"/>
    <p:sldId id="310" r:id="rId7"/>
    <p:sldId id="259" r:id="rId8"/>
    <p:sldId id="260" r:id="rId9"/>
    <p:sldId id="312" r:id="rId10"/>
    <p:sldId id="313" r:id="rId11"/>
    <p:sldId id="311" r:id="rId12"/>
    <p:sldId id="265" r:id="rId13"/>
    <p:sldId id="320" r:id="rId14"/>
    <p:sldId id="263" r:id="rId15"/>
    <p:sldId id="266" r:id="rId16"/>
    <p:sldId id="267" r:id="rId17"/>
    <p:sldId id="268" r:id="rId18"/>
    <p:sldId id="269" r:id="rId19"/>
    <p:sldId id="270" r:id="rId20"/>
    <p:sldId id="291" r:id="rId21"/>
    <p:sldId id="326" r:id="rId22"/>
    <p:sldId id="290" r:id="rId23"/>
    <p:sldId id="295" r:id="rId24"/>
    <p:sldId id="271" r:id="rId25"/>
    <p:sldId id="294" r:id="rId26"/>
    <p:sldId id="292" r:id="rId27"/>
    <p:sldId id="293" r:id="rId28"/>
    <p:sldId id="296" r:id="rId29"/>
    <p:sldId id="297" r:id="rId30"/>
    <p:sldId id="321" r:id="rId31"/>
    <p:sldId id="275" r:id="rId32"/>
    <p:sldId id="276" r:id="rId33"/>
    <p:sldId id="298" r:id="rId34"/>
    <p:sldId id="325" r:id="rId35"/>
    <p:sldId id="280" r:id="rId36"/>
    <p:sldId id="308" r:id="rId37"/>
    <p:sldId id="309" r:id="rId38"/>
    <p:sldId id="303" r:id="rId39"/>
    <p:sldId id="286" r:id="rId40"/>
    <p:sldId id="302" r:id="rId41"/>
    <p:sldId id="304" r:id="rId42"/>
    <p:sldId id="279" r:id="rId43"/>
    <p:sldId id="299" r:id="rId44"/>
    <p:sldId id="300" r:id="rId45"/>
    <p:sldId id="301" r:id="rId46"/>
    <p:sldId id="281" r:id="rId47"/>
    <p:sldId id="306" r:id="rId48"/>
    <p:sldId id="284" r:id="rId49"/>
    <p:sldId id="285" r:id="rId50"/>
    <p:sldId id="307" r:id="rId51"/>
    <p:sldId id="288" r:id="rId52"/>
    <p:sldId id="322" r:id="rId53"/>
    <p:sldId id="323" r:id="rId54"/>
    <p:sldId id="32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CDD87B-A463-5B4C-8057-52C1F9BDFD66}">
          <p14:sldIdLst>
            <p14:sldId id="257"/>
            <p14:sldId id="319"/>
            <p14:sldId id="264"/>
            <p14:sldId id="316"/>
            <p14:sldId id="318"/>
            <p14:sldId id="310"/>
            <p14:sldId id="259"/>
            <p14:sldId id="260"/>
            <p14:sldId id="312"/>
            <p14:sldId id="313"/>
            <p14:sldId id="311"/>
            <p14:sldId id="265"/>
            <p14:sldId id="320"/>
            <p14:sldId id="263"/>
            <p14:sldId id="266"/>
            <p14:sldId id="267"/>
            <p14:sldId id="268"/>
            <p14:sldId id="269"/>
            <p14:sldId id="270"/>
            <p14:sldId id="291"/>
            <p14:sldId id="326"/>
            <p14:sldId id="290"/>
            <p14:sldId id="295"/>
            <p14:sldId id="271"/>
            <p14:sldId id="294"/>
            <p14:sldId id="292"/>
            <p14:sldId id="293"/>
            <p14:sldId id="296"/>
            <p14:sldId id="297"/>
            <p14:sldId id="321"/>
            <p14:sldId id="275"/>
            <p14:sldId id="276"/>
            <p14:sldId id="298"/>
            <p14:sldId id="325"/>
            <p14:sldId id="280"/>
            <p14:sldId id="308"/>
            <p14:sldId id="309"/>
            <p14:sldId id="303"/>
            <p14:sldId id="286"/>
            <p14:sldId id="302"/>
            <p14:sldId id="304"/>
            <p14:sldId id="279"/>
            <p14:sldId id="299"/>
            <p14:sldId id="300"/>
            <p14:sldId id="301"/>
            <p14:sldId id="281"/>
            <p14:sldId id="306"/>
            <p14:sldId id="284"/>
            <p14:sldId id="285"/>
            <p14:sldId id="307"/>
            <p14:sldId id="288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41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09"/>
  </p:normalViewPr>
  <p:slideViewPr>
    <p:cSldViewPr snapToGrid="0" snapToObjects="1">
      <p:cViewPr varScale="1">
        <p:scale>
          <a:sx n="108" d="100"/>
          <a:sy n="108" d="100"/>
        </p:scale>
        <p:origin x="22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15B49-EC17-D74D-A9A7-715370901D93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8D6A5-B288-0440-BB83-526E7EAC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dirty="0" smtClean="0"/>
              <a:t>ADD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38990 Leonhard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Einstein 4.3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8D6A5-B288-0440-BB83-526E7EACEE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6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dirty="0" smtClean="0"/>
              <a:t>ADD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38990 Leonhard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Einstein 4.3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8D6A5-B288-0440-BB83-526E7EACEE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2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064C-93DB-8246-B053-D0B083AEA0D1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B5-2FA2-CF4C-B587-EDC441C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1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064C-93DB-8246-B053-D0B083AEA0D1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B5-2FA2-CF4C-B587-EDC441C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064C-93DB-8246-B053-D0B083AEA0D1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B5-2FA2-CF4C-B587-EDC441C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064C-93DB-8246-B053-D0B083AEA0D1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B5-2FA2-CF4C-B587-EDC441C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064C-93DB-8246-B053-D0B083AEA0D1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B5-2FA2-CF4C-B587-EDC441C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3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064C-93DB-8246-B053-D0B083AEA0D1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B5-2FA2-CF4C-B587-EDC441C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2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064C-93DB-8246-B053-D0B083AEA0D1}" type="datetimeFigureOut">
              <a:rPr lang="en-US" smtClean="0"/>
              <a:t>3/8/17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B5-2FA2-CF4C-B587-EDC441C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064C-93DB-8246-B053-D0B083AEA0D1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B5-2FA2-CF4C-B587-EDC441C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064C-93DB-8246-B053-D0B083AEA0D1}" type="datetimeFigureOut">
              <a:rPr lang="en-US" smtClean="0"/>
              <a:t>3/8/17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B5-2FA2-CF4C-B587-EDC441C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5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064C-93DB-8246-B053-D0B083AEA0D1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B5-2FA2-CF4C-B587-EDC441C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5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064C-93DB-8246-B053-D0B083AEA0D1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B5-2FA2-CF4C-B587-EDC441C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5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064C-93DB-8246-B053-D0B083AEA0D1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2BB5-2FA2-CF4C-B587-EDC441CE1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3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sfotis.github.io/sqlseminar/createdb/" TargetMode="External"/><Relationship Id="rId3" Type="http://schemas.openxmlformats.org/officeDocument/2006/relationships/hyperlink" Target="https://psfotis.github.io/sqlseminar/exercise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1925" y="1527237"/>
            <a:ext cx="118324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Introduction to SQL</a:t>
            </a:r>
          </a:p>
          <a:p>
            <a:pPr algn="ctr"/>
            <a:r>
              <a:rPr lang="en-US" sz="44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Construct </a:t>
            </a:r>
            <a:r>
              <a:rPr lang="en-US" sz="44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and Execute Powerful Queries</a:t>
            </a:r>
          </a:p>
        </p:txBody>
      </p:sp>
    </p:spTree>
    <p:extLst>
      <p:ext uri="{BB962C8B-B14F-4D97-AF65-F5344CB8AC3E}">
        <p14:creationId xmlns:p14="http://schemas.microsoft.com/office/powerpoint/2010/main" val="9170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41236" y="-113735"/>
            <a:ext cx="1085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Instead</a:t>
            </a:r>
            <a:r>
              <a:rPr lang="mr-IN" sz="40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40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998" y="5111226"/>
            <a:ext cx="1295236" cy="12952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553" y="5261166"/>
            <a:ext cx="1110992" cy="86101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277948" y="4579188"/>
            <a:ext cx="236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Actual</a:t>
            </a:r>
            <a:r>
              <a:rPr lang="en-US" sz="2000" b="1" dirty="0" smtClean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 Analysis </a:t>
            </a:r>
          </a:p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Programs</a:t>
            </a:r>
            <a:endParaRPr lang="en-US" sz="2000" b="1" dirty="0">
              <a:solidFill>
                <a:srgbClr val="0070C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53418" y="4579187"/>
            <a:ext cx="2386753" cy="1728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gnetic Disk 1"/>
          <p:cNvSpPr/>
          <p:nvPr/>
        </p:nvSpPr>
        <p:spPr>
          <a:xfrm>
            <a:off x="693537" y="4670571"/>
            <a:ext cx="2919119" cy="1735892"/>
          </a:xfrm>
          <a:prstGeom prst="flowChartMagneticDisk">
            <a:avLst/>
          </a:prstGeom>
          <a:solidFill>
            <a:srgbClr val="41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Gill Sans" charset="0"/>
                <a:ea typeface="Gill Sans" charset="0"/>
                <a:cs typeface="Gill Sans" charset="0"/>
              </a:rPr>
              <a:t>Interesting Datasets</a:t>
            </a:r>
          </a:p>
          <a:p>
            <a:pPr algn="ctr"/>
            <a:r>
              <a:rPr lang="en-US" sz="2000" b="1" dirty="0" smtClean="0">
                <a:latin typeface="Gill Sans" charset="0"/>
                <a:ea typeface="Gill Sans" charset="0"/>
                <a:cs typeface="Gill Sans" charset="0"/>
              </a:rPr>
              <a:t>and Analysis Results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99249" y="972864"/>
            <a:ext cx="7402749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Section 6. Experiments</a:t>
            </a:r>
          </a:p>
          <a:p>
            <a:pPr algn="just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We conducted our experiments using </a:t>
            </a:r>
            <a:r>
              <a:rPr 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?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YouTube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videos from the Youtube-8M dataset published between </a:t>
            </a:r>
            <a:r>
              <a:rPr 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?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?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For our classification task we used </a:t>
            </a:r>
            <a:r>
              <a:rPr 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?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classification algorithms: </a:t>
            </a:r>
            <a:r>
              <a:rPr 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?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As shown in Figure 1., the accuracy of </a:t>
            </a:r>
            <a:r>
              <a:rPr 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?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was</a:t>
            </a:r>
            <a:r>
              <a:rPr 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?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9975176" y="1047986"/>
            <a:ext cx="1867610" cy="1361093"/>
            <a:chOff x="8656966" y="5095292"/>
            <a:chExt cx="1724163" cy="1216593"/>
          </a:xfrm>
        </p:grpSpPr>
        <p:cxnSp>
          <p:nvCxnSpPr>
            <p:cNvPr id="93" name="Straight Arrow Connector 92"/>
            <p:cNvCxnSpPr/>
            <p:nvPr/>
          </p:nvCxnSpPr>
          <p:spPr>
            <a:xfrm flipV="1">
              <a:off x="9061076" y="5095292"/>
              <a:ext cx="0" cy="1135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9052111" y="6230471"/>
              <a:ext cx="1329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9574481" y="5495364"/>
              <a:ext cx="182880" cy="73510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51377" y="5325036"/>
              <a:ext cx="182880" cy="9054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656966" y="5128902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Times New Roman" charset="0"/>
                  <a:ea typeface="Times New Roman" charset="0"/>
                  <a:cs typeface="Times New Roman" charset="0"/>
                </a:rPr>
                <a:t>90%</a:t>
              </a:r>
              <a:endParaRPr lang="en-US" sz="1200" b="1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656966" y="549536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Times New Roman" charset="0"/>
                  <a:ea typeface="Times New Roman" charset="0"/>
                  <a:cs typeface="Times New Roman" charset="0"/>
                </a:rPr>
                <a:t>50%</a:t>
              </a:r>
              <a:endParaRPr lang="en-US" sz="1200" b="1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715305" y="6034886"/>
              <a:ext cx="4154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smtClean="0">
                  <a:latin typeface="Times New Roman" charset="0"/>
                  <a:ea typeface="Times New Roman" charset="0"/>
                  <a:cs typeface="Times New Roman" charset="0"/>
                </a:rPr>
                <a:t>0%</a:t>
              </a:r>
              <a:endParaRPr lang="en-US" sz="1200" b="1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210439" y="5781328"/>
              <a:ext cx="182880" cy="44914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5" t="9847" r="3037" b="35517"/>
          <a:stretch/>
        </p:blipFill>
        <p:spPr>
          <a:xfrm>
            <a:off x="753264" y="889684"/>
            <a:ext cx="3170600" cy="25500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21237" y="3824315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SQL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65727" y="3850425"/>
            <a:ext cx="164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RESULTS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612656" y="5030553"/>
            <a:ext cx="1640762" cy="1054019"/>
            <a:chOff x="7067821" y="1635752"/>
            <a:chExt cx="1564431" cy="1054019"/>
          </a:xfrm>
        </p:grpSpPr>
        <p:cxnSp>
          <p:nvCxnSpPr>
            <p:cNvPr id="113" name="Straight Arrow Connector 112"/>
            <p:cNvCxnSpPr/>
            <p:nvPr/>
          </p:nvCxnSpPr>
          <p:spPr>
            <a:xfrm flipV="1">
              <a:off x="7067821" y="2124685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7067821" y="2029928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7067821" y="2286391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7067821" y="2211597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7067821" y="1931384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7067821" y="1832840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7067821" y="2483479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7067821" y="2384935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V="1">
              <a:off x="7067821" y="1734296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V="1">
              <a:off x="7067821" y="1635752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V="1">
              <a:off x="7067821" y="2680563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V="1">
              <a:off x="7067821" y="2582023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 rot="16200000">
            <a:off x="1532504" y="3528139"/>
            <a:ext cx="1230843" cy="1054019"/>
            <a:chOff x="7067821" y="1635752"/>
            <a:chExt cx="1564431" cy="1054019"/>
          </a:xfrm>
        </p:grpSpPr>
        <p:cxnSp>
          <p:nvCxnSpPr>
            <p:cNvPr id="128" name="Straight Arrow Connector 127"/>
            <p:cNvCxnSpPr/>
            <p:nvPr/>
          </p:nvCxnSpPr>
          <p:spPr>
            <a:xfrm flipV="1">
              <a:off x="7067821" y="2124685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7067821" y="2029928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7067821" y="2286391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7067821" y="2211597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7067821" y="1931384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V="1">
              <a:off x="7067821" y="1832840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7067821" y="2483479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V="1">
              <a:off x="7067821" y="2384935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7067821" y="1734296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V="1">
              <a:off x="7067821" y="1635752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V="1">
              <a:off x="7067821" y="2680563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7067821" y="2582023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4002079" y="4592150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SQL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630638" y="6080203"/>
            <a:ext cx="164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RESULTS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3" y="704070"/>
            <a:ext cx="118278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Courier New" charset="0"/>
              <a:buChar char="o"/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A </a:t>
            </a:r>
            <a:r>
              <a:rPr lang="en-US" sz="28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DBMS</a:t>
            </a: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lets you </a:t>
            </a:r>
            <a:r>
              <a:rPr lang="en-US" sz="2800" b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store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 and </a:t>
            </a:r>
            <a:r>
              <a:rPr lang="en-US" sz="2800" b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manage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 your data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Courier New" charset="0"/>
              <a:buChar char="o"/>
            </a:pP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An </a:t>
            </a:r>
            <a:r>
              <a:rPr lang="en-US" sz="28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RDBMS</a:t>
            </a:r>
            <a:r>
              <a:rPr lang="en-US" sz="2800" b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lets you 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Courier New" charset="0"/>
              <a:buChar char="o"/>
            </a:pPr>
            <a:r>
              <a:rPr lang="en-US" sz="2800" b="1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store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 your data under the </a:t>
            </a:r>
            <a:r>
              <a:rPr lang="en-US" sz="2800" b="1" u="sng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relational data </a:t>
            </a:r>
            <a:r>
              <a:rPr lang="en-US" sz="2800" b="1" u="sng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 and </a:t>
            </a:r>
            <a:endParaRPr lang="en-US" sz="2800" dirty="0">
              <a:latin typeface="Gill Sans" charset="0"/>
              <a:ea typeface="Gill Sans" charset="0"/>
              <a:cs typeface="Gill Sans" charset="0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Courier New" charset="0"/>
              <a:buChar char="o"/>
            </a:pPr>
            <a:r>
              <a:rPr lang="en-US" sz="2800" b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manage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your data with </a:t>
            </a:r>
            <a:r>
              <a:rPr lang="en-US" sz="2800" b="1" u="sng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SQL</a:t>
            </a:r>
            <a:r>
              <a:rPr lang="en-US" sz="2800" u="sng" dirty="0">
                <a:latin typeface="Gill Sans" charset="0"/>
                <a:ea typeface="Gill Sans" charset="0"/>
                <a:cs typeface="Gill Sans" charset="0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Courier New" charset="0"/>
              <a:buChar char="o"/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Key idea 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behind 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RDBMSs and SQL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Courier New" charset="0"/>
              <a:buChar char="o"/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you </a:t>
            </a:r>
            <a:r>
              <a:rPr lang="en-US" sz="2800" b="1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don’t say </a:t>
            </a:r>
            <a:r>
              <a:rPr lang="en-US" sz="2800" b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how 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to do 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something (e.g., as with Java, Python, R, or</a:t>
            </a:r>
            <a:r>
              <a:rPr lang="mr-IN" sz="280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sz="2800" dirty="0">
              <a:latin typeface="Gill Sans" charset="0"/>
              <a:ea typeface="Gill Sans" charset="0"/>
              <a:cs typeface="Gill Sans" charset="0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Courier New" charset="0"/>
              <a:buChar char="o"/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you </a:t>
            </a:r>
            <a:r>
              <a:rPr lang="en-US" sz="2800" b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say what you want </a:t>
            </a:r>
          </a:p>
          <a:p>
            <a:pPr marL="1371600" lvl="2" indent="-457200">
              <a:lnSpc>
                <a:spcPct val="150000"/>
              </a:lnSpc>
              <a:buClr>
                <a:schemeClr val="tx1"/>
              </a:buClr>
              <a:buFont typeface="Courier New" charset="0"/>
              <a:buChar char="o"/>
            </a:pPr>
            <a:r>
              <a:rPr lang="en-US" sz="2800" i="1" dirty="0" smtClean="0">
                <a:latin typeface="Gill Sans" charset="0"/>
                <a:ea typeface="Gill Sans" charset="0"/>
                <a:cs typeface="Gill Sans" charset="0"/>
              </a:rPr>
              <a:t>it’s up to the RDBMS to find how to do what you want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Key Concepts</a:t>
            </a:r>
            <a:endParaRPr lang="en-US" sz="40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9099" y="1708893"/>
            <a:ext cx="6813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accent5"/>
                </a:solidFill>
                <a:latin typeface="Gill Sans" charset="0"/>
                <a:ea typeface="Gill Sans" charset="0"/>
                <a:cs typeface="Gill Sans" charset="0"/>
              </a:rPr>
              <a:t>RELATIONAL MODEL</a:t>
            </a:r>
            <a:endParaRPr lang="en-US" sz="7200" b="1" dirty="0">
              <a:solidFill>
                <a:schemeClr val="accent5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5972" y="592612"/>
            <a:ext cx="6813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solidFill>
                  <a:schemeClr val="accent5"/>
                </a:solidFill>
                <a:latin typeface="Gill Sans" charset="0"/>
                <a:ea typeface="Gill Sans" charset="0"/>
                <a:cs typeface="Gill Sans" charset="0"/>
              </a:rPr>
              <a:t>RELATIONS</a:t>
            </a:r>
            <a:endParaRPr lang="en-US" sz="7200" b="1" dirty="0">
              <a:solidFill>
                <a:schemeClr val="accent5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2683823" y="1792941"/>
            <a:ext cx="3168801" cy="188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3562596"/>
            <a:ext cx="4842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accent5"/>
                </a:solidFill>
                <a:latin typeface="Gill Sans" charset="0"/>
                <a:ea typeface="Gill Sans" charset="0"/>
                <a:cs typeface="Gill Sans" charset="0"/>
              </a:rPr>
              <a:t>SCHEMA</a:t>
            </a:r>
            <a:endParaRPr lang="en-US" sz="7200" b="1" dirty="0">
              <a:solidFill>
                <a:schemeClr val="accent5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" name="Straight Arrow Connector 7"/>
          <p:cNvCxnSpPr>
            <a:stCxn id="2" idx="2"/>
          </p:cNvCxnSpPr>
          <p:nvPr/>
        </p:nvCxnSpPr>
        <p:spPr>
          <a:xfrm>
            <a:off x="5852624" y="1792941"/>
            <a:ext cx="3077620" cy="176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22984" y="3562597"/>
            <a:ext cx="5481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solidFill>
                  <a:schemeClr val="accent5"/>
                </a:solidFill>
                <a:latin typeface="Gill Sans" charset="0"/>
                <a:ea typeface="Gill Sans" charset="0"/>
                <a:cs typeface="Gill Sans" charset="0"/>
              </a:rPr>
              <a:t>INSTANCE</a:t>
            </a:r>
            <a:endParaRPr lang="en-US" sz="7200" b="1" dirty="0">
              <a:solidFill>
                <a:schemeClr val="accent5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Example of a Relation Schema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0" y="2832795"/>
            <a:ext cx="12192000" cy="7462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7030A0"/>
                </a:solidFill>
                <a:latin typeface="Gill Sans" charset="0"/>
                <a:ea typeface="Gill Sans" charset="0"/>
                <a:cs typeface="Gill Sans" charset="0"/>
              </a:rPr>
              <a:t>students</a:t>
            </a:r>
            <a:r>
              <a:rPr lang="en-US" sz="3200" b="1" dirty="0" smtClean="0"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sz="3200" b="1" u="sng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uni</a:t>
            </a:r>
            <a:r>
              <a:rPr lang="en-US" sz="3200" b="1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3200" b="1" dirty="0" err="1" smtClean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int</a:t>
            </a:r>
            <a:r>
              <a:rPr lang="en-US" sz="3200" b="1" dirty="0" smtClean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3200" b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name</a:t>
            </a:r>
            <a:r>
              <a:rPr lang="en-US" sz="3200" b="1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3200" b="1" dirty="0" smtClean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string</a:t>
            </a:r>
            <a:r>
              <a:rPr lang="en-US" sz="3200" b="1" dirty="0" smtClean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3200" b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surname</a:t>
            </a:r>
            <a:r>
              <a:rPr lang="en-US" sz="3200" b="1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3200" b="1" dirty="0" smtClean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string</a:t>
            </a:r>
            <a:r>
              <a:rPr lang="en-US" sz="3200" b="1" dirty="0" smtClean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3200" b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GPA</a:t>
            </a:r>
            <a:r>
              <a:rPr lang="en-US" sz="3200" b="1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3200" b="1" dirty="0" smtClean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real</a:t>
            </a:r>
            <a:r>
              <a:rPr lang="en-US" sz="3200" b="1" dirty="0" smtClean="0">
                <a:latin typeface="Gill Sans" charset="0"/>
                <a:ea typeface="Gill Sans" charset="0"/>
                <a:cs typeface="Gill Sans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-51478" y="4862799"/>
            <a:ext cx="34220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  <a:latin typeface="Gill Sans" charset="0"/>
                <a:ea typeface="Gill Sans" charset="0"/>
                <a:cs typeface="Gill Sans" charset="0"/>
              </a:rPr>
              <a:t>relation name</a:t>
            </a:r>
          </a:p>
          <a:p>
            <a:pPr algn="ctr"/>
            <a:r>
              <a:rPr lang="en-US" sz="3200" b="1" dirty="0" smtClean="0">
                <a:solidFill>
                  <a:srgbClr val="7030A0"/>
                </a:solidFill>
                <a:latin typeface="Gill Sans" charset="0"/>
                <a:ea typeface="Gill Sans" charset="0"/>
                <a:cs typeface="Gill Sans" charset="0"/>
              </a:rPr>
              <a:t>(or table name)</a:t>
            </a:r>
            <a:endParaRPr lang="en-US" sz="3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39091" y="3579025"/>
            <a:ext cx="0" cy="1283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43200" y="3479470"/>
            <a:ext cx="3218213" cy="1383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55127" y="3529248"/>
            <a:ext cx="1603169" cy="1333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460178" y="3479470"/>
            <a:ext cx="1591292" cy="1408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770914" y="3479470"/>
            <a:ext cx="3584369" cy="1383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144479" y="4862799"/>
            <a:ext cx="46313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attributes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(or columns or fields)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206338" y="2001798"/>
            <a:ext cx="3518066" cy="1085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415779" y="2001798"/>
            <a:ext cx="1531286" cy="1085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081653" y="2001799"/>
            <a:ext cx="1665872" cy="1085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7398327" y="2001798"/>
            <a:ext cx="3847605" cy="1085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070619" y="965210"/>
            <a:ext cx="19409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domains</a:t>
            </a:r>
          </a:p>
          <a:p>
            <a:pPr algn="ctr"/>
            <a:r>
              <a:rPr lang="en-US" sz="3200" b="1" dirty="0" smtClean="0">
                <a:solidFill>
                  <a:schemeClr val="accent6"/>
                </a:solidFill>
              </a:rPr>
              <a:t>(or types)</a:t>
            </a:r>
            <a:endParaRPr lang="en-US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9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Example of a Relation Instance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0" y="637608"/>
            <a:ext cx="12192000" cy="7462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7030A0"/>
                </a:solidFill>
                <a:latin typeface="Gill Sans" charset="0"/>
                <a:ea typeface="Gill Sans" charset="0"/>
                <a:cs typeface="Gill Sans" charset="0"/>
              </a:rPr>
              <a:t>students</a:t>
            </a:r>
            <a:r>
              <a:rPr lang="en-US" sz="3200" b="1" dirty="0"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sz="3200" b="1" u="sng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uni</a:t>
            </a:r>
            <a:r>
              <a:rPr lang="en-US" sz="3200" b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int</a:t>
            </a:r>
            <a:r>
              <a:rPr lang="en-US" sz="3200" b="1" dirty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3200" b="1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name</a:t>
            </a:r>
            <a:r>
              <a:rPr lang="en-US" sz="3200" b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string</a:t>
            </a:r>
            <a:r>
              <a:rPr lang="en-US" sz="3200" b="1" dirty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3200" b="1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surname</a:t>
            </a:r>
            <a:r>
              <a:rPr lang="en-US" sz="3200" b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string</a:t>
            </a:r>
            <a:r>
              <a:rPr lang="en-US" sz="3200" b="1" dirty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3200" b="1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GPA</a:t>
            </a:r>
            <a:r>
              <a:rPr lang="en-US" sz="3200" b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real</a:t>
            </a:r>
            <a:r>
              <a:rPr lang="en-US" sz="3200" b="1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64792"/>
              </p:ext>
            </p:extLst>
          </p:nvPr>
        </p:nvGraphicFramePr>
        <p:xfrm>
          <a:off x="942109" y="1808947"/>
          <a:ext cx="10307782" cy="423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1678"/>
                <a:gridCol w="2728734"/>
                <a:gridCol w="3470424"/>
                <a:gridCol w="2576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err="1" smtClean="0"/>
                        <a:t>uni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name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surname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GPA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32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3.9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34095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Blaise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Gauss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15400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Carl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Pascal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77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23843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Alan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Hilbert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72323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Turing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KEYS AND CONSTRAINTS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66254" y="751289"/>
            <a:ext cx="12025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Key:</a:t>
            </a:r>
            <a:r>
              <a:rPr lang="en-US" sz="3200" b="1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attributes whose value uniquely identify each record in a relation</a:t>
            </a:r>
            <a:endParaRPr lang="en-US" sz="3200" dirty="0"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There may be multiple keys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5807344"/>
            <a:ext cx="121919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enrolled(</a:t>
            </a:r>
            <a:r>
              <a:rPr lang="en-US" sz="2800" b="1" u="sng" dirty="0" err="1" smtClean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uni</a:t>
            </a: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2800" b="1" dirty="0" err="1" smtClean="0">
                <a:latin typeface="Gill Sans" charset="0"/>
                <a:ea typeface="Gill Sans" charset="0"/>
                <a:cs typeface="Gill Sans" charset="0"/>
              </a:rPr>
              <a:t>course_id</a:t>
            </a: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, grade)</a:t>
            </a:r>
            <a:endParaRPr lang="en-US" sz="2800" b="1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3464" y="2152126"/>
            <a:ext cx="105106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students(</a:t>
            </a:r>
            <a:r>
              <a:rPr lang="en-US" sz="2800" b="1" u="sng" dirty="0" err="1" smtClean="0">
                <a:latin typeface="Gill Sans" charset="0"/>
                <a:ea typeface="Gill Sans" charset="0"/>
                <a:cs typeface="Gill Sans" charset="0"/>
              </a:rPr>
              <a:t>uni</a:t>
            </a: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name</a:t>
            </a: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surname</a:t>
            </a: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, GPA)</a:t>
            </a:r>
            <a:endParaRPr lang="en-US" sz="2800" b="1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6255" y="2802263"/>
            <a:ext cx="120257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Primary Key: 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one of the keys that we designate as primary for the relation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Typically used by the RDBMS to store or index the relation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Foreign Key:  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attribute of a relation that refers to a primary key of a relation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49780" y="4641043"/>
            <a:ext cx="72924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students(</a:t>
            </a:r>
            <a:r>
              <a:rPr lang="en-US" sz="2800" b="1" u="sng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uni</a:t>
            </a: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, name, surname, GPA)</a:t>
            </a:r>
            <a:endParaRPr lang="en-US" sz="2800" b="1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465" y="1651033"/>
            <a:ext cx="105106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students(</a:t>
            </a:r>
            <a:r>
              <a:rPr lang="en-US" sz="2800" b="1" u="sng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uni</a:t>
            </a: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, name, surname, GPA)</a:t>
            </a:r>
            <a:endParaRPr lang="en-US" sz="2800" b="1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963886" y="5296643"/>
            <a:ext cx="225631" cy="59376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8759" y="-920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Database Schema </a:t>
            </a:r>
            <a:r>
              <a:rPr lang="mr-IN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Database Instance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1357"/>
            <a:ext cx="4919448" cy="298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3466" y="763586"/>
            <a:ext cx="11136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Database schema</a:t>
            </a:r>
            <a:r>
              <a:rPr lang="en-US" sz="3200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:   </a:t>
            </a: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	The collection of all relation schemas</a:t>
            </a:r>
          </a:p>
          <a:p>
            <a:r>
              <a:rPr lang="en-US" sz="32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Database instance</a:t>
            </a:r>
            <a:r>
              <a:rPr lang="en-US" sz="3200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: </a:t>
            </a: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	The collection of relation instances</a:t>
            </a:r>
          </a:p>
          <a:p>
            <a:endParaRPr lang="en-US" sz="3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79326" y="3194248"/>
            <a:ext cx="6412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High complexity</a:t>
            </a:r>
            <a:endParaRPr lang="en-US" sz="32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134" y="3871356"/>
            <a:ext cx="6942866" cy="29866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1763" y="3194248"/>
            <a:ext cx="4657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Moderate </a:t>
            </a:r>
            <a:r>
              <a:rPr lang="en-US" sz="32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875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08893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accent5"/>
                </a:solidFill>
                <a:latin typeface="Gill Sans" charset="0"/>
                <a:ea typeface="Gill Sans" charset="0"/>
                <a:cs typeface="Gill Sans" charset="0"/>
              </a:rPr>
              <a:t>Introduction to</a:t>
            </a:r>
          </a:p>
          <a:p>
            <a:pPr algn="ctr"/>
            <a:r>
              <a:rPr lang="en-US" sz="9600" b="1" dirty="0" smtClean="0">
                <a:solidFill>
                  <a:schemeClr val="accent5"/>
                </a:solidFill>
                <a:latin typeface="Gill Sans" charset="0"/>
                <a:ea typeface="Gill Sans" charset="0"/>
                <a:cs typeface="Gill Sans" charset="0"/>
              </a:rPr>
              <a:t>SQL</a:t>
            </a:r>
            <a:endParaRPr lang="en-US" sz="9600" b="1" dirty="0">
              <a:solidFill>
                <a:schemeClr val="accent5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CREATE TABLES IN SQL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27828" y="594151"/>
            <a:ext cx="5431536" cy="3046988"/>
          </a:xfrm>
          <a:prstGeom prst="rect">
            <a:avLst/>
          </a:prstGeom>
          <a:noFill/>
          <a:ln>
            <a:solidFill>
              <a:srgbClr val="4175B6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CREATE TABLE students(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200" b="1" dirty="0" err="1" smtClean="0">
                <a:latin typeface="Consolas" charset="0"/>
                <a:ea typeface="Consolas" charset="0"/>
                <a:cs typeface="Consolas" charset="0"/>
              </a:rPr>
              <a:t>uni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		INTEGER,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name		CHAR(20),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surname	CHAR(40),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GPA		REAL,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PRIMARY KEY </a:t>
            </a:r>
            <a:r>
              <a:rPr lang="en-US" sz="3200" b="1" dirty="0" err="1" smtClean="0">
                <a:latin typeface="Consolas" charset="0"/>
                <a:ea typeface="Consolas" charset="0"/>
                <a:cs typeface="Consolas" charset="0"/>
              </a:rPr>
              <a:t>uni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32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4540" y="594151"/>
            <a:ext cx="5783283" cy="3046988"/>
          </a:xfrm>
          <a:prstGeom prst="rect">
            <a:avLst/>
          </a:prstGeom>
          <a:ln>
            <a:solidFill>
              <a:srgbClr val="4175B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CREATE TABLE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course(</a:t>
            </a:r>
            <a:endParaRPr lang="en-US" sz="32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200" b="1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	  INTEGER</a:t>
            </a: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title</a:t>
            </a: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	 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  CHAR(20</a:t>
            </a: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),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description CHAR(40),</a:t>
            </a:r>
          </a:p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PRIMARY KEY </a:t>
            </a:r>
            <a:r>
              <a:rPr lang="en-US" sz="3200" b="1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828" y="3727887"/>
            <a:ext cx="11599995" cy="3046988"/>
          </a:xfrm>
          <a:prstGeom prst="rect">
            <a:avLst/>
          </a:prstGeom>
          <a:noFill/>
          <a:ln>
            <a:solidFill>
              <a:srgbClr val="4175B6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CREATE TABLE enrolled(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200" b="1" dirty="0" err="1" smtClean="0">
                <a:latin typeface="Consolas" charset="0"/>
                <a:ea typeface="Consolas" charset="0"/>
                <a:cs typeface="Consolas" charset="0"/>
              </a:rPr>
              <a:t>uni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		INTEGER	REFERENCES students(</a:t>
            </a:r>
            <a:r>
              <a:rPr lang="en-US" sz="3200" b="1" dirty="0" err="1" smtClean="0">
                <a:latin typeface="Consolas" charset="0"/>
                <a:ea typeface="Consolas" charset="0"/>
                <a:cs typeface="Consolas" charset="0"/>
              </a:rPr>
              <a:t>uni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),</a:t>
            </a:r>
          </a:p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INTEGER	REFERENCES course(</a:t>
            </a:r>
            <a:r>
              <a:rPr lang="en-US" sz="3200" b="1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),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grade		REAL,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PRIMARY KEY (</a:t>
            </a:r>
            <a:r>
              <a:rPr lang="en-US" sz="3200" b="1" dirty="0" err="1" smtClean="0">
                <a:latin typeface="Consolas" charset="0"/>
                <a:ea typeface="Consolas" charset="0"/>
                <a:cs typeface="Consolas" charset="0"/>
              </a:rPr>
              <a:t>uni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3200" b="1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32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32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06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What is SQL?</a:t>
            </a:r>
            <a:endParaRPr lang="en-US" sz="44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506" y="982500"/>
            <a:ext cx="119544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Pronounced SQL or sequel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Stands for </a:t>
            </a:r>
            <a:r>
              <a:rPr lang="en-US" sz="28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Structured Query </a:t>
            </a:r>
            <a:r>
              <a:rPr lang="en-US" sz="28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Language</a:t>
            </a:r>
          </a:p>
          <a:p>
            <a:pPr marL="457200" indent="-457200">
              <a:buClr>
                <a:schemeClr val="tx1"/>
              </a:buClr>
              <a:buFont typeface="Courier New" charset="0"/>
              <a:buChar char="o"/>
            </a:pPr>
            <a:r>
              <a:rPr lang="en-US" sz="28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Manage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 data in a </a:t>
            </a:r>
            <a:r>
              <a:rPr lang="en-US" sz="28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R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elational </a:t>
            </a:r>
            <a:r>
              <a:rPr lang="en-US" sz="28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D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atabase </a:t>
            </a:r>
            <a:r>
              <a:rPr lang="en-US" sz="28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M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anagement </a:t>
            </a:r>
            <a:r>
              <a:rPr lang="en-US" sz="28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S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ystem </a:t>
            </a:r>
            <a:r>
              <a:rPr lang="en-US" sz="28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(RDBMS</a:t>
            </a:r>
            <a:r>
              <a:rPr lang="en-US" sz="28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sz="28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Courier New" charset="0"/>
              <a:buChar char="o"/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Developed 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by IBM 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(System 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R) in the 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1970s</a:t>
            </a:r>
          </a:p>
          <a:p>
            <a:pPr marL="457200" indent="-457200">
              <a:buClr>
                <a:schemeClr val="tx1"/>
              </a:buClr>
              <a:buFont typeface="Courier New" charset="0"/>
              <a:buChar char="o"/>
            </a:pPr>
            <a:r>
              <a:rPr lang="en-US" sz="28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Standard language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: SQL-86, SQL-89, SQL-92, SQL-99, SQL:2003, SQL:2006, SQL:2008, SQL:2011</a:t>
            </a:r>
            <a:endParaRPr lang="en-US" sz="2800" b="1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Clr>
                <a:schemeClr val="tx1"/>
              </a:buClr>
              <a:buFont typeface="Courier New" charset="0"/>
              <a:buChar char="o"/>
            </a:pPr>
            <a:r>
              <a:rPr lang="en-US" sz="28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Many RDBMSs: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2800" dirty="0" err="1" smtClean="0">
                <a:latin typeface="Gill Sans" charset="0"/>
                <a:ea typeface="Gill Sans" charset="0"/>
                <a:cs typeface="Gill Sans" charset="0"/>
              </a:rPr>
              <a:t>PostgresSQL</a:t>
            </a:r>
            <a:endParaRPr lang="en-US" sz="28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914400" lvl="1" indent="-457200">
              <a:buFont typeface="Courier New" charset="0"/>
              <a:buChar char="o"/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SQLite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Microsoft SQL Sever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Oracle 12g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IBM DB2</a:t>
            </a:r>
            <a:endParaRPr lang="en-US" sz="28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5534" y="396308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tx1"/>
              </a:buClr>
              <a:buFont typeface="Courier New" charset="0"/>
              <a:buChar char="o"/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MySQL</a:t>
            </a:r>
          </a:p>
          <a:p>
            <a:pPr marL="457200" indent="-457200">
              <a:buClr>
                <a:schemeClr val="tx1"/>
              </a:buClr>
              <a:buFont typeface="Courier New" charset="0"/>
              <a:buChar char="o"/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Amazon Redshift</a:t>
            </a:r>
          </a:p>
          <a:p>
            <a:pPr marL="457200" indent="-457200">
              <a:buClr>
                <a:schemeClr val="tx1"/>
              </a:buClr>
              <a:buFont typeface="Courier New" charset="0"/>
              <a:buChar char="o"/>
            </a:pPr>
            <a:r>
              <a:rPr lang="mr-IN" sz="280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 and many many more</a:t>
            </a:r>
          </a:p>
          <a:p>
            <a:pPr marL="457200" indent="-457200">
              <a:buClr>
                <a:schemeClr val="tx1"/>
              </a:buClr>
              <a:buFont typeface="Courier New" charset="0"/>
              <a:buChar char="o"/>
            </a:pP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507831"/>
            <a:ext cx="12192000" cy="261610"/>
            <a:chOff x="0" y="223299"/>
            <a:chExt cx="12192000" cy="261610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2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POPULATE TABLES USING SQL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63010"/>
              </p:ext>
            </p:extLst>
          </p:nvPr>
        </p:nvGraphicFramePr>
        <p:xfrm>
          <a:off x="942109" y="3760994"/>
          <a:ext cx="10307782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1678"/>
                <a:gridCol w="2728734"/>
                <a:gridCol w="3470424"/>
                <a:gridCol w="2576946"/>
              </a:tblGrid>
              <a:tr h="561624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err="1" smtClean="0"/>
                        <a:t>uni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name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surname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GPA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02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32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0950" y="1411321"/>
            <a:ext cx="1158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INSERT INTO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students(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uni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, name, surname, GPA)</a:t>
            </a:r>
          </a:p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VALUES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(13578, ‘Albert’, ‘Euler’, 4.2)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64570"/>
              </p:ext>
            </p:extLst>
          </p:nvPr>
        </p:nvGraphicFramePr>
        <p:xfrm>
          <a:off x="942109" y="3760994"/>
          <a:ext cx="10307782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1678"/>
                <a:gridCol w="2728734"/>
                <a:gridCol w="3470424"/>
                <a:gridCol w="2576946"/>
              </a:tblGrid>
              <a:tr h="561624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err="1" smtClean="0"/>
                        <a:t>uni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name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surname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GPA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02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32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02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Leonhard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4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UPDATE AND DELETE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33674"/>
              </p:ext>
            </p:extLst>
          </p:nvPr>
        </p:nvGraphicFramePr>
        <p:xfrm>
          <a:off x="942109" y="2249966"/>
          <a:ext cx="10307782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1678"/>
                <a:gridCol w="2728734"/>
                <a:gridCol w="3470424"/>
                <a:gridCol w="2576946"/>
              </a:tblGrid>
              <a:tr h="561624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err="1" smtClean="0"/>
                        <a:t>uni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name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surname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GPA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02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3200" strike="sng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r>
                        <a:rPr lang="fi-FI" sz="3200" strike="noStrike" kern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fi-FI" sz="3200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4.1</a:t>
                      </a:r>
                      <a:endParaRPr lang="en-US" sz="32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3466" y="821894"/>
            <a:ext cx="7276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UPDATE students set GPA= 4.1</a:t>
            </a:r>
            <a:endParaRPr lang="en-US" sz="3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3600" b="1" dirty="0" err="1" smtClean="0">
                <a:latin typeface="Consolas" charset="0"/>
                <a:ea typeface="Consolas" charset="0"/>
                <a:cs typeface="Consolas" charset="0"/>
              </a:rPr>
              <a:t>uni</a:t>
            </a: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 = 13758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466" y="3818829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DELETE </a:t>
            </a:r>
            <a:r>
              <a:rPr lang="en-US" sz="3600" b="1" smtClean="0">
                <a:latin typeface="Consolas" charset="0"/>
                <a:ea typeface="Consolas" charset="0"/>
                <a:cs typeface="Consolas" charset="0"/>
              </a:rPr>
              <a:t>FROM students</a:t>
            </a:r>
          </a:p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3600" b="1" dirty="0" err="1" smtClean="0">
                <a:latin typeface="Consolas" charset="0"/>
                <a:ea typeface="Consolas" charset="0"/>
                <a:cs typeface="Consolas" charset="0"/>
              </a:rPr>
              <a:t>uni</a:t>
            </a: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 = 13758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82487"/>
              </p:ext>
            </p:extLst>
          </p:nvPr>
        </p:nvGraphicFramePr>
        <p:xfrm>
          <a:off x="942109" y="5140023"/>
          <a:ext cx="10307782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1678"/>
                <a:gridCol w="2728734"/>
                <a:gridCol w="3470424"/>
                <a:gridCol w="2576946"/>
              </a:tblGrid>
              <a:tr h="561624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err="1" smtClean="0"/>
                        <a:t>uni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name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surname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GPA</a:t>
                      </a:r>
                      <a:endParaRPr lang="en-US" sz="4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02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3200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4.1</a:t>
                      </a:r>
                      <a:endParaRPr lang="en-US" sz="32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1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BASIC SQL QUERY STRUCTURE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0" y="1818180"/>
            <a:ext cx="7006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SELECT [DISTINCT] a1, </a:t>
            </a:r>
            <a:r>
              <a:rPr lang="mr-IN" sz="3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3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3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aN</a:t>
            </a:r>
            <a:endParaRPr lang="en-US" sz="3600" b="1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FROM   r1, </a:t>
            </a:r>
            <a:r>
              <a:rPr lang="mr-IN" sz="3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3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3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rM</a:t>
            </a:r>
            <a:endParaRPr lang="en-US" sz="3600" b="1" dirty="0" smtClean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WHERE  qualification</a:t>
            </a:r>
            <a:endParaRPr lang="en-US" sz="36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31429" y="2353358"/>
            <a:ext cx="5506192" cy="954107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b="1" i="1" dirty="0" smtClean="0">
                <a:solidFill>
                  <a:srgbClr val="7030A0"/>
                </a:solidFill>
                <a:latin typeface="Gill Sans" charset="0"/>
                <a:ea typeface="Gill Sans" charset="0"/>
                <a:cs typeface="Gill Sans" charset="0"/>
              </a:rPr>
              <a:t>tables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 we want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computes cross 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product of </a:t>
            </a:r>
            <a:r>
              <a:rPr lang="en-US" sz="2800" b="1" i="1" dirty="0" smtClean="0">
                <a:solidFill>
                  <a:srgbClr val="7030A0"/>
                </a:solidFill>
                <a:latin typeface="Gill Sans" charset="0"/>
                <a:ea typeface="Gill Sans" charset="0"/>
                <a:cs typeface="Gill Sans" charset="0"/>
              </a:rPr>
              <a:t>tables</a:t>
            </a:r>
            <a:endParaRPr lang="en-US" sz="2800" b="1" i="1" dirty="0">
              <a:solidFill>
                <a:srgbClr val="7030A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12846" y="576053"/>
            <a:ext cx="7524776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b="1" i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columns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 we want, or</a:t>
            </a:r>
            <a:endParaRPr lang="en-US" sz="2800" dirty="0">
              <a:latin typeface="Gill Sans" charset="0"/>
              <a:ea typeface="Gill Sans" charset="0"/>
              <a:cs typeface="Gill San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b="1" i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constants</a:t>
            </a:r>
            <a:r>
              <a:rPr lang="en-US" sz="2800" b="1" i="1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or </a:t>
            </a:r>
            <a:r>
              <a:rPr lang="en-US" sz="2800" b="1" i="1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expressions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we want</a:t>
            </a:r>
            <a:endParaRPr lang="en-US" sz="28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3858" y="3654457"/>
            <a:ext cx="8213763" cy="3108543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b="1" i="1" dirty="0" smtClean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rows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 we want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b="1" dirty="0" smtClean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qualification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: </a:t>
            </a:r>
            <a:r>
              <a:rPr lang="en-US" sz="2800" b="1" dirty="0" smtClean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AND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28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OR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, and </a:t>
            </a:r>
            <a:r>
              <a:rPr lang="en-US" sz="28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NOT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 of 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conditions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b="1" dirty="0" smtClean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conditions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: (a1 OP a2) or (a1 OP constant)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b="1" dirty="0" smtClean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operators</a:t>
            </a: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:</a:t>
            </a:r>
            <a:endParaRPr lang="en-US" sz="2800" dirty="0">
              <a:latin typeface="Gill Sans" charset="0"/>
              <a:ea typeface="Gill Sans" charset="0"/>
              <a:cs typeface="Gill Sans" charset="0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sz="28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=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!=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&gt;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&lt;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&lt;=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&gt;=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8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LIKE</a:t>
            </a:r>
          </a:p>
          <a:p>
            <a:pPr marL="1200150" lvl="2" indent="-285750">
              <a:buFont typeface="Arial" charset="0"/>
              <a:buChar char="•"/>
            </a:pPr>
            <a:r>
              <a:rPr lang="mr-IN" sz="2800" dirty="0"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2800" dirty="0">
                <a:latin typeface="Gill Sans" charset="0"/>
                <a:ea typeface="Gill Sans" charset="0"/>
                <a:cs typeface="Gill Sans" charset="0"/>
              </a:rPr>
              <a:t> and many more </a:t>
            </a:r>
            <a:endParaRPr lang="en-US" sz="28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7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EVALUATION MNEMONIC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2777" y="5103674"/>
            <a:ext cx="7006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SELECT [DISTINCT] a1, </a:t>
            </a:r>
            <a:r>
              <a:rPr lang="mr-IN" sz="3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3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36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aN</a:t>
            </a:r>
            <a:endParaRPr lang="en-US" sz="3600" b="1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FROM   r1, </a:t>
            </a:r>
            <a:r>
              <a:rPr lang="mr-IN" sz="3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36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3600" b="1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rM</a:t>
            </a:r>
            <a:endParaRPr lang="en-US" sz="3600" b="1" dirty="0" smtClean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WHERE  qualification</a:t>
            </a:r>
            <a:endParaRPr lang="en-US" sz="36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860" y="786809"/>
            <a:ext cx="117842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Compute</a:t>
            </a:r>
            <a:r>
              <a:rPr lang="en-US" sz="3200" dirty="0" smtClean="0">
                <a:solidFill>
                  <a:srgbClr val="7030A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Gill Sans" charset="0"/>
                <a:ea typeface="Gill Sans" charset="0"/>
                <a:cs typeface="Gill Sans" charset="0"/>
              </a:rPr>
              <a:t>cross product </a:t>
            </a: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of relations in the </a:t>
            </a:r>
            <a:r>
              <a:rPr lang="en-US" sz="3200" b="1" dirty="0" smtClean="0">
                <a:solidFill>
                  <a:srgbClr val="7030A0"/>
                </a:solidFill>
                <a:latin typeface="Gill Sans" charset="0"/>
                <a:ea typeface="Gill Sans" charset="0"/>
                <a:cs typeface="Gill Sans" charset="0"/>
              </a:rPr>
              <a:t>FROM</a:t>
            </a: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 clause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Keep only </a:t>
            </a:r>
            <a:r>
              <a:rPr lang="en-US" sz="3200" b="1" dirty="0" smtClean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rows</a:t>
            </a: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 that </a:t>
            </a:r>
            <a:r>
              <a:rPr lang="en-US" sz="3200" b="1" dirty="0" smtClean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qualify</a:t>
            </a: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 based on the </a:t>
            </a:r>
            <a:r>
              <a:rPr lang="en-US" sz="3200" b="1" dirty="0" smtClean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WHERE</a:t>
            </a: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 clause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n-US" sz="3200" dirty="0">
                <a:latin typeface="Gill Sans" charset="0"/>
                <a:ea typeface="Gill Sans" charset="0"/>
                <a:cs typeface="Gill Sans" charset="0"/>
              </a:rPr>
              <a:t>Keep only </a:t>
            </a:r>
            <a:r>
              <a:rPr lang="en-US" sz="3200" b="1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columns</a:t>
            </a:r>
            <a:r>
              <a:rPr lang="en-US" sz="3200" dirty="0">
                <a:latin typeface="Gill Sans" charset="0"/>
                <a:ea typeface="Gill Sans" charset="0"/>
                <a:cs typeface="Gill Sans" charset="0"/>
              </a:rPr>
              <a:t> necessary in the </a:t>
            </a:r>
            <a:r>
              <a:rPr lang="en-US" sz="3200" b="1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SELECT</a:t>
            </a:r>
            <a:r>
              <a:rPr lang="en-US" sz="32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clause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If there is a </a:t>
            </a:r>
            <a:r>
              <a:rPr lang="en-US" sz="3200" b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DISTINCT</a:t>
            </a: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, remove duplicate rows</a:t>
            </a:r>
            <a:endParaRPr lang="en-US" sz="320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332541"/>
            <a:ext cx="12192000" cy="261610"/>
            <a:chOff x="0" y="223299"/>
            <a:chExt cx="12192000" cy="26161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53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2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Find the </a:t>
            </a:r>
            <a:r>
              <a:rPr lang="en-US" sz="3600" b="1" i="1" dirty="0" err="1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uni</a:t>
            </a: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name, surname, and GPA of all students.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386" y="1295793"/>
            <a:ext cx="6234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3600" b="1" dirty="0" err="1" smtClean="0">
                <a:latin typeface="Consolas" charset="0"/>
                <a:ea typeface="Consolas" charset="0"/>
                <a:cs typeface="Consolas" charset="0"/>
              </a:rPr>
              <a:t>uni,name,surname</a:t>
            </a: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 FROM   students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03915" y="1307668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,GPA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30749"/>
              </p:ext>
            </p:extLst>
          </p:nvPr>
        </p:nvGraphicFramePr>
        <p:xfrm>
          <a:off x="6578931" y="2496122"/>
          <a:ext cx="5375562" cy="365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426"/>
                <a:gridCol w="1443168"/>
                <a:gridCol w="1840283"/>
                <a:gridCol w="1026685"/>
              </a:tblGrid>
              <a:tr h="43049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uni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name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surname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GPA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34095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Blaise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Gauss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15400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Carl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Pascal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23843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Alan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Hilbert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72323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Turing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36216"/>
              </p:ext>
            </p:extLst>
          </p:nvPr>
        </p:nvGraphicFramePr>
        <p:xfrm>
          <a:off x="6578931" y="2496122"/>
          <a:ext cx="4348877" cy="365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426"/>
                <a:gridCol w="1443168"/>
                <a:gridCol w="1840283"/>
              </a:tblGrid>
              <a:tr h="43049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uni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name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surname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34095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Blaise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Gauss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15400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Carl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Pascal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23843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Alan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Hilbert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72323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Turing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878" y="40415"/>
            <a:ext cx="1082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Find the </a:t>
            </a:r>
            <a:r>
              <a:rPr lang="en-US" sz="3600" b="1" i="1" dirty="0" err="1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uni</a:t>
            </a: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name, and surname of all students.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7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2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Find the </a:t>
            </a:r>
            <a:r>
              <a:rPr lang="en-US" sz="3600" b="1" i="1" dirty="0" err="1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uni</a:t>
            </a: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name, surname, and GPA of all students.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140" y="1295793"/>
            <a:ext cx="9642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3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      -- project </a:t>
            </a:r>
            <a:r>
              <a:rPr lang="en-US" sz="3600" b="1" i="1" u="sng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all</a:t>
            </a:r>
            <a:r>
              <a:rPr lang="en-US" sz="3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columns</a:t>
            </a:r>
          </a:p>
          <a:p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FROM students</a:t>
            </a:r>
            <a:endParaRPr lang="en-US" sz="3600" b="1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30749"/>
              </p:ext>
            </p:extLst>
          </p:nvPr>
        </p:nvGraphicFramePr>
        <p:xfrm>
          <a:off x="6578931" y="2496122"/>
          <a:ext cx="5375562" cy="365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426"/>
                <a:gridCol w="1443168"/>
                <a:gridCol w="1840283"/>
                <a:gridCol w="1026685"/>
              </a:tblGrid>
              <a:tr h="43049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uni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name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surname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GPA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34095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Blaise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Gauss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15400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Carl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Pascal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23843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Alan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Hilbert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72323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Turing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773"/>
              </p:ext>
            </p:extLst>
          </p:nvPr>
        </p:nvGraphicFramePr>
        <p:xfrm>
          <a:off x="6578931" y="2496122"/>
          <a:ext cx="4348877" cy="365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426"/>
                <a:gridCol w="1443168"/>
                <a:gridCol w="1840283"/>
              </a:tblGrid>
              <a:tr h="43049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uni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name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surname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34095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Blaise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Gauss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15400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Carl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Pascal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23843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Alan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Hilbert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72323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Turing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8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3468" y="1168844"/>
            <a:ext cx="35750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SELECT *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FROM students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WHERE GPA &gt; 4.1</a:t>
            </a:r>
            <a:endParaRPr lang="en-US" sz="32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Find students with GPA greater than 4.1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27665"/>
              </p:ext>
            </p:extLst>
          </p:nvPr>
        </p:nvGraphicFramePr>
        <p:xfrm>
          <a:off x="6578931" y="2496122"/>
          <a:ext cx="5375562" cy="365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426"/>
                <a:gridCol w="1443168"/>
                <a:gridCol w="1840283"/>
                <a:gridCol w="1026685"/>
              </a:tblGrid>
              <a:tr h="43049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uni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name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surname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GPA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34095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Blaise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Gauss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15400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Carl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Pascal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23843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Alan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Hilbert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72323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Turing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0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584" y="1461049"/>
            <a:ext cx="560922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SELECT *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FROM   students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WHERE  GPA &gt; 4.1 AND</a:t>
            </a:r>
          </a:p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    name = ‘Leonhard’</a:t>
            </a:r>
            <a:endParaRPr lang="en-US" sz="32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638" y="0"/>
            <a:ext cx="11103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Find students with GPA greater than 4.1 and name Leonhard.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9757"/>
              </p:ext>
            </p:extLst>
          </p:nvPr>
        </p:nvGraphicFramePr>
        <p:xfrm>
          <a:off x="6578931" y="2496122"/>
          <a:ext cx="5375562" cy="365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426"/>
                <a:gridCol w="1443168"/>
                <a:gridCol w="1840283"/>
                <a:gridCol w="1026685"/>
              </a:tblGrid>
              <a:tr h="43049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uni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name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surname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GPA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34095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Blaise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Gauss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15400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Carl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Pascal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23843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Alan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Hilbert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72323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Turing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4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584" y="1461049"/>
            <a:ext cx="606127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SELECT *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FROM   students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WHERE  GPA &gt; 3. AND </a:t>
            </a:r>
          </a:p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   (</a:t>
            </a:r>
          </a:p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    name = ‘Leonhard’</a:t>
            </a:r>
          </a:p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    OR </a:t>
            </a:r>
          </a:p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    surname = ‘Hilbert’</a:t>
            </a:r>
          </a:p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   )</a:t>
            </a:r>
            <a:endParaRPr lang="en-US" sz="32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Find students with GPA greater than 3. Account only for students with name Leonhard or surname Hilbert.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4228"/>
              </p:ext>
            </p:extLst>
          </p:nvPr>
        </p:nvGraphicFramePr>
        <p:xfrm>
          <a:off x="6578931" y="2496122"/>
          <a:ext cx="5375562" cy="365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426"/>
                <a:gridCol w="1443168"/>
                <a:gridCol w="1840283"/>
                <a:gridCol w="1026685"/>
              </a:tblGrid>
              <a:tr h="43049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uni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name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surname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GPA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34095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Blaise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Gauss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15400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Carl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Pascal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23843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Alan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Hilbert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72323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Turing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5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584" y="1461049"/>
            <a:ext cx="51571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SELECT *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FROM   students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WHERE  name LIKE ‘Al%’</a:t>
            </a:r>
            <a:endParaRPr lang="en-US" sz="32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Find students whose name starts with ‘Al’.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815987"/>
              </p:ext>
            </p:extLst>
          </p:nvPr>
        </p:nvGraphicFramePr>
        <p:xfrm>
          <a:off x="6578931" y="2496122"/>
          <a:ext cx="5375562" cy="365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426"/>
                <a:gridCol w="1443168"/>
                <a:gridCol w="1840283"/>
                <a:gridCol w="1026685"/>
              </a:tblGrid>
              <a:tr h="43049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uni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name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surname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GPA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34095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Blaise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Gauss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15400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Carl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Pascal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23843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Alan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Hilbert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13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72323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Turing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584" y="3656005"/>
            <a:ext cx="51667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Other examples: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name LIKE ‘%hard’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surname LIKE ‘%a_’  </a:t>
            </a:r>
            <a:endParaRPr lang="en-US" sz="32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4488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Why </a:t>
            </a:r>
            <a:r>
              <a:rPr lang="en-US" sz="72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SQL</a:t>
            </a:r>
            <a:r>
              <a:rPr lang="en-US" sz="72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?</a:t>
            </a:r>
          </a:p>
          <a:p>
            <a:pPr algn="ctr"/>
            <a:r>
              <a:rPr lang="en-US" sz="72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Why RDBMSs?</a:t>
            </a:r>
            <a:endParaRPr lang="en-US" sz="72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040083"/>
            <a:ext cx="121811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</a:p>
          <a:p>
            <a:pPr algn="ct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 LOT OF DATA</a:t>
            </a:r>
          </a:p>
          <a:p>
            <a:pPr algn="ct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WE WANT A LOT FROM DATA</a:t>
            </a:r>
            <a:endParaRPr lang="en-US" sz="5400" b="1" dirty="0">
              <a:solidFill>
                <a:schemeClr val="tx1">
                  <a:lumMod val="50000"/>
                  <a:lumOff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752" y="622965"/>
            <a:ext cx="119544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CONCAT(name, surname) AS </a:t>
            </a:r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fname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,	</a:t>
            </a:r>
            <a:r>
              <a:rPr lang="en-US" sz="28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-- STRING FUNCS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       0.8*GPA AS CGPA,					</a:t>
            </a:r>
            <a:r>
              <a:rPr lang="en-US" sz="28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-- MATH EXPRS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      CEIL(0.8*GPA) AS CCGPA,			</a:t>
            </a:r>
            <a:r>
              <a:rPr lang="en-US" sz="28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-- MATH FUNCS</a:t>
            </a: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	 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 0.8 AS correction              	</a:t>
            </a:r>
            <a:r>
              <a:rPr lang="en-US" sz="28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-- NO COLUMN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FROM   students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EXPRESSIONS AND FUNCTIONS</a:t>
            </a:r>
            <a:endParaRPr lang="en-US" sz="3600" b="1" i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6111"/>
              </p:ext>
            </p:extLst>
          </p:nvPr>
        </p:nvGraphicFramePr>
        <p:xfrm>
          <a:off x="1172687" y="3441246"/>
          <a:ext cx="9846625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4779"/>
                <a:gridCol w="1658933"/>
                <a:gridCol w="1658933"/>
                <a:gridCol w="3623980"/>
              </a:tblGrid>
              <a:tr h="54968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fname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CGPA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CCGPA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 smtClean="0"/>
                        <a:t>correction_factor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396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Albert Euler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400" b="0" kern="1200" dirty="0" smtClean="0">
                          <a:solidFill>
                            <a:schemeClr val="tx1"/>
                          </a:solidFill>
                          <a:effectLst/>
                        </a:rPr>
                        <a:t>3.36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3396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 Einstein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3.44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3396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Blaise Gauss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3.28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3396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Carl Pascal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2.56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3396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Alan Hilbert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2.88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3396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David Turing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3.04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332541"/>
            <a:ext cx="12192000" cy="261610"/>
            <a:chOff x="0" y="223299"/>
            <a:chExt cx="12192000" cy="26161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4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69776"/>
              </p:ext>
            </p:extLst>
          </p:nvPr>
        </p:nvGraphicFramePr>
        <p:xfrm>
          <a:off x="795529" y="1862573"/>
          <a:ext cx="336083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110"/>
                <a:gridCol w="902277"/>
                <a:gridCol w="1150555"/>
                <a:gridCol w="641890"/>
              </a:tblGrid>
              <a:tr h="3262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uni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surname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GPA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" y="61119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SELECT * FROM students AS S, enrolled AS E</a:t>
            </a:r>
            <a:endParaRPr lang="en-US" sz="3200" b="1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20159"/>
              </p:ext>
            </p:extLst>
          </p:nvPr>
        </p:nvGraphicFramePr>
        <p:xfrm>
          <a:off x="7360605" y="1195971"/>
          <a:ext cx="3622546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0088"/>
                <a:gridCol w="1426304"/>
                <a:gridCol w="1346154"/>
              </a:tblGrid>
              <a:tr h="3262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uni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course_id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grade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4111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6112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4512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4512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15" name="Group 514"/>
          <p:cNvGrpSpPr/>
          <p:nvPr/>
        </p:nvGrpSpPr>
        <p:grpSpPr>
          <a:xfrm>
            <a:off x="5435194" y="2042204"/>
            <a:ext cx="646578" cy="646578"/>
            <a:chOff x="5596560" y="5026545"/>
            <a:chExt cx="646578" cy="64657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596560" y="5026545"/>
              <a:ext cx="646578" cy="646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 flipH="1">
              <a:off x="5596560" y="5026545"/>
              <a:ext cx="646578" cy="646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3" name="TextBox 522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CROSS PRODUCT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aphicFrame>
        <p:nvGraphicFramePr>
          <p:cNvPr id="524" name="Table 5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02850"/>
              </p:ext>
            </p:extLst>
          </p:nvPr>
        </p:nvGraphicFramePr>
        <p:xfrm>
          <a:off x="2766951" y="3295392"/>
          <a:ext cx="6225897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39"/>
                <a:gridCol w="915581"/>
                <a:gridCol w="1140032"/>
                <a:gridCol w="629392"/>
                <a:gridCol w="736270"/>
                <a:gridCol w="1246909"/>
                <a:gridCol w="798874"/>
              </a:tblGrid>
              <a:tr h="2277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S.uni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surname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GPA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E.uni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course_id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grade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4111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6112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4512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4512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4111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6112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4512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4512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25" name="Group 524"/>
          <p:cNvGrpSpPr/>
          <p:nvPr/>
        </p:nvGrpSpPr>
        <p:grpSpPr>
          <a:xfrm>
            <a:off x="0" y="332541"/>
            <a:ext cx="12192000" cy="261610"/>
            <a:chOff x="0" y="223299"/>
            <a:chExt cx="12192000" cy="261610"/>
          </a:xfrm>
        </p:grpSpPr>
        <p:cxnSp>
          <p:nvCxnSpPr>
            <p:cNvPr id="526" name="Straight Connector 525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1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JOIN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458" y="607024"/>
            <a:ext cx="11305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Find 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the courses that each student has enrolled in.</a:t>
            </a:r>
            <a:endParaRPr lang="en-US" sz="2800" b="1" i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5976" y="1300408"/>
            <a:ext cx="95301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S.uni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, name, surname,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FROM   students AS S, enrolled AS E</a:t>
            </a:r>
          </a:p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WHERE  </a:t>
            </a:r>
            <a:r>
              <a:rPr lang="en-US" sz="24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S.uni</a:t>
            </a:r>
            <a:r>
              <a:rPr lang="en-US" sz="24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E.uni</a:t>
            </a:r>
            <a:r>
              <a:rPr lang="en-US" sz="24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           -- JOIN CONDITION</a:t>
            </a:r>
            <a:endParaRPr lang="en-US" sz="2400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877064"/>
              </p:ext>
            </p:extLst>
          </p:nvPr>
        </p:nvGraphicFramePr>
        <p:xfrm>
          <a:off x="5866411" y="3010384"/>
          <a:ext cx="6225897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39"/>
                <a:gridCol w="915581"/>
                <a:gridCol w="1151907"/>
                <a:gridCol w="629392"/>
                <a:gridCol w="724395"/>
                <a:gridCol w="1223158"/>
                <a:gridCol w="822625"/>
              </a:tblGrid>
              <a:tr h="2277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S.uni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surname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GPA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E.uni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course_id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grade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4111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6112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4512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4512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4111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6112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4512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4512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723708"/>
              </p:ext>
            </p:extLst>
          </p:nvPr>
        </p:nvGraphicFramePr>
        <p:xfrm>
          <a:off x="5866410" y="3016311"/>
          <a:ext cx="6225897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39"/>
                <a:gridCol w="915581"/>
                <a:gridCol w="1151907"/>
                <a:gridCol w="629392"/>
                <a:gridCol w="724395"/>
                <a:gridCol w="1223158"/>
                <a:gridCol w="822625"/>
              </a:tblGrid>
              <a:tr h="2277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S.uni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surname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GPA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E.uni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course_id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grade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4111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6112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4512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4512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707959"/>
              </p:ext>
            </p:extLst>
          </p:nvPr>
        </p:nvGraphicFramePr>
        <p:xfrm>
          <a:off x="5866409" y="3010384"/>
          <a:ext cx="4049485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39"/>
                <a:gridCol w="915581"/>
                <a:gridCol w="1151907"/>
                <a:gridCol w="1223158"/>
              </a:tblGrid>
              <a:tr h="2277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S.uni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surname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course_id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4111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6112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4512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4512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0" y="332541"/>
            <a:ext cx="12192000" cy="261610"/>
            <a:chOff x="0" y="223299"/>
            <a:chExt cx="12192000" cy="261610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292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JOIN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04019"/>
            <a:ext cx="12092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Find </a:t>
            </a:r>
            <a:r>
              <a:rPr lang="en-US" sz="3200" b="1" i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the students that have enrolled to course 4111.</a:t>
            </a:r>
            <a:endParaRPr lang="en-US" sz="3200" b="1" i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4761" y="1874182"/>
            <a:ext cx="826861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S.uni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, name, surname, </a:t>
            </a:r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FROM   students AS S, enrolled AS E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WHERE  </a:t>
            </a:r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S.uni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E.uni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 AND </a:t>
            </a:r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 = 4111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24401"/>
              </p:ext>
            </p:extLst>
          </p:nvPr>
        </p:nvGraphicFramePr>
        <p:xfrm>
          <a:off x="2909454" y="3716976"/>
          <a:ext cx="6103917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822"/>
                <a:gridCol w="1380084"/>
                <a:gridCol w="1736306"/>
                <a:gridCol w="1843705"/>
              </a:tblGrid>
              <a:tr h="50523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S.uni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surname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course_id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4111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6112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4512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52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4512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332541"/>
            <a:ext cx="12192000" cy="261610"/>
            <a:chOff x="0" y="223299"/>
            <a:chExt cx="12192000" cy="26161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97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JOIN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04019"/>
            <a:ext cx="12092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Compare the GPA of user 13578 to every other student.</a:t>
            </a:r>
            <a:endParaRPr lang="en-US" sz="3200" b="1" i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4761" y="1874182"/>
            <a:ext cx="1122615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S1.uni, S2.uni, S1.GPA, S2.GPA, S1.GPA &gt; S2.GPA  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FROM   students AS S1, students AS S2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WHERE  S1.uni = 13758 AND S1.uni != S2.uni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65941"/>
              </p:ext>
            </p:extLst>
          </p:nvPr>
        </p:nvGraphicFramePr>
        <p:xfrm>
          <a:off x="2082720" y="3654560"/>
          <a:ext cx="8550231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689"/>
                <a:gridCol w="1375410"/>
                <a:gridCol w="1474667"/>
                <a:gridCol w="1503026"/>
                <a:gridCol w="2878439"/>
              </a:tblGrid>
              <a:tr h="48688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S1.uni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S2.uni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S1.GPA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S2.GPA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S1.GPA</a:t>
                      </a:r>
                      <a:r>
                        <a:rPr lang="en-US" sz="2800" b="1" baseline="0" dirty="0" smtClean="0"/>
                        <a:t> &gt; S2.GPA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81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81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34095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81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15400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81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13758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23843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81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13758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72323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332541"/>
            <a:ext cx="12192000" cy="261610"/>
            <a:chOff x="0" y="223299"/>
            <a:chExt cx="12192000" cy="26161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85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UNION, EXCEPT, and INTERSECT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43466" y="619373"/>
            <a:ext cx="10302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ill Sans" charset="0"/>
                <a:ea typeface="Gill Sans" charset="0"/>
                <a:cs typeface="Gill Sans" charset="0"/>
              </a:rPr>
              <a:t>Find students who have enrolled to 4111 </a:t>
            </a:r>
            <a:r>
              <a:rPr lang="en-US" sz="3200" b="1" u="sng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or</a:t>
            </a:r>
            <a:r>
              <a:rPr lang="en-US" sz="3200" b="1" dirty="0" smtClean="0">
                <a:latin typeface="Gill Sans" charset="0"/>
                <a:ea typeface="Gill Sans" charset="0"/>
                <a:cs typeface="Gill Sans" charset="0"/>
              </a:rPr>
              <a:t> 6112</a:t>
            </a:r>
            <a:endParaRPr lang="en-US" sz="3200" b="1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466" y="1406290"/>
            <a:ext cx="113287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S.uni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FROM   students AS S, enrolled AS E</a:t>
            </a:r>
          </a:p>
          <a:p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WHERE 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S.uni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E.uni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AND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= 4111 </a:t>
            </a:r>
          </a:p>
          <a:p>
            <a:r>
              <a:rPr lang="en-US" sz="3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UNION</a:t>
            </a:r>
          </a:p>
          <a:p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SELECT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S.uni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 FROM   students AS S, enrolled AS E</a:t>
            </a:r>
          </a:p>
          <a:p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WHERE 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S.uni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E.uni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AND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= 6112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UNION, EXCEPT, and INTERSECT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43466" y="619373"/>
            <a:ext cx="10599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ill Sans" charset="0"/>
                <a:ea typeface="Gill Sans" charset="0"/>
                <a:cs typeface="Gill Sans" charset="0"/>
              </a:rPr>
              <a:t>Find students who have enrolled to 4111 </a:t>
            </a:r>
            <a:r>
              <a:rPr lang="en-US" sz="3200" b="1" u="sng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and</a:t>
            </a:r>
            <a:r>
              <a:rPr lang="en-US" sz="3200" b="1" dirty="0" smtClean="0">
                <a:latin typeface="Gill Sans" charset="0"/>
                <a:ea typeface="Gill Sans" charset="0"/>
                <a:cs typeface="Gill Sans" charset="0"/>
              </a:rPr>
              <a:t> 6112</a:t>
            </a:r>
            <a:endParaRPr lang="en-US" sz="3200" b="1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466" y="1406290"/>
            <a:ext cx="113287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SELECT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S.uni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FROM   students AS S, enrolled AS E</a:t>
            </a:r>
          </a:p>
          <a:p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WHERE 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S.uni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E.uni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AND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= 4111 </a:t>
            </a:r>
          </a:p>
          <a:p>
            <a:r>
              <a:rPr lang="en-US" sz="3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INTERSECT</a:t>
            </a:r>
          </a:p>
          <a:p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SELECT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S.uni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 FROM   students AS S, enrolled AS E</a:t>
            </a:r>
          </a:p>
          <a:p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WHERE 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S.uni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E.uni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AND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= 6112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UNION, EXCEPT, and INTERSECT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43466" y="619373"/>
            <a:ext cx="11390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ill Sans" charset="0"/>
                <a:ea typeface="Gill Sans" charset="0"/>
                <a:cs typeface="Gill Sans" charset="0"/>
              </a:rPr>
              <a:t>Find students who have enrolled to 4111 </a:t>
            </a:r>
            <a:r>
              <a:rPr lang="en-US" sz="3200" b="1" u="sng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but not</a:t>
            </a:r>
            <a:r>
              <a:rPr lang="en-US" sz="3200" b="1" dirty="0" smtClean="0">
                <a:latin typeface="Gill Sans" charset="0"/>
                <a:ea typeface="Gill Sans" charset="0"/>
                <a:cs typeface="Gill Sans" charset="0"/>
              </a:rPr>
              <a:t> 6112</a:t>
            </a:r>
            <a:endParaRPr lang="en-US" sz="3200" b="1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466" y="1406290"/>
            <a:ext cx="113287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SELECT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S.uni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FROM   students AS S, enrolled AS E</a:t>
            </a:r>
          </a:p>
          <a:p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WHERE 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S.uni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E.uni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AND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= 4111 </a:t>
            </a:r>
          </a:p>
          <a:p>
            <a:r>
              <a:rPr lang="en-US" sz="36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EXCEPT</a:t>
            </a:r>
          </a:p>
          <a:p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SELECT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S.uni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 FROM   students AS S, enrolled AS E</a:t>
            </a:r>
          </a:p>
          <a:p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WHERE 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S.uni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E.uni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AND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= 6112</a:t>
            </a:r>
            <a:endParaRPr lang="en-US" sz="3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920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NESTED QUERIES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4061" y="1680225"/>
            <a:ext cx="107412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Gill Sans" charset="0"/>
                <a:ea typeface="Gill Sans" charset="0"/>
                <a:cs typeface="Gill Sans" charset="0"/>
              </a:rPr>
              <a:t>A powerful feature of SQL: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4400" dirty="0">
                <a:latin typeface="Gill Sans" charset="0"/>
                <a:ea typeface="Gill Sans" charset="0"/>
                <a:cs typeface="Gill Sans" charset="0"/>
              </a:rPr>
              <a:t>a</a:t>
            </a:r>
            <a:r>
              <a:rPr lang="en-US" sz="4400" dirty="0" smtClean="0">
                <a:latin typeface="Gill Sans" charset="0"/>
                <a:ea typeface="Gill Sans" charset="0"/>
                <a:cs typeface="Gill Sans" charset="0"/>
              </a:rPr>
              <a:t> WHERE clause can contain a query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4400" dirty="0" smtClean="0">
                <a:latin typeface="Gill Sans" charset="0"/>
                <a:ea typeface="Gill Sans" charset="0"/>
                <a:cs typeface="Gill Sans" charset="0"/>
              </a:rPr>
              <a:t>so does the FROM clause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4400" dirty="0" smtClean="0">
                <a:latin typeface="Gill Sans" charset="0"/>
                <a:ea typeface="Gill Sans" charset="0"/>
                <a:cs typeface="Gill Sans" charset="0"/>
              </a:rPr>
              <a:t>so does the HAVING clause (as we will see)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7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920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NESTED QUERIES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68511" y="1017186"/>
                <a:ext cx="11259814" cy="4278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Gill Sans" charset="0"/>
                    <a:ea typeface="Gill Sans" charset="0"/>
                    <a:cs typeface="Gill Sans" charset="0"/>
                  </a:rPr>
                  <a:t>Some operators in SQL: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dirty="0" smtClean="0">
                    <a:latin typeface="Consolas" charset="0"/>
                    <a:ea typeface="Consolas" charset="0"/>
                    <a:cs typeface="Consolas" charset="0"/>
                  </a:rPr>
                  <a:t>a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Consolas" charset="0"/>
                    <a:ea typeface="Consolas" charset="0"/>
                    <a:cs typeface="Consolas" charset="0"/>
                  </a:rPr>
                  <a:t>IN</a:t>
                </a:r>
                <a:r>
                  <a:rPr lang="en-US" sz="3200" dirty="0" smtClean="0">
                    <a:latin typeface="Consolas" charset="0"/>
                    <a:ea typeface="Consolas" charset="0"/>
                    <a:cs typeface="Consolas" charset="0"/>
                  </a:rPr>
                  <a:t> B: true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onsolas" charset="0"/>
                        <a:cs typeface="Consolas" charset="0"/>
                      </a:rPr>
                      <m:t>a</m:t>
                    </m:r>
                    <m:r>
                      <a:rPr lang="en-US" sz="3200" b="0" i="1" smtClean="0">
                        <a:latin typeface="Cambria Math" charset="0"/>
                        <a:ea typeface="Consolas" charset="0"/>
                        <a:cs typeface="Consolas" charset="0"/>
                      </a:rPr>
                      <m:t>∈</m:t>
                    </m:r>
                    <m:r>
                      <a:rPr lang="en-US" sz="3200" b="0" i="1" smtClean="0">
                        <a:latin typeface="Cambria Math" charset="0"/>
                        <a:ea typeface="Consolas" charset="0"/>
                        <a:cs typeface="Consolas" charset="0"/>
                      </a:rPr>
                      <m:t>𝐵</m:t>
                    </m:r>
                  </m:oMath>
                </a14:m>
                <a:r>
                  <a:rPr lang="en-US" sz="3200" dirty="0" smtClean="0">
                    <a:latin typeface="Consolas" charset="0"/>
                    <a:ea typeface="Consolas" charset="0"/>
                    <a:cs typeface="Consolas" charset="0"/>
                  </a:rPr>
                  <a:t>, false otherwise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dirty="0" smtClean="0">
                    <a:latin typeface="Consolas" charset="0"/>
                    <a:ea typeface="Consolas" charset="0"/>
                    <a:cs typeface="Consolas" charset="0"/>
                  </a:rPr>
                  <a:t>a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Consolas" charset="0"/>
                    <a:ea typeface="Consolas" charset="0"/>
                    <a:cs typeface="Consolas" charset="0"/>
                  </a:rPr>
                  <a:t>NOT IN </a:t>
                </a:r>
                <a:r>
                  <a:rPr lang="en-US" sz="3200" dirty="0" smtClean="0">
                    <a:latin typeface="Consolas" charset="0"/>
                    <a:ea typeface="Consolas" charset="0"/>
                    <a:cs typeface="Consolas" charset="0"/>
                  </a:rPr>
                  <a:t>B: false </a:t>
                </a:r>
                <a:r>
                  <a:rPr lang="en-US" sz="3200" dirty="0">
                    <a:latin typeface="Consolas" charset="0"/>
                    <a:ea typeface="Consolas" charset="0"/>
                    <a:cs typeface="Consolas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charset="0"/>
                        <a:ea typeface="Consolas" charset="0"/>
                        <a:cs typeface="Consolas" charset="0"/>
                      </a:rPr>
                      <m:t>a</m:t>
                    </m:r>
                    <m:r>
                      <a:rPr lang="en-US" sz="3200" i="1">
                        <a:latin typeface="Cambria Math" charset="0"/>
                        <a:ea typeface="Consolas" charset="0"/>
                        <a:cs typeface="Consolas" charset="0"/>
                      </a:rPr>
                      <m:t>∈</m:t>
                    </m:r>
                    <m:r>
                      <a:rPr lang="en-US" sz="3200" i="1">
                        <a:latin typeface="Cambria Math" charset="0"/>
                        <a:ea typeface="Consolas" charset="0"/>
                        <a:cs typeface="Consolas" charset="0"/>
                      </a:rPr>
                      <m:t>𝐵</m:t>
                    </m:r>
                  </m:oMath>
                </a14:m>
                <a:r>
                  <a:rPr lang="en-US" sz="3200" dirty="0">
                    <a:latin typeface="Consolas" charset="0"/>
                    <a:ea typeface="Consolas" charset="0"/>
                    <a:cs typeface="Consolas" charset="0"/>
                  </a:rPr>
                  <a:t>, </a:t>
                </a:r>
                <a:r>
                  <a:rPr lang="en-US" sz="3200" dirty="0" smtClean="0">
                    <a:latin typeface="Consolas" charset="0"/>
                    <a:ea typeface="Consolas" charset="0"/>
                    <a:cs typeface="Consolas" charset="0"/>
                  </a:rPr>
                  <a:t>true otherwise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FF0000"/>
                    </a:solidFill>
                    <a:latin typeface="Consolas" charset="0"/>
                    <a:ea typeface="Consolas" charset="0"/>
                    <a:cs typeface="Consolas" charset="0"/>
                  </a:rPr>
                  <a:t>EXISTS</a:t>
                </a:r>
                <a:r>
                  <a:rPr lang="en-US" sz="3200" dirty="0" smtClean="0">
                    <a:latin typeface="Consolas" charset="0"/>
                    <a:ea typeface="Consolas" charset="0"/>
                    <a:cs typeface="Consolas" charset="0"/>
                  </a:rPr>
                  <a:t> A: true if A is not empty, false otherwise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FF0000"/>
                    </a:solidFill>
                    <a:latin typeface="Consolas" charset="0"/>
                    <a:ea typeface="Consolas" charset="0"/>
                    <a:cs typeface="Consolas" charset="0"/>
                  </a:rPr>
                  <a:t>NOT EXISTS </a:t>
                </a:r>
                <a:r>
                  <a:rPr lang="en-US" sz="3200" dirty="0" smtClean="0">
                    <a:latin typeface="Consolas" charset="0"/>
                    <a:ea typeface="Consolas" charset="0"/>
                    <a:cs typeface="Consolas" charset="0"/>
                  </a:rPr>
                  <a:t>A: true if A is empty</a:t>
                </a:r>
              </a:p>
              <a:p>
                <a:pPr>
                  <a:lnSpc>
                    <a:spcPct val="150000"/>
                  </a:lnSpc>
                </a:pPr>
                <a:r>
                  <a:rPr lang="mr-IN" sz="3200" dirty="0" smtClean="0">
                    <a:latin typeface="Gill Sans" charset="0"/>
                    <a:ea typeface="Gill Sans" charset="0"/>
                    <a:cs typeface="Gill Sans" charset="0"/>
                  </a:rPr>
                  <a:t>…</a:t>
                </a:r>
                <a:r>
                  <a:rPr lang="en-US" sz="3200" dirty="0" smtClean="0">
                    <a:latin typeface="Gill Sans" charset="0"/>
                    <a:ea typeface="Gill Sans" charset="0"/>
                    <a:cs typeface="Gill Sans" charset="0"/>
                  </a:rPr>
                  <a:t> and many more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11" y="1017186"/>
                <a:ext cx="11259814" cy="4278094"/>
              </a:xfrm>
              <a:prstGeom prst="rect">
                <a:avLst/>
              </a:prstGeom>
              <a:blipFill rotWithShape="0">
                <a:blip r:embed="rId2"/>
                <a:stretch>
                  <a:fillRect l="-1354" t="-1852" r="-596"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7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068" y="4718949"/>
            <a:ext cx="1652780" cy="16615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776" y="4911300"/>
            <a:ext cx="1417676" cy="11045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33427" y="4612669"/>
            <a:ext cx="3045605" cy="1641106"/>
          </a:xfrm>
          <a:prstGeom prst="rect">
            <a:avLst/>
          </a:prstGeom>
          <a:noFill/>
          <a:ln>
            <a:solidFill>
              <a:srgbClr val="41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gnetic Disk 18"/>
          <p:cNvSpPr/>
          <p:nvPr/>
        </p:nvSpPr>
        <p:spPr>
          <a:xfrm>
            <a:off x="2280060" y="4461025"/>
            <a:ext cx="3065751" cy="1919523"/>
          </a:xfrm>
          <a:prstGeom prst="flowChartMagneticDisk">
            <a:avLst/>
          </a:prstGeom>
          <a:solidFill>
            <a:srgbClr val="41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Gill Sans" charset="0"/>
                <a:ea typeface="Gill Sans" charset="0"/>
                <a:cs typeface="Gill Sans" charset="0"/>
              </a:rPr>
              <a:t>Interesting Datasets</a:t>
            </a:r>
          </a:p>
          <a:p>
            <a:pPr algn="ctr"/>
            <a:r>
              <a:rPr lang="en-US" sz="2000" b="1" dirty="0" smtClean="0">
                <a:latin typeface="Gill Sans" charset="0"/>
                <a:ea typeface="Gill Sans" charset="0"/>
                <a:cs typeface="Gill Sans" charset="0"/>
              </a:rPr>
              <a:t>and Analysis Results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465554" y="1697388"/>
            <a:ext cx="2429093" cy="1632648"/>
            <a:chOff x="8656966" y="5095292"/>
            <a:chExt cx="1724163" cy="1185405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9061076" y="5095292"/>
              <a:ext cx="0" cy="1135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9052111" y="6230471"/>
              <a:ext cx="1329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9574481" y="5495364"/>
              <a:ext cx="182880" cy="73510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951377" y="5325036"/>
              <a:ext cx="182880" cy="9054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56966" y="5128902"/>
              <a:ext cx="422354" cy="245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90%</a:t>
              </a:r>
              <a:endParaRPr lang="en-US" sz="16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56966" y="5495364"/>
              <a:ext cx="422354" cy="245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50%</a:t>
              </a:r>
              <a:endParaRPr lang="en-US" sz="16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715305" y="6034886"/>
              <a:ext cx="349535" cy="2458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0%</a:t>
              </a:r>
              <a:endParaRPr lang="en-US" sz="16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210439" y="5781328"/>
              <a:ext cx="182880" cy="44914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Example // Researchers</a:t>
            </a:r>
            <a:endParaRPr lang="en-US" sz="40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08057" y="3570681"/>
            <a:ext cx="93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SQL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00733" y="6064369"/>
            <a:ext cx="1518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Results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474120" y="4088612"/>
            <a:ext cx="276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Run analysis</a:t>
            </a:r>
            <a:endParaRPr lang="en-US" sz="32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139472" y="1024215"/>
            <a:ext cx="3444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Present Results</a:t>
            </a:r>
            <a:endParaRPr lang="en-US" sz="32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26737" y="4327630"/>
            <a:ext cx="93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SQL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53902" y="3567223"/>
            <a:ext cx="1518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Results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5345811" y="4961843"/>
            <a:ext cx="1987616" cy="1054019"/>
            <a:chOff x="7067821" y="1635752"/>
            <a:chExt cx="1564431" cy="1054019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7067821" y="2124685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7067821" y="2029928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7067821" y="2286391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7067821" y="2211597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7067821" y="1931384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7067821" y="1832840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7067821" y="2483479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7067821" y="2384935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7067821" y="1734296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7067821" y="1635752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7067821" y="2680563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7067821" y="2582023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 rot="16200000">
            <a:off x="3245858" y="3370104"/>
            <a:ext cx="1134155" cy="1054019"/>
            <a:chOff x="7067821" y="1635752"/>
            <a:chExt cx="1564431" cy="1054019"/>
          </a:xfrm>
        </p:grpSpPr>
        <p:cxnSp>
          <p:nvCxnSpPr>
            <p:cNvPr id="96" name="Straight Arrow Connector 95"/>
            <p:cNvCxnSpPr/>
            <p:nvPr/>
          </p:nvCxnSpPr>
          <p:spPr>
            <a:xfrm flipV="1">
              <a:off x="7067821" y="2124685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7067821" y="2029928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7067821" y="2286391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7067821" y="2211597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7067821" y="1931384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7067821" y="1832840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7067821" y="2483479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7067821" y="2384935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7067821" y="1734296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7067821" y="1635752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7067821" y="2680563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7067821" y="2582023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61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9" grpId="0"/>
      <p:bldP spid="8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" y="85093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Find students that have not enrolled to </a:t>
            </a:r>
            <a:r>
              <a:rPr lang="en-US" sz="3200" b="1" i="1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course 4111. </a:t>
            </a:r>
            <a:endParaRPr lang="en-US" sz="3200" b="1" i="1" dirty="0" smtClean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661" y="1831025"/>
            <a:ext cx="101415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FROM   students AS S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WHERE  </a:t>
            </a:r>
            <a:r>
              <a:rPr lang="en-US" sz="3200" b="1" dirty="0" err="1" smtClean="0">
                <a:latin typeface="Consolas" charset="0"/>
                <a:ea typeface="Consolas" charset="0"/>
                <a:cs typeface="Consolas" charset="0"/>
              </a:rPr>
              <a:t>S.uni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NOT IN (</a:t>
            </a:r>
          </a:p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                  SELECT </a:t>
            </a:r>
            <a:r>
              <a:rPr lang="en-US" sz="3200" b="1" dirty="0" err="1" smtClean="0">
                <a:latin typeface="Consolas" charset="0"/>
                <a:ea typeface="Consolas" charset="0"/>
                <a:cs typeface="Consolas" charset="0"/>
              </a:rPr>
              <a:t>E.uni</a:t>
            </a:r>
            <a:endParaRPr lang="en-US" sz="32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                  FROM enrolled</a:t>
            </a:r>
          </a:p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                  WHERE </a:t>
            </a:r>
            <a:r>
              <a:rPr lang="en-US" sz="3200" b="1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= 4111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                 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920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NESTED QUERIES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1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" y="85093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Find students that have enrolled to course 4111.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020" y="1578751"/>
            <a:ext cx="111984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FROM   students AS </a:t>
            </a:r>
            <a:r>
              <a:rPr lang="en-US" sz="32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WHERE  EXISTS (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				SELECT 	*</a:t>
            </a:r>
            <a:endParaRPr lang="en-US" sz="32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				FROM   	enrolled AS E</a:t>
            </a:r>
            <a:endParaRPr lang="en-US" sz="32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				WHERE  	</a:t>
            </a:r>
            <a:r>
              <a:rPr lang="en-US" sz="3200" b="1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4111 AND</a:t>
            </a:r>
          </a:p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                   	</a:t>
            </a:r>
            <a:r>
              <a:rPr lang="en-US" sz="3200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3200" b="1" dirty="0" err="1" smtClean="0">
                <a:latin typeface="Consolas" charset="0"/>
                <a:ea typeface="Consolas" charset="0"/>
                <a:cs typeface="Consolas" charset="0"/>
              </a:rPr>
              <a:t>.uni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3200" b="1" dirty="0" err="1" smtClean="0">
                <a:latin typeface="Consolas" charset="0"/>
                <a:ea typeface="Consolas" charset="0"/>
                <a:cs typeface="Consolas" charset="0"/>
              </a:rPr>
              <a:t>E.uni</a:t>
            </a:r>
            <a:endParaRPr lang="en-US" sz="32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      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920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NESTED QUERIES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78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ORDER BY and LIMIT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17409"/>
              </p:ext>
            </p:extLst>
          </p:nvPr>
        </p:nvGraphicFramePr>
        <p:xfrm>
          <a:off x="201882" y="3541149"/>
          <a:ext cx="4393868" cy="2932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5"/>
                <a:gridCol w="1179615"/>
                <a:gridCol w="1504208"/>
                <a:gridCol w="839190"/>
              </a:tblGrid>
              <a:tr h="50455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uni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surname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GPA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2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0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2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2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34095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Blaise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Gauss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2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15400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Carl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Pascal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2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23843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Alan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Hilbert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2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72323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Turing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607024"/>
            <a:ext cx="81820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Order students by descending GPA.</a:t>
            </a:r>
            <a:endParaRPr lang="en-US" sz="3200" b="1" i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55035" y="1581644"/>
            <a:ext cx="402706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FROM   students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ORDER BY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GPA </a:t>
            </a:r>
            <a:r>
              <a:rPr lang="en-US" sz="32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DESC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04070"/>
              </p:ext>
            </p:extLst>
          </p:nvPr>
        </p:nvGraphicFramePr>
        <p:xfrm>
          <a:off x="7374578" y="3493311"/>
          <a:ext cx="4619501" cy="3028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576"/>
                <a:gridCol w="1240190"/>
                <a:gridCol w="1581451"/>
                <a:gridCol w="882284"/>
              </a:tblGrid>
              <a:tr h="4224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uni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surname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GPA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0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34095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Blaise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Gauss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72323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Turing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23843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Alan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Hilbert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15400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Carl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Pascal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4892632" y="5007465"/>
            <a:ext cx="2196936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ORDER BY and LIMIT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3377"/>
              </p:ext>
            </p:extLst>
          </p:nvPr>
        </p:nvGraphicFramePr>
        <p:xfrm>
          <a:off x="201882" y="3541149"/>
          <a:ext cx="4393868" cy="2932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5"/>
                <a:gridCol w="1179615"/>
                <a:gridCol w="1504208"/>
                <a:gridCol w="839190"/>
              </a:tblGrid>
              <a:tr h="50455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uni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surname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GPA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2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0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2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2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34095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Blaise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Gauss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2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15400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Carl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Pascal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2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23843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Alan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Hilbert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2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72323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Turing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607024"/>
            <a:ext cx="81820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Order students by ascending GPA.</a:t>
            </a:r>
            <a:endParaRPr lang="en-US" sz="3200" b="1" i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55035" y="1581644"/>
            <a:ext cx="38010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FROM   students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ORDER BY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GPA </a:t>
            </a:r>
            <a:r>
              <a:rPr lang="en-US" sz="32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ASC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36448"/>
              </p:ext>
            </p:extLst>
          </p:nvPr>
        </p:nvGraphicFramePr>
        <p:xfrm>
          <a:off x="7374578" y="3493311"/>
          <a:ext cx="4619501" cy="3028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576"/>
                <a:gridCol w="1240190"/>
                <a:gridCol w="1581451"/>
                <a:gridCol w="882284"/>
              </a:tblGrid>
              <a:tr h="4224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uni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surname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GPA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15400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Carl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Pascal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23843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Alan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Hilbert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72323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Turing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34095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Blaise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Gauss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0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4940132" y="5007465"/>
            <a:ext cx="2196936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42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ORDER BY and LIMIT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21527"/>
              </p:ext>
            </p:extLst>
          </p:nvPr>
        </p:nvGraphicFramePr>
        <p:xfrm>
          <a:off x="3479472" y="3541149"/>
          <a:ext cx="4393868" cy="2932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5"/>
                <a:gridCol w="1179615"/>
                <a:gridCol w="1504208"/>
                <a:gridCol w="839190"/>
              </a:tblGrid>
              <a:tr h="50455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uni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surname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GPA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2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0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2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2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34095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Blaise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Gauss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402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15400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Carl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Pascal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402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23843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Alan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Hilbert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4024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72323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Turing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6878" y="607024"/>
            <a:ext cx="80752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Return only the first 2 students.</a:t>
            </a:r>
            <a:endParaRPr lang="en-US" sz="3200" b="1" i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55035" y="1581644"/>
            <a:ext cx="35750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FROM   students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LIMIT 2</a:t>
            </a:r>
          </a:p>
        </p:txBody>
      </p:sp>
    </p:spTree>
    <p:extLst>
      <p:ext uri="{BB962C8B-B14F-4D97-AF65-F5344CB8AC3E}">
        <p14:creationId xmlns:p14="http://schemas.microsoft.com/office/powerpoint/2010/main" val="3560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ORDER BY and LIMIT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106878" y="607024"/>
            <a:ext cx="120851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Order students on descending </a:t>
            </a:r>
            <a:r>
              <a:rPr lang="en-US" sz="3200" b="1" i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GPA and return only the first student.</a:t>
            </a:r>
            <a:endParaRPr lang="en-US" sz="3200" b="1" i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4463" y="1479046"/>
            <a:ext cx="49638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FROM   students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ORDER BY </a:t>
            </a:r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GPA </a:t>
            </a:r>
            <a:r>
              <a:rPr lang="en-US" sz="32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DESC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LIMIT 1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04143"/>
              </p:ext>
            </p:extLst>
          </p:nvPr>
        </p:nvGraphicFramePr>
        <p:xfrm>
          <a:off x="3194463" y="3707067"/>
          <a:ext cx="4619501" cy="3028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576"/>
                <a:gridCol w="1240190"/>
                <a:gridCol w="1581451"/>
                <a:gridCol w="882284"/>
              </a:tblGrid>
              <a:tr h="4224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uni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surname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GPA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Einstein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Euler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0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34095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Blaise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Gauss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72323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Turing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23843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Alan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Hilbert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15400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Carl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Pascal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AGGREGATE OPERATORS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79180" y="1804888"/>
            <a:ext cx="393469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COUNT(*)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COUNT([DISTINCT] A)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SUM([DISTINCT] A)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AVG([DISTINCT] A)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MAX(A)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MIN(A)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9486" y="648281"/>
            <a:ext cx="3934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SELECT COUNT(*)</a:t>
            </a:r>
          </a:p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FROM   students</a:t>
            </a:r>
            <a:endParaRPr lang="en-US" sz="24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486" y="1804888"/>
            <a:ext cx="3934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SELECT MIN(GPA)</a:t>
            </a:r>
          </a:p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FROM   students</a:t>
            </a:r>
            <a:endParaRPr lang="en-US" sz="24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486" y="2995445"/>
            <a:ext cx="7313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SELECT MAX(GPA)</a:t>
            </a:r>
          </a:p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FROM   students AS S, enrolled AS E</a:t>
            </a:r>
          </a:p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WHERE 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S.uni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E.uni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AND</a:t>
            </a:r>
          </a:p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= 4111 </a:t>
            </a:r>
            <a:endParaRPr lang="en-US" sz="24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247" y="4823594"/>
            <a:ext cx="72676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SELECT *</a:t>
            </a:r>
          </a:p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FROM   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students</a:t>
            </a:r>
          </a:p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WHERE  GPA = (SELECT MAX(GPA)</a:t>
            </a:r>
          </a:p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            FROM   students) </a:t>
            </a:r>
            <a:endParaRPr lang="en-US" sz="2400" b="1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79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GROUP BY AGGREGATIONS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493544" y="1514774"/>
            <a:ext cx="55932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SELECT   grade, COUNT(*)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FROM     enrolled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WHERE    </a:t>
            </a:r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 = ‘4111’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GROUP BY grade</a:t>
            </a:r>
          </a:p>
          <a:p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0037" y="708212"/>
            <a:ext cx="1064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Find the number of students per grade in course 4111. </a:t>
            </a:r>
            <a:endParaRPr lang="en-US" sz="2800" b="1" i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01526"/>
              </p:ext>
            </p:extLst>
          </p:nvPr>
        </p:nvGraphicFramePr>
        <p:xfrm>
          <a:off x="6947065" y="3761543"/>
          <a:ext cx="403761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7792"/>
                <a:gridCol w="2529818"/>
              </a:tblGrid>
              <a:tr h="3262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grade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COUNT(*)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A+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468317"/>
              </p:ext>
            </p:extLst>
          </p:nvPr>
        </p:nvGraphicFramePr>
        <p:xfrm>
          <a:off x="643466" y="3761543"/>
          <a:ext cx="414229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54"/>
                <a:gridCol w="1630943"/>
                <a:gridCol w="1539293"/>
              </a:tblGrid>
              <a:tr h="3262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uni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course_id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grade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4111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63456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4111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64435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4111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54325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4111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4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HAVING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97925" y="650514"/>
            <a:ext cx="11875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Find the </a:t>
            </a:r>
            <a:r>
              <a:rPr lang="en-US" sz="2800" b="1" i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grades for </a:t>
            </a:r>
            <a:r>
              <a:rPr lang="en-US" sz="2800" b="1" i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course </a:t>
            </a:r>
            <a:r>
              <a:rPr lang="en-US" sz="2800" b="1" i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4111 that have at least 2 students.</a:t>
            </a:r>
            <a:endParaRPr lang="en-US" sz="2800" b="1" i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881596"/>
              </p:ext>
            </p:extLst>
          </p:nvPr>
        </p:nvGraphicFramePr>
        <p:xfrm>
          <a:off x="643466" y="3761543"/>
          <a:ext cx="414229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54"/>
                <a:gridCol w="1630943"/>
                <a:gridCol w="1539293"/>
              </a:tblGrid>
              <a:tr h="3262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uni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course_id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grade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4111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63456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4111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64435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4111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54325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4111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8285"/>
              </p:ext>
            </p:extLst>
          </p:nvPr>
        </p:nvGraphicFramePr>
        <p:xfrm>
          <a:off x="6947065" y="3761543"/>
          <a:ext cx="403761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7792"/>
                <a:gridCol w="2529818"/>
              </a:tblGrid>
              <a:tr h="3262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grade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COUNT(*)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A+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09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93544" y="1514774"/>
            <a:ext cx="55932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SELECT   grade, COUNT(*)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FROM     enrolled</a:t>
            </a:r>
          </a:p>
          <a:p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WHERE    </a:t>
            </a:r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 = ‘4111’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GROUP BY grade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HAVING   COUNT(*) &gt;= 2</a:t>
            </a:r>
          </a:p>
          <a:p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NULL VALUES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14982" y="650598"/>
            <a:ext cx="120770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Sometimes we know the </a:t>
            </a:r>
            <a:r>
              <a:rPr lang="en-US" sz="320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values for some but not all </a:t>
            </a: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attributes</a:t>
            </a:r>
            <a:endParaRPr lang="en-US" sz="3200" dirty="0">
              <a:latin typeface="Gill Sans" charset="0"/>
              <a:ea typeface="Gill Sans" charset="0"/>
              <a:cs typeface="Gill Sans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A NULL value in SQL means “unknown” or “inapplicable”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Check for NULL:       </a:t>
            </a:r>
          </a:p>
          <a:p>
            <a:pPr lvl="2"/>
            <a:r>
              <a:rPr lang="en-US" sz="3200" dirty="0"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SELECT	</a:t>
            </a:r>
            <a:r>
              <a:rPr lang="en-US" sz="3200" dirty="0" err="1" smtClean="0">
                <a:latin typeface="Consolas" charset="0"/>
                <a:ea typeface="Consolas" charset="0"/>
                <a:cs typeface="Consolas" charset="0"/>
              </a:rPr>
              <a:t>uni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, surname</a:t>
            </a:r>
          </a:p>
          <a:p>
            <a:pPr lvl="2"/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FROM		students </a:t>
            </a:r>
          </a:p>
          <a:p>
            <a:pPr lvl="2"/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WHERE	surname is NULL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Arithmetic expressions with NULL:</a:t>
            </a:r>
          </a:p>
          <a:p>
            <a:pPr lvl="2"/>
            <a:r>
              <a:rPr lang="en-US" sz="32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3200" dirty="0" smtClean="0">
                <a:latin typeface="Gill Sans" charset="0"/>
                <a:ea typeface="Gill Sans" charset="0"/>
                <a:cs typeface="Gill Sans" charset="0"/>
              </a:rPr>
              <a:t>      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SELECT	</a:t>
            </a:r>
            <a:r>
              <a:rPr lang="en-US" sz="3200" dirty="0" err="1" smtClean="0">
                <a:latin typeface="Consolas" charset="0"/>
                <a:ea typeface="Consolas" charset="0"/>
                <a:cs typeface="Consolas" charset="0"/>
              </a:rPr>
              <a:t>uni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, GPA </a:t>
            </a:r>
            <a:r>
              <a:rPr lang="mr-IN" sz="3200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1.0</a:t>
            </a:r>
          </a:p>
          <a:p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		FROM	    students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29203"/>
              </p:ext>
            </p:extLst>
          </p:nvPr>
        </p:nvGraphicFramePr>
        <p:xfrm>
          <a:off x="7427387" y="1989844"/>
          <a:ext cx="4619501" cy="1773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576"/>
                <a:gridCol w="1240190"/>
                <a:gridCol w="1581451"/>
                <a:gridCol w="882284"/>
              </a:tblGrid>
              <a:tr h="43503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uni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surname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GPA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Leonhard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Albert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000" kern="1200" dirty="0" smtClean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34095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Blaise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Gauss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7E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50267"/>
              </p:ext>
            </p:extLst>
          </p:nvPr>
        </p:nvGraphicFramePr>
        <p:xfrm>
          <a:off x="7427387" y="4677918"/>
          <a:ext cx="1797860" cy="1773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576"/>
                <a:gridCol w="882284"/>
              </a:tblGrid>
              <a:tr h="42248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uni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GPA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38990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13578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000" kern="1200" dirty="0" smtClean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18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34095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6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6438" y="2806012"/>
            <a:ext cx="3045605" cy="1180900"/>
          </a:xfrm>
          <a:prstGeom prst="rect">
            <a:avLst/>
          </a:prstGeom>
          <a:noFill/>
          <a:ln>
            <a:solidFill>
              <a:srgbClr val="41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gnetic Disk 18"/>
          <p:cNvSpPr/>
          <p:nvPr/>
        </p:nvSpPr>
        <p:spPr>
          <a:xfrm>
            <a:off x="586438" y="4691633"/>
            <a:ext cx="3065751" cy="1919523"/>
          </a:xfrm>
          <a:prstGeom prst="flowChartMagneticDisk">
            <a:avLst/>
          </a:prstGeom>
          <a:solidFill>
            <a:srgbClr val="41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Sales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Example // Customers and Analysts </a:t>
            </a:r>
            <a:endParaRPr lang="en-US" sz="40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9751" y="1919590"/>
            <a:ext cx="31191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Customers Buy</a:t>
            </a:r>
          </a:p>
          <a:p>
            <a:pPr algn="ctr"/>
            <a:r>
              <a:rPr lang="en-US" sz="28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Products Online</a:t>
            </a:r>
            <a:endParaRPr lang="en-US" sz="28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2" y="3214502"/>
            <a:ext cx="1936668" cy="709595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5229903" y="1694768"/>
            <a:ext cx="6714302" cy="5094514"/>
            <a:chOff x="90435" y="70338"/>
            <a:chExt cx="8550226" cy="6723629"/>
          </a:xfrm>
        </p:grpSpPr>
        <p:grpSp>
          <p:nvGrpSpPr>
            <p:cNvPr id="51" name="Group 50"/>
            <p:cNvGrpSpPr/>
            <p:nvPr/>
          </p:nvGrpSpPr>
          <p:grpSpPr>
            <a:xfrm>
              <a:off x="90435" y="70338"/>
              <a:ext cx="8550226" cy="6723628"/>
              <a:chOff x="108381" y="127400"/>
              <a:chExt cx="8532280" cy="6666145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108381" y="127400"/>
                <a:ext cx="8532280" cy="6666145"/>
                <a:chOff x="645276" y="877144"/>
                <a:chExt cx="7379816" cy="5864391"/>
              </a:xfrm>
            </p:grpSpPr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5276" y="877144"/>
                  <a:ext cx="3642852" cy="16726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5"/>
                  </a:solidFill>
                </a:ln>
              </p:spPr>
            </p:pic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93523" y="4597166"/>
                  <a:ext cx="3631569" cy="2144369"/>
                </a:xfrm>
                <a:prstGeom prst="rect">
                  <a:avLst/>
                </a:prstGeom>
                <a:ln>
                  <a:solidFill>
                    <a:schemeClr val="accent5"/>
                  </a:solidFill>
                </a:ln>
              </p:spPr>
            </p:pic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93523" y="2623681"/>
                  <a:ext cx="3631569" cy="1914763"/>
                </a:xfrm>
                <a:prstGeom prst="rect">
                  <a:avLst/>
                </a:prstGeom>
                <a:ln>
                  <a:solidFill>
                    <a:schemeClr val="accent5"/>
                  </a:solidFill>
                </a:ln>
              </p:spPr>
            </p:pic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93523" y="879128"/>
                  <a:ext cx="3631569" cy="167069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5"/>
                  </a:solidFill>
                </a:ln>
              </p:spPr>
            </p:pic>
          </p:grpSp>
          <p:sp>
            <p:nvSpPr>
              <p:cNvPr id="61" name="Rectangle 60"/>
              <p:cNvSpPr/>
              <p:nvPr/>
            </p:nvSpPr>
            <p:spPr>
              <a:xfrm>
                <a:off x="7441127" y="512467"/>
                <a:ext cx="1059778" cy="874206"/>
              </a:xfrm>
              <a:prstGeom prst="rect">
                <a:avLst/>
              </a:prstGeom>
              <a:solidFill>
                <a:schemeClr val="accent2">
                  <a:alpha val="21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435" y="2072772"/>
              <a:ext cx="4220594" cy="4721195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</p:pic>
      </p:grpSp>
      <p:sp>
        <p:nvSpPr>
          <p:cNvPr id="66" name="TextBox 65"/>
          <p:cNvSpPr txBox="1"/>
          <p:nvPr/>
        </p:nvSpPr>
        <p:spPr>
          <a:xfrm>
            <a:off x="5058889" y="736270"/>
            <a:ext cx="7104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Analysts observe the revenue </a:t>
            </a:r>
          </a:p>
          <a:p>
            <a:pPr algn="ctr"/>
            <a:r>
              <a:rPr lang="en-US" sz="28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breakdown on interactive dashboards </a:t>
            </a:r>
            <a:endParaRPr lang="en-US" sz="28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84" y="2905105"/>
            <a:ext cx="982715" cy="98271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174211" y="2795164"/>
            <a:ext cx="272382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smtClean="0"/>
              <a:t>2011    2012   2013   2014    2015   2016   2017</a:t>
            </a:r>
            <a:endParaRPr lang="en-US" sz="1050" b="1"/>
          </a:p>
        </p:txBody>
      </p:sp>
      <p:sp>
        <p:nvSpPr>
          <p:cNvPr id="71" name="TextBox 70"/>
          <p:cNvSpPr txBox="1"/>
          <p:nvPr/>
        </p:nvSpPr>
        <p:spPr>
          <a:xfrm>
            <a:off x="3791184" y="6289058"/>
            <a:ext cx="1518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Results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0518" y="4082113"/>
            <a:ext cx="93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SQL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89484" y="4568476"/>
            <a:ext cx="93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SQL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21556" y="4066477"/>
            <a:ext cx="1518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Results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3658830" y="5137692"/>
            <a:ext cx="1564431" cy="1054019"/>
            <a:chOff x="7067821" y="1635752"/>
            <a:chExt cx="1564431" cy="1054019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7067821" y="2124685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7067821" y="2029928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7067821" y="2286391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7067821" y="2211597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7067821" y="1931384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7067821" y="1832840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7067821" y="2483479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7067821" y="2384935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7067821" y="1734296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7067821" y="1635752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7067821" y="2680563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7067821" y="2582023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16200000">
            <a:off x="1750910" y="3822589"/>
            <a:ext cx="725376" cy="1054019"/>
            <a:chOff x="7067821" y="1635752"/>
            <a:chExt cx="1564431" cy="1054019"/>
          </a:xfrm>
        </p:grpSpPr>
        <p:cxnSp>
          <p:nvCxnSpPr>
            <p:cNvPr id="89" name="Straight Arrow Connector 88"/>
            <p:cNvCxnSpPr/>
            <p:nvPr/>
          </p:nvCxnSpPr>
          <p:spPr>
            <a:xfrm flipV="1">
              <a:off x="7067821" y="2124685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7067821" y="2029928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7067821" y="2286391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7067821" y="2211597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7067821" y="1931384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7067821" y="1832840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7067821" y="2483479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7067821" y="2384935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7067821" y="1734296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7067821" y="1635752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7067821" y="2680563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7067821" y="2582023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1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44" grpId="0" animBg="1"/>
      <p:bldP spid="71" grpId="0"/>
      <p:bldP spid="7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1886" y="-1208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COMPLICATED QUERIES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489680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Find the </a:t>
            </a:r>
            <a:r>
              <a:rPr lang="en-US" sz="2400" b="1" i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courses whose number of enrolled students is  above the average number of enrolled students across courses. Sort the courses by the number of enrolled students.</a:t>
            </a:r>
            <a:endParaRPr lang="en-US" sz="2400" b="1" i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887" y="1832527"/>
            <a:ext cx="118001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SELECT  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endParaRPr lang="en-US" sz="24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FROM     enrolled AS E, students AS S</a:t>
            </a:r>
          </a:p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WHERE   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E.uni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S.uni</a:t>
            </a:r>
            <a:endParaRPr lang="en-US" sz="24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GROUP BY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endParaRPr lang="en-US" sz="24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HAVING   COUNT(*) &gt;= ( SELECT AVG(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C.cnt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                      FROM ( </a:t>
            </a:r>
          </a:p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                           SELECT COUNT(*) AS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cnt</a:t>
            </a:r>
            <a:endParaRPr lang="en-US" sz="24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                           FROM enrolled AS E2, students AS S2</a:t>
            </a:r>
          </a:p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                           WHERE E2.uni = S2.uni</a:t>
            </a:r>
          </a:p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                           GROUP BY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course_id</a:t>
            </a:r>
            <a:endParaRPr lang="en-US" sz="24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                           ) AS C</a:t>
            </a:r>
          </a:p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                    )</a:t>
            </a:r>
          </a:p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ORDER BY COUNT(*) DESC;	</a:t>
            </a:r>
            <a:endParaRPr lang="en-US" sz="24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33818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HANDS-ON</a:t>
            </a:r>
          </a:p>
          <a:p>
            <a:pPr algn="ctr"/>
            <a:r>
              <a:rPr lang="en-US" sz="80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SESSION</a:t>
            </a:r>
            <a:endParaRPr lang="en-US" sz="80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28" y="344385"/>
            <a:ext cx="1197032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PLAN A. </a:t>
            </a: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POSTGRESQL + DBEAVER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Difficult to install but you will be able to execute all queries</a:t>
            </a:r>
          </a:p>
          <a:p>
            <a:pPr marL="457200" indent="-457200">
              <a:buFont typeface="Arial" charset="0"/>
              <a:buChar char="•"/>
            </a:pP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PLAN B. </a:t>
            </a: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SQLITE + DBEAVER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Easy to setup but you will not be able to execute 2/28 queries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b="1" dirty="0">
              <a:solidFill>
                <a:schemeClr val="accent1">
                  <a:lumMod val="75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PLAN C. </a:t>
            </a: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NO DATABASE + TEXT EDITOR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You will not be able to run your queries against a database</a:t>
            </a:r>
          </a:p>
          <a:p>
            <a:pPr marL="457200" indent="-457200">
              <a:buFont typeface="Arial" charset="0"/>
              <a:buChar char="•"/>
            </a:pPr>
            <a:endParaRPr lang="en-US" sz="2800" b="1" dirty="0" smtClean="0"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b="1" dirty="0" smtClean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PLAN D. </a:t>
            </a: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PEN AND PAPER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Gill Sans" charset="0"/>
                <a:ea typeface="Gill Sans" charset="0"/>
                <a:cs typeface="Gill Sans" charset="0"/>
              </a:rPr>
              <a:t>If you have no pen and paper let the facilitator know</a:t>
            </a:r>
            <a:endParaRPr lang="en-US" sz="28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7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7506" y="178130"/>
            <a:ext cx="1179219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PLAN A CHECKLIST. </a:t>
            </a:r>
          </a:p>
          <a:p>
            <a:endParaRPr lang="en-US" sz="2800" b="1" dirty="0"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YOU NEED TO HAVE POSTGRES ALREADY INSTALLED AND RUNNING</a:t>
            </a:r>
          </a:p>
          <a:p>
            <a:endParaRPr lang="en-US" sz="2800" b="1" dirty="0"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YOU NEED TO REMEMBER THE </a:t>
            </a:r>
            <a:r>
              <a:rPr lang="en-US" sz="2800" b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USER</a:t>
            </a: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 AND THE </a:t>
            </a:r>
            <a:r>
              <a:rPr lang="en-US" sz="2800" b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PASSWORD</a:t>
            </a: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 THAT YOU CREATED DURING THE INSTALLATION</a:t>
            </a:r>
          </a:p>
          <a:p>
            <a:endParaRPr lang="en-US" sz="2800" b="1" dirty="0"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YOU NEED TO HAVE </a:t>
            </a:r>
            <a:r>
              <a:rPr lang="en-US" sz="2800" b="1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psql</a:t>
            </a: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 INSTALLED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OPEN TERMINAL AND TYPE </a:t>
            </a:r>
          </a:p>
          <a:p>
            <a:pPr lvl="1" algn="ctr"/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&gt; which </a:t>
            </a:r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psql</a:t>
            </a:r>
            <a:endParaRPr lang="en-US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if not found then type</a:t>
            </a:r>
          </a:p>
          <a:p>
            <a:pPr lvl="1" algn="ctr"/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&gt; locate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psql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| grep /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bin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If nothing is returned then go to </a:t>
            </a:r>
            <a:r>
              <a:rPr lang="en-US" sz="28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PLAN B. </a:t>
            </a:r>
            <a:endParaRPr lang="en-US" sz="28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504" y="522514"/>
            <a:ext cx="118634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Download BOTH: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the </a:t>
            </a:r>
            <a:r>
              <a:rPr lang="en-US" sz="2800" b="1" dirty="0" err="1" smtClean="0">
                <a:latin typeface="Gill Sans" charset="0"/>
                <a:ea typeface="Gill Sans" charset="0"/>
                <a:cs typeface="Gill Sans" charset="0"/>
              </a:rPr>
              <a:t>PostgresSQL</a:t>
            </a: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 dump and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the SQLITE DB </a:t>
            </a:r>
          </a:p>
          <a:p>
            <a:pPr algn="ctr"/>
            <a:r>
              <a:rPr lang="en-US" sz="32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  <a:hlinkClick r:id="rId2"/>
              </a:rPr>
              <a:t>https</a:t>
            </a:r>
            <a:r>
              <a:rPr lang="en-US" sz="32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  <a:hlinkClick r:id="rId2"/>
              </a:rPr>
              <a:t>://</a:t>
            </a:r>
            <a:r>
              <a:rPr lang="en-US" sz="36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  <a:hlinkClick r:id="rId2"/>
              </a:rPr>
              <a:t>psfotis.github.io/sqlseminar/createdb</a:t>
            </a:r>
            <a:r>
              <a:rPr lang="en-US" sz="32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  <a:hlinkClick r:id="rId2"/>
              </a:rPr>
              <a:t>/</a:t>
            </a:r>
            <a:endParaRPr lang="en-US" sz="32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b="1" dirty="0" smtClean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4000" dirty="0"/>
              <a:t>SELECT * FROM AIRLINES;</a:t>
            </a:r>
          </a:p>
          <a:p>
            <a:pPr marL="457200" indent="-457200">
              <a:buFont typeface="Arial" charset="0"/>
              <a:buChar char="•"/>
            </a:pPr>
            <a:endParaRPr lang="en-US" sz="2800" b="1" dirty="0" smtClean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2800" b="1" dirty="0" smtClean="0">
                <a:latin typeface="Gill Sans" charset="0"/>
                <a:ea typeface="Gill Sans" charset="0"/>
                <a:cs typeface="Gill Sans" charset="0"/>
              </a:rPr>
              <a:t>Open the exercises:</a:t>
            </a:r>
            <a:endParaRPr lang="en-US" sz="2800" b="1" dirty="0">
              <a:latin typeface="Gill Sans" charset="0"/>
              <a:ea typeface="Gill Sans" charset="0"/>
              <a:cs typeface="Gill Sans" charset="0"/>
            </a:endParaRPr>
          </a:p>
          <a:p>
            <a:pPr algn="ctr"/>
            <a:r>
              <a:rPr lang="en-US" sz="36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  <a:hlinkClick r:id="rId3"/>
              </a:rPr>
              <a:t>https://</a:t>
            </a:r>
            <a:r>
              <a:rPr lang="en-US" sz="3600" b="1" dirty="0" err="1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  <a:hlinkClick r:id="rId3"/>
              </a:rPr>
              <a:t>psfotis.github.io</a:t>
            </a:r>
            <a:r>
              <a:rPr lang="en-US" sz="36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  <a:hlinkClick r:id="rId3"/>
              </a:rPr>
              <a:t>/</a:t>
            </a:r>
            <a:r>
              <a:rPr lang="en-US" sz="3600" b="1" dirty="0" err="1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  <a:hlinkClick r:id="rId3"/>
              </a:rPr>
              <a:t>sqlseminar</a:t>
            </a:r>
            <a:r>
              <a:rPr lang="en-US" sz="36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  <a:hlinkClick r:id="rId3"/>
              </a:rPr>
              <a:t>/exercises/</a:t>
            </a:r>
            <a:endParaRPr lang="en-US" sz="36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4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3133" y="546265"/>
            <a:ext cx="1142406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Courier New" charset="0"/>
              <a:buChar char="o"/>
            </a:pPr>
            <a:r>
              <a:rPr lang="en-US" altLang="x-none" sz="24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Database Applications: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Courier New" charset="0"/>
              <a:buChar char="o"/>
            </a:pPr>
            <a:r>
              <a:rPr lang="en-US" altLang="x-none" sz="24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Social networks</a:t>
            </a:r>
            <a:r>
              <a:rPr lang="en-US" altLang="x-none" sz="2400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: </a:t>
            </a:r>
            <a:r>
              <a:rPr lang="en-US" altLang="x-none" sz="2400" dirty="0" smtClean="0">
                <a:latin typeface="Gill Sans" charset="0"/>
                <a:ea typeface="Gill Sans" charset="0"/>
                <a:cs typeface="Gill Sans" charset="0"/>
              </a:rPr>
              <a:t>posts, comments, likes, videos, and images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Courier New" charset="0"/>
              <a:buChar char="o"/>
            </a:pPr>
            <a:r>
              <a:rPr lang="en-US" altLang="x-none" sz="24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Experiments</a:t>
            </a:r>
            <a:r>
              <a:rPr lang="en-US" altLang="x-none" sz="2400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: </a:t>
            </a:r>
            <a:r>
              <a:rPr lang="en-US" altLang="x-none" sz="2400" dirty="0" smtClean="0">
                <a:latin typeface="Gill Sans" charset="0"/>
                <a:ea typeface="Gill Sans" charset="0"/>
                <a:cs typeface="Gill Sans" charset="0"/>
              </a:rPr>
              <a:t>interesting </a:t>
            </a:r>
            <a:r>
              <a:rPr lang="en-US" altLang="x-none" sz="2400" dirty="0">
                <a:latin typeface="Gill Sans" charset="0"/>
                <a:ea typeface="Gill Sans" charset="0"/>
                <a:cs typeface="Gill Sans" charset="0"/>
              </a:rPr>
              <a:t>datasets, </a:t>
            </a:r>
            <a:r>
              <a:rPr lang="en-US" altLang="x-none" sz="2400" dirty="0" smtClean="0">
                <a:latin typeface="Gill Sans" charset="0"/>
                <a:ea typeface="Gill Sans" charset="0"/>
                <a:cs typeface="Gill Sans" charset="0"/>
              </a:rPr>
              <a:t>complicated analysis, and results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Courier New" charset="0"/>
              <a:buChar char="o"/>
            </a:pPr>
            <a:r>
              <a:rPr lang="en-US" altLang="x-none" sz="24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Universities</a:t>
            </a:r>
            <a:r>
              <a:rPr lang="en-US" altLang="x-none" sz="2400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:  </a:t>
            </a:r>
            <a:r>
              <a:rPr lang="en-US" altLang="x-none" sz="2400" dirty="0">
                <a:latin typeface="Gill Sans" charset="0"/>
                <a:ea typeface="Gill Sans" charset="0"/>
                <a:cs typeface="Gill Sans" charset="0"/>
              </a:rPr>
              <a:t>registration, </a:t>
            </a:r>
            <a:r>
              <a:rPr lang="en-US" altLang="x-none" sz="2400" dirty="0" smtClean="0">
                <a:latin typeface="Gill Sans" charset="0"/>
                <a:ea typeface="Gill Sans" charset="0"/>
                <a:cs typeface="Gill Sans" charset="0"/>
              </a:rPr>
              <a:t>and grades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Courier New" charset="0"/>
              <a:buChar char="o"/>
            </a:pPr>
            <a:r>
              <a:rPr lang="en-US" altLang="x-none" sz="24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Human resources</a:t>
            </a:r>
            <a:r>
              <a:rPr lang="en-US" altLang="x-none" sz="2400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:  </a:t>
            </a:r>
            <a:r>
              <a:rPr lang="en-US" altLang="x-none" sz="2400" dirty="0">
                <a:latin typeface="Gill Sans" charset="0"/>
                <a:ea typeface="Gill Sans" charset="0"/>
                <a:cs typeface="Gill Sans" charset="0"/>
              </a:rPr>
              <a:t>employee records, salaries, </a:t>
            </a:r>
            <a:r>
              <a:rPr lang="en-US" altLang="x-none" sz="2400" dirty="0" smtClean="0">
                <a:latin typeface="Gill Sans" charset="0"/>
                <a:ea typeface="Gill Sans" charset="0"/>
                <a:cs typeface="Gill Sans" charset="0"/>
              </a:rPr>
              <a:t>and tax deductions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Courier New" charset="0"/>
              <a:buChar char="o"/>
            </a:pPr>
            <a:r>
              <a:rPr lang="en-US" altLang="x-none" sz="24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Airlines</a:t>
            </a:r>
            <a:r>
              <a:rPr lang="en-US" altLang="x-none" sz="2400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: </a:t>
            </a:r>
            <a:r>
              <a:rPr lang="en-US" altLang="x-none" sz="2400" dirty="0" smtClean="0">
                <a:latin typeface="Gill Sans" charset="0"/>
                <a:ea typeface="Gill Sans" charset="0"/>
                <a:cs typeface="Gill Sans" charset="0"/>
              </a:rPr>
              <a:t>reservations and </a:t>
            </a:r>
            <a:r>
              <a:rPr lang="en-US" altLang="x-none" sz="2400" dirty="0">
                <a:latin typeface="Gill Sans" charset="0"/>
                <a:ea typeface="Gill Sans" charset="0"/>
                <a:cs typeface="Gill Sans" charset="0"/>
              </a:rPr>
              <a:t>schedules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Courier New" charset="0"/>
              <a:buChar char="o"/>
            </a:pPr>
            <a:r>
              <a:rPr lang="en-US" altLang="x-none" sz="24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Sales</a:t>
            </a:r>
            <a:r>
              <a:rPr lang="en-US" altLang="x-none" sz="2400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: </a:t>
            </a:r>
            <a:r>
              <a:rPr lang="en-US" altLang="x-none" sz="2400" dirty="0">
                <a:latin typeface="Gill Sans" charset="0"/>
                <a:ea typeface="Gill Sans" charset="0"/>
                <a:cs typeface="Gill Sans" charset="0"/>
              </a:rPr>
              <a:t>customers, products, </a:t>
            </a:r>
            <a:r>
              <a:rPr lang="en-US" altLang="x-none" sz="2400" dirty="0" smtClean="0">
                <a:latin typeface="Gill Sans" charset="0"/>
                <a:ea typeface="Gill Sans" charset="0"/>
                <a:cs typeface="Gill Sans" charset="0"/>
              </a:rPr>
              <a:t>and purchases</a:t>
            </a:r>
            <a:endParaRPr lang="en-US" altLang="x-none" sz="2400" dirty="0">
              <a:latin typeface="Gill Sans" charset="0"/>
              <a:ea typeface="Gill Sans" charset="0"/>
              <a:cs typeface="Gill Sans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Courier New" charset="0"/>
              <a:buChar char="o"/>
            </a:pPr>
            <a:r>
              <a:rPr lang="en-US" altLang="x-none" sz="24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Online retailers</a:t>
            </a:r>
            <a:r>
              <a:rPr lang="en-US" altLang="x-none" sz="2400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: </a:t>
            </a:r>
            <a:r>
              <a:rPr lang="en-US" altLang="x-none" sz="2400" dirty="0">
                <a:latin typeface="Gill Sans" charset="0"/>
                <a:ea typeface="Gill Sans" charset="0"/>
                <a:cs typeface="Gill Sans" charset="0"/>
              </a:rPr>
              <a:t>order </a:t>
            </a:r>
            <a:r>
              <a:rPr lang="en-US" altLang="x-none" sz="2400" dirty="0" smtClean="0">
                <a:latin typeface="Gill Sans" charset="0"/>
                <a:ea typeface="Gill Sans" charset="0"/>
                <a:cs typeface="Gill Sans" charset="0"/>
              </a:rPr>
              <a:t>tracking and customized </a:t>
            </a:r>
            <a:r>
              <a:rPr lang="en-US" altLang="x-none" sz="2400" dirty="0">
                <a:latin typeface="Gill Sans" charset="0"/>
                <a:ea typeface="Gill Sans" charset="0"/>
                <a:cs typeface="Gill Sans" charset="0"/>
              </a:rPr>
              <a:t>recommendations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Courier New" charset="0"/>
              <a:buChar char="o"/>
            </a:pPr>
            <a:r>
              <a:rPr lang="en-US" altLang="x-none" sz="24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Manufacturing</a:t>
            </a:r>
            <a:r>
              <a:rPr lang="en-US" altLang="x-none" sz="2400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: </a:t>
            </a:r>
            <a:r>
              <a:rPr lang="en-US" altLang="x-none" sz="2400" dirty="0">
                <a:latin typeface="Gill Sans" charset="0"/>
                <a:ea typeface="Gill Sans" charset="0"/>
                <a:cs typeface="Gill Sans" charset="0"/>
              </a:rPr>
              <a:t>production, inventory, orders, supply chain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Courier New" charset="0"/>
              <a:buChar char="o"/>
            </a:pPr>
            <a:r>
              <a:rPr lang="en-US" altLang="x-none" sz="24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Databases </a:t>
            </a:r>
            <a:r>
              <a:rPr lang="en-US" altLang="x-none" sz="24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can be very </a:t>
            </a:r>
            <a:r>
              <a:rPr lang="en-US" altLang="x-none" sz="24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large</a:t>
            </a:r>
            <a:endParaRPr lang="en-US" altLang="x-none" sz="24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Courier New" charset="0"/>
              <a:buChar char="o"/>
            </a:pPr>
            <a:r>
              <a:rPr lang="en-US" altLang="x-none" sz="24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Databases touch all aspects of our lives</a:t>
            </a:r>
            <a:endParaRPr lang="en-US" altLang="x-none" sz="24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0" y="-1137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40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r>
              <a:rPr lang="en-US" sz="40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 and many many more examples</a:t>
            </a:r>
            <a:endParaRPr lang="en-US" sz="40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25513" y="1455306"/>
            <a:ext cx="2386753" cy="1388630"/>
          </a:xfrm>
          <a:prstGeom prst="rect">
            <a:avLst/>
          </a:prstGeom>
          <a:noFill/>
          <a:ln>
            <a:solidFill>
              <a:srgbClr val="41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1236" y="-113735"/>
            <a:ext cx="1085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If not RDBMS and SQL</a:t>
            </a:r>
            <a:r>
              <a:rPr lang="en-US" sz="4000" b="1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4000" b="1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then what?</a:t>
            </a:r>
            <a:endParaRPr lang="en-US" sz="40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64" y="1811343"/>
            <a:ext cx="862786" cy="8493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53" y="1819571"/>
            <a:ext cx="906906" cy="8927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5514" y="1442011"/>
            <a:ext cx="24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Interesting Dataset</a:t>
            </a:r>
            <a:endParaRPr lang="en-US" b="1" dirty="0">
              <a:solidFill>
                <a:srgbClr val="0070C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20792" y="1436892"/>
            <a:ext cx="3086833" cy="1407043"/>
          </a:xfrm>
          <a:prstGeom prst="rect">
            <a:avLst/>
          </a:prstGeom>
          <a:noFill/>
          <a:ln>
            <a:solidFill>
              <a:srgbClr val="41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36368" y="1453000"/>
            <a:ext cx="3071256" cy="380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Analysis Results</a:t>
            </a:r>
            <a:endParaRPr lang="en-US" b="1" dirty="0">
              <a:solidFill>
                <a:srgbClr val="0070C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807" y="1906254"/>
            <a:ext cx="719394" cy="7193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599" y="1887195"/>
            <a:ext cx="732329" cy="732329"/>
          </a:xfrm>
          <a:prstGeom prst="rect">
            <a:avLst/>
          </a:prstGeom>
        </p:spPr>
      </p:pic>
      <p:grpSp>
        <p:nvGrpSpPr>
          <p:cNvPr id="156" name="Group 155"/>
          <p:cNvGrpSpPr/>
          <p:nvPr/>
        </p:nvGrpSpPr>
        <p:grpSpPr>
          <a:xfrm>
            <a:off x="1096337" y="4024009"/>
            <a:ext cx="9829753" cy="2292712"/>
            <a:chOff x="1075310" y="3703277"/>
            <a:chExt cx="9829753" cy="2292712"/>
          </a:xfrm>
        </p:grpSpPr>
        <p:grpSp>
          <p:nvGrpSpPr>
            <p:cNvPr id="38" name="Group 37"/>
            <p:cNvGrpSpPr/>
            <p:nvPr/>
          </p:nvGrpSpPr>
          <p:grpSpPr>
            <a:xfrm>
              <a:off x="1084174" y="3994346"/>
              <a:ext cx="3032422" cy="2001643"/>
              <a:chOff x="514477" y="4341818"/>
              <a:chExt cx="3032422" cy="2001643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925" y="5047487"/>
                <a:ext cx="430341" cy="430341"/>
              </a:xfrm>
              <a:prstGeom prst="rect">
                <a:avLst/>
              </a:prstGeom>
            </p:spPr>
          </p:pic>
          <p:sp>
            <p:nvSpPr>
              <p:cNvPr id="40" name="Rectangle 39"/>
              <p:cNvSpPr/>
              <p:nvPr/>
            </p:nvSpPr>
            <p:spPr>
              <a:xfrm>
                <a:off x="514477" y="4341818"/>
                <a:ext cx="3032422" cy="2001643"/>
              </a:xfrm>
              <a:prstGeom prst="rect">
                <a:avLst/>
              </a:prstGeom>
              <a:noFill/>
              <a:ln>
                <a:solidFill>
                  <a:srgbClr val="41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3313" y="5047488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0458" y="4583111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2971" y="5480303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353" y="4583112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3655" y="5593080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9743" y="4507201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6058" y="5146993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7458" y="5595623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2629" y="5089366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758" y="4507201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2994" y="5830102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587" y="5808251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1083" y="5057870"/>
                <a:ext cx="430342" cy="430342"/>
              </a:xfrm>
              <a:prstGeom prst="rect">
                <a:avLst/>
              </a:prstGeom>
            </p:spPr>
          </p:pic>
        </p:grpSp>
        <p:grpSp>
          <p:nvGrpSpPr>
            <p:cNvPr id="54" name="Group 53"/>
            <p:cNvGrpSpPr/>
            <p:nvPr/>
          </p:nvGrpSpPr>
          <p:grpSpPr>
            <a:xfrm>
              <a:off x="4490688" y="3994345"/>
              <a:ext cx="3032422" cy="2001643"/>
              <a:chOff x="514477" y="4341818"/>
              <a:chExt cx="3032422" cy="2001643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925" y="5047487"/>
                <a:ext cx="430341" cy="430341"/>
              </a:xfrm>
              <a:prstGeom prst="rect">
                <a:avLst/>
              </a:prstGeom>
            </p:spPr>
          </p:pic>
          <p:sp>
            <p:nvSpPr>
              <p:cNvPr id="56" name="Rectangle 55"/>
              <p:cNvSpPr/>
              <p:nvPr/>
            </p:nvSpPr>
            <p:spPr>
              <a:xfrm>
                <a:off x="514477" y="4341818"/>
                <a:ext cx="3032422" cy="2001643"/>
              </a:xfrm>
              <a:prstGeom prst="rect">
                <a:avLst/>
              </a:prstGeom>
              <a:noFill/>
              <a:ln>
                <a:solidFill>
                  <a:srgbClr val="41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3313" y="5047488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0458" y="4583111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2971" y="5480303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353" y="4583112"/>
                <a:ext cx="430342" cy="430342"/>
              </a:xfrm>
              <a:prstGeom prst="rect">
                <a:avLst/>
              </a:prstGeom>
              <a:solidFill>
                <a:srgbClr val="FF0000"/>
              </a:solidFill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3655" y="5593080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9743" y="4507201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6058" y="5146993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7458" y="5595623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2629" y="5089366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758" y="4507201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2994" y="5830102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587" y="5808251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1083" y="5057870"/>
                <a:ext cx="430342" cy="430342"/>
              </a:xfrm>
              <a:prstGeom prst="rect">
                <a:avLst/>
              </a:prstGeom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7872641" y="3994345"/>
              <a:ext cx="3032422" cy="2001643"/>
              <a:chOff x="514477" y="4341818"/>
              <a:chExt cx="3032422" cy="2001643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925" y="5047487"/>
                <a:ext cx="430341" cy="430341"/>
              </a:xfrm>
              <a:prstGeom prst="rect">
                <a:avLst/>
              </a:prstGeom>
            </p:spPr>
          </p:pic>
          <p:sp>
            <p:nvSpPr>
              <p:cNvPr id="72" name="Rectangle 71"/>
              <p:cNvSpPr/>
              <p:nvPr/>
            </p:nvSpPr>
            <p:spPr>
              <a:xfrm>
                <a:off x="514477" y="4341818"/>
                <a:ext cx="3032422" cy="2001643"/>
              </a:xfrm>
              <a:prstGeom prst="rect">
                <a:avLst/>
              </a:prstGeom>
              <a:noFill/>
              <a:ln>
                <a:solidFill>
                  <a:srgbClr val="41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3313" y="5047488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0458" y="4583111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2971" y="5480303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353" y="4583112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3655" y="5593080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9743" y="4507201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6058" y="5146993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7458" y="5595623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2629" y="5089366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758" y="4507201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2994" y="5830102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587" y="5808251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1083" y="5057870"/>
                <a:ext cx="430342" cy="430342"/>
              </a:xfrm>
              <a:prstGeom prst="rect">
                <a:avLst/>
              </a:prstGeom>
            </p:spPr>
          </p:pic>
        </p:grpSp>
        <p:sp>
          <p:nvSpPr>
            <p:cNvPr id="86" name="TextBox 85"/>
            <p:cNvSpPr txBox="1"/>
            <p:nvPr/>
          </p:nvSpPr>
          <p:spPr>
            <a:xfrm>
              <a:off x="1075310" y="3703277"/>
              <a:ext cx="3033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175B6"/>
                  </a:solidFill>
                  <a:latin typeface="Gill Sans" charset="0"/>
                  <a:ea typeface="Gill Sans" charset="0"/>
                  <a:cs typeface="Gill Sans" charset="0"/>
                </a:rPr>
                <a:t>Folder: A</a:t>
              </a:r>
              <a:endParaRPr lang="en-US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458615" y="3714163"/>
              <a:ext cx="3033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175B6"/>
                  </a:solidFill>
                  <a:latin typeface="Gill Sans" charset="0"/>
                  <a:ea typeface="Gill Sans" charset="0"/>
                  <a:cs typeface="Gill Sans" charset="0"/>
                </a:rPr>
                <a:t>Folder: A/B</a:t>
              </a:r>
              <a:endParaRPr lang="en-US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865129" y="3710316"/>
              <a:ext cx="3033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175B6"/>
                  </a:solidFill>
                  <a:latin typeface="Gill Sans" charset="0"/>
                  <a:ea typeface="Gill Sans" charset="0"/>
                  <a:cs typeface="Gill Sans" charset="0"/>
                </a:rPr>
                <a:t>Folder: A/C</a:t>
              </a:r>
              <a:endParaRPr lang="en-US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696" y="1887999"/>
            <a:ext cx="719394" cy="719394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57" y="1899787"/>
            <a:ext cx="732329" cy="732329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83" y="1915485"/>
            <a:ext cx="1295236" cy="1295236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43" y="2109255"/>
            <a:ext cx="1110992" cy="861019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4724562" y="1096577"/>
            <a:ext cx="2362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Data Management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&amp;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Analysis Programs</a:t>
            </a:r>
            <a:endParaRPr lang="en-US" b="1" dirty="0">
              <a:solidFill>
                <a:srgbClr val="0070C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676697" y="1126960"/>
            <a:ext cx="2386753" cy="2005041"/>
          </a:xfrm>
          <a:prstGeom prst="rect">
            <a:avLst/>
          </a:prstGeom>
          <a:noFill/>
          <a:ln>
            <a:solidFill>
              <a:srgbClr val="41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3127248" y="2127528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3127248" y="2032771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3127248" y="2289234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3127248" y="2214440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3127248" y="1934227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3127248" y="1835683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V="1">
            <a:off x="3127248" y="2486322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3127248" y="2387778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3127248" y="1737139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3127248" y="1638595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3127248" y="2683406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3127248" y="2584866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7067821" y="1635752"/>
            <a:ext cx="1564431" cy="1054019"/>
            <a:chOff x="7067821" y="1635752"/>
            <a:chExt cx="1564431" cy="1054019"/>
          </a:xfrm>
        </p:grpSpPr>
        <p:cxnSp>
          <p:nvCxnSpPr>
            <p:cNvPr id="185" name="Straight Arrow Connector 184"/>
            <p:cNvCxnSpPr/>
            <p:nvPr/>
          </p:nvCxnSpPr>
          <p:spPr>
            <a:xfrm flipV="1">
              <a:off x="7067821" y="2124685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V="1">
              <a:off x="7067821" y="2029928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 flipV="1">
              <a:off x="7067821" y="2286391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67821" y="2211597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V="1">
              <a:off x="7067821" y="1931384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V="1">
              <a:off x="7067821" y="1832840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V="1">
              <a:off x="7067821" y="2483479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V="1">
              <a:off x="7067821" y="2384935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 flipV="1">
              <a:off x="7067821" y="1734296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7067821" y="1635752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7067821" y="2680563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V="1">
              <a:off x="7067821" y="2582023"/>
              <a:ext cx="1564431" cy="920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7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466162" y="908763"/>
            <a:ext cx="7402749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Section 6. Experiments</a:t>
            </a:r>
          </a:p>
          <a:p>
            <a:pPr algn="just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We conducted our experiments using </a:t>
            </a:r>
            <a:r>
              <a:rPr 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?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YouTube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videos from the Youtube-8M dataset published between </a:t>
            </a:r>
            <a:r>
              <a:rPr 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?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?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For our classification task we used </a:t>
            </a:r>
            <a:r>
              <a:rPr 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?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classification algorithms: </a:t>
            </a:r>
            <a:r>
              <a:rPr 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?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As shown in Figure 1., the accuracy of </a:t>
            </a:r>
            <a:r>
              <a:rPr 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?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was</a:t>
            </a:r>
            <a:r>
              <a:rPr lang="en-US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? 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9842089" y="983885"/>
            <a:ext cx="1867610" cy="1361093"/>
            <a:chOff x="8656966" y="5095292"/>
            <a:chExt cx="1724163" cy="1216593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9061076" y="5095292"/>
              <a:ext cx="0" cy="1135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9052111" y="6230471"/>
              <a:ext cx="1329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8656966" y="5128902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Times New Roman" charset="0"/>
                  <a:ea typeface="Times New Roman" charset="0"/>
                  <a:cs typeface="Times New Roman" charset="0"/>
                </a:rPr>
                <a:t>90%</a:t>
              </a:r>
              <a:endParaRPr lang="en-US" sz="12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56966" y="549536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latin typeface="Times New Roman" charset="0"/>
                  <a:ea typeface="Times New Roman" charset="0"/>
                  <a:cs typeface="Times New Roman" charset="0"/>
                </a:rPr>
                <a:t>50%</a:t>
              </a:r>
              <a:endParaRPr lang="en-US" sz="12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15305" y="6034886"/>
              <a:ext cx="4154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smtClean="0">
                  <a:latin typeface="Times New Roman" charset="0"/>
                  <a:ea typeface="Times New Roman" charset="0"/>
                  <a:cs typeface="Times New Roman" charset="0"/>
                </a:rPr>
                <a:t>0%</a:t>
              </a:r>
              <a:endParaRPr lang="en-US" sz="1200" b="1" dirty="0"/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5" t="9847" r="3037" b="35517"/>
          <a:stretch/>
        </p:blipFill>
        <p:spPr>
          <a:xfrm>
            <a:off x="691076" y="899217"/>
            <a:ext cx="3170600" cy="2550042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1341236" y="-113735"/>
            <a:ext cx="1085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If not RDBMS and SQL, </a:t>
            </a:r>
            <a:r>
              <a:rPr lang="en-US" sz="4000" b="1" dirty="0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then what?</a:t>
            </a:r>
            <a:endParaRPr lang="en-US" sz="40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21253" y="19447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096337" y="4024009"/>
            <a:ext cx="9829753" cy="2292712"/>
            <a:chOff x="1075310" y="3703277"/>
            <a:chExt cx="9829753" cy="2292712"/>
          </a:xfrm>
        </p:grpSpPr>
        <p:grpSp>
          <p:nvGrpSpPr>
            <p:cNvPr id="112" name="Group 111"/>
            <p:cNvGrpSpPr/>
            <p:nvPr/>
          </p:nvGrpSpPr>
          <p:grpSpPr>
            <a:xfrm>
              <a:off x="1084174" y="3994346"/>
              <a:ext cx="3032422" cy="2001643"/>
              <a:chOff x="514477" y="4341818"/>
              <a:chExt cx="3032422" cy="2001643"/>
            </a:xfrm>
          </p:grpSpPr>
          <p:pic>
            <p:nvPicPr>
              <p:cNvPr id="148" name="Picture 14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925" y="5047487"/>
                <a:ext cx="430341" cy="430341"/>
              </a:xfrm>
              <a:prstGeom prst="rect">
                <a:avLst/>
              </a:prstGeom>
            </p:spPr>
          </p:pic>
          <p:sp>
            <p:nvSpPr>
              <p:cNvPr id="149" name="Rectangle 148"/>
              <p:cNvSpPr/>
              <p:nvPr/>
            </p:nvSpPr>
            <p:spPr>
              <a:xfrm>
                <a:off x="514477" y="4341818"/>
                <a:ext cx="3032422" cy="2001643"/>
              </a:xfrm>
              <a:prstGeom prst="rect">
                <a:avLst/>
              </a:prstGeom>
              <a:noFill/>
              <a:ln>
                <a:solidFill>
                  <a:srgbClr val="41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3313" y="5047488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0458" y="4583111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2971" y="5480303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53" name="Picture 15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353" y="4583112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54" name="Picture 15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3655" y="5593080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55" name="Picture 15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9743" y="4507201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6058" y="5146993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57" name="Picture 15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7458" y="5595623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58" name="Picture 15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2629" y="5089366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59" name="Picture 15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758" y="4507201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160" name="Picture 15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2994" y="5830102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161" name="Picture 16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587" y="5808251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162" name="Picture 16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1083" y="5057870"/>
                <a:ext cx="430342" cy="430342"/>
              </a:xfrm>
              <a:prstGeom prst="rect">
                <a:avLst/>
              </a:prstGeom>
            </p:spPr>
          </p:pic>
        </p:grpSp>
        <p:grpSp>
          <p:nvGrpSpPr>
            <p:cNvPr id="113" name="Group 112"/>
            <p:cNvGrpSpPr/>
            <p:nvPr/>
          </p:nvGrpSpPr>
          <p:grpSpPr>
            <a:xfrm>
              <a:off x="4490688" y="3994345"/>
              <a:ext cx="3032422" cy="2001643"/>
              <a:chOff x="514477" y="4341818"/>
              <a:chExt cx="3032422" cy="2001643"/>
            </a:xfrm>
          </p:grpSpPr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925" y="5047487"/>
                <a:ext cx="430341" cy="430341"/>
              </a:xfrm>
              <a:prstGeom prst="rect">
                <a:avLst/>
              </a:prstGeom>
            </p:spPr>
          </p:pic>
          <p:sp>
            <p:nvSpPr>
              <p:cNvPr id="134" name="Rectangle 133"/>
              <p:cNvSpPr/>
              <p:nvPr/>
            </p:nvSpPr>
            <p:spPr>
              <a:xfrm>
                <a:off x="514477" y="4341818"/>
                <a:ext cx="3032422" cy="2001643"/>
              </a:xfrm>
              <a:prstGeom prst="rect">
                <a:avLst/>
              </a:prstGeom>
              <a:noFill/>
              <a:ln>
                <a:solidFill>
                  <a:srgbClr val="41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3313" y="5047488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0458" y="4583111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2971" y="5480303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353" y="4583112"/>
                <a:ext cx="430342" cy="430342"/>
              </a:xfrm>
              <a:prstGeom prst="rect">
                <a:avLst/>
              </a:prstGeom>
              <a:solidFill>
                <a:srgbClr val="FF0000"/>
              </a:solidFill>
            </p:spPr>
          </p:pic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3655" y="5593080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9743" y="4507201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6058" y="5146993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7458" y="5595623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2629" y="5089366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44" name="Picture 14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758" y="4507201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145" name="Picture 14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2994" y="5830102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587" y="5808251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1083" y="5057870"/>
                <a:ext cx="430342" cy="430342"/>
              </a:xfrm>
              <a:prstGeom prst="rect">
                <a:avLst/>
              </a:prstGeom>
            </p:spPr>
          </p:pic>
        </p:grpSp>
        <p:grpSp>
          <p:nvGrpSpPr>
            <p:cNvPr id="114" name="Group 113"/>
            <p:cNvGrpSpPr/>
            <p:nvPr/>
          </p:nvGrpSpPr>
          <p:grpSpPr>
            <a:xfrm>
              <a:off x="7872641" y="3994345"/>
              <a:ext cx="3032422" cy="2001643"/>
              <a:chOff x="514477" y="4341818"/>
              <a:chExt cx="3032422" cy="2001643"/>
            </a:xfrm>
          </p:grpSpPr>
          <p:pic>
            <p:nvPicPr>
              <p:cNvPr id="118" name="Picture 1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925" y="5047487"/>
                <a:ext cx="430341" cy="430341"/>
              </a:xfrm>
              <a:prstGeom prst="rect">
                <a:avLst/>
              </a:prstGeom>
            </p:spPr>
          </p:pic>
          <p:sp>
            <p:nvSpPr>
              <p:cNvPr id="119" name="Rectangle 118"/>
              <p:cNvSpPr/>
              <p:nvPr/>
            </p:nvSpPr>
            <p:spPr>
              <a:xfrm>
                <a:off x="514477" y="4341818"/>
                <a:ext cx="3032422" cy="2001643"/>
              </a:xfrm>
              <a:prstGeom prst="rect">
                <a:avLst/>
              </a:prstGeom>
              <a:noFill/>
              <a:ln>
                <a:solidFill>
                  <a:srgbClr val="41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3313" y="5047488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0458" y="4583111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2971" y="5480303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353" y="4583112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3655" y="5593080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9743" y="4507201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6058" y="5146993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7458" y="5595623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28" name="Picture 12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2629" y="5089366"/>
                <a:ext cx="430342" cy="430342"/>
              </a:xfrm>
              <a:prstGeom prst="rect">
                <a:avLst/>
              </a:prstGeom>
            </p:spPr>
          </p:pic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758" y="4507201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2994" y="5830102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587" y="5808251"/>
                <a:ext cx="430341" cy="430341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1083" y="5057870"/>
                <a:ext cx="430342" cy="430342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1075310" y="3703277"/>
              <a:ext cx="3033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175B6"/>
                  </a:solidFill>
                  <a:latin typeface="Gill Sans" charset="0"/>
                  <a:ea typeface="Gill Sans" charset="0"/>
                  <a:cs typeface="Gill Sans" charset="0"/>
                </a:rPr>
                <a:t>Folder: A</a:t>
              </a:r>
              <a:endParaRPr lang="en-US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458615" y="3714163"/>
              <a:ext cx="3033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175B6"/>
                  </a:solidFill>
                  <a:latin typeface="Gill Sans" charset="0"/>
                  <a:ea typeface="Gill Sans" charset="0"/>
                  <a:cs typeface="Gill Sans" charset="0"/>
                </a:rPr>
                <a:t>Folder: A/B</a:t>
              </a:r>
              <a:endParaRPr lang="en-US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65129" y="3710316"/>
              <a:ext cx="3033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175B6"/>
                  </a:solidFill>
                  <a:latin typeface="Gill Sans" charset="0"/>
                  <a:ea typeface="Gill Sans" charset="0"/>
                  <a:cs typeface="Gill Sans" charset="0"/>
                </a:rPr>
                <a:t>Folder: A/C</a:t>
              </a:r>
              <a:endParaRPr lang="en-US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9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25513" y="1455306"/>
            <a:ext cx="2386753" cy="1388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1236" y="-113735"/>
            <a:ext cx="1085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If not RDBMS and SQL</a:t>
            </a:r>
            <a:r>
              <a:rPr lang="en-US" sz="4000" b="1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4000" b="1" smtClean="0">
                <a:solidFill>
                  <a:srgbClr val="4175B6"/>
                </a:solidFill>
                <a:latin typeface="Gill Sans" charset="0"/>
                <a:ea typeface="Gill Sans" charset="0"/>
                <a:cs typeface="Gill Sans" charset="0"/>
              </a:rPr>
              <a:t>then what?</a:t>
            </a:r>
            <a:endParaRPr lang="en-US" sz="4000" b="1" dirty="0">
              <a:solidFill>
                <a:srgbClr val="4175B6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61936"/>
            <a:ext cx="12192000" cy="261610"/>
            <a:chOff x="0" y="223299"/>
            <a:chExt cx="12192000" cy="26161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39091" y="451043"/>
              <a:ext cx="11152909" cy="33866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39091" y="223299"/>
              <a:ext cx="247842" cy="26161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223299"/>
              <a:ext cx="1286933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83" y="1915485"/>
            <a:ext cx="1295236" cy="1295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43" y="2109255"/>
            <a:ext cx="1110992" cy="8610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64" y="1811343"/>
            <a:ext cx="862786" cy="8493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53" y="1819571"/>
            <a:ext cx="906906" cy="8927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5514" y="1442011"/>
            <a:ext cx="24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Interesting Dataset</a:t>
            </a:r>
            <a:endParaRPr lang="en-US" b="1" dirty="0">
              <a:solidFill>
                <a:srgbClr val="0070C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24562" y="1096577"/>
            <a:ext cx="2362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Data Management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&amp;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Analysis Programs</a:t>
            </a:r>
            <a:endParaRPr lang="en-US" b="1" dirty="0">
              <a:solidFill>
                <a:srgbClr val="0070C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44542" y="1436892"/>
            <a:ext cx="3086833" cy="1407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36368" y="1453000"/>
            <a:ext cx="3071256" cy="380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Analysis Results</a:t>
            </a:r>
            <a:endParaRPr lang="en-US" b="1" dirty="0">
              <a:solidFill>
                <a:srgbClr val="0070C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807" y="1906254"/>
            <a:ext cx="719394" cy="7193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599" y="1887195"/>
            <a:ext cx="732329" cy="732329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4676697" y="1126960"/>
            <a:ext cx="2386753" cy="2005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696" y="1887999"/>
            <a:ext cx="719394" cy="719394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57" y="1899787"/>
            <a:ext cx="732329" cy="732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2196" y="3333377"/>
            <a:ext cx="308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ill Sans" charset="0"/>
                <a:ea typeface="Gill Sans" charset="0"/>
                <a:cs typeface="Gill Sans" charset="0"/>
              </a:rPr>
              <a:t>Increase the dataset size</a:t>
            </a:r>
            <a:endParaRPr lang="en-US" b="1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85185" y="3381084"/>
            <a:ext cx="238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ill Sans" charset="0"/>
                <a:ea typeface="Gill Sans" charset="0"/>
                <a:cs typeface="Gill Sans" charset="0"/>
              </a:rPr>
              <a:t>Analysis Collapses</a:t>
            </a:r>
            <a:endParaRPr lang="en-US" b="1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52196" y="4214196"/>
            <a:ext cx="352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ill Sans" charset="0"/>
                <a:ea typeface="Gill Sans" charset="0"/>
                <a:cs typeface="Gill Sans" charset="0"/>
              </a:rPr>
              <a:t>Change the dataset format</a:t>
            </a:r>
          </a:p>
          <a:p>
            <a:r>
              <a:rPr lang="en-US" b="1" dirty="0" smtClean="0">
                <a:latin typeface="Gill Sans" charset="0"/>
                <a:ea typeface="Gill Sans" charset="0"/>
                <a:cs typeface="Gill Sans" charset="0"/>
              </a:rPr>
              <a:t>or task</a:t>
            </a:r>
            <a:endParaRPr lang="en-US" b="1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673308" y="4188744"/>
            <a:ext cx="251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ill Sans" charset="0"/>
                <a:ea typeface="Gill Sans" charset="0"/>
                <a:cs typeface="Gill Sans" charset="0"/>
              </a:rPr>
              <a:t>Waste time writing</a:t>
            </a:r>
          </a:p>
          <a:p>
            <a:r>
              <a:rPr lang="en-US" b="1" dirty="0" smtClean="0">
                <a:latin typeface="Gill Sans" charset="0"/>
                <a:ea typeface="Gill Sans" charset="0"/>
                <a:cs typeface="Gill Sans" charset="0"/>
              </a:rPr>
              <a:t>new programs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52196" y="5244024"/>
            <a:ext cx="3640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 smtClean="0">
                <a:latin typeface="Gill Sans" charset="0"/>
                <a:ea typeface="Gill Sans" charset="0"/>
                <a:cs typeface="Gill Sans" charset="0"/>
              </a:rPr>
              <a:t>What if multiple people want</a:t>
            </a:r>
          </a:p>
          <a:p>
            <a:pPr algn="just"/>
            <a:r>
              <a:rPr lang="en-US" b="1" dirty="0" smtClean="0">
                <a:latin typeface="Gill Sans" charset="0"/>
                <a:ea typeface="Gill Sans" charset="0"/>
                <a:cs typeface="Gill Sans" charset="0"/>
              </a:rPr>
              <a:t>to access/update the same</a:t>
            </a:r>
          </a:p>
          <a:p>
            <a:pPr algn="just"/>
            <a:r>
              <a:rPr lang="en-US" b="1" dirty="0" smtClean="0">
                <a:latin typeface="Gill Sans" charset="0"/>
                <a:ea typeface="Gill Sans" charset="0"/>
                <a:cs typeface="Gill Sans" charset="0"/>
              </a:rPr>
              <a:t>dataset?</a:t>
            </a:r>
            <a:endParaRPr lang="en-US" b="1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673308" y="5244024"/>
            <a:ext cx="3267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ill Sans" charset="0"/>
                <a:ea typeface="Gill Sans" charset="0"/>
                <a:cs typeface="Gill Sans" charset="0"/>
              </a:rPr>
              <a:t>Waste time trying to</a:t>
            </a:r>
          </a:p>
          <a:p>
            <a:r>
              <a:rPr lang="en-US" b="1" dirty="0" smtClean="0">
                <a:latin typeface="Gill Sans" charset="0"/>
                <a:ea typeface="Gill Sans" charset="0"/>
                <a:cs typeface="Gill Sans" charset="0"/>
              </a:rPr>
              <a:t>support concurrent access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(or making phone calls to your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teammates) </a:t>
            </a:r>
            <a:endParaRPr lang="en-US" dirty="0">
              <a:solidFill>
                <a:schemeClr val="bg2">
                  <a:lumMod val="9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813049" y="4188744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NO ACTUAL RESULTS</a:t>
            </a:r>
            <a:endParaRPr lang="en-US" b="1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3127248" y="2127528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3127248" y="2032771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3127248" y="2289234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3127248" y="2214440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3127248" y="1934227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3127248" y="1835683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3127248" y="2486322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3127248" y="2387778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3127248" y="1737139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3127248" y="1638595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3127248" y="2683406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3127248" y="2584866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7077456" y="2127528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7077456" y="2032771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7077456" y="2289234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7077456" y="2214440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7077456" y="1934227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7077456" y="1835683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7077456" y="2486322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7077456" y="2387778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7077456" y="1737139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7077456" y="1638595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7077456" y="2683406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7077456" y="2584866"/>
            <a:ext cx="1564431" cy="92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7B631B32-E390-4940-B232-25F96061F11B}" vid="{A48C5255-80D7-D345-9D9E-33F0CFB46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cudbg</Template>
  <TotalTime>5849</TotalTime>
  <Words>2923</Words>
  <Application>Microsoft Macintosh PowerPoint</Application>
  <PresentationFormat>Widescreen</PresentationFormat>
  <Paragraphs>1290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Calibri</vt:lpstr>
      <vt:lpstr>Calibri Light</vt:lpstr>
      <vt:lpstr>Cambria Math</vt:lpstr>
      <vt:lpstr>Consolas</vt:lpstr>
      <vt:lpstr>Courier New</vt:lpstr>
      <vt:lpstr>Gill Sans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135</cp:revision>
  <dcterms:created xsi:type="dcterms:W3CDTF">2017-03-08T23:11:03Z</dcterms:created>
  <dcterms:modified xsi:type="dcterms:W3CDTF">2017-03-13T00:40:21Z</dcterms:modified>
</cp:coreProperties>
</file>