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68" r:id="rId4"/>
    <p:sldId id="272" r:id="rId5"/>
    <p:sldId id="265" r:id="rId6"/>
    <p:sldId id="269" r:id="rId7"/>
    <p:sldId id="273" r:id="rId8"/>
    <p:sldId id="267" r:id="rId9"/>
    <p:sldId id="261" r:id="rId10"/>
    <p:sldId id="258" r:id="rId11"/>
    <p:sldId id="263" r:id="rId12"/>
    <p:sldId id="264" r:id="rId13"/>
  </p:sldIdLst>
  <p:sldSz cx="12192000" cy="6858000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E"/>
    <a:srgbClr val="DFDFDF"/>
    <a:srgbClr val="E9E9E9"/>
    <a:srgbClr val="F3F3F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5" autoAdjust="0"/>
  </p:normalViewPr>
  <p:slideViewPr>
    <p:cSldViewPr snapToGrid="0">
      <p:cViewPr varScale="1">
        <p:scale>
          <a:sx n="92" d="100"/>
          <a:sy n="92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326E-CBEF-40CC-A03D-A007BCF3158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7352-88F6-47D8-A2EB-5021850EA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6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A1CD6-5556-4F7B-9EB4-6D5F29B9FC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3461C-FA99-416F-B778-A9E5F8618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1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6588" y="1163638"/>
            <a:ext cx="10918825" cy="253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7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5913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484100" y="0"/>
            <a:ext cx="191770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600" dirty="0" smtClean="0">
                <a:solidFill>
                  <a:schemeClr val="bg1"/>
                </a:solidFill>
              </a:rPr>
              <a:t>To change this photo, click on the</a:t>
            </a:r>
            <a:r>
              <a:rPr lang="en-GB" sz="1600" baseline="0" dirty="0" smtClean="0">
                <a:solidFill>
                  <a:schemeClr val="bg1"/>
                </a:solidFill>
              </a:rPr>
              <a:t> layout button and choose which divider photo you would like to use.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82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715"/>
            <a:ext cx="12192000" cy="5920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484100" y="0"/>
            <a:ext cx="191770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600" dirty="0" smtClean="0">
                <a:solidFill>
                  <a:schemeClr val="bg1"/>
                </a:solidFill>
              </a:rPr>
              <a:t>To change this photo, click on the</a:t>
            </a:r>
            <a:r>
              <a:rPr lang="en-GB" sz="1600" baseline="0" dirty="0" smtClean="0">
                <a:solidFill>
                  <a:schemeClr val="bg1"/>
                </a:solidFill>
              </a:rPr>
              <a:t> layout button and choose which divider photo you would like to use.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982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484100" y="0"/>
            <a:ext cx="191770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600" dirty="0" smtClean="0">
                <a:solidFill>
                  <a:schemeClr val="bg1"/>
                </a:solidFill>
              </a:rPr>
              <a:t>To change this photo, click on the</a:t>
            </a:r>
            <a:r>
              <a:rPr lang="en-GB" sz="1600" baseline="0" dirty="0" smtClean="0">
                <a:solidFill>
                  <a:schemeClr val="bg1"/>
                </a:solidFill>
              </a:rPr>
              <a:t> layout button and choose which divider photo you would like to use.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83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5915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 smtClean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755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9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33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7" y="1106488"/>
            <a:ext cx="10998199" cy="1063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778000"/>
            <a:ext cx="10918825" cy="3986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6588" y="1163638"/>
            <a:ext cx="10918825" cy="253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588" y="1778000"/>
            <a:ext cx="5376862" cy="3986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376" y="1777999"/>
            <a:ext cx="5380037" cy="39862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6588" y="1163638"/>
            <a:ext cx="10918825" cy="25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baseline="0" dirty="0"/>
            </a:lvl1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2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588" y="1777999"/>
            <a:ext cx="3529012" cy="3986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920" y="1777999"/>
            <a:ext cx="3529968" cy="3986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20050" y="1778000"/>
            <a:ext cx="3535363" cy="39862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6588" y="1163638"/>
            <a:ext cx="10918825" cy="25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baseline="0" dirty="0"/>
            </a:lvl1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2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785790" y="1778000"/>
            <a:ext cx="3240000" cy="3240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486455" y="1778000"/>
            <a:ext cx="3240000" cy="3240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/>
          </p:nvPr>
        </p:nvSpPr>
        <p:spPr>
          <a:xfrm>
            <a:off x="8176873" y="1778000"/>
            <a:ext cx="3240000" cy="3240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85790" y="5413375"/>
            <a:ext cx="3240000" cy="5016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476000" y="5413375"/>
            <a:ext cx="3240000" cy="5016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176873" y="5413375"/>
            <a:ext cx="3240000" cy="5016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36588" y="573406"/>
            <a:ext cx="10918825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36588" y="1163638"/>
            <a:ext cx="10918825" cy="253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0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587" y="1777999"/>
            <a:ext cx="5376864" cy="39862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ltGray">
          <a:xfrm>
            <a:off x="6175376" y="2"/>
            <a:ext cx="6016626" cy="591502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89" y="573406"/>
            <a:ext cx="5376862" cy="5902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6589" y="1163638"/>
            <a:ext cx="5376862" cy="25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baseline="0" dirty="0"/>
            </a:lvl1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484100" y="0"/>
            <a:ext cx="191770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600" dirty="0" smtClean="0">
                <a:solidFill>
                  <a:schemeClr val="bg1"/>
                </a:solidFill>
              </a:rPr>
              <a:t>To change this photo, click on the</a:t>
            </a:r>
            <a:r>
              <a:rPr lang="en-GB" sz="1600" baseline="0" dirty="0" smtClean="0">
                <a:solidFill>
                  <a:schemeClr val="bg1"/>
                </a:solidFill>
              </a:rPr>
              <a:t> layout button and choose which divider photo you would like to use.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93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88" y="635000"/>
            <a:ext cx="10918825" cy="26146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589" y="3249613"/>
            <a:ext cx="7226300" cy="240304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TESCO Modern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484100" y="0"/>
            <a:ext cx="191770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600" dirty="0" smtClean="0">
                <a:solidFill>
                  <a:schemeClr val="bg1"/>
                </a:solidFill>
              </a:rPr>
              <a:t>To change this photo, click on the</a:t>
            </a:r>
            <a:r>
              <a:rPr lang="en-GB" sz="1600" baseline="0" dirty="0" smtClean="0">
                <a:solidFill>
                  <a:schemeClr val="bg1"/>
                </a:solidFill>
              </a:rPr>
              <a:t> layout button and choose which divider photo you would like to use.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011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59150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 smtClean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025" y="6238875"/>
            <a:ext cx="1077750" cy="304800"/>
          </a:xfrm>
          <a:prstGeom prst="rect">
            <a:avLst/>
          </a:prstGeom>
        </p:spPr>
      </p:pic>
      <p:sp>
        <p:nvSpPr>
          <p:cNvPr id="20" name="Title Placeholder 1"/>
          <p:cNvSpPr>
            <a:spLocks noGrp="1"/>
          </p:cNvSpPr>
          <p:nvPr>
            <p:ph type="title"/>
          </p:nvPr>
        </p:nvSpPr>
        <p:spPr bwMode="black">
          <a:xfrm>
            <a:off x="636588" y="573406"/>
            <a:ext cx="10918825" cy="590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36588" y="1778000"/>
            <a:ext cx="10918825" cy="39862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999820" y="6341386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27E60366-3988-4651-99EC-7DE99711CAAC}" type="slidenum">
              <a:rPr lang="en-GB" sz="1000" smtClean="0">
                <a:solidFill>
                  <a:schemeClr val="tx2"/>
                </a:solidFill>
              </a:rPr>
              <a:pPr algn="ctr"/>
              <a:t>‹#›</a:t>
            </a:fld>
            <a:endParaRPr lang="en-GB" sz="10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4" r:id="rId2"/>
    <p:sldLayoutId id="2147483685" r:id="rId3"/>
    <p:sldLayoutId id="2147483681" r:id="rId4"/>
    <p:sldLayoutId id="2147483682" r:id="rId5"/>
    <p:sldLayoutId id="2147483687" r:id="rId6"/>
    <p:sldLayoutId id="2147483684" r:id="rId7"/>
    <p:sldLayoutId id="2147483948" r:id="rId8"/>
    <p:sldLayoutId id="2147483945" r:id="rId9"/>
    <p:sldLayoutId id="2147483942" r:id="rId10"/>
    <p:sldLayoutId id="2147483946" r:id="rId11"/>
    <p:sldLayoutId id="2147483947" r:id="rId12"/>
    <p:sldLayoutId id="2147483943" r:id="rId13"/>
    <p:sldLayoutId id="2147483690" r:id="rId14"/>
    <p:sldLayoutId id="2147483686" r:id="rId15"/>
    <p:sldLayoutId id="214748394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TESCO Modern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TESCO Modern" panose="02000506030000020004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TESCO Modern" panose="02000506030000020004" pitchFamily="2" charset="0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TESCO Modern" panose="02000506030000020004" pitchFamily="2" charset="0"/>
          <a:ea typeface="+mn-ea"/>
          <a:cs typeface="+mn-cs"/>
        </a:defRPr>
      </a:lvl3pPr>
      <a:lvl4pPr marL="540000" indent="-268288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TESCO Modern" panose="02000506030000020004" pitchFamily="2" charset="0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7" userDrawn="1">
          <p15:clr>
            <a:srgbClr val="F26B43"/>
          </p15:clr>
        </p15:guide>
        <p15:guide id="2" pos="3788" userDrawn="1">
          <p15:clr>
            <a:srgbClr val="F26B43"/>
          </p15:clr>
        </p15:guide>
        <p15:guide id="3" pos="401" userDrawn="1">
          <p15:clr>
            <a:srgbClr val="F26B43"/>
          </p15:clr>
        </p15:guide>
        <p15:guide id="4" pos="1462" userDrawn="1">
          <p15:clr>
            <a:srgbClr val="F26B43"/>
          </p15:clr>
        </p15:guide>
        <p15:guide id="5" pos="1561" userDrawn="1">
          <p15:clr>
            <a:srgbClr val="F26B43"/>
          </p15:clr>
        </p15:guide>
        <p15:guide id="6" pos="2624" userDrawn="1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5052" userDrawn="1">
          <p15:clr>
            <a:srgbClr val="F26B43"/>
          </p15:clr>
        </p15:guide>
        <p15:guide id="9" pos="6216" userDrawn="1">
          <p15:clr>
            <a:srgbClr val="F26B43"/>
          </p15:clr>
        </p15:guide>
        <p15:guide id="10" pos="6117" userDrawn="1">
          <p15:clr>
            <a:srgbClr val="F26B43"/>
          </p15:clr>
        </p15:guide>
        <p15:guide id="11" pos="7279" userDrawn="1">
          <p15:clr>
            <a:srgbClr val="F26B43"/>
          </p15:clr>
        </p15:guide>
        <p15:guide id="12" pos="3890" userDrawn="1">
          <p15:clr>
            <a:srgbClr val="F26B43"/>
          </p15:clr>
        </p15:guide>
        <p15:guide id="13" pos="4953" userDrawn="1">
          <p15:clr>
            <a:srgbClr val="F26B43"/>
          </p15:clr>
        </p15:guide>
        <p15:guide id="14" orient="horz" pos="1120" userDrawn="1">
          <p15:clr>
            <a:srgbClr val="F26B43"/>
          </p15:clr>
        </p15:guide>
        <p15:guide id="15" orient="horz" pos="733" userDrawn="1">
          <p15:clr>
            <a:srgbClr val="F26B43"/>
          </p15:clr>
        </p15:guide>
        <p15:guide id="16" orient="horz" pos="400" userDrawn="1">
          <p15:clr>
            <a:srgbClr val="F26B43"/>
          </p15:clr>
        </p15:guide>
        <p15:guide id="17" orient="horz" pos="4092" userDrawn="1">
          <p15:clr>
            <a:srgbClr val="F26B43"/>
          </p15:clr>
        </p15:guide>
        <p15:guide id="18" orient="horz" pos="3726" userDrawn="1">
          <p15:clr>
            <a:srgbClr val="F26B43"/>
          </p15:clr>
        </p15:guide>
        <p15:guide id="19" orient="horz" pos="36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3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eorge.dikas@tesco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 to Mathematical </a:t>
            </a:r>
            <a:r>
              <a:rPr lang="en-GB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Programming through Python open source tools</a:t>
            </a:r>
            <a:endParaRPr lang="en-GB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Dr.</a:t>
            </a:r>
            <a:r>
              <a:rPr lang="en-GB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George </a:t>
            </a:r>
            <a: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Dikas</a:t>
            </a:r>
            <a:b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Lead Data Scientist, Data Science</a:t>
            </a:r>
          </a:p>
          <a:p>
            <a: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GB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07 August </a:t>
            </a:r>
            <a:r>
              <a:rPr lang="en-GB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4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115628" y="1617637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3115628" y="27715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6" name="Oval 5"/>
          <p:cNvSpPr/>
          <p:nvPr/>
        </p:nvSpPr>
        <p:spPr>
          <a:xfrm>
            <a:off x="3115628" y="382819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" name="Oval 6"/>
          <p:cNvSpPr/>
          <p:nvPr/>
        </p:nvSpPr>
        <p:spPr>
          <a:xfrm>
            <a:off x="7911148" y="2123556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</a:t>
            </a:r>
            <a:r>
              <a:rPr lang="en-GB" sz="16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911148" y="3277475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9" name="Oval 8"/>
          <p:cNvSpPr/>
          <p:nvPr/>
        </p:nvSpPr>
        <p:spPr>
          <a:xfrm>
            <a:off x="7911148" y="4334115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1" name="Oval 10"/>
          <p:cNvSpPr/>
          <p:nvPr/>
        </p:nvSpPr>
        <p:spPr>
          <a:xfrm>
            <a:off x="3115628" y="46827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s4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3763628" y="1941637"/>
            <a:ext cx="4147520" cy="5059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8" idx="2"/>
          </p:cNvCxnSpPr>
          <p:nvPr/>
        </p:nvCxnSpPr>
        <p:spPr>
          <a:xfrm>
            <a:off x="3763628" y="1941637"/>
            <a:ext cx="4147520" cy="165983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9" idx="2"/>
          </p:cNvCxnSpPr>
          <p:nvPr/>
        </p:nvCxnSpPr>
        <p:spPr>
          <a:xfrm>
            <a:off x="3763628" y="1941637"/>
            <a:ext cx="4147520" cy="271647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7" idx="2"/>
          </p:cNvCxnSpPr>
          <p:nvPr/>
        </p:nvCxnSpPr>
        <p:spPr>
          <a:xfrm flipV="1">
            <a:off x="3763628" y="2447556"/>
            <a:ext cx="4147520" cy="6480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2"/>
          </p:cNvCxnSpPr>
          <p:nvPr/>
        </p:nvCxnSpPr>
        <p:spPr>
          <a:xfrm>
            <a:off x="3763628" y="3095556"/>
            <a:ext cx="4147520" cy="5059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9" idx="2"/>
          </p:cNvCxnSpPr>
          <p:nvPr/>
        </p:nvCxnSpPr>
        <p:spPr>
          <a:xfrm>
            <a:off x="3763628" y="3095556"/>
            <a:ext cx="4147520" cy="156255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7" idx="2"/>
          </p:cNvCxnSpPr>
          <p:nvPr/>
        </p:nvCxnSpPr>
        <p:spPr>
          <a:xfrm flipV="1">
            <a:off x="3763628" y="2447556"/>
            <a:ext cx="4147520" cy="170464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8" idx="2"/>
          </p:cNvCxnSpPr>
          <p:nvPr/>
        </p:nvCxnSpPr>
        <p:spPr>
          <a:xfrm flipV="1">
            <a:off x="3763628" y="3601475"/>
            <a:ext cx="4147520" cy="5507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3763628" y="4152196"/>
            <a:ext cx="4147520" cy="5059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6"/>
            <a:endCxn id="7" idx="2"/>
          </p:cNvCxnSpPr>
          <p:nvPr/>
        </p:nvCxnSpPr>
        <p:spPr>
          <a:xfrm flipV="1">
            <a:off x="3763628" y="2447556"/>
            <a:ext cx="4147520" cy="25592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6"/>
            <a:endCxn id="8" idx="2"/>
          </p:cNvCxnSpPr>
          <p:nvPr/>
        </p:nvCxnSpPr>
        <p:spPr>
          <a:xfrm flipV="1">
            <a:off x="3763628" y="3601475"/>
            <a:ext cx="4147520" cy="140528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9" idx="2"/>
          </p:cNvCxnSpPr>
          <p:nvPr/>
        </p:nvCxnSpPr>
        <p:spPr>
          <a:xfrm flipV="1">
            <a:off x="3763628" y="4658115"/>
            <a:ext cx="4147520" cy="34864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 hidden="1"/>
          <p:cNvGrpSpPr/>
          <p:nvPr/>
        </p:nvGrpSpPr>
        <p:grpSpPr>
          <a:xfrm>
            <a:off x="4315134" y="1765882"/>
            <a:ext cx="782320" cy="3411525"/>
            <a:chOff x="4315134" y="1765882"/>
            <a:chExt cx="782320" cy="3411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18334" y="1765882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334" y="1765882"/>
                  <a:ext cx="579120" cy="2569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518334" y="2011607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334" y="2011607"/>
                  <a:ext cx="579120" cy="2569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518334" y="2265637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334" y="2265637"/>
                  <a:ext cx="579120" cy="256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315134" y="2622937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2622937"/>
                  <a:ext cx="579120" cy="256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315134" y="2868662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2868662"/>
                  <a:ext cx="579120" cy="2569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315134" y="3122692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3122692"/>
                  <a:ext cx="579120" cy="25699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315134" y="3526401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3526401"/>
                  <a:ext cx="579120" cy="25699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15134" y="3772126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3772126"/>
                  <a:ext cx="579120" cy="25699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15134" y="4026156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4026156"/>
                  <a:ext cx="579120" cy="25699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315134" y="4420659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4420659"/>
                  <a:ext cx="579120" cy="25699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315134" y="4666384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4666384"/>
                  <a:ext cx="579120" cy="2569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315134" y="4920414"/>
                  <a:ext cx="579120" cy="256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 err="1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34" y="4920414"/>
                  <a:ext cx="579120" cy="25699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79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115628" y="1617637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3115628" y="27715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6" name="Oval 5"/>
          <p:cNvSpPr/>
          <p:nvPr/>
        </p:nvSpPr>
        <p:spPr>
          <a:xfrm>
            <a:off x="3115628" y="382819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" name="Oval 6"/>
          <p:cNvSpPr/>
          <p:nvPr/>
        </p:nvSpPr>
        <p:spPr>
          <a:xfrm>
            <a:off x="9221788" y="1609971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</a:t>
            </a:r>
            <a:r>
              <a:rPr lang="en-GB" sz="16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221788" y="276389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9" name="Oval 8"/>
          <p:cNvSpPr/>
          <p:nvPr/>
        </p:nvSpPr>
        <p:spPr>
          <a:xfrm>
            <a:off x="9221788" y="382053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0" name="Oval 9"/>
          <p:cNvSpPr/>
          <p:nvPr/>
        </p:nvSpPr>
        <p:spPr>
          <a:xfrm>
            <a:off x="9221788" y="487717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d4</a:t>
            </a:r>
          </a:p>
        </p:txBody>
      </p:sp>
      <p:sp>
        <p:nvSpPr>
          <p:cNvPr id="11" name="Oval 10"/>
          <p:cNvSpPr/>
          <p:nvPr/>
        </p:nvSpPr>
        <p:spPr>
          <a:xfrm>
            <a:off x="3115628" y="46827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s4</a:t>
            </a:r>
          </a:p>
        </p:txBody>
      </p:sp>
      <p:cxnSp>
        <p:nvCxnSpPr>
          <p:cNvPr id="13" name="Straight Arrow Connector 12"/>
          <p:cNvCxnSpPr>
            <a:stCxn id="3" idx="6"/>
            <a:endCxn id="55" idx="2"/>
          </p:cNvCxnSpPr>
          <p:nvPr/>
        </p:nvCxnSpPr>
        <p:spPr>
          <a:xfrm>
            <a:off x="3763628" y="1941637"/>
            <a:ext cx="2405080" cy="9161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56" idx="2"/>
          </p:cNvCxnSpPr>
          <p:nvPr/>
        </p:nvCxnSpPr>
        <p:spPr>
          <a:xfrm>
            <a:off x="3763628" y="1941637"/>
            <a:ext cx="2405080" cy="20700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55" idx="2"/>
          </p:cNvCxnSpPr>
          <p:nvPr/>
        </p:nvCxnSpPr>
        <p:spPr>
          <a:xfrm flipV="1">
            <a:off x="3763628" y="2857800"/>
            <a:ext cx="2405080" cy="2377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56" idx="2"/>
          </p:cNvCxnSpPr>
          <p:nvPr/>
        </p:nvCxnSpPr>
        <p:spPr>
          <a:xfrm>
            <a:off x="3763628" y="3095556"/>
            <a:ext cx="2405080" cy="9161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5" idx="6"/>
            <a:endCxn id="9" idx="2"/>
          </p:cNvCxnSpPr>
          <p:nvPr/>
        </p:nvCxnSpPr>
        <p:spPr>
          <a:xfrm>
            <a:off x="6816708" y="2857800"/>
            <a:ext cx="2405080" cy="12867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55" idx="2"/>
          </p:cNvCxnSpPr>
          <p:nvPr/>
        </p:nvCxnSpPr>
        <p:spPr>
          <a:xfrm flipV="1">
            <a:off x="3763628" y="2857800"/>
            <a:ext cx="2405080" cy="129439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6"/>
            <a:endCxn id="8" idx="2"/>
          </p:cNvCxnSpPr>
          <p:nvPr/>
        </p:nvCxnSpPr>
        <p:spPr>
          <a:xfrm>
            <a:off x="6816708" y="2857800"/>
            <a:ext cx="2405080" cy="2300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6"/>
            <a:endCxn id="9" idx="2"/>
          </p:cNvCxnSpPr>
          <p:nvPr/>
        </p:nvCxnSpPr>
        <p:spPr>
          <a:xfrm>
            <a:off x="6816708" y="4011719"/>
            <a:ext cx="2405080" cy="1328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6"/>
            <a:endCxn id="10" idx="2"/>
          </p:cNvCxnSpPr>
          <p:nvPr/>
        </p:nvCxnSpPr>
        <p:spPr>
          <a:xfrm>
            <a:off x="6816708" y="4011719"/>
            <a:ext cx="2405080" cy="11894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6"/>
            <a:endCxn id="7" idx="2"/>
          </p:cNvCxnSpPr>
          <p:nvPr/>
        </p:nvCxnSpPr>
        <p:spPr>
          <a:xfrm flipV="1">
            <a:off x="6816708" y="1933971"/>
            <a:ext cx="2405080" cy="9238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6"/>
            <a:endCxn id="56" idx="2"/>
          </p:cNvCxnSpPr>
          <p:nvPr/>
        </p:nvCxnSpPr>
        <p:spPr>
          <a:xfrm flipV="1">
            <a:off x="3763628" y="4011719"/>
            <a:ext cx="2405080" cy="9950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55" idx="2"/>
          </p:cNvCxnSpPr>
          <p:nvPr/>
        </p:nvCxnSpPr>
        <p:spPr>
          <a:xfrm flipV="1">
            <a:off x="3763628" y="2857800"/>
            <a:ext cx="2405080" cy="21489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6"/>
            <a:endCxn id="10" idx="2"/>
          </p:cNvCxnSpPr>
          <p:nvPr/>
        </p:nvCxnSpPr>
        <p:spPr>
          <a:xfrm>
            <a:off x="6816708" y="2857800"/>
            <a:ext cx="2405080" cy="23433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83296" y="2533800"/>
                <a:ext cx="57912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96" y="2533800"/>
                <a:ext cx="579120" cy="256993"/>
              </a:xfrm>
              <a:prstGeom prst="rect">
                <a:avLst/>
              </a:prstGeom>
              <a:blipFill rotWithShape="0"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83296" y="2786091"/>
                <a:ext cx="57912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96" y="2786091"/>
                <a:ext cx="579120" cy="256993"/>
              </a:xfrm>
              <a:prstGeom prst="rect">
                <a:avLst/>
              </a:prstGeom>
              <a:blipFill rotWithShape="0"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6168708" y="253380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56" name="Oval 55"/>
          <p:cNvSpPr/>
          <p:nvPr/>
        </p:nvSpPr>
        <p:spPr>
          <a:xfrm>
            <a:off x="6168708" y="3687719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i2</a:t>
            </a:r>
          </a:p>
        </p:txBody>
      </p:sp>
      <p:cxnSp>
        <p:nvCxnSpPr>
          <p:cNvPr id="71" name="Straight Arrow Connector 70"/>
          <p:cNvCxnSpPr>
            <a:stCxn id="6" idx="6"/>
            <a:endCxn id="56" idx="2"/>
          </p:cNvCxnSpPr>
          <p:nvPr/>
        </p:nvCxnSpPr>
        <p:spPr>
          <a:xfrm flipV="1">
            <a:off x="3763628" y="4011719"/>
            <a:ext cx="2405080" cy="1404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6"/>
            <a:endCxn id="8" idx="2"/>
          </p:cNvCxnSpPr>
          <p:nvPr/>
        </p:nvCxnSpPr>
        <p:spPr>
          <a:xfrm flipV="1">
            <a:off x="6816708" y="3087890"/>
            <a:ext cx="2405080" cy="9238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6"/>
            <a:endCxn id="7" idx="2"/>
          </p:cNvCxnSpPr>
          <p:nvPr/>
        </p:nvCxnSpPr>
        <p:spPr>
          <a:xfrm flipV="1">
            <a:off x="6816708" y="1933971"/>
            <a:ext cx="2405080" cy="20777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115628" y="1617637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3115628" y="27715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6" name="Oval 5"/>
          <p:cNvSpPr/>
          <p:nvPr/>
        </p:nvSpPr>
        <p:spPr>
          <a:xfrm>
            <a:off x="3115628" y="382819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" name="Oval 6"/>
          <p:cNvSpPr/>
          <p:nvPr/>
        </p:nvSpPr>
        <p:spPr>
          <a:xfrm>
            <a:off x="9221788" y="1609971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</a:t>
            </a:r>
            <a:r>
              <a:rPr lang="en-GB" sz="16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221788" y="276389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9" name="Oval 8"/>
          <p:cNvSpPr/>
          <p:nvPr/>
        </p:nvSpPr>
        <p:spPr>
          <a:xfrm>
            <a:off x="9221788" y="382053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0" name="Oval 9"/>
          <p:cNvSpPr/>
          <p:nvPr/>
        </p:nvSpPr>
        <p:spPr>
          <a:xfrm>
            <a:off x="9221788" y="487717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d4</a:t>
            </a:r>
          </a:p>
        </p:txBody>
      </p:sp>
      <p:sp>
        <p:nvSpPr>
          <p:cNvPr id="11" name="Oval 10"/>
          <p:cNvSpPr/>
          <p:nvPr/>
        </p:nvSpPr>
        <p:spPr>
          <a:xfrm>
            <a:off x="3115628" y="4682756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s4</a:t>
            </a:r>
          </a:p>
        </p:txBody>
      </p:sp>
      <p:cxnSp>
        <p:nvCxnSpPr>
          <p:cNvPr id="13" name="Straight Arrow Connector 12"/>
          <p:cNvCxnSpPr>
            <a:stCxn id="3" idx="6"/>
            <a:endCxn id="55" idx="2"/>
          </p:cNvCxnSpPr>
          <p:nvPr/>
        </p:nvCxnSpPr>
        <p:spPr>
          <a:xfrm>
            <a:off x="3763628" y="1941637"/>
            <a:ext cx="2405080" cy="9161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56" idx="2"/>
          </p:cNvCxnSpPr>
          <p:nvPr/>
        </p:nvCxnSpPr>
        <p:spPr>
          <a:xfrm>
            <a:off x="3763628" y="1941637"/>
            <a:ext cx="2405080" cy="20700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55" idx="2"/>
          </p:cNvCxnSpPr>
          <p:nvPr/>
        </p:nvCxnSpPr>
        <p:spPr>
          <a:xfrm flipV="1">
            <a:off x="3763628" y="2857800"/>
            <a:ext cx="2405080" cy="2377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56" idx="2"/>
          </p:cNvCxnSpPr>
          <p:nvPr/>
        </p:nvCxnSpPr>
        <p:spPr>
          <a:xfrm>
            <a:off x="3763628" y="3095556"/>
            <a:ext cx="2405080" cy="9161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5" idx="6"/>
            <a:endCxn id="9" idx="2"/>
          </p:cNvCxnSpPr>
          <p:nvPr/>
        </p:nvCxnSpPr>
        <p:spPr>
          <a:xfrm>
            <a:off x="6816708" y="2857800"/>
            <a:ext cx="2405080" cy="12867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55" idx="2"/>
          </p:cNvCxnSpPr>
          <p:nvPr/>
        </p:nvCxnSpPr>
        <p:spPr>
          <a:xfrm flipV="1">
            <a:off x="3763628" y="2857800"/>
            <a:ext cx="2405080" cy="129439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6"/>
            <a:endCxn id="8" idx="2"/>
          </p:cNvCxnSpPr>
          <p:nvPr/>
        </p:nvCxnSpPr>
        <p:spPr>
          <a:xfrm>
            <a:off x="6816708" y="2857800"/>
            <a:ext cx="2405080" cy="2300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6"/>
            <a:endCxn id="9" idx="2"/>
          </p:cNvCxnSpPr>
          <p:nvPr/>
        </p:nvCxnSpPr>
        <p:spPr>
          <a:xfrm>
            <a:off x="6816708" y="4011719"/>
            <a:ext cx="2405080" cy="1328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6"/>
            <a:endCxn id="10" idx="2"/>
          </p:cNvCxnSpPr>
          <p:nvPr/>
        </p:nvCxnSpPr>
        <p:spPr>
          <a:xfrm>
            <a:off x="6816708" y="4011719"/>
            <a:ext cx="2405080" cy="11894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6"/>
            <a:endCxn id="7" idx="2"/>
          </p:cNvCxnSpPr>
          <p:nvPr/>
        </p:nvCxnSpPr>
        <p:spPr>
          <a:xfrm flipV="1">
            <a:off x="6816708" y="1933971"/>
            <a:ext cx="2405080" cy="9238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6"/>
            <a:endCxn id="56" idx="2"/>
          </p:cNvCxnSpPr>
          <p:nvPr/>
        </p:nvCxnSpPr>
        <p:spPr>
          <a:xfrm flipV="1">
            <a:off x="3763628" y="4011719"/>
            <a:ext cx="2405080" cy="9950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55" idx="2"/>
          </p:cNvCxnSpPr>
          <p:nvPr/>
        </p:nvCxnSpPr>
        <p:spPr>
          <a:xfrm flipV="1">
            <a:off x="3763628" y="2857800"/>
            <a:ext cx="2405080" cy="21489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6"/>
            <a:endCxn id="10" idx="2"/>
          </p:cNvCxnSpPr>
          <p:nvPr/>
        </p:nvCxnSpPr>
        <p:spPr>
          <a:xfrm>
            <a:off x="6816708" y="2857800"/>
            <a:ext cx="2405080" cy="23433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83296" y="2533800"/>
                <a:ext cx="57912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96" y="2533800"/>
                <a:ext cx="579120" cy="256993"/>
              </a:xfrm>
              <a:prstGeom prst="rect">
                <a:avLst/>
              </a:prstGeom>
              <a:blipFill rotWithShape="0"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83296" y="2786091"/>
                <a:ext cx="57912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 err="1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96" y="2786091"/>
                <a:ext cx="579120" cy="256993"/>
              </a:xfrm>
              <a:prstGeom prst="rect">
                <a:avLst/>
              </a:prstGeom>
              <a:blipFill rotWithShape="0"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6168708" y="2533800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56" name="Oval 55"/>
          <p:cNvSpPr/>
          <p:nvPr/>
        </p:nvSpPr>
        <p:spPr>
          <a:xfrm>
            <a:off x="6168708" y="3687719"/>
            <a:ext cx="648000" cy="648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i2</a:t>
            </a:r>
          </a:p>
        </p:txBody>
      </p:sp>
      <p:cxnSp>
        <p:nvCxnSpPr>
          <p:cNvPr id="71" name="Straight Arrow Connector 70"/>
          <p:cNvCxnSpPr>
            <a:stCxn id="6" idx="6"/>
            <a:endCxn id="56" idx="2"/>
          </p:cNvCxnSpPr>
          <p:nvPr/>
        </p:nvCxnSpPr>
        <p:spPr>
          <a:xfrm flipV="1">
            <a:off x="3763628" y="4011719"/>
            <a:ext cx="2405080" cy="1404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6"/>
            <a:endCxn id="8" idx="2"/>
          </p:cNvCxnSpPr>
          <p:nvPr/>
        </p:nvCxnSpPr>
        <p:spPr>
          <a:xfrm flipV="1">
            <a:off x="6816708" y="3087890"/>
            <a:ext cx="2405080" cy="9238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6"/>
            <a:endCxn id="7" idx="2"/>
          </p:cNvCxnSpPr>
          <p:nvPr/>
        </p:nvCxnSpPr>
        <p:spPr>
          <a:xfrm flipV="1">
            <a:off x="6816708" y="1933971"/>
            <a:ext cx="2405080" cy="20777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expect after today’s training?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b="1" dirty="0"/>
              <a:t>What to </a:t>
            </a:r>
            <a:r>
              <a:rPr lang="en-GB" sz="1800" b="1" dirty="0" smtClean="0"/>
              <a:t>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Read and understand </a:t>
            </a:r>
            <a:r>
              <a:rPr lang="en-GB" sz="1800" b="1" dirty="0" smtClean="0"/>
              <a:t>&gt;90% </a:t>
            </a:r>
            <a:r>
              <a:rPr lang="en-GB" sz="1800" dirty="0" smtClean="0"/>
              <a:t>of mathematical programming models you will come across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Be able to code and solve </a:t>
            </a:r>
            <a:r>
              <a:rPr lang="en-GB" sz="1800" b="1" dirty="0"/>
              <a:t>&gt;90% </a:t>
            </a:r>
            <a:r>
              <a:rPr lang="en-GB" sz="1800" dirty="0" smtClean="0"/>
              <a:t>mathematical </a:t>
            </a:r>
            <a:r>
              <a:rPr lang="en-GB" sz="1800" dirty="0"/>
              <a:t>programming </a:t>
            </a:r>
            <a:r>
              <a:rPr lang="en-GB" sz="1800" dirty="0" smtClean="0"/>
              <a:t>models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Have the tools to model </a:t>
            </a:r>
            <a:r>
              <a:rPr lang="en-GB" sz="1800" b="1" dirty="0" smtClean="0"/>
              <a:t>&gt;90% </a:t>
            </a:r>
            <a:r>
              <a:rPr lang="en-GB" sz="1800" dirty="0" smtClean="0"/>
              <a:t>of problems that can be modelled as mixed integer linear programs (it takes some practice to actually model the problems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r>
              <a:rPr lang="en-GB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Have a contact to ask related questions: </a:t>
            </a:r>
            <a:r>
              <a:rPr lang="en-GB" sz="1800" b="1" dirty="0" smtClean="0">
                <a:solidFill>
                  <a:schemeClr val="accent1"/>
                </a:solidFill>
                <a:hlinkClick r:id="rId2"/>
              </a:rPr>
              <a:t>george.dikas@tesco.com</a:t>
            </a:r>
            <a:r>
              <a:rPr lang="en-GB" sz="1800" dirty="0" smtClean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b="1" dirty="0"/>
              <a:t>What </a:t>
            </a:r>
            <a:r>
              <a:rPr lang="en-GB" sz="1800" b="1" dirty="0" smtClean="0"/>
              <a:t>NOT to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Learn </a:t>
            </a:r>
            <a:r>
              <a:rPr lang="en-GB" sz="18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Learn all the maths and theory behind mathematical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Learn </a:t>
            </a:r>
            <a:r>
              <a:rPr lang="en-GB" sz="1800" dirty="0" smtClean="0"/>
              <a:t>everything about the solver</a:t>
            </a:r>
            <a:endParaRPr lang="en-GB" sz="180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Fundamentals of mathematical </a:t>
            </a:r>
            <a:r>
              <a:rPr lang="en-GB" dirty="0"/>
              <a:t>programming </a:t>
            </a:r>
            <a:r>
              <a:rPr lang="en-GB" dirty="0" smtClean="0"/>
              <a:t>(1/2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7" y="1564936"/>
            <a:ext cx="7805449" cy="3986213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Combinatorial optimization</a:t>
            </a:r>
            <a:r>
              <a:rPr lang="en-US" sz="1800" dirty="0"/>
              <a:t>: </a:t>
            </a:r>
            <a:r>
              <a:rPr lang="en-GB" b="0" dirty="0">
                <a:solidFill>
                  <a:schemeClr val="tx2"/>
                </a:solidFill>
              </a:rPr>
              <a:t>consists of finding an optimal </a:t>
            </a:r>
            <a:r>
              <a:rPr lang="en-GB" b="0" dirty="0" smtClean="0">
                <a:solidFill>
                  <a:schemeClr val="tx2"/>
                </a:solidFill>
              </a:rPr>
              <a:t>solution from </a:t>
            </a:r>
            <a:r>
              <a:rPr lang="en-GB" b="0" dirty="0">
                <a:solidFill>
                  <a:schemeClr val="tx2"/>
                </a:solidFill>
              </a:rPr>
              <a:t>a finite set of </a:t>
            </a:r>
            <a:r>
              <a:rPr lang="en-GB" b="0" dirty="0" smtClean="0">
                <a:solidFill>
                  <a:schemeClr val="tx2"/>
                </a:solidFill>
              </a:rPr>
              <a:t>feasible solution</a:t>
            </a:r>
            <a:endParaRPr lang="en-GB" b="0" dirty="0">
              <a:solidFill>
                <a:schemeClr val="tx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Objective function: </a:t>
            </a:r>
            <a:r>
              <a:rPr lang="en-GB" b="0" dirty="0">
                <a:solidFill>
                  <a:schemeClr val="tx2"/>
                </a:solidFill>
              </a:rPr>
              <a:t>What we are trying to optimize:</a:t>
            </a:r>
          </a:p>
          <a:p>
            <a:pPr marL="557944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Minimize, maximize</a:t>
            </a:r>
          </a:p>
          <a:p>
            <a:pPr marL="557944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Minmax</a:t>
            </a:r>
          </a:p>
          <a:p>
            <a:pPr marL="557944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Lexicographically ordered objectives</a:t>
            </a:r>
          </a:p>
          <a:p>
            <a:pPr marL="557944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Weighted objective function, goal </a:t>
            </a:r>
            <a:r>
              <a:rPr lang="en-GB" dirty="0" smtClean="0"/>
              <a:t>programming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Constraints: </a:t>
            </a:r>
            <a:r>
              <a:rPr lang="en-GB" b="0" dirty="0" smtClean="0">
                <a:solidFill>
                  <a:schemeClr val="tx2"/>
                </a:solidFill>
              </a:rPr>
              <a:t>Limits or requirements of the systems that must be adhered to absolutely. Comprise a function (left hand side) and a constant value (right hand side)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Decision variables: </a:t>
            </a:r>
            <a:r>
              <a:rPr lang="en-GB" b="0" dirty="0">
                <a:solidFill>
                  <a:schemeClr val="tx2"/>
                </a:solidFill>
              </a:rPr>
              <a:t>The unknown variables, which we try to determine based on the objective function and subject to the constraint set </a:t>
            </a:r>
            <a:endParaRPr lang="en-GB" sz="1800" b="0" dirty="0">
              <a:solidFill>
                <a:schemeClr val="tx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Feasible Solution: </a:t>
            </a:r>
            <a:r>
              <a:rPr lang="en-GB" b="0" dirty="0">
                <a:solidFill>
                  <a:schemeClr val="tx2"/>
                </a:solidFill>
              </a:rPr>
              <a:t>A set of values for the decision variables, such that all constraints are met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Optimal/ Best Solution: </a:t>
            </a:r>
            <a:r>
              <a:rPr lang="en-GB" b="0" dirty="0">
                <a:solidFill>
                  <a:schemeClr val="tx2"/>
                </a:solidFill>
              </a:rPr>
              <a:t>A feasible solution for which we know that no other feasible solution exists with  a better value of the objective function. Note that we may end up with more than one best solutions </a:t>
            </a:r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Basic entities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7491806" y="2007047"/>
            <a:ext cx="4535302" cy="1473667"/>
            <a:chOff x="7491806" y="2007047"/>
            <a:chExt cx="4535302" cy="1473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/>
                <p:cNvSpPr txBox="1">
                  <a:spLocks/>
                </p:cNvSpPr>
                <p:nvPr/>
              </p:nvSpPr>
              <p:spPr bwMode="black">
                <a:xfrm>
                  <a:off x="8365365" y="2416970"/>
                  <a:ext cx="2701093" cy="1063744"/>
                </a:xfrm>
                <a:prstGeom prst="rect">
                  <a:avLst/>
                </a:prstGeom>
              </p:spPr>
              <p:txBody>
                <a:bodyPr vert="horz" lIns="0" tIns="0" rIns="0" bIns="0" rtlCol="0">
                  <a:no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None/>
                    <a:defRPr sz="1600" kern="1200">
                      <a:solidFill>
                        <a:schemeClr val="tx2"/>
                      </a:solidFill>
                      <a:latin typeface="TESCO Modern" panose="02000506030000020004" pitchFamily="2" charset="0"/>
                      <a:ea typeface="+mn-ea"/>
                      <a:cs typeface="+mn-cs"/>
                    </a:defRPr>
                  </a:lvl1pPr>
                  <a:lvl2pPr marL="0" indent="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None/>
                    <a:defRPr sz="1600" b="1" kern="1200">
                      <a:solidFill>
                        <a:schemeClr val="accent1"/>
                      </a:solidFill>
                      <a:latin typeface="TESCO Modern" panose="02000506030000020004" pitchFamily="2" charset="0"/>
                      <a:ea typeface="+mn-ea"/>
                      <a:cs typeface="+mn-cs"/>
                    </a:defRPr>
                  </a:lvl2pPr>
                  <a:lvl3pPr marL="270000" indent="-27000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2"/>
                      </a:solidFill>
                      <a:latin typeface="TESCO Modern" panose="02000506030000020004" pitchFamily="2" charset="0"/>
                      <a:ea typeface="+mn-ea"/>
                      <a:cs typeface="+mn-cs"/>
                    </a:defRPr>
                  </a:lvl3pPr>
                  <a:lvl4pPr marL="540000" indent="-268288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2"/>
                      </a:solidFill>
                      <a:latin typeface="TESCO Modern" panose="02000506030000020004" pitchFamily="2" charset="0"/>
                      <a:ea typeface="+mn-ea"/>
                      <a:cs typeface="+mn-cs"/>
                    </a:defRPr>
                  </a:lvl4pPr>
                  <a:lvl5pPr marL="0" indent="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3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GB" sz="3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GB" sz="32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3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GB" sz="3200" dirty="0" smtClean="0"/>
                </a:p>
                <a:p>
                  <a:endParaRPr lang="en-GB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5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black">
                <a:xfrm>
                  <a:off x="8365365" y="2416970"/>
                  <a:ext cx="2701093" cy="1063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571" b="-2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7491806" y="2007047"/>
              <a:ext cx="4535302" cy="1398234"/>
              <a:chOff x="7491806" y="2007047"/>
              <a:chExt cx="4535302" cy="1398234"/>
            </a:xfrm>
          </p:grpSpPr>
          <p:sp>
            <p:nvSpPr>
              <p:cNvPr id="6" name="Line Callout 1 (Border and Accent Bar) 5"/>
              <p:cNvSpPr/>
              <p:nvPr/>
            </p:nvSpPr>
            <p:spPr bwMode="auto">
              <a:xfrm>
                <a:off x="10373568" y="2015672"/>
                <a:ext cx="1653540" cy="312420"/>
              </a:xfrm>
              <a:prstGeom prst="accentBorderCallout1">
                <a:avLst>
                  <a:gd name="adj1" fmla="val 85761"/>
                  <a:gd name="adj2" fmla="val -3571"/>
                  <a:gd name="adj3" fmla="val 158383"/>
                  <a:gd name="adj4" fmla="val -6262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49263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sz="1400" dirty="0">
                    <a:latin typeface="Arial" charset="0"/>
                  </a:rPr>
                  <a:t>Decision Variables</a:t>
                </a:r>
                <a:endParaRPr lang="en-US" sz="1400" dirty="0">
                  <a:latin typeface="Arial" charset="0"/>
                </a:endParaRPr>
              </a:p>
            </p:txBody>
          </p:sp>
          <p:sp>
            <p:nvSpPr>
              <p:cNvPr id="7" name="Line Callout 1 (Border and Accent Bar) 6"/>
              <p:cNvSpPr/>
              <p:nvPr/>
            </p:nvSpPr>
            <p:spPr bwMode="auto">
              <a:xfrm>
                <a:off x="10481386" y="2809406"/>
                <a:ext cx="1170144" cy="312420"/>
              </a:xfrm>
              <a:prstGeom prst="accentBorderCallout1">
                <a:avLst>
                  <a:gd name="adj1" fmla="val 78444"/>
                  <a:gd name="adj2" fmla="val -2650"/>
                  <a:gd name="adj3" fmla="val 81289"/>
                  <a:gd name="adj4" fmla="val -11502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72000" tIns="36000" rIns="72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49263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sz="1400" dirty="0" smtClean="0">
                    <a:latin typeface="Arial" charset="0"/>
                  </a:rPr>
                  <a:t>Constraints</a:t>
                </a:r>
                <a:endParaRPr lang="en-US" sz="1400" dirty="0">
                  <a:latin typeface="Arial" charset="0"/>
                </a:endParaRPr>
              </a:p>
            </p:txBody>
          </p:sp>
          <p:sp>
            <p:nvSpPr>
              <p:cNvPr id="8" name="Line Callout 1 (Border and Accent Bar) 7"/>
              <p:cNvSpPr/>
              <p:nvPr/>
            </p:nvSpPr>
            <p:spPr bwMode="auto">
              <a:xfrm flipH="1">
                <a:off x="8030555" y="2007047"/>
                <a:ext cx="1188721" cy="478640"/>
              </a:xfrm>
              <a:prstGeom prst="accentBorderCallout1">
                <a:avLst>
                  <a:gd name="adj1" fmla="val 41859"/>
                  <a:gd name="adj2" fmla="val -4522"/>
                  <a:gd name="adj3" fmla="val 103107"/>
                  <a:gd name="adj4" fmla="val -37273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72000" tIns="36000" rIns="72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49263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sz="1400" dirty="0">
                    <a:latin typeface="Arial" charset="0"/>
                  </a:rPr>
                  <a:t>Obj. function coefficients</a:t>
                </a:r>
                <a:endParaRPr lang="en-US" sz="1400" dirty="0"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7491806" y="2729390"/>
                    <a:ext cx="2975880" cy="6758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14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a14:m>
                    <a:r>
                      <a:rPr lang="en-GB" sz="1400" dirty="0">
                        <a:solidFill>
                          <a:schemeClr val="bg2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GB" sz="1400" dirty="0">
                      <a:solidFill>
                        <a:schemeClr val="bg2"/>
                      </a:solidFill>
                    </a:endParaRPr>
                  </a:p>
                  <a:p>
                    <a:pPr defTabSz="449263" fontAlgn="base" hangingPunct="0">
                      <a:lnSpc>
                        <a:spcPct val="94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</a:pPr>
                    <a:r>
                      <a:rPr lang="en-GB" dirty="0">
                        <a:solidFill>
                          <a:schemeClr val="dk1"/>
                        </a:solidFill>
                      </a:rPr>
                      <a:t>Subject to</a:t>
                    </a:r>
                    <a:r>
                      <a:rPr lang="en-GB" dirty="0" smtClean="0">
                        <a:solidFill>
                          <a:schemeClr val="dk1"/>
                        </a:solidFill>
                      </a:rPr>
                      <a:t>:</a:t>
                    </a:r>
                    <a:endParaRPr lang="en-US" sz="140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1806" y="2729390"/>
                    <a:ext cx="2975880" cy="6758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844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589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Fundamentals of mathematical programming </a:t>
            </a:r>
            <a:r>
              <a:rPr lang="en-GB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778000"/>
            <a:ext cx="10918825" cy="4249938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Static optimization</a:t>
            </a:r>
          </a:p>
          <a:p>
            <a:pPr marL="557944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information (i.e. entities, parameter values) are know before solving the problem, and the values of the parameters are deterministic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 smtClean="0"/>
              <a:t>Dynamic optimization</a:t>
            </a:r>
          </a:p>
          <a:p>
            <a:pPr marL="557944" indent="-285750">
              <a:buFont typeface="Arial" panose="020B0604020202020204" pitchFamily="34" charset="0"/>
              <a:buChar char="•"/>
            </a:pPr>
            <a:r>
              <a:rPr lang="en-GB" dirty="0" smtClean="0"/>
              <a:t>Information might change during the solution problem or after a solution is produced, </a:t>
            </a:r>
            <a:r>
              <a:rPr lang="en-GB" dirty="0"/>
              <a:t>e.g. new orders are expected to arrive during the </a:t>
            </a:r>
            <a:r>
              <a:rPr lang="en-GB" dirty="0" smtClean="0"/>
              <a:t>day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Stochastic optimization</a:t>
            </a:r>
          </a:p>
          <a:p>
            <a:pPr marL="557944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model should address uncertainty in </a:t>
            </a:r>
            <a:r>
              <a:rPr lang="en-GB" dirty="0"/>
              <a:t>the </a:t>
            </a:r>
            <a:r>
              <a:rPr lang="en-GB" dirty="0" smtClean="0"/>
              <a:t>data. Assumes </a:t>
            </a:r>
            <a:r>
              <a:rPr lang="en-GB" dirty="0"/>
              <a:t>that (part of) the input </a:t>
            </a:r>
            <a:r>
              <a:rPr lang="en-GB" dirty="0" smtClean="0"/>
              <a:t>is specified </a:t>
            </a:r>
            <a:r>
              <a:rPr lang="en-GB" dirty="0"/>
              <a:t>in terms of a probability </a:t>
            </a:r>
            <a:r>
              <a:rPr lang="en-GB" dirty="0" smtClean="0"/>
              <a:t>distribution. Data uncertainty examples: stochastic travel times, stochastic demand 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Robust </a:t>
            </a:r>
            <a:r>
              <a:rPr lang="en-US" sz="1800" b="1" dirty="0" smtClean="0"/>
              <a:t>optimization</a:t>
            </a:r>
          </a:p>
          <a:p>
            <a:pPr marL="557944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uncertainty model is not stochastic, but rather deterministic and </a:t>
            </a:r>
            <a:r>
              <a:rPr lang="en-GB" dirty="0" smtClean="0"/>
              <a:t>set-based</a:t>
            </a:r>
          </a:p>
          <a:p>
            <a:pPr marL="557944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goal </a:t>
            </a:r>
            <a:r>
              <a:rPr lang="en-GB" dirty="0"/>
              <a:t>is to compute solutions with a priori ensured feasibility when the problem parameters vary within the prescribed uncertainty 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Optimization categories based on the availability and nature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8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method categories: an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547475" y="6542088"/>
            <a:ext cx="644525" cy="292100"/>
          </a:xfrm>
          <a:prstGeom prst="rect">
            <a:avLst/>
          </a:prstGeom>
        </p:spPr>
        <p:txBody>
          <a:bodyPr/>
          <a:lstStyle/>
          <a:p>
            <a:fld id="{4AC17147-FFE4-4D69-8E00-9D9543E73976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0955" y="1271393"/>
            <a:ext cx="8848725" cy="444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2000" tIns="24192" rIns="72000" bIns="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Exact methods: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Maths, e.g. MILP</a:t>
            </a:r>
          </a:p>
          <a:p>
            <a:pPr marL="557944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2320" y="4996006"/>
            <a:ext cx="8847360" cy="544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24192" rIns="7200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85750" indent="-285750" defTabSz="305678" fontAlgn="base">
              <a:lnSpc>
                <a:spcPct val="94000"/>
              </a:lnSpc>
              <a:spcBef>
                <a:spcPct val="0"/>
              </a:spcBef>
              <a:spcAft>
                <a:spcPts val="97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b="1" kern="0">
                <a:solidFill>
                  <a:srgbClr val="000000"/>
                </a:solidFill>
              </a:defRPr>
            </a:lvl1pPr>
            <a:lvl2pPr marL="557944" lvl="1" indent="-285750" defTabSz="305678" fontAlgn="base">
              <a:lnSpc>
                <a:spcPct val="94000"/>
              </a:lnSpc>
              <a:spcBef>
                <a:spcPct val="0"/>
              </a:spcBef>
              <a:spcAft>
                <a:spcPts val="774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600" kern="0">
                <a:solidFill>
                  <a:srgbClr val="000000"/>
                </a:solidFill>
              </a:defRPr>
            </a:lvl2pPr>
            <a:lvl3pPr marL="777698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57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</a:defRPr>
            </a:lvl3pPr>
            <a:lvl4pPr marL="1088776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39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</a:defRPr>
            </a:lvl4pPr>
            <a:lvl5pPr marL="1399855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100">
                <a:solidFill>
                  <a:srgbClr val="000000"/>
                </a:solidFill>
              </a:defRPr>
            </a:lvl5pPr>
            <a:lvl6pPr marL="1710934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</a:defRPr>
            </a:lvl6pPr>
            <a:lvl7pPr marL="2022013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</a:defRPr>
            </a:lvl7pPr>
            <a:lvl8pPr marL="2333092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</a:defRPr>
            </a:lvl8pPr>
            <a:lvl9pPr marL="2644171" indent="-155540" defTabSz="305678" fontAlgn="base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Hybrid methods: </a:t>
            </a:r>
            <a:r>
              <a:rPr lang="en-GB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Combination of exact and metaheuristics methods </a:t>
            </a:r>
            <a:endParaRPr lang="en-GB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71637" y="1789441"/>
            <a:ext cx="8847360" cy="1316482"/>
          </a:xfrm>
          <a:prstGeom prst="roundRect">
            <a:avLst>
              <a:gd name="adj" fmla="val 817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24192" rIns="72000" bIns="0" numCol="1" anchor="t" anchorCtr="0" compatLnSpc="1">
            <a:prstTxWarp prst="textNoShape">
              <a:avLst/>
            </a:prstTxWarp>
          </a:bodyPr>
          <a:lstStyle>
            <a:lvl1pPr marL="233309" indent="-233309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97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05503" indent="-194424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77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77698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57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88776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39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399855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710934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022013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333092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644171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Heuristics: </a:t>
            </a:r>
            <a:r>
              <a:rPr lang="en-GB" sz="16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set of rules (usually based on common sense) to create or improve a solution</a:t>
            </a:r>
            <a:endParaRPr lang="en-GB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57944" lvl="1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Constructive, e.g. </a:t>
            </a:r>
            <a:r>
              <a:rPr lang="en-GB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insertion</a:t>
            </a:r>
          </a:p>
          <a:p>
            <a:pPr marL="557944" lvl="1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 improvement, e.g. </a:t>
            </a:r>
            <a:r>
              <a:rPr lang="en-GB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1-Opt, 2-Opt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71637" y="3229989"/>
            <a:ext cx="8847360" cy="1658261"/>
          </a:xfrm>
          <a:prstGeom prst="roundRect">
            <a:avLst>
              <a:gd name="adj" fmla="val 99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24192" rIns="72000" bIns="0" numCol="1" anchor="t" anchorCtr="0" compatLnSpc="1">
            <a:prstTxWarp prst="textNoShape">
              <a:avLst/>
            </a:prstTxWarp>
          </a:bodyPr>
          <a:lstStyle>
            <a:lvl1pPr marL="233309" indent="-233309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97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05503" indent="-194424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77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77698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57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88776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39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399855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710934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022013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333092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644171" indent="-155540" algn="l" defTabSz="305678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96"/>
              </a:spcAft>
              <a:buClr>
                <a:srgbClr val="000000"/>
              </a:buClr>
              <a:buSzPct val="100000"/>
              <a:buFont typeface="Times New Roman" pitchFamily="16" charset="0"/>
              <a:defRPr sz="136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Metaheuristics: </a:t>
            </a: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Strategies to utilize heuristic methods to explore the feasibility space. The strategy usually involves:</a:t>
            </a:r>
          </a:p>
          <a:p>
            <a:pPr marL="557944" lvl="1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Ways to create, modify or improve a solution</a:t>
            </a:r>
            <a:endParaRPr lang="en-GB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57944" lvl="1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Ways to jump out of a local minimum</a:t>
            </a:r>
          </a:p>
          <a:p>
            <a:pPr marL="557944" lvl="1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Ways to adapt the procedures to the problem. This is usually called “memory”</a:t>
            </a:r>
            <a:endParaRPr lang="en-GB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</a:t>
            </a:r>
            <a:r>
              <a:rPr lang="en-GB" dirty="0" smtClean="0"/>
              <a:t>Programming applications in Tesco created by the Data Science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9" y="1778000"/>
            <a:ext cx="5644138" cy="3986213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Spacey:	</a:t>
            </a:r>
          </a:p>
          <a:p>
            <a:pPr marL="555750" lvl="2" indent="-285750"/>
            <a:r>
              <a:rPr lang="en-GB" dirty="0"/>
              <a:t>Optimally recommend space for all stores, CFC's and depots across all countries. Trade-off sales and profit to provide maximum business value.</a:t>
            </a:r>
            <a:endParaRPr lang="en-GB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Automated floor planning:</a:t>
            </a:r>
          </a:p>
          <a:p>
            <a:pPr marL="555750" lvl="2" indent="-285750"/>
            <a:r>
              <a:rPr lang="en-GB" dirty="0" smtClean="0"/>
              <a:t>Optimally assign product groups on shelves in stores to improve customer experience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Product placement in CFC picking zones:</a:t>
            </a:r>
          </a:p>
          <a:p>
            <a:pPr marL="555750" lvl="2" indent="-285750"/>
            <a:r>
              <a:rPr lang="en-GB" dirty="0"/>
              <a:t>Optimally </a:t>
            </a:r>
            <a:r>
              <a:rPr lang="en-GB" dirty="0" smtClean="0"/>
              <a:t>allocate products on shelves in CFC to minimise the distance cover by the pickers	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Markdown pricing:</a:t>
            </a:r>
          </a:p>
          <a:p>
            <a:pPr marL="555750" lvl="2" indent="-285750"/>
            <a:r>
              <a:rPr lang="en-GB" dirty="0" smtClean="0"/>
              <a:t>Optimally set the markdown prices for a given period of time to minimise inventory while maximising revenue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Fuel pricing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Fulfilment network optimisation</a:t>
            </a:r>
            <a:endParaRPr lang="en-GB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97600" y="1597748"/>
            <a:ext cx="5597235" cy="4600574"/>
            <a:chOff x="6197600" y="1597748"/>
            <a:chExt cx="5597235" cy="4600574"/>
          </a:xfrm>
        </p:grpSpPr>
        <p:grpSp>
          <p:nvGrpSpPr>
            <p:cNvPr id="7" name="Group 6"/>
            <p:cNvGrpSpPr/>
            <p:nvPr/>
          </p:nvGrpSpPr>
          <p:grpSpPr>
            <a:xfrm>
              <a:off x="6197600" y="1597748"/>
              <a:ext cx="5597235" cy="4600574"/>
              <a:chOff x="6197600" y="1597748"/>
              <a:chExt cx="5597235" cy="46005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30593" r="6010"/>
              <a:stretch/>
            </p:blipFill>
            <p:spPr>
              <a:xfrm>
                <a:off x="7981929" y="1597748"/>
                <a:ext cx="3812906" cy="46005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Elbow Connector 5"/>
              <p:cNvCxnSpPr>
                <a:endCxn id="4" idx="1"/>
              </p:cNvCxnSpPr>
              <p:nvPr/>
            </p:nvCxnSpPr>
            <p:spPr>
              <a:xfrm flipV="1">
                <a:off x="6197600" y="3898035"/>
                <a:ext cx="1784329" cy="1237383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275899" y="2161505"/>
              <a:ext cx="1412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/>
                <a:t>Subject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9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case study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588" y="1809367"/>
            <a:ext cx="5376862" cy="392347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5375" y="1834165"/>
            <a:ext cx="5380038" cy="387388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Assign stores to depots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the </a:t>
            </a:r>
            <a:r>
              <a:rPr lang="en-GB" dirty="0"/>
              <a:t>travelling salesman </a:t>
            </a:r>
            <a:r>
              <a:rPr lang="en-GB" dirty="0" smtClean="0"/>
              <a:t>problem by a MILP – </a:t>
            </a:r>
            <a:br>
              <a:rPr lang="en-GB" dirty="0" smtClean="0"/>
            </a:br>
            <a:r>
              <a:rPr lang="en-GB" sz="2400" dirty="0" smtClean="0"/>
              <a:t>The objective function is a thief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7689" y="1427328"/>
              <a:ext cx="4004639" cy="71189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004639"/>
                  </a:tblGrid>
                  <a:tr h="358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l-GR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uLnTx/>
                            <a:uFillTx/>
                            <a:latin typeface="Tahoma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T="45716" marB="45716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736743"/>
                  </p:ext>
                </p:extLst>
              </p:nvPr>
            </p:nvGraphicFramePr>
            <p:xfrm>
              <a:off x="6737689" y="1427328"/>
              <a:ext cx="4004639" cy="71189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004639"/>
                  </a:tblGrid>
                  <a:tr h="71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16" marB="45716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581243" y="5742292"/>
            <a:ext cx="326202" cy="326090"/>
          </a:xfrm>
          <a:prstGeom prst="rect">
            <a:avLst/>
          </a:prstGeom>
          <a:solidFill>
            <a:srgbClr val="0F6FC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el-GR" sz="1600" b="1" kern="0" dirty="0">
                <a:solidFill>
                  <a:srgbClr val="FFFFFF"/>
                </a:solidFill>
                <a:latin typeface="Arial" charset="0"/>
                <a:cs typeface="Arial" charset="0"/>
              </a:rPr>
              <a:t>0</a:t>
            </a:r>
            <a:endParaRPr lang="el-GR" sz="1100" b="1" kern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3226156" y="5281367"/>
            <a:ext cx="102131" cy="115038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l-GR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Oval 68"/>
          <p:cNvSpPr>
            <a:spLocks noChangeArrowheads="1"/>
          </p:cNvSpPr>
          <p:nvPr/>
        </p:nvSpPr>
        <p:spPr bwMode="auto">
          <a:xfrm>
            <a:off x="3226156" y="4815869"/>
            <a:ext cx="102131" cy="115038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l-GR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5"/>
              <p:cNvSpPr>
                <a:spLocks noChangeArrowheads="1"/>
              </p:cNvSpPr>
              <p:nvPr/>
            </p:nvSpPr>
            <p:spPr bwMode="auto">
              <a:xfrm>
                <a:off x="4540148" y="5769099"/>
                <a:ext cx="326202" cy="326091"/>
              </a:xfrm>
              <a:prstGeom prst="rect">
                <a:avLst/>
              </a:prstGeom>
              <a:solidFill>
                <a:srgbClr val="0F6FC6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kern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𝒗</m:t>
                      </m:r>
                    </m:oMath>
                  </m:oMathPara>
                </a14:m>
                <a:endParaRPr lang="el-GR" sz="1600" b="1" kern="0" dirty="0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1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148" y="5769099"/>
                <a:ext cx="326202" cy="3260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60888" y="5190253"/>
                <a:ext cx="4567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kern="0" dirty="0">
                  <a:solidFill>
                    <a:srgbClr val="0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88" y="5190253"/>
                <a:ext cx="45673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32521" y="4537394"/>
                <a:ext cx="4567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kern="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21" y="4537394"/>
                <a:ext cx="45673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5957" y="2490846"/>
              <a:ext cx="4004639" cy="848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53732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  <m:r>
                                  <a:rPr lang="en-US" sz="16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sz="1600" kern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kern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0}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73674"/>
                  </p:ext>
                </p:extLst>
              </p:nvPr>
            </p:nvGraphicFramePr>
            <p:xfrm>
              <a:off x="6415957" y="2490846"/>
              <a:ext cx="4004639" cy="848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848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r="-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540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5957" y="3205691"/>
              <a:ext cx="4004639" cy="87985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3162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sz="1600" kern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kern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kern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9977612"/>
                  </p:ext>
                </p:extLst>
              </p:nvPr>
            </p:nvGraphicFramePr>
            <p:xfrm>
              <a:off x="6415957" y="3205691"/>
              <a:ext cx="4004639" cy="87985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8798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r="-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40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5957" y="2145747"/>
              <a:ext cx="4004639" cy="4888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488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l-GR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080806"/>
                  </p:ext>
                </p:extLst>
              </p:nvPr>
            </p:nvGraphicFramePr>
            <p:xfrm>
              <a:off x="6415957" y="2145747"/>
              <a:ext cx="4004639" cy="4888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29043"/>
                    <a:gridCol w="1575596"/>
                  </a:tblGrid>
                  <a:tr h="4888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r="-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540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 9"/>
          <p:cNvGrpSpPr/>
          <p:nvPr/>
        </p:nvGrpSpPr>
        <p:grpSpPr>
          <a:xfrm>
            <a:off x="1741811" y="4878504"/>
            <a:ext cx="2958906" cy="1221800"/>
            <a:chOff x="947658" y="3635767"/>
            <a:chExt cx="2958906" cy="1221800"/>
          </a:xfrm>
        </p:grpSpPr>
        <p:cxnSp>
          <p:nvCxnSpPr>
            <p:cNvPr id="23" name="Straight Arrow Connector 42"/>
            <p:cNvCxnSpPr/>
            <p:nvPr/>
          </p:nvCxnSpPr>
          <p:spPr bwMode="auto">
            <a:xfrm rot="5400000" flipH="1" flipV="1">
              <a:off x="1254112" y="3329313"/>
              <a:ext cx="868904" cy="1481811"/>
            </a:xfrm>
            <a:prstGeom prst="curvedConnector2">
              <a:avLst/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42"/>
            <p:cNvCxnSpPr/>
            <p:nvPr/>
          </p:nvCxnSpPr>
          <p:spPr bwMode="auto">
            <a:xfrm rot="16200000" flipH="1">
              <a:off x="2413708" y="3364711"/>
              <a:ext cx="26807" cy="2958905"/>
            </a:xfrm>
            <a:prstGeom prst="curvedConnector3">
              <a:avLst>
                <a:gd name="adj1" fmla="val 1376239"/>
              </a:avLst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42"/>
            <p:cNvCxnSpPr/>
            <p:nvPr/>
          </p:nvCxnSpPr>
          <p:spPr bwMode="auto">
            <a:xfrm flipV="1">
              <a:off x="1110760" y="4158783"/>
              <a:ext cx="1369776" cy="508932"/>
            </a:xfrm>
            <a:prstGeom prst="curvedConnector2">
              <a:avLst/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41813" y="4928317"/>
            <a:ext cx="2958905" cy="1174779"/>
            <a:chOff x="947659" y="3682788"/>
            <a:chExt cx="2958905" cy="1174779"/>
          </a:xfrm>
        </p:grpSpPr>
        <p:cxnSp>
          <p:nvCxnSpPr>
            <p:cNvPr id="27" name="Straight Arrow Connector 42"/>
            <p:cNvCxnSpPr/>
            <p:nvPr/>
          </p:nvCxnSpPr>
          <p:spPr bwMode="auto">
            <a:xfrm rot="5400000">
              <a:off x="2324567" y="3868515"/>
              <a:ext cx="384154" cy="12700"/>
            </a:xfrm>
            <a:prstGeom prst="curvedConnector3">
              <a:avLst>
                <a:gd name="adj1" fmla="val 50000"/>
              </a:avLst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42"/>
            <p:cNvCxnSpPr/>
            <p:nvPr/>
          </p:nvCxnSpPr>
          <p:spPr bwMode="auto">
            <a:xfrm rot="5400000" flipH="1" flipV="1">
              <a:off x="2252350" y="3868515"/>
              <a:ext cx="384154" cy="12700"/>
            </a:xfrm>
            <a:prstGeom prst="curvedConnector3">
              <a:avLst>
                <a:gd name="adj1" fmla="val 50000"/>
              </a:avLst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42"/>
            <p:cNvCxnSpPr/>
            <p:nvPr/>
          </p:nvCxnSpPr>
          <p:spPr bwMode="auto">
            <a:xfrm rot="16200000" flipH="1">
              <a:off x="2413708" y="3364711"/>
              <a:ext cx="26807" cy="2958905"/>
            </a:xfrm>
            <a:prstGeom prst="curvedConnector3">
              <a:avLst>
                <a:gd name="adj1" fmla="val 1376239"/>
              </a:avLst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23146" y="4008985"/>
              <a:ext cx="4173462" cy="92779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58567"/>
                    <a:gridCol w="1414895"/>
                  </a:tblGrid>
                  <a:tr h="39107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GB" sz="1600" b="0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22158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 kern="1200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n-US" sz="1600" i="1" kern="12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386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16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0}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bg2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709778"/>
                  </p:ext>
                </p:extLst>
              </p:nvPr>
            </p:nvGraphicFramePr>
            <p:xfrm>
              <a:off x="6523146" y="4008985"/>
              <a:ext cx="4173462" cy="92779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58567"/>
                    <a:gridCol w="1414895"/>
                  </a:tblGrid>
                  <a:tr h="4705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1282" r="-51435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95259" t="-1282" r="-431" b="-9615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105333" r="-51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95259" t="-105333" r="-4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46806" y="4881460"/>
            <a:ext cx="2795804" cy="1058755"/>
            <a:chOff x="947658" y="3635767"/>
            <a:chExt cx="2795804" cy="1058755"/>
          </a:xfrm>
        </p:grpSpPr>
        <p:cxnSp>
          <p:nvCxnSpPr>
            <p:cNvPr id="36" name="Straight Arrow Connector 42"/>
            <p:cNvCxnSpPr/>
            <p:nvPr/>
          </p:nvCxnSpPr>
          <p:spPr bwMode="auto">
            <a:xfrm rot="5400000">
              <a:off x="2324567" y="3868515"/>
              <a:ext cx="384154" cy="12700"/>
            </a:xfrm>
            <a:prstGeom prst="curvedConnector3">
              <a:avLst>
                <a:gd name="adj1" fmla="val 50000"/>
              </a:avLst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42"/>
            <p:cNvCxnSpPr/>
            <p:nvPr/>
          </p:nvCxnSpPr>
          <p:spPr bwMode="auto">
            <a:xfrm rot="5400000" flipH="1" flipV="1">
              <a:off x="1254112" y="3329313"/>
              <a:ext cx="868904" cy="1481811"/>
            </a:xfrm>
            <a:prstGeom prst="curvedConnector2">
              <a:avLst/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42"/>
            <p:cNvCxnSpPr/>
            <p:nvPr/>
          </p:nvCxnSpPr>
          <p:spPr bwMode="auto">
            <a:xfrm rot="16200000" flipH="1">
              <a:off x="2853760" y="3804819"/>
              <a:ext cx="552586" cy="1226819"/>
            </a:xfrm>
            <a:prstGeom prst="curvedConnector2">
              <a:avLst/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15956" y="4889243"/>
              <a:ext cx="4173462" cy="87985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58567"/>
                    <a:gridCol w="1414895"/>
                  </a:tblGrid>
                  <a:tr h="39107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∈</m:t>
                                    </m:r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≤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GB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−1</m:t>
                                    </m:r>
                                  </m:e>
                                </m:nary>
                                <m:r>
                                  <a:rPr lang="en-GB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108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2215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GB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GB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GB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⊂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108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851144"/>
                  </p:ext>
                </p:extLst>
              </p:nvPr>
            </p:nvGraphicFramePr>
            <p:xfrm>
              <a:off x="6415956" y="4889243"/>
              <a:ext cx="4173462" cy="87985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758567"/>
                    <a:gridCol w="1414895"/>
                  </a:tblGrid>
                  <a:tr h="8798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8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t="-690" r="-51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8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94421" t="-690" r="-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16"/>
          <p:cNvSpPr/>
          <p:nvPr/>
        </p:nvSpPr>
        <p:spPr>
          <a:xfrm>
            <a:off x="6329121" y="438752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Miller-Tucker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9121" y="4958241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Sub-tour 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elimination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5927" y="1475388"/>
                <a:ext cx="5434346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GB" u="sng" dirty="0">
                    <a:solidFill>
                      <a:prstClr val="black"/>
                    </a:solidFill>
                  </a:rPr>
                  <a:t>Building the constraint set</a:t>
                </a:r>
                <a:endParaRPr lang="en-GB" sz="1600" dirty="0">
                  <a:solidFill>
                    <a:prstClr val="black"/>
                  </a:solidFill>
                </a:endParaRPr>
              </a:p>
              <a:p>
                <a:pPr marL="285750" indent="-285750" fontAlgn="base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dirty="0">
                    <a:solidFill>
                      <a:prstClr val="black"/>
                    </a:solidFill>
                  </a:rPr>
                  <a:t>We need to visit each city exactly once, starting from node 0 end return to node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at the end of the route.</a:t>
                </a:r>
              </a:p>
              <a:p>
                <a:pPr marL="285750" indent="-285750" fontAlgn="base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dirty="0">
                    <a:solidFill>
                      <a:prstClr val="black"/>
                    </a:solidFill>
                  </a:rPr>
                  <a:t>We may assume that a visit to a node is to force </a:t>
                </a:r>
                <a:r>
                  <a:rPr lang="en-GB" sz="1600" u="sng" dirty="0">
                    <a:solidFill>
                      <a:prstClr val="black"/>
                    </a:solidFill>
                  </a:rPr>
                  <a:t>exactly one </a:t>
                </a:r>
                <a:r>
                  <a:rPr lang="en-GB" sz="1600" dirty="0">
                    <a:solidFill>
                      <a:prstClr val="black"/>
                    </a:solidFill>
                  </a:rPr>
                  <a:t>arc to reach that node</a:t>
                </a:r>
              </a:p>
              <a:p>
                <a:pPr marL="285750" indent="-285750" fontAlgn="base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dirty="0">
                    <a:solidFill>
                      <a:prstClr val="black"/>
                    </a:solidFill>
                  </a:rPr>
                  <a:t>We also need to force </a:t>
                </a:r>
                <a:r>
                  <a:rPr lang="en-GB" sz="1600" u="sng" dirty="0">
                    <a:solidFill>
                      <a:prstClr val="black"/>
                    </a:solidFill>
                  </a:rPr>
                  <a:t>exactly one</a:t>
                </a:r>
                <a:r>
                  <a:rPr lang="en-GB" sz="1600" dirty="0">
                    <a:solidFill>
                      <a:prstClr val="black"/>
                    </a:solidFill>
                  </a:rPr>
                  <a:t> arc to start from every node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 fontAlgn="base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dirty="0">
                    <a:solidFill>
                      <a:prstClr val="black"/>
                    </a:solidFill>
                  </a:rPr>
                  <a:t>One way to address this issue is by the Miller- Tucker approach or add sub-tour elimination constraints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7" y="1475388"/>
                <a:ext cx="5434346" cy="3262432"/>
              </a:xfrm>
              <a:prstGeom prst="rect">
                <a:avLst/>
              </a:prstGeom>
              <a:blipFill rotWithShape="0">
                <a:blip r:embed="rId11"/>
                <a:stretch>
                  <a:fillRect l="-897" t="-935" r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53162" y="4869552"/>
            <a:ext cx="1772267" cy="884035"/>
            <a:chOff x="917337" y="4565383"/>
            <a:chExt cx="1772267" cy="884035"/>
          </a:xfrm>
        </p:grpSpPr>
        <p:cxnSp>
          <p:nvCxnSpPr>
            <p:cNvPr id="33" name="Straight Arrow Connector 42"/>
            <p:cNvCxnSpPr/>
            <p:nvPr/>
          </p:nvCxnSpPr>
          <p:spPr bwMode="auto">
            <a:xfrm rot="5400000" flipH="1" flipV="1">
              <a:off x="1514247" y="4274060"/>
              <a:ext cx="868904" cy="1481811"/>
            </a:xfrm>
            <a:prstGeom prst="curvedConnector2">
              <a:avLst/>
            </a:prstGeom>
            <a:ln w="28575"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7337" y="4565383"/>
                  <a:ext cx="134261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GB" sz="1600" b="0" dirty="0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37" y="4565383"/>
                  <a:ext cx="1342612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52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co Template">
  <a:themeElements>
    <a:clrScheme name="Custom 1">
      <a:dk1>
        <a:sysClr val="windowText" lastClr="000000"/>
      </a:dk1>
      <a:lt1>
        <a:sysClr val="window" lastClr="FFFFFF"/>
      </a:lt1>
      <a:dk2>
        <a:srgbClr val="6E6767"/>
      </a:dk2>
      <a:lt2>
        <a:srgbClr val="FFFFFF"/>
      </a:lt2>
      <a:accent1>
        <a:srgbClr val="00539F"/>
      </a:accent1>
      <a:accent2>
        <a:srgbClr val="FFA626"/>
      </a:accent2>
      <a:accent3>
        <a:srgbClr val="FF7D82"/>
      </a:accent3>
      <a:accent4>
        <a:srgbClr val="00BCD4"/>
      </a:accent4>
      <a:accent5>
        <a:srgbClr val="00BFA6"/>
      </a:accent5>
      <a:accent6>
        <a:srgbClr val="CCBAA1"/>
      </a:accent6>
      <a:hlink>
        <a:srgbClr val="000000"/>
      </a:hlink>
      <a:folHlink>
        <a:srgbClr val="000000"/>
      </a:folHlink>
    </a:clrScheme>
    <a:fontScheme name="Tesco">
      <a:majorFont>
        <a:latin typeface="TESCO Modern Bold"/>
        <a:ea typeface=""/>
        <a:cs typeface=""/>
      </a:majorFont>
      <a:minorFont>
        <a:latin typeface="TESCO Moder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.9 template_zls" id="{E01DB7B9-2FE4-4429-878E-40D63C4B8131}" vid="{E03D0DEA-EFDD-44EC-808C-B823AB7DC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704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Tahoma</vt:lpstr>
      <vt:lpstr>TESCO Modern</vt:lpstr>
      <vt:lpstr>Times New Roman</vt:lpstr>
      <vt:lpstr>Wingdings</vt:lpstr>
      <vt:lpstr>Tesco Template</vt:lpstr>
      <vt:lpstr>Introduction to Mathematical Programming through Python open source tools</vt:lpstr>
      <vt:lpstr>What to expect after today’s training?</vt:lpstr>
      <vt:lpstr>Fundamentals of mathematical programming (1/2)</vt:lpstr>
      <vt:lpstr>Fundamentals of mathematical programming (2/2)</vt:lpstr>
      <vt:lpstr>Solution method categories: an overview</vt:lpstr>
      <vt:lpstr>Mathematical Programming applications in Tesco created by the Data Science team</vt:lpstr>
      <vt:lpstr>Today’s case study</vt:lpstr>
      <vt:lpstr>Solving the travelling salesman problem by a MILP –  The objective function is a thief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Tesco PowerPoint Template</cp:keywords>
  <cp:lastModifiedBy/>
  <cp:revision>1</cp:revision>
  <cp:lastPrinted>2016-08-16T15:36:42Z</cp:lastPrinted>
  <dcterms:created xsi:type="dcterms:W3CDTF">2018-06-13T09:42:03Z</dcterms:created>
  <dcterms:modified xsi:type="dcterms:W3CDTF">2018-08-06T17:56:41Z</dcterms:modified>
</cp:coreProperties>
</file>